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8"/>
  </p:notesMasterIdLst>
  <p:sldIdLst>
    <p:sldId id="257" r:id="rId3"/>
    <p:sldId id="355" r:id="rId4"/>
    <p:sldId id="357" r:id="rId5"/>
    <p:sldId id="353" r:id="rId6"/>
    <p:sldId id="360" r:id="rId7"/>
    <p:sldId id="362" r:id="rId8"/>
    <p:sldId id="363" r:id="rId9"/>
    <p:sldId id="361" r:id="rId10"/>
    <p:sldId id="365" r:id="rId11"/>
    <p:sldId id="364" r:id="rId12"/>
    <p:sldId id="297" r:id="rId13"/>
    <p:sldId id="298" r:id="rId14"/>
    <p:sldId id="299" r:id="rId15"/>
    <p:sldId id="300" r:id="rId16"/>
    <p:sldId id="301" r:id="rId17"/>
    <p:sldId id="302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273" r:id="rId51"/>
    <p:sldId id="274" r:id="rId52"/>
    <p:sldId id="275" r:id="rId53"/>
    <p:sldId id="276" r:id="rId54"/>
    <p:sldId id="277" r:id="rId55"/>
    <p:sldId id="278" r:id="rId56"/>
    <p:sldId id="279" r:id="rId57"/>
    <p:sldId id="280" r:id="rId58"/>
    <p:sldId id="281" r:id="rId59"/>
    <p:sldId id="282" r:id="rId60"/>
    <p:sldId id="283" r:id="rId61"/>
    <p:sldId id="284" r:id="rId62"/>
    <p:sldId id="285" r:id="rId63"/>
    <p:sldId id="286" r:id="rId64"/>
    <p:sldId id="287" r:id="rId65"/>
    <p:sldId id="288" r:id="rId66"/>
    <p:sldId id="289" r:id="rId67"/>
    <p:sldId id="290" r:id="rId68"/>
    <p:sldId id="291" r:id="rId69"/>
    <p:sldId id="292" r:id="rId70"/>
    <p:sldId id="293" r:id="rId71"/>
    <p:sldId id="294" r:id="rId72"/>
    <p:sldId id="295" r:id="rId73"/>
    <p:sldId id="296" r:id="rId74"/>
    <p:sldId id="356" r:id="rId75"/>
    <p:sldId id="358" r:id="rId76"/>
    <p:sldId id="359" r:id="rId77"/>
    <p:sldId id="339" r:id="rId78"/>
    <p:sldId id="340" r:id="rId79"/>
    <p:sldId id="341" r:id="rId80"/>
    <p:sldId id="342" r:id="rId81"/>
    <p:sldId id="343" r:id="rId82"/>
    <p:sldId id="344" r:id="rId83"/>
    <p:sldId id="345" r:id="rId84"/>
    <p:sldId id="346" r:id="rId85"/>
    <p:sldId id="347" r:id="rId86"/>
    <p:sldId id="348" r:id="rId87"/>
    <p:sldId id="349" r:id="rId88"/>
    <p:sldId id="350" r:id="rId89"/>
    <p:sldId id="351" r:id="rId90"/>
    <p:sldId id="320" r:id="rId91"/>
    <p:sldId id="321" r:id="rId92"/>
    <p:sldId id="322" r:id="rId93"/>
    <p:sldId id="323" r:id="rId94"/>
    <p:sldId id="324" r:id="rId95"/>
    <p:sldId id="325" r:id="rId96"/>
    <p:sldId id="326" r:id="rId97"/>
    <p:sldId id="327" r:id="rId98"/>
    <p:sldId id="330" r:id="rId99"/>
    <p:sldId id="331" r:id="rId100"/>
    <p:sldId id="332" r:id="rId101"/>
    <p:sldId id="333" r:id="rId102"/>
    <p:sldId id="334" r:id="rId103"/>
    <p:sldId id="335" r:id="rId104"/>
    <p:sldId id="336" r:id="rId105"/>
    <p:sldId id="337" r:id="rId106"/>
    <p:sldId id="352" r:id="rId10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9D358F-6D81-431B-BCFF-5D55F9D505A7}">
          <p14:sldIdLst>
            <p14:sldId id="257"/>
            <p14:sldId id="355"/>
            <p14:sldId id="357"/>
            <p14:sldId id="353"/>
          </p14:sldIdLst>
        </p14:section>
        <p14:section name="Best practices" id="{B7F93EE8-9376-4A42-B125-2D30E4EA6881}">
          <p14:sldIdLst>
            <p14:sldId id="360"/>
            <p14:sldId id="362"/>
            <p14:sldId id="363"/>
            <p14:sldId id="361"/>
            <p14:sldId id="365"/>
            <p14:sldId id="364"/>
          </p14:sldIdLst>
        </p14:section>
        <p14:section name="Exception handling" id="{E4D51DF4-3669-4949-94E7-61FC06D0A65A}">
          <p14:sldIdLst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Code organization" id="{8347AA9E-2BCB-48F7-8444-ADE8BE7F8991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Documentation and doctest" id="{BFE72FDB-CCF5-4969-93A8-E146BBB0CCDC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Unit testing" id="{7E877D27-F130-44C4-BFD2-77E74666C206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Object oriented Python" id="{7E5409A3-BB52-4BFA-A61A-6CF0A072CD81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356"/>
            <p14:sldId id="358"/>
            <p14:sldId id="359"/>
          </p14:sldIdLst>
        </p14:section>
        <p14:section name="Object orientation case study" id="{A03A616B-94F2-473B-AAA5-BEA3EBD7849B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</p14:sldIdLst>
        </p14:section>
        <p14:section name="Functional programming" id="{9DC1A7A8-7441-4349-9D38-F6E824FD8545}">
          <p14:sldIdLst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tableStyles" Target="tableStyle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presProps" Target="presProp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11E36-930F-4398-B50F-A14C32445886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5BECE-6EDA-4885-B32F-0E103394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6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719F6-2AB7-47DE-AD4D-74548843A43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14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2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9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5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28/05/2021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75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28/05/2021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9233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28/05/2021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9777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28/05/2021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781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28/05/2021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0054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28/05/2021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703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28/05/2021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082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28/05/2021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968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4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28/05/2021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79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28/05/2021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6913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28/05/2021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1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3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5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3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0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28/05/2021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82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7/howto/functional.html" TargetMode="External"/><Relationship Id="rId2" Type="http://schemas.openxmlformats.org/officeDocument/2006/relationships/hyperlink" Target="http://docs.python.org/3.7/howto/sorting.html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code-testing" TargetMode="Externa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code-testing" TargetMode="Externa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documenting-python-code/#docstring-formats" TargetMode="Externa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tree/master/source-code/pyparsing" TargetMode="External"/><Relationship Id="rId2" Type="http://schemas.openxmlformats.org/officeDocument/2006/relationships/hyperlink" Target="https://github.com/gjbex/Python-software-engineering/tree/master/source-code/unit-testing" TargetMode="Externa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coverage.readthedocs.io/" TargetMode="Externa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data-classes/#more-flexible-data-classes" TargetMode="Externa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/finite-state-parser" TargetMode="External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/finite-state-parser" TargetMode="External"/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tree/master/source-code/iterators" TargetMode="External"/><Relationship Id="rId2" Type="http://schemas.openxmlformats.org/officeDocument/2006/relationships/hyperlink" Target="https://github.com/gjbex/Python-software-engineering/tree/master/source-code/operators-functools" TargetMode="Externa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5E32-F314-468F-875A-42941A87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3E9C-BE01-49A5-AA51-301AE543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PEP 8</a:t>
            </a:r>
            <a:br>
              <a:rPr lang="en-US" dirty="0"/>
            </a:br>
            <a:r>
              <a:rPr lang="en-US" sz="2400" dirty="0">
                <a:hlinkClick r:id="rId2"/>
              </a:rPr>
              <a:t>https://www.python.org/dev/peps/pep-0008/</a:t>
            </a:r>
            <a:endParaRPr lang="en-US" sz="2400" dirty="0"/>
          </a:p>
          <a:p>
            <a:r>
              <a:rPr lang="en-US" dirty="0" err="1"/>
              <a:t>Jef</a:t>
            </a:r>
            <a:r>
              <a:rPr lang="en-US" dirty="0"/>
              <a:t> </a:t>
            </a:r>
            <a:r>
              <a:rPr lang="en-US" dirty="0" err="1"/>
              <a:t>Knupp</a:t>
            </a:r>
            <a:r>
              <a:rPr lang="en-US" dirty="0"/>
              <a:t> (2013) </a:t>
            </a:r>
            <a:r>
              <a:rPr lang="en-US" i="1" dirty="0"/>
              <a:t>Writing idiomatic Python 3</a:t>
            </a:r>
            <a:endParaRPr lang="en-US" dirty="0"/>
          </a:p>
          <a:p>
            <a:r>
              <a:rPr lang="en-US" dirty="0"/>
              <a:t>Luciano </a:t>
            </a:r>
            <a:r>
              <a:rPr lang="en-US" dirty="0" err="1"/>
              <a:t>Ramalho</a:t>
            </a:r>
            <a:r>
              <a:rPr lang="en-US" dirty="0"/>
              <a:t> (2015) </a:t>
            </a:r>
            <a:r>
              <a:rPr lang="en-US" i="1" dirty="0"/>
              <a:t>Fluent Python, </a:t>
            </a:r>
            <a:r>
              <a:rPr lang="en-US" dirty="0"/>
              <a:t>O’Reilly</a:t>
            </a:r>
          </a:p>
          <a:p>
            <a:r>
              <a:rPr lang="en-US" dirty="0"/>
              <a:t>Mariano Anaya (2016) </a:t>
            </a:r>
            <a:r>
              <a:rPr lang="en-US" i="1" dirty="0"/>
              <a:t>Clean code in Python</a:t>
            </a:r>
            <a:r>
              <a:rPr lang="en-US" dirty="0"/>
              <a:t>, </a:t>
            </a:r>
            <a:r>
              <a:rPr lang="en-US" dirty="0" err="1"/>
              <a:t>Packt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DA9BA-46B8-46A5-9930-390900E1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7320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2.0: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/>
              <a:t>Function that returns next prime at each call?</a:t>
            </a:r>
          </a:p>
          <a:p>
            <a:pPr lvl="1"/>
            <a:r>
              <a:rPr lang="en-US" dirty="0"/>
              <a:t>use yield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Iterator: first call yields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/>
              <a:t>, second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, third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602303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579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Somewhat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/>
              <a:t>returns control to the calling function</a:t>
            </a:r>
          </a:p>
          <a:p>
            <a:pPr lvl="1"/>
            <a:r>
              <a:rPr lang="en-US" dirty="0"/>
              <a:t>returns a value</a:t>
            </a:r>
          </a:p>
          <a:p>
            <a:r>
              <a:rPr lang="en-US" dirty="0"/>
              <a:t>However, </a:t>
            </a:r>
            <a:r>
              <a:rPr lang="en-US" dirty="0" err="1"/>
              <a:t>callee</a:t>
            </a:r>
            <a:r>
              <a:rPr lang="en-US" dirty="0"/>
              <a:t> function state is retained</a:t>
            </a:r>
          </a:p>
          <a:p>
            <a:pPr lvl="1"/>
            <a:r>
              <a:rPr lang="en-US" dirty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7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Allows to build your own iterators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71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Primes version 3.0: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package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/>
              <a:t> provides a lot of useful iterators, check it out!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iterator over integers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5010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877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useful functions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Permutations of an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/>
              <a:t>Combinations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out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Without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With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Carthesian</a:t>
            </a:r>
            <a:r>
              <a:rPr lang="en-US" dirty="0"/>
              <a:t> product of two (or more) </a:t>
            </a:r>
            <a:r>
              <a:rPr lang="en-US" dirty="0" err="1"/>
              <a:t>iterables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/>
              <a:t>Take while </a:t>
            </a:r>
            <a:r>
              <a:rPr lang="en-US" dirty="0" err="1"/>
              <a:t>boolean</a:t>
            </a:r>
            <a:r>
              <a:rPr lang="en-US" dirty="0"/>
              <a:t> predicate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/>
              <a:t> is true: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/>
              <a:t>Cycle through values of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142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(again)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52" y="1707774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product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print('case', 'condition', 'temperature')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 in enumerate(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(range(1, 4),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map(lambda x: 0.5*x,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range(-1, 2)))):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+ 1, *data)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</p:spTree>
    <p:extLst>
      <p:ext uri="{BB962C8B-B14F-4D97-AF65-F5344CB8AC3E}">
        <p14:creationId xmlns:p14="http://schemas.microsoft.com/office/powerpoint/2010/main" val="295770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http://docs.python.org/3.7/howto/sorting.html</a:t>
            </a:r>
            <a:endParaRPr lang="en-US" dirty="0"/>
          </a:p>
          <a:p>
            <a:r>
              <a:rPr lang="en-US" dirty="0"/>
              <a:t>Functional 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http://docs.python.org/3.7/howto/functional.html</a:t>
            </a:r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3417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Errors:</a:t>
            </a:r>
            <a:br>
              <a:rPr lang="en-US" dirty="0"/>
            </a:br>
            <a:r>
              <a:rPr lang="en-US" dirty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https://github.com/gjbex/Python-software-engineering/tree/master/source-code/code-testing</a:t>
            </a:r>
            <a:r>
              <a:rPr lang="en-US" sz="1800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2680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063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print('|{0}|'.format(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5878" y="3861049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"./quote.0.py", line 13,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6,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99656" y="6135688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Either check length of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sys.argv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or deal with error!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47529" y="4869161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75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063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('### error: no input file\n')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print('|{0}|'.format(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5680" y="5147901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  <a:b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38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495601" y="1628801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17,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11,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61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5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3121" y="1408709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print('|{0}|'.format(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('### error: no input file\n')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298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all exceptions are handled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code size increased from 5 to 16 lines</a:t>
            </a:r>
          </a:p>
          <a:p>
            <a:pPr lvl="1"/>
            <a:r>
              <a:rPr lang="en-US" dirty="0"/>
              <a:t>Handling errors takes effort</a:t>
            </a:r>
          </a:p>
          <a:p>
            <a:pPr lvl="1"/>
            <a:r>
              <a:rPr lang="en-US" dirty="0"/>
              <a:t>Worthwhile if others are using your software!</a:t>
            </a:r>
          </a:p>
          <a:p>
            <a:r>
              <a:rPr lang="en-US" dirty="0"/>
              <a:t>One can create own exceptions, derive class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600" y="2350622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44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937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organization</a:t>
            </a:r>
          </a:p>
          <a:p>
            <a:pPr lvl="1"/>
            <a:r>
              <a:rPr lang="en-US" dirty="0"/>
              <a:t>Functions common to multiple scripts can be put in separate file = module</a:t>
            </a:r>
          </a:p>
          <a:p>
            <a:pPr lvl="1"/>
            <a:r>
              <a:rPr lang="en-US" dirty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15681" y="4077073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in package directories!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201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/>
          <a:lstStyle/>
          <a:p>
            <a:r>
              <a:rPr lang="en-US" dirty="0"/>
              <a:t>Module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 module in script: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90760" y="2204865"/>
            <a:ext cx="8869736" cy="2031325"/>
            <a:chOff x="166760" y="2204864"/>
            <a:chExt cx="8869736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166760" y="2204864"/>
              <a:ext cx="8869736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temp')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40812" y="220486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89256" y="5032635"/>
            <a:ext cx="6939720" cy="1754326"/>
            <a:chOff x="165256" y="5032635"/>
            <a:chExt cx="693972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65256" y="5032635"/>
              <a:ext cx="693972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8896" y="5045471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8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/>
              <a:t> from module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/>
              <a:t> in 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/>
              <a:t>: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1366" y="5802998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19537" y="3284984"/>
            <a:ext cx="5147563" cy="2308324"/>
            <a:chOff x="395536" y="3284984"/>
            <a:chExt cx="5147563" cy="2308324"/>
          </a:xfrm>
        </p:grpSpPr>
        <p:sp>
          <p:nvSpPr>
            <p:cNvPr id="5" name="TextBox 4"/>
            <p:cNvSpPr txBox="1"/>
            <p:nvPr/>
          </p:nvSpPr>
          <p:spPr>
            <a:xfrm>
              <a:off x="395536" y="3284984"/>
              <a:ext cx="5147563" cy="2308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72454" y="328498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44073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concise, but name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clashes can occur!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versus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CA63F-DBCF-43F5-93EC-26290F002DD5}"/>
              </a:ext>
            </a:extLst>
          </p:cNvPr>
          <p:cNvSpPr txBox="1"/>
          <p:nvPr/>
        </p:nvSpPr>
        <p:spPr>
          <a:xfrm rot="20468391">
            <a:off x="7364666" y="2362501"/>
            <a:ext cx="442460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Never, ever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my_module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</p:txBody>
      </p:sp>
    </p:spTree>
    <p:extLst>
      <p:ext uri="{BB962C8B-B14F-4D97-AF65-F5344CB8AC3E}">
        <p14:creationId xmlns:p14="http://schemas.microsoft.com/office/powerpoint/2010/main" val="361940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duty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91545" y="1412777"/>
            <a:ext cx="7491153" cy="5078313"/>
            <a:chOff x="467544" y="1412776"/>
            <a:chExt cx="7491153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1412776"/>
              <a:ext cx="7491153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'temp'])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  <a:p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63013" y="1412776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48912" y="4869160"/>
            <a:ext cx="2494192" cy="1224136"/>
            <a:chOff x="5724128" y="4869160"/>
            <a:chExt cx="2494192" cy="1224136"/>
          </a:xfrm>
        </p:grpSpPr>
        <p:sp>
          <p:nvSpPr>
            <p:cNvPr id="5" name="Right Brace 4"/>
            <p:cNvSpPr/>
            <p:nvPr/>
          </p:nvSpPr>
          <p:spPr>
            <a:xfrm>
              <a:off x="5724128" y="4869160"/>
              <a:ext cx="216024" cy="122413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20502" y="5158062"/>
              <a:ext cx="2097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Only executed when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run as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4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layout &amp; use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parameter_weaver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fortran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9897" y="414908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9896" y="145625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Formatter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99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 &amp; simple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https://github.com/gjbex/Python-software-engineering/tree/master/source-code/code-testing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938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is very important!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use </a:t>
            </a:r>
            <a:r>
              <a:rPr lang="en-US" dirty="0" err="1"/>
              <a:t>DocString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160281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1906" y="4480095"/>
            <a:ext cx="7762531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Help on function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Split a line into its fields, convert to the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appropriate types, and return as a tuple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600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err="1"/>
              <a:t>docstrings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23714" y="1909764"/>
            <a:ext cx="3544287" cy="21673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options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 err="1"/>
              <a:t>reStructured</a:t>
            </a:r>
            <a:r>
              <a:rPr lang="en-US" dirty="0"/>
              <a:t> Text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/</a:t>
            </a:r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7528" y="1691804"/>
            <a:ext cx="5184576" cy="4770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line into fields,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converted to appropriate types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Parameters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line: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line of input to parse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field separator, default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whitespace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tuple[int, int, float]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fields: case number,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dimension number, temperature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173769">
            <a:off x="6049710" y="4637075"/>
            <a:ext cx="178689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alibri"/>
              </a:rPr>
              <a:t>numpy</a:t>
            </a:r>
            <a:r>
              <a:rPr lang="en-US" sz="2400" dirty="0">
                <a:solidFill>
                  <a:srgbClr val="C00000"/>
                </a:solidFill>
                <a:latin typeface="Calibri"/>
              </a:rPr>
              <a:t>/</a:t>
            </a:r>
            <a:r>
              <a:rPr lang="en-US" sz="2400" dirty="0" err="1">
                <a:solidFill>
                  <a:srgbClr val="C00000"/>
                </a:solidFill>
                <a:latin typeface="Calibri"/>
              </a:rPr>
              <a:t>scipy</a:t>
            </a:r>
            <a:endParaRPr lang="en-US" sz="2400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548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DocString</a:t>
            </a:r>
            <a:r>
              <a:rPr lang="en-US" dirty="0"/>
              <a:t> for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packages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198201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see later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341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pre and post conditions</a:t>
            </a:r>
          </a:p>
          <a:p>
            <a:pPr lvl="1"/>
            <a:r>
              <a:rPr lang="en-US" dirty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9" y="2804736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type(n) ==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n &lt; 2: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 - 1)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36161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Optional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207569" y="5108992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 n &gt;= 0, 'argument must be positive'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259830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development only, </a:t>
            </a:r>
            <a:r>
              <a:rPr lang="en-US" i="1" dirty="0"/>
              <a:t>not</a:t>
            </a:r>
            <a:r>
              <a:rPr lang="en-US" dirty="0"/>
              <a:t> production!</a:t>
            </a:r>
          </a:p>
          <a:p>
            <a:r>
              <a:rPr lang="en-US" i="1" dirty="0"/>
              <a:t>Not</a:t>
            </a:r>
            <a:r>
              <a:rPr lang="en-US" dirty="0"/>
              <a:t> a substitute for error handling, i.e., exception handling</a:t>
            </a:r>
          </a:p>
          <a:p>
            <a:r>
              <a:rPr lang="en-US" dirty="0"/>
              <a:t>Run without assertions, run optimized: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4005065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1704" y="5373217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Useful feature, but don't abuse!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982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Testing: meeting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Tests are important!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: more features, but harder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simple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tests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7923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 int(data[1]),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20041" y="3412744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to execute</a:t>
              </a: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63090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351585" y="6023030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5881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 output: hooray, all tests passed!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824192" y="1546186"/>
            <a:ext cx="2624720" cy="1142975"/>
            <a:chOff x="4821276" y="3871774"/>
            <a:chExt cx="2624720" cy="1142975"/>
          </a:xfrm>
        </p:grpSpPr>
        <p:sp>
          <p:nvSpPr>
            <p:cNvPr id="15" name="Rounded Rectangle 14"/>
            <p:cNvSpPr/>
            <p:nvPr/>
          </p:nvSpPr>
          <p:spPr>
            <a:xfrm>
              <a:off x="4821276" y="3871774"/>
              <a:ext cx="2623120" cy="11429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47219" y="452681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74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Failing tests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071" y="1268761"/>
            <a:ext cx="7215437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int(data[1]),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9195" y="3493597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 "./data_parsing.py", line 9,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example: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(5, 3, 3.0)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 items had failures: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1 of   2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0851" y="2720393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128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documentation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Documenting Python: a complete guide</a:t>
            </a:r>
            <a:br>
              <a:rPr lang="en-US" dirty="0"/>
            </a:br>
            <a:r>
              <a:rPr lang="en-US" sz="2000" dirty="0">
                <a:hlinkClick r:id="rId2"/>
              </a:rPr>
              <a:t>https://realpython.com/documenting-python-code/#docstring-formats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2918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>
                <a:hlinkClick r:id="rId2"/>
              </a:rPr>
              <a:t>https://github.com/gjbex/Python-software-engineering/tree/master/source-code/unit-testing</a:t>
            </a:r>
            <a:r>
              <a:rPr lang="nl-BE" sz="1800" dirty="0"/>
              <a:t> </a:t>
            </a:r>
            <a:endParaRPr lang="nl-BE" dirty="0"/>
          </a:p>
          <a:p>
            <a:r>
              <a:rPr lang="nl-BE" sz="1800" dirty="0">
                <a:hlinkClick r:id="rId3"/>
              </a:rPr>
              <a:t>https://github.com/gjbex/Python-software-engineering/tree/master/source-code/pyparsing</a:t>
            </a:r>
            <a:r>
              <a:rPr lang="nl-BE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8747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Implementation tested through API</a:t>
            </a:r>
          </a:p>
          <a:p>
            <a:pPr lvl="1"/>
            <a:r>
              <a:rPr lang="en-US" dirty="0"/>
              <a:t>Testing should be easy</a:t>
            </a:r>
          </a:p>
          <a:p>
            <a:pPr lvl="1"/>
            <a:r>
              <a:rPr lang="en-US" dirty="0"/>
              <a:t>Tests are independent of one another</a:t>
            </a:r>
          </a:p>
          <a:p>
            <a:r>
              <a:rPr lang="en-US" dirty="0"/>
              <a:t>Find problems early/fast</a:t>
            </a:r>
          </a:p>
          <a:p>
            <a:r>
              <a:rPr lang="en-US" dirty="0"/>
              <a:t>Facilitates change</a:t>
            </a:r>
          </a:p>
          <a:p>
            <a:pPr lvl="1"/>
            <a:r>
              <a:rPr lang="en-US" dirty="0"/>
              <a:t>Make small change, run tests</a:t>
            </a:r>
          </a:p>
          <a:p>
            <a:r>
              <a:rPr lang="en-US" dirty="0"/>
              <a:t>TDD: Test Driven Development</a:t>
            </a:r>
          </a:p>
          <a:p>
            <a:pPr lvl="1"/>
            <a:r>
              <a:rPr lang="en-US" dirty="0"/>
              <a:t>Write tests first, then implement</a:t>
            </a:r>
          </a:p>
          <a:p>
            <a:r>
              <a:rPr lang="en-US" dirty="0"/>
              <a:t>Programming framework, e.g., Python's </a:t>
            </a:r>
            <a:r>
              <a:rPr lang="en-US" dirty="0" err="1"/>
              <a:t>unittest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094408" y="3429001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'''test for fib(4)'''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Subclass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/>
              <a:t> are tests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5935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713629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case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27162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Individual test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713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Result to test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627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driver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3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2206020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115051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methods: provide accurate feedback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/>
              <a:t>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528048" y="4653137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+ negations, e.g.,</a:t>
            </a:r>
          </a:p>
          <a:p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737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useful: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Warnings: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4408" y="2276873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7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126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Prepare for test(s), clean up after test(s), e.g.,</a:t>
            </a:r>
          </a:p>
          <a:p>
            <a:pPr lvl="1"/>
            <a:r>
              <a:rPr lang="en-US" dirty="0"/>
              <a:t>Open/close a file</a:t>
            </a:r>
          </a:p>
          <a:p>
            <a:pPr lvl="1"/>
            <a:r>
              <a:rPr lang="en-US" dirty="0"/>
              <a:t>Open/close a database connection, initialize a cursor</a:t>
            </a:r>
          </a:p>
          <a:p>
            <a:pPr lvl="1"/>
            <a:r>
              <a:rPr lang="en-US" dirty="0"/>
              <a:t>Initialize data structures/objects</a:t>
            </a:r>
          </a:p>
          <a:p>
            <a:r>
              <a:rPr lang="en-US" dirty="0"/>
              <a:t>Three levels</a:t>
            </a:r>
          </a:p>
          <a:p>
            <a:pPr lvl="1"/>
            <a:r>
              <a:rPr lang="en-US" dirty="0"/>
              <a:t>Before/after any test in module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Before/after any test in test case class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(mark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Before/after each individual test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setUpModule</a:t>
            </a:r>
            <a:r>
              <a:rPr lang="en-US" dirty="0"/>
              <a:t>: create and fill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tearDownModule</a:t>
            </a:r>
            <a:r>
              <a:rPr lang="en-US" dirty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276873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5557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305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setUpClass</a:t>
            </a:r>
            <a:r>
              <a:rPr lang="en-US" dirty="0"/>
              <a:t>: create copy of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tearDownClass</a:t>
            </a:r>
            <a:r>
              <a:rPr lang="en-US" dirty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094407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5898" y="5253008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233" y="2453988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 cases must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be 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639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</a:t>
            </a:r>
            <a:r>
              <a:rPr lang="en-US" dirty="0"/>
              <a:t>: create connection &amp; cursor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</a:t>
            </a:r>
            <a:r>
              <a:rPr lang="en-US" dirty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84233" y="4038164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Tests must be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33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/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/>
              <a:t>test_num_projects</a:t>
            </a:r>
            <a:endParaRPr lang="nl-BE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/>
              <a:t>test_num_researchers</a:t>
            </a:r>
            <a:endParaRPr lang="en-US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/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4727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447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96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Copy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to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384033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Connect to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519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Run test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690527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Disconnect from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384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086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855641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55640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5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343302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to overlook</a:t>
            </a:r>
          </a:p>
          <a:p>
            <a:pPr lvl="1"/>
            <a:r>
              <a:rPr lang="en-US" dirty="0"/>
              <a:t>functions/methods</a:t>
            </a:r>
          </a:p>
          <a:p>
            <a:pPr lvl="1"/>
            <a:r>
              <a:rPr lang="en-US" dirty="0"/>
              <a:t>code paths</a:t>
            </a:r>
          </a:p>
          <a:p>
            <a:r>
              <a:rPr lang="en-US" dirty="0"/>
              <a:t>Use code coverage tool</a:t>
            </a:r>
            <a:br>
              <a:rPr lang="en-US" dirty="0"/>
            </a:br>
            <a:r>
              <a:rPr lang="en-US" dirty="0">
                <a:hlinkClick r:id="rId2"/>
              </a:rPr>
              <a:t>https://coverage.readthedocs.io/</a:t>
            </a:r>
            <a:r>
              <a:rPr lang="en-US" dirty="0"/>
              <a:t> 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run code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run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create</a:t>
            </a:r>
            <a:r>
              <a:rPr lang="en-US" dirty="0"/>
              <a:t> detailed report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annotate</a:t>
            </a:r>
          </a:p>
          <a:p>
            <a:pPr lvl="1"/>
            <a:r>
              <a:rPr lang="en-US" dirty="0"/>
              <a:t>add tests until covered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384696" y="2060849"/>
            <a:ext cx="2808312" cy="1080119"/>
            <a:chOff x="4821276" y="3871775"/>
            <a:chExt cx="2808312" cy="1080119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5"/>
              <a:ext cx="2808312" cy="10801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06743" y="449272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7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346301"/>
            <a:ext cx="662473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run  ./prog.py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51584" y="4145012"/>
            <a:ext cx="6624737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report 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 report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Name       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Stmts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Miss  Cover   Missing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functions.py       9      3    67%   2-5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prog.py           14      2    86%   17-18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TOTAL             23      5    78%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607393" y="5214278"/>
            <a:ext cx="1954560" cy="646331"/>
            <a:chOff x="-876831" y="3698448"/>
            <a:chExt cx="195456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-334068" y="3698448"/>
              <a:ext cx="141179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line numbers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876831" y="4021613"/>
              <a:ext cx="542763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20649" y="3508907"/>
            <a:ext cx="3561693" cy="748449"/>
            <a:chOff x="-1020847" y="3922908"/>
            <a:chExt cx="3561693" cy="748449"/>
          </a:xfrm>
        </p:grpSpPr>
        <p:sp>
          <p:nvSpPr>
            <p:cNvPr id="11" name="TextBox 10"/>
            <p:cNvSpPr txBox="1"/>
            <p:nvPr/>
          </p:nvSpPr>
          <p:spPr>
            <a:xfrm>
              <a:off x="-300767" y="3922908"/>
              <a:ext cx="28416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show line numbers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020847" y="4107574"/>
              <a:ext cx="720080" cy="56378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794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annotated source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coverage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276872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annotate  -d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coverage_report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08169" y="1618882"/>
            <a:ext cx="2731401" cy="729998"/>
            <a:chOff x="-917921" y="3922908"/>
            <a:chExt cx="2731401" cy="729998"/>
          </a:xfrm>
        </p:grpSpPr>
        <p:sp>
          <p:nvSpPr>
            <p:cNvPr id="7" name="TextBox 6"/>
            <p:cNvSpPr txBox="1"/>
            <p:nvPr/>
          </p:nvSpPr>
          <p:spPr>
            <a:xfrm>
              <a:off x="-300767" y="3922908"/>
              <a:ext cx="21142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directory for reports</a:t>
              </a:r>
              <a:endPara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917921" y="4107574"/>
              <a:ext cx="617154" cy="5453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51585" y="2924944"/>
            <a:ext cx="662473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options.no_iter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 =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for n in range(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688289" y="4077072"/>
            <a:ext cx="1656185" cy="936104"/>
            <a:chOff x="7890626" y="3104964"/>
            <a:chExt cx="1656185" cy="936104"/>
          </a:xfrm>
        </p:grpSpPr>
        <p:sp>
          <p:nvSpPr>
            <p:cNvPr id="13" name="Right Brace 12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73757" y="3305364"/>
              <a:ext cx="1373054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Calibri"/>
                </a:rPr>
                <a:t>not run</a:t>
              </a:r>
              <a:endParaRPr lang="en-US" sz="3200" dirty="0">
                <a:solidFill>
                  <a:srgbClr val="C00000"/>
                </a:solidFill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688289" y="3140968"/>
            <a:ext cx="1656185" cy="936104"/>
            <a:chOff x="7890626" y="3104964"/>
            <a:chExt cx="1656185" cy="936104"/>
          </a:xfrm>
        </p:grpSpPr>
        <p:sp>
          <p:nvSpPr>
            <p:cNvPr id="16" name="Right Brace 1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73756" y="3305364"/>
              <a:ext cx="1373055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50"/>
                  </a:solidFill>
                  <a:latin typeface="Calibri"/>
                </a:rPr>
                <a:t>run</a:t>
              </a:r>
              <a:endParaRPr lang="en-US" sz="3200" dirty="0">
                <a:solidFill>
                  <a:srgbClr val="00B050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51585" y="5932007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erase</a:t>
            </a:r>
          </a:p>
        </p:txBody>
      </p:sp>
    </p:spTree>
    <p:extLst>
      <p:ext uri="{BB962C8B-B14F-4D97-AF65-F5344CB8AC3E}">
        <p14:creationId xmlns:p14="http://schemas.microsoft.com/office/powerpoint/2010/main" val="12149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2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B. Kernighan &amp; R. Pike (1999) </a:t>
            </a:r>
            <a:r>
              <a:rPr lang="en-US" i="1" dirty="0"/>
              <a:t>The practice of programming</a:t>
            </a:r>
            <a:r>
              <a:rPr lang="en-US" dirty="0"/>
              <a:t>, Addison-Wesley</a:t>
            </a:r>
          </a:p>
          <a:p>
            <a:r>
              <a:rPr lang="en-US" dirty="0"/>
              <a:t>M. Fowler (1999) </a:t>
            </a:r>
            <a:r>
              <a:rPr lang="en-US" i="1" dirty="0"/>
              <a:t>Refactoring: improving the design of existing code</a:t>
            </a:r>
            <a:r>
              <a:rPr lang="en-US" dirty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86299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https://github.com/gjbex/Python-software-engineering/tree/master/source-code/object-orientation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31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5471-A4D8-4F5E-B450-200A4C37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2BE0-A82A-4DCE-87F1-E8BD131C7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8DF20-6449-4B12-9A41-DCB2C682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5238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types are classes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== 4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/>
              <a:t> is an object of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/>
              <a:t> is object method defined in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Objects of simple Python types are immutable</a:t>
            </a:r>
          </a:p>
          <a:p>
            <a:pPr lvl="1"/>
            <a:r>
              <a:rPr lang="en-US" dirty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8650" y="3615408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You are using objects all the time!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1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Python types</a:t>
            </a:r>
          </a:p>
          <a:p>
            <a:pPr lvl="1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/>
              <a:t>Other Python types, general classes</a:t>
            </a:r>
          </a:p>
          <a:p>
            <a:pPr lvl="1"/>
            <a:r>
              <a:rPr lang="en-US" dirty="0"/>
              <a:t>e.g., two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objects: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22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definition: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class Point: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/>
              <a:t>Objects are instances of classes</a:t>
            </a:r>
          </a:p>
          <a:p>
            <a:pPr lvl="1"/>
            <a:r>
              <a:rPr lang="en-US" dirty="0"/>
              <a:t>instantiated by calling constructor</a:t>
            </a:r>
          </a:p>
          <a:p>
            <a:pPr lvl="1"/>
            <a:r>
              <a:rPr lang="en-US" dirty="0"/>
              <a:t>have</a:t>
            </a:r>
          </a:p>
          <a:p>
            <a:pPr lvl="2"/>
            <a:r>
              <a:rPr lang="en-US" dirty="0"/>
              <a:t>attributes</a:t>
            </a:r>
          </a:p>
          <a:p>
            <a:pPr lvl="2"/>
            <a:r>
              <a:rPr lang="en-US" dirty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69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distance(self, other):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 +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f'({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},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})'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77784" y="3552964"/>
            <a:ext cx="2483883" cy="1384995"/>
            <a:chOff x="7890626" y="2834563"/>
            <a:chExt cx="2483883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7" y="2834563"/>
              <a:ext cx="220075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 to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compute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distance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32171" y="5666265"/>
            <a:ext cx="7064157" cy="683731"/>
            <a:chOff x="7486764" y="3542028"/>
            <a:chExt cx="7064157" cy="683731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9833157" y="1195635"/>
              <a:ext cx="95180" cy="4787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creates string representation for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20137" y="2553271"/>
            <a:ext cx="3141529" cy="970428"/>
            <a:chOff x="7890626" y="3070640"/>
            <a:chExt cx="3141529" cy="970428"/>
          </a:xfrm>
        </p:grpSpPr>
        <p:sp>
          <p:nvSpPr>
            <p:cNvPr id="18" name="Right Brace 17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5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8" y="1916833"/>
            <a:ext cx="353448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print(p, q)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print(p)…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15880" y="2420889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15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 and y-coordinates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7" y="4604935"/>
            <a:ext cx="3534483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(3.0, 4.0) (-2.0, 5.0)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5.0990195136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(12.3, 4.0)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799856" y="3284984"/>
            <a:ext cx="4904502" cy="707886"/>
            <a:chOff x="3275856" y="1715233"/>
            <a:chExt cx="4904502" cy="707886"/>
          </a:xfrm>
        </p:grpSpPr>
        <p:cxnSp>
          <p:nvCxnSpPr>
            <p:cNvPr id="19" name="Straight Arrow Connector 18"/>
            <p:cNvCxnSpPr>
              <a:stCxn id="21" idx="1"/>
            </p:cNvCxnSpPr>
            <p:nvPr/>
          </p:nvCxnSpPr>
          <p:spPr>
            <a:xfrm flipH="1" flipV="1">
              <a:off x="3275856" y="1929525"/>
              <a:ext cx="1224136" cy="1396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99992" y="1715233"/>
              <a:ext cx="36803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calls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 indirectly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on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and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59897" y="3943568"/>
            <a:ext cx="4166731" cy="550861"/>
            <a:chOff x="3635896" y="1652509"/>
            <a:chExt cx="4166731" cy="550861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499992" y="1803260"/>
              <a:ext cx="3302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compute distance from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to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68502" y="6207042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59897" y="4328173"/>
            <a:ext cx="2303593" cy="550861"/>
            <a:chOff x="3635896" y="1652509"/>
            <a:chExt cx="2303593" cy="550861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99992" y="1803260"/>
              <a:ext cx="1439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modifying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90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the point…</a:t>
            </a:r>
            <a:endParaRPr lang="nl-BE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points should not be moved?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7" y="2411010"/>
            <a:ext cx="418255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self.__y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2371" y="2925457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68009" y="3964742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68008" y="5127990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2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definite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1916832"/>
            <a:ext cx="280397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3872" y="2819253"/>
            <a:ext cx="4231302" cy="400110"/>
            <a:chOff x="3491880" y="1803260"/>
            <a:chExt cx="423130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223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try to 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x-coordinate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9" y="4170352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031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393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Make object attributes "private" by hiding them, by convention,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/>
              <a:t> prefix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/>
          </a:p>
          <a:p>
            <a:r>
              <a:rPr lang="en-US" dirty="0"/>
              <a:t>Create getter/setter method to control access to object attributes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self.__x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63552" y="5949281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attribute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can not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accidently be modified, i.e., read-only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4073" y="4335488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object's state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854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70689" y="2156664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4.4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1908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2214" y="2708921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Protects against modification</a:t>
            </a:r>
            <a:br>
              <a:rPr lang="nl-BE" sz="2400" dirty="0">
                <a:solidFill>
                  <a:prstClr val="black"/>
                </a:solidFill>
                <a:latin typeface="Calibri"/>
              </a:rPr>
            </a:br>
            <a:r>
              <a:rPr lang="nl-BE" sz="2400" dirty="0">
                <a:solidFill>
                  <a:prstClr val="black"/>
                </a:solidFill>
                <a:latin typeface="Calibri"/>
              </a:rPr>
              <a:t>of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read-only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attributes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01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float(value)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6201" y="5471359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E.g., ensures proper type conversion: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results in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not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for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attribute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120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BFC3-766E-4263-9027-38AAA7CE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1DC0-6B84-4306-9935-19637AFD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r>
              <a:rPr lang="en-US" dirty="0"/>
              <a:t>Coding conventions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Code organization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6240F-BBD6-42AC-94C1-312F0A7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90F59-7373-4A5D-BD38-BC2FC0AD7523}"/>
              </a:ext>
            </a:extLst>
          </p:cNvPr>
          <p:cNvSpPr txBox="1"/>
          <p:nvPr/>
        </p:nvSpPr>
        <p:spPr>
          <a:xfrm>
            <a:off x="5544065" y="2875005"/>
            <a:ext cx="524566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Code must be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Over long periods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By multiple people</a:t>
            </a:r>
          </a:p>
        </p:txBody>
      </p:sp>
    </p:spTree>
    <p:extLst>
      <p:ext uri="{BB962C8B-B14F-4D97-AF65-F5344CB8AC3E}">
        <p14:creationId xmlns:p14="http://schemas.microsoft.com/office/powerpoint/2010/main" val="71388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9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(3.5, 7.1)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60076" y="2780929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returns a 2-tuple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60077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2-tuple as argument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59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object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7529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and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72530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Python 3.5+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96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</a:t>
            </a:r>
          </a:p>
          <a:p>
            <a:pPr lvl="1"/>
            <a:r>
              <a:rPr lang="en-US" dirty="0"/>
              <a:t>retrieve information on object</a:t>
            </a:r>
          </a:p>
          <a:p>
            <a:pPr lvl="1"/>
            <a:r>
              <a:rPr lang="en-US" dirty="0"/>
              <a:t>modify or manipulate object</a:t>
            </a:r>
          </a:p>
          <a:p>
            <a:pPr lvl="1"/>
            <a:r>
              <a:rPr lang="en-US" dirty="0"/>
              <a:t>derive information from object with respect to other objects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1625" y="5157193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what objects can do, or can be done with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79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1556793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True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9947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class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>
                <a:solidFill>
                  <a:prstClr val="black"/>
                </a:solidFill>
                <a:latin typeface="Calibri"/>
                <a:cs typeface="Courier New" pitchFamily="49" charset="0"/>
              </a:rPr>
              <a:t> as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arguments, class ignored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787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Arbitrary positional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Arbitrary keyword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15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arguments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688564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available as tuple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480904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Note: not specific to object oriented programming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716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Semantics: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for all elements in 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elegant: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5680" y="205841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80" y="4344632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all(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 for r in points)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75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30729" y="2276872"/>
            <a:ext cx="7215437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'__doc__',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'__format__',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'__hash__',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'__module__', '__new__', '__reduce__',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94749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can extend other class</a:t>
            </a:r>
          </a:p>
          <a:p>
            <a:r>
              <a:rPr lang="en-US" dirty="0"/>
              <a:t>For Python 2: 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/>
              <a:t>New class inherits attributes &amp; methods from parent class</a:t>
            </a:r>
          </a:p>
          <a:p>
            <a:r>
              <a:rPr lang="en-US" dirty="0"/>
              <a:t>New class can implement new methods, define new attributes</a:t>
            </a:r>
          </a:p>
          <a:p>
            <a:r>
              <a:rPr lang="en-US" dirty="0"/>
              <a:t>New method can override methods of parent class</a:t>
            </a:r>
          </a:p>
          <a:p>
            <a:r>
              <a:rPr lang="en-US" dirty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314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754739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mass(self):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'{0}: {1}'.format(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883731" y="1772817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3730" y="4221089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method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3731" y="3196133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new object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61550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objects have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 as well</a:t>
            </a:r>
          </a:p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class has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8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54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11825" y="1752764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base class for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03912" y="3429001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first call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63469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do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-specific initialization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1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360E-1365-44A0-BB5D-20087499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== story 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AF9A-9334-482A-843C-761B9FEA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should be descriptive</a:t>
            </a:r>
          </a:p>
          <a:p>
            <a:pPr lvl="1"/>
            <a:r>
              <a:rPr lang="en-US" dirty="0"/>
              <a:t>Variables are nouns</a:t>
            </a:r>
          </a:p>
          <a:p>
            <a:pPr lvl="1"/>
            <a:r>
              <a:rPr lang="en-US" dirty="0"/>
              <a:t>Functions are verbs</a:t>
            </a:r>
          </a:p>
          <a:p>
            <a:r>
              <a:rPr lang="en-US" dirty="0"/>
              <a:t>Avoid long functions</a:t>
            </a:r>
          </a:p>
          <a:p>
            <a:pPr lvl="1"/>
            <a:r>
              <a:rPr lang="en-US" dirty="0"/>
              <a:t>Should fit on screen</a:t>
            </a:r>
          </a:p>
          <a:p>
            <a:r>
              <a:rPr lang="en-US" dirty="0"/>
              <a:t>Don’t try to be too clever</a:t>
            </a:r>
          </a:p>
          <a:p>
            <a:pPr lvl="1"/>
            <a:r>
              <a:rPr lang="en-US" dirty="0"/>
              <a:t>Others should understand it (including your future self)</a:t>
            </a:r>
          </a:p>
          <a:p>
            <a:pPr lvl="1"/>
            <a:r>
              <a:rPr lang="en-US" dirty="0"/>
              <a:t>Add comments and documentation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A8FB2-156F-4F33-8C52-AF97BC2E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8CF07-97C0-4944-8604-4E90499DAC71}"/>
              </a:ext>
            </a:extLst>
          </p:cNvPr>
          <p:cNvSpPr txBox="1"/>
          <p:nvPr/>
        </p:nvSpPr>
        <p:spPr>
          <a:xfrm>
            <a:off x="6624320" y="2519680"/>
            <a:ext cx="457003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Python is easy to read,</a:t>
            </a:r>
          </a:p>
          <a:p>
            <a:r>
              <a:rPr lang="en-US" sz="3600" dirty="0"/>
              <a:t>Take advantage of that!</a:t>
            </a:r>
          </a:p>
        </p:txBody>
      </p:sp>
    </p:spTree>
    <p:extLst>
      <p:ext uri="{BB962C8B-B14F-4D97-AF65-F5344CB8AC3E}">
        <p14:creationId xmlns:p14="http://schemas.microsoft.com/office/powerpoint/2010/main" val="6188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(3, 4, 1)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519937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and mass 1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87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03913" y="3717034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a Point, so has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211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3.0 4.0 1.0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851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707757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1.0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mass is not None: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452991" y="4590257"/>
            <a:ext cx="3082502" cy="1200329"/>
            <a:chOff x="7911408" y="2970076"/>
            <a:chExt cx="3082502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19193" cy="801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765501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setter for class'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b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attribute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90425" y="1842869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class variable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06482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Determine state of class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6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 methods</a:t>
            </a:r>
          </a:p>
          <a:p>
            <a:pPr lvl="1"/>
            <a:r>
              <a:rPr lang="en-US" dirty="0"/>
              <a:t>work on individual objects</a:t>
            </a:r>
          </a:p>
          <a:p>
            <a:pPr lvl="1"/>
            <a:r>
              <a:rPr lang="en-US" dirty="0"/>
              <a:t>take object as first argument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/>
              <a:t>)</a:t>
            </a:r>
          </a:p>
          <a:p>
            <a:r>
              <a:rPr lang="en-US" dirty="0"/>
              <a:t>Class methods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take class as first argument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350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8C83-01B0-4113-AB50-1A35BC18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point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E055E-FC8C-4C85-910D-1BF897FE1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representation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/>
              <a:t>: for development, debugging, unambiguous</a:t>
            </a:r>
          </a:p>
          <a:p>
            <a:pPr lvl="2"/>
            <a:r>
              <a:rPr lang="en-US" dirty="0"/>
              <a:t>called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!r</a:t>
            </a:r>
            <a:r>
              <a:rPr lang="en-US" dirty="0"/>
              <a:t> conversion in f-strings</a:t>
            </a:r>
          </a:p>
          <a:p>
            <a:pPr lvl="2"/>
            <a:r>
              <a:rPr lang="en-US" dirty="0"/>
              <a:t>called on </a:t>
            </a:r>
            <a:r>
              <a:rPr lang="en-US" dirty="0" err="1"/>
              <a:t>iPython</a:t>
            </a:r>
            <a:r>
              <a:rPr lang="en-US" dirty="0"/>
              <a:t>/</a:t>
            </a:r>
            <a:r>
              <a:rPr lang="en-US" dirty="0" err="1"/>
              <a:t>Jupyter</a:t>
            </a:r>
            <a:r>
              <a:rPr lang="en-US" dirty="0"/>
              <a:t> command line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 if 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 ()</a:t>
            </a:r>
            <a:r>
              <a:rPr lang="en-US" dirty="0"/>
              <a:t> defined</a:t>
            </a:r>
          </a:p>
          <a:p>
            <a:pPr lvl="2"/>
            <a:r>
              <a:rPr lang="en-US" dirty="0"/>
              <a:t>called by debug f-string (Python 3.8+)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__str__()</a:t>
            </a:r>
            <a:r>
              <a:rPr lang="en-US" dirty="0"/>
              <a:t>: for human consumption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!s</a:t>
            </a:r>
            <a:r>
              <a:rPr lang="en-US" dirty="0"/>
              <a:t> conversion in f-strings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34CAA-15CA-4DCF-871E-AAD11718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495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A345-C57E-4AA9-A7C5-CD644C0D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D7F07-815C-4334-BF68-47557797B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(named) tuples</a:t>
            </a:r>
          </a:p>
          <a:p>
            <a:pPr lvl="1"/>
            <a:r>
              <a:rPr lang="en-US" dirty="0"/>
              <a:t>Lightweight 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</a:t>
            </a:r>
            <a:endParaRPr lang="en-US" b="1" dirty="0">
              <a:solidFill>
                <a:srgbClr val="92D050"/>
              </a:solidFill>
            </a:endParaRPr>
          </a:p>
          <a:p>
            <a:pPr lvl="1"/>
            <a:r>
              <a:rPr lang="en-US" dirty="0"/>
              <a:t>No methods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b="1" i="1" dirty="0">
              <a:solidFill>
                <a:srgbClr val="C00000"/>
              </a:solidFill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@dataclass</a:t>
            </a:r>
            <a:r>
              <a:rPr lang="en-US" dirty="0">
                <a:cs typeface="Courier New" panose="02070309020205020404" pitchFamily="49" charset="0"/>
              </a:rPr>
              <a:t> (P</a:t>
            </a:r>
            <a:r>
              <a:rPr lang="en-US" dirty="0"/>
              <a:t>ython 3.7+)</a:t>
            </a:r>
          </a:p>
          <a:p>
            <a:pPr lvl="1"/>
            <a:r>
              <a:rPr lang="en-US" dirty="0"/>
              <a:t>Methods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No private attributes, no validation, no factories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r>
              <a:rPr lang="en-US" dirty="0" err="1"/>
              <a:t>attrs</a:t>
            </a:r>
            <a:endParaRPr lang="en-US" dirty="0"/>
          </a:p>
          <a:p>
            <a:pPr lvl="1"/>
            <a:r>
              <a:rPr lang="en-US" dirty="0"/>
              <a:t>Many features out of the box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Third party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DD06F-7EA0-4C1C-B62C-25A71BE3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419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23DC-ABAE-47E1-BFCD-33B912E4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F4440-43E5-449E-9B8A-32E4AB8F9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dataclasses</a:t>
            </a:r>
            <a:r>
              <a:rPr lang="en-US" dirty="0"/>
              <a:t>:</a:t>
            </a:r>
            <a:br>
              <a:rPr lang="en-US" dirty="0"/>
            </a:br>
            <a:r>
              <a:rPr lang="en-US" sz="1600" dirty="0">
                <a:hlinkClick r:id="rId2"/>
              </a:rPr>
              <a:t>https://realpython.com/python-data-classes/#more-flexible-data-classes</a:t>
            </a:r>
            <a:r>
              <a:rPr lang="en-US" sz="1600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8EC45-6033-4D55-AD7E-3C1CED49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04214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representation:</a:t>
            </a:r>
            <a:br>
              <a:rPr lang="en-US" dirty="0"/>
            </a:br>
            <a:r>
              <a:rPr lang="en-US" dirty="0"/>
              <a:t>Python classes case study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https://github.com/gjbex/Python-software-engineering/tree/master/source-code/object-orientation/finite-state-parser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79642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OO: data abstraction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172200" y="2896344"/>
            <a:ext cx="4038600" cy="3556992"/>
          </a:xfrm>
        </p:spPr>
        <p:txBody>
          <a:bodyPr/>
          <a:lstStyle/>
          <a:p>
            <a:r>
              <a:rPr lang="en-US" dirty="0"/>
              <a:t>Data consists of multiple blocks</a:t>
            </a:r>
          </a:p>
          <a:p>
            <a:r>
              <a:rPr lang="en-US" dirty="0"/>
              <a:t>Blocks have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One or more data values</a:t>
            </a:r>
          </a:p>
          <a:p>
            <a:r>
              <a:rPr lang="en-US" dirty="0"/>
              <a:t>How to represent?</a:t>
            </a:r>
          </a:p>
          <a:p>
            <a:pPr lvl="1"/>
            <a:r>
              <a:rPr lang="en-US" dirty="0"/>
              <a:t>Python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91944" y="1447032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block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121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783358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"abstract" Block has attributes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/>
              <a:t>: string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/>
              <a:t>: list</a:t>
            </a:r>
          </a:p>
          <a:p>
            <a:r>
              <a:rPr lang="en-US" dirty="0"/>
              <a:t>Block instance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/>
              <a:t> has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/>
              <a:t>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/>
              <a:t>No values (yet)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>
                <a:cs typeface="Courier New" pitchFamily="49" charset="0"/>
              </a:rPr>
              <a:t>Create new block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3553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3553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 = Block('my block')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395535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block1.__data.append(-7.18)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3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block2 = Block('another')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63553" y="6207696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is container for specific data: attribute values hold data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999657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object of type Block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99657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second object of type Block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639616" y="1268761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attributes represent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752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want to do with a block?</a:t>
            </a:r>
          </a:p>
          <a:p>
            <a:pPr lvl="1"/>
            <a:r>
              <a:rPr lang="en-US" dirty="0"/>
              <a:t>Convert it to a string</a:t>
            </a:r>
          </a:p>
          <a:p>
            <a:pPr lvl="1"/>
            <a:r>
              <a:rPr lang="en-US" dirty="0"/>
              <a:t>Retrieve its name</a:t>
            </a:r>
          </a:p>
          <a:p>
            <a:pPr lvl="1"/>
            <a:r>
              <a:rPr lang="en-US" dirty="0"/>
              <a:t>Add data to it</a:t>
            </a:r>
          </a:p>
          <a:p>
            <a:pPr lvl="1"/>
            <a:r>
              <a:rPr lang="en-US" dirty="0"/>
              <a:t>Sort its data</a:t>
            </a:r>
          </a:p>
          <a:p>
            <a:pPr lvl="1"/>
            <a:r>
              <a:rPr lang="en-US" dirty="0"/>
              <a:t>Retrieve its data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Define methods for the class Block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1545" y="6063680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methods represent actions on objects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328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32CC-1C48-48B3-9D84-9FA60078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FF34-F162-4B13-BEF3-61EBA37D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consistent!</a:t>
            </a:r>
          </a:p>
          <a:p>
            <a:pPr lvl="1"/>
            <a:r>
              <a:rPr lang="en-US" dirty="0"/>
              <a:t>Many conventions, choose one, stick to it</a:t>
            </a:r>
          </a:p>
          <a:p>
            <a:r>
              <a:rPr lang="en-US" dirty="0"/>
              <a:t>PEP 8</a:t>
            </a:r>
          </a:p>
          <a:p>
            <a:pPr lvl="1"/>
            <a:r>
              <a:rPr lang="en-US" dirty="0"/>
              <a:t>Use tools to check: flake8, </a:t>
            </a:r>
            <a:r>
              <a:rPr lang="en-US" dirty="0" err="1"/>
              <a:t>pylint</a:t>
            </a:r>
            <a:endParaRPr lang="en-US" dirty="0"/>
          </a:p>
          <a:p>
            <a:pPr lvl="1"/>
            <a:r>
              <a:rPr lang="en-US" dirty="0"/>
              <a:t>Consistent formatting: black</a:t>
            </a:r>
          </a:p>
          <a:p>
            <a:pPr lvl="1"/>
            <a:r>
              <a:rPr lang="en-US" dirty="0"/>
              <a:t>IDE hooks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FD73C-2F86-4E6B-9F90-068CD462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7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Block: method implementations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9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header = 'begin {0}'.format(self.name())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data = '\n\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()])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footer = 'end {0}'.format(self.name())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return '{0}\n\t{1}\n{2}'.format(header, data, footer)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data(self):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2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3.14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-7.18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12.5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91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Parsing an (almost) regular language: finite state automata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https://github.com/gjbex/Python-software-engineering/tree/master/source-code/object-orientation/finite-state-parser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216907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convert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519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"0.322617473156"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"0.369558068115"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"0.584389170786"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"0.732467264353"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"0.0705959106085"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"0.526762713499"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"0.65856743041"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"0.823193820644"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"0.0172156882251"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"0.476180897605"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"0.755582680088"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"0.783168943997"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59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663953" y="1700809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sort!</a:t>
            </a:r>
            <a:endParaRPr lang="en-US" dirty="0">
              <a:solidFill>
                <a:srgbClr val="1F497D">
                  <a:lumMod val="60000"/>
                  <a:lumOff val="40000"/>
                </a:srgbClr>
              </a:solidFill>
              <a:latin typeface="Calibri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864518" y="1455910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488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74638"/>
            <a:ext cx="8229600" cy="1143000"/>
          </a:xfrm>
        </p:spPr>
        <p:txBody>
          <a:bodyPr/>
          <a:lstStyle/>
          <a:p>
            <a:r>
              <a:rPr lang="en-US" dirty="0"/>
              <a:t>Model the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6578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28049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8048" y="2812867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8049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8049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267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Annotated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5560" y="1447032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207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040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before first block</a:t>
              </a:r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8449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inline comments</a:t>
              </a:r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8966160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blank lines</a:t>
              </a:r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8606644" y="4222830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between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blocks</a:t>
              </a:r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449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line comments</a:t>
              </a:r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983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60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60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0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/>
              </a:rPr>
              <a:t>Notation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one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more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+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one or more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|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either, or (choice)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4060" y="4499829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195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Computable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59" y="1340769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724385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60" y="3492995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59" y="3876611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4060" y="4260227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015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not in block</a:t>
                </a:r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6096000" y="2699629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in block</a:t>
                </a:r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begin block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096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159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  <a:latin typeface="Calibri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error</a:t>
                </a: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680178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begin block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end wrong block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end of file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655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junk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207599" y="2204865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comment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empty line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196050" y="3633420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data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672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create block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68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return block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552385" y="3043119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add data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to block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12572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raise 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8128" y="1484785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Finite state automaton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022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4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self.__reset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4184" y="4913874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__reset(self):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23993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Must be called before parsing a new file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032483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model to code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03513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self.__preprocess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206578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functional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https://github.com/gjbex/Python-software-engineering/tree/master/source-code/operators-functools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https://github.com/gjbex/Python-software-engineering/tree/master/source-code/iterators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595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4170-C529-4CAC-B31D-56A78C9F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language idioms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9A1C-2A90-428E-983C-53F1E59F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EED60-6777-4684-A163-0EF2C4B3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C955A-E935-474D-BE32-4BF9E04A2DB2}"/>
              </a:ext>
            </a:extLst>
          </p:cNvPr>
          <p:cNvSpPr txBox="1"/>
          <p:nvPr/>
        </p:nvSpPr>
        <p:spPr>
          <a:xfrm>
            <a:off x="644550" y="2270769"/>
            <a:ext cx="418255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D516C-6117-4CC6-BAF5-BE1E6A1D9D47}"/>
              </a:ext>
            </a:extLst>
          </p:cNvPr>
          <p:cNvSpPr txBox="1"/>
          <p:nvPr/>
        </p:nvSpPr>
        <p:spPr>
          <a:xfrm>
            <a:off x="644549" y="4004834"/>
            <a:ext cx="294183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item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print(item)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19105-815C-4274-AABE-17BC582DEE62}"/>
              </a:ext>
            </a:extLst>
          </p:cNvPr>
          <p:cNvSpPr txBox="1"/>
          <p:nvPr/>
        </p:nvSpPr>
        <p:spPr>
          <a:xfrm>
            <a:off x="6677757" y="2270768"/>
            <a:ext cx="514756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(my_list1)):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print(my_list1[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+ my_list2[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DF42B-DF7B-4EC9-9F73-9AB5EF86D6AE}"/>
              </a:ext>
            </a:extLst>
          </p:cNvPr>
          <p:cNvSpPr txBox="1"/>
          <p:nvPr/>
        </p:nvSpPr>
        <p:spPr>
          <a:xfrm>
            <a:off x="5574891" y="4004834"/>
            <a:ext cx="625042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item1, item2 in zip(my_list1, my_list2):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print(item1 + item2)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simple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ways to sort</a:t>
            </a:r>
          </a:p>
          <a:p>
            <a:pPr lvl="1"/>
            <a:r>
              <a:rPr lang="en-US" dirty="0"/>
              <a:t>Create new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sort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Sorts in ascending order,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/>
              <a:t> for descending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3593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4005065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74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complex list: key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tuples, e.g., word counts</a:t>
            </a:r>
          </a:p>
          <a:p>
            <a:endParaRPr lang="en-US" dirty="0"/>
          </a:p>
          <a:p>
            <a:r>
              <a:rPr lang="en-US" dirty="0"/>
              <a:t>Sort by</a:t>
            </a:r>
          </a:p>
          <a:p>
            <a:pPr lvl="1"/>
            <a:r>
              <a:rPr lang="en-US" dirty="0"/>
              <a:t>Word: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Count:</a:t>
            </a:r>
          </a:p>
          <a:p>
            <a:r>
              <a:rPr lang="en-US" dirty="0"/>
              <a:t>Simpler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9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7609" y="324985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7609" y="432997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[('chair', 5), ('table', 15) , 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7609" y="5592326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967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to reverse</a:t>
            </a:r>
          </a:p>
          <a:p>
            <a:pPr lvl="1"/>
            <a:r>
              <a:rPr lang="en-US" dirty="0"/>
              <a:t>Create new list: use slices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reverse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7648" y="4725145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7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data[::-1]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6238" y="2924945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works for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as well!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51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 for x in [0.15, 3.145]]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['0.15', '3.145']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7528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4542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411069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[x for x in [0.15, -3.45, 1.3]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(x) for x in [4.0, -4.0, 9.0]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>
                <a:cs typeface="Courier New" pitchFamily="49" charset="0"/>
              </a:rPr>
              <a:t>Alternative: </a:t>
            </a:r>
            <a:br>
              <a:rPr lang="en-US" dirty="0"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list(map(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filter(lambda x: x &gt;= 0.0,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       [4, -4, 9])))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5934179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96008" y="5151686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iterators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2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aggregating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 list should be aggregated, e.g.,</a:t>
            </a:r>
          </a:p>
          <a:p>
            <a:pPr lvl="1"/>
            <a:r>
              <a:rPr lang="en-US" dirty="0"/>
              <a:t>Summation: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/>
              <a:t>Minimum: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/>
              <a:t>Maximum: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/>
              <a:t>More sophisticated,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/>
              <a:t> and lambda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0606" y="4725145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87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lambda function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01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423056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Lambda functions: very small functions (expression) used once,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not worth giving a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06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work on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have optional </a:t>
              </a:r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argument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92145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initializer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016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(or more) lists should be processed element wise</a:t>
            </a:r>
          </a:p>
          <a:p>
            <a:pPr lvl="1"/>
            <a:r>
              <a:rPr lang="en-US" dirty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23591" y="3356993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120" y="4365105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iterator produces tuples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98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 to deal with arbitrary many prime numbers?</a:t>
            </a:r>
            <a:br>
              <a:rPr lang="en-US" dirty="0"/>
            </a:br>
            <a:r>
              <a:rPr lang="en-US" dirty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8184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Constructs a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list of all lines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at once = </a:t>
              </a:r>
              <a:r>
                <a:rPr lang="en-US" sz="3200" dirty="0">
                  <a:solidFill>
                    <a:srgbClr val="FF0000"/>
                  </a:solidFill>
                  <a:latin typeface="Calibri"/>
                </a:rPr>
                <a:t>BIG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51784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iterator: line by line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958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to check whether n is prime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 with all primes up to 10</a:t>
            </a:r>
            <a:r>
              <a:rPr lang="en-US" baseline="30000" dirty="0"/>
              <a:t>6</a:t>
            </a:r>
            <a:r>
              <a:rPr lang="en-US" dirty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range(2,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4654878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747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 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</a:t>
            </a:r>
            <a:br>
              <a:rPr lang="en-US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pPr lvl="1"/>
            <a:r>
              <a:rPr lang="en-US" dirty="0"/>
              <a:t>all prime numbers up to 1000000 (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78,500)</a:t>
            </a:r>
          </a:p>
          <a:p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Generator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/>
          </a:p>
          <a:p>
            <a:pPr lvl="1"/>
            <a:r>
              <a:rPr lang="en-US" dirty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20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8576</Words>
  <Application>Microsoft Office PowerPoint</Application>
  <PresentationFormat>Widescreen</PresentationFormat>
  <Paragraphs>1461</Paragraphs>
  <Slides>105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105</vt:i4>
      </vt:variant>
    </vt:vector>
  </HeadingPairs>
  <TitlesOfParts>
    <vt:vector size="114" baseType="lpstr">
      <vt:lpstr>Arial</vt:lpstr>
      <vt:lpstr>Calibri</vt:lpstr>
      <vt:lpstr>Calibri Light</vt:lpstr>
      <vt:lpstr>Courier New</vt:lpstr>
      <vt:lpstr>Informal Roman</vt:lpstr>
      <vt:lpstr>Lucida Sans Typewriter</vt:lpstr>
      <vt:lpstr>Wingdings</vt:lpstr>
      <vt:lpstr>Office Theme</vt:lpstr>
      <vt:lpstr>1_Office Theme</vt:lpstr>
      <vt:lpstr>Python software engineering</vt:lpstr>
      <vt:lpstr>PowerPoint Presentation</vt:lpstr>
      <vt:lpstr>PowerPoint Presentation</vt:lpstr>
      <vt:lpstr>Typographical conventions</vt:lpstr>
      <vt:lpstr>Best practices</vt:lpstr>
      <vt:lpstr>Code style matters</vt:lpstr>
      <vt:lpstr>Coding == story telling</vt:lpstr>
      <vt:lpstr>Coding conventions</vt:lpstr>
      <vt:lpstr>Use language idioms</vt:lpstr>
      <vt:lpstr>Further reading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Code organization</vt:lpstr>
      <vt:lpstr>Python modules &amp; packages</vt:lpstr>
      <vt:lpstr>Example module &amp; use</vt:lpstr>
      <vt:lpstr>Importing functions directly</vt:lpstr>
      <vt:lpstr>Double duty</vt:lpstr>
      <vt:lpstr>Package layout &amp; use example</vt:lpstr>
      <vt:lpstr>Writing documentation &amp; simple testing</vt:lpstr>
      <vt:lpstr>Writing documentation</vt:lpstr>
      <vt:lpstr>Formatting docstrings</vt:lpstr>
      <vt:lpstr>What to document and how?</vt:lpstr>
      <vt:lpstr>Assertions</vt:lpstr>
      <vt:lpstr>Assert use cases</vt:lpstr>
      <vt:lpstr>Testing: meeting expectations</vt:lpstr>
      <vt:lpstr>Failing tests</vt:lpstr>
      <vt:lpstr>Further reading: documentation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Test coverage</vt:lpstr>
      <vt:lpstr>Coverage usage</vt:lpstr>
      <vt:lpstr>Coverage usage</vt:lpstr>
      <vt:lpstr>Further reading</vt:lpstr>
      <vt:lpstr>Object-oriented Python</vt:lpstr>
      <vt:lpstr>Object-orientation</vt:lpstr>
      <vt:lpstr>Value versus object identity</vt:lpstr>
      <vt:lpstr>Defining your own classes</vt:lpstr>
      <vt:lpstr>A simple point…</vt:lpstr>
      <vt:lpstr>Making a point… or two</vt:lpstr>
      <vt:lpstr>More to the point…</vt:lpstr>
      <vt:lpstr>Making a definite point</vt:lpstr>
      <vt:lpstr>Object attributes</vt:lpstr>
      <vt:lpstr>Object attributes: control</vt:lpstr>
      <vt:lpstr>Object attribute: setter</vt:lpstr>
      <vt:lpstr>Non-trivial getter/setter</vt:lpstr>
      <vt:lpstr>More object methods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One more point</vt:lpstr>
      <vt:lpstr>Alternatives</vt:lpstr>
      <vt:lpstr>Further reading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Python functional programming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filter</vt:lpstr>
      <vt:lpstr>Other useful functions in itertools</vt:lpstr>
      <vt:lpstr>Generating data (again)</vt:lpstr>
      <vt:lpstr>Further reading: functional style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software engineering</dc:title>
  <dc:creator>Geert Jan Bex</dc:creator>
  <cp:lastModifiedBy>Geert Jan Bex</cp:lastModifiedBy>
  <cp:revision>31</cp:revision>
  <dcterms:created xsi:type="dcterms:W3CDTF">2019-11-14T17:09:29Z</dcterms:created>
  <dcterms:modified xsi:type="dcterms:W3CDTF">2021-05-28T16:14:17Z</dcterms:modified>
</cp:coreProperties>
</file>