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9"/>
  </p:notesMasterIdLst>
  <p:sldIdLst>
    <p:sldId id="257" r:id="rId3"/>
    <p:sldId id="355" r:id="rId4"/>
    <p:sldId id="353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356" r:id="rId45"/>
    <p:sldId id="339" r:id="rId46"/>
    <p:sldId id="340" r:id="rId47"/>
    <p:sldId id="341" r:id="rId48"/>
    <p:sldId id="342" r:id="rId49"/>
    <p:sldId id="343" r:id="rId50"/>
    <p:sldId id="344" r:id="rId51"/>
    <p:sldId id="345" r:id="rId52"/>
    <p:sldId id="346" r:id="rId53"/>
    <p:sldId id="347" r:id="rId54"/>
    <p:sldId id="348" r:id="rId55"/>
    <p:sldId id="349" r:id="rId56"/>
    <p:sldId id="350" r:id="rId57"/>
    <p:sldId id="351" r:id="rId58"/>
    <p:sldId id="297" r:id="rId59"/>
    <p:sldId id="298" r:id="rId60"/>
    <p:sldId id="299" r:id="rId61"/>
    <p:sldId id="300" r:id="rId62"/>
    <p:sldId id="301" r:id="rId63"/>
    <p:sldId id="302" r:id="rId64"/>
    <p:sldId id="303" r:id="rId65"/>
    <p:sldId id="304" r:id="rId66"/>
    <p:sldId id="305" r:id="rId67"/>
    <p:sldId id="306" r:id="rId68"/>
    <p:sldId id="307" r:id="rId69"/>
    <p:sldId id="308" r:id="rId70"/>
    <p:sldId id="309" r:id="rId71"/>
    <p:sldId id="310" r:id="rId72"/>
    <p:sldId id="311" r:id="rId73"/>
    <p:sldId id="312" r:id="rId74"/>
    <p:sldId id="313" r:id="rId75"/>
    <p:sldId id="314" r:id="rId76"/>
    <p:sldId id="315" r:id="rId77"/>
    <p:sldId id="316" r:id="rId78"/>
    <p:sldId id="317" r:id="rId79"/>
    <p:sldId id="318" r:id="rId80"/>
    <p:sldId id="319" r:id="rId81"/>
    <p:sldId id="320" r:id="rId82"/>
    <p:sldId id="321" r:id="rId83"/>
    <p:sldId id="322" r:id="rId84"/>
    <p:sldId id="323" r:id="rId85"/>
    <p:sldId id="324" r:id="rId86"/>
    <p:sldId id="325" r:id="rId87"/>
    <p:sldId id="326" r:id="rId88"/>
    <p:sldId id="327" r:id="rId89"/>
    <p:sldId id="330" r:id="rId90"/>
    <p:sldId id="331" r:id="rId91"/>
    <p:sldId id="332" r:id="rId92"/>
    <p:sldId id="333" r:id="rId93"/>
    <p:sldId id="334" r:id="rId94"/>
    <p:sldId id="335" r:id="rId95"/>
    <p:sldId id="336" r:id="rId96"/>
    <p:sldId id="337" r:id="rId97"/>
    <p:sldId id="352" r:id="rId9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9D358F-6D81-431B-BCFF-5D55F9D505A7}">
          <p14:sldIdLst>
            <p14:sldId id="257"/>
            <p14:sldId id="355"/>
            <p14:sldId id="353"/>
          </p14:sldIdLst>
        </p14:section>
        <p14:section name="Code organization" id="{8347AA9E-2BCB-48F7-8444-ADE8BE7F8991}">
          <p14:sldIdLst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Documentation and doctest" id="{BFE72FDB-CCF5-4969-93A8-E146BBB0CCDC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Object oriented Python" id="{7E5409A3-BB52-4BFA-A61A-6CF0A072CD81}">
          <p14:sldIdLst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356"/>
          </p14:sldIdLst>
        </p14:section>
        <p14:section name="Object orientation case study" id="{A03A616B-94F2-473B-AAA5-BEA3EBD7849B}">
          <p14:sldIdLst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</p14:sldIdLst>
        </p14:section>
        <p14:section name="Exception handling" id="{E4D51DF4-3669-4949-94E7-61FC06D0A65A}">
          <p14:sldIdLst>
            <p14:sldId id="297"/>
            <p14:sldId id="298"/>
            <p14:sldId id="299"/>
            <p14:sldId id="300"/>
            <p14:sldId id="301"/>
            <p14:sldId id="302"/>
          </p14:sldIdLst>
        </p14:section>
        <p14:section name="Unit testing" id="{7E877D27-F130-44C4-BFD2-77E74666C206}">
          <p14:sldIdLst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</p14:sldIdLst>
        </p14:section>
        <p14:section name="Functional programming" id="{9DC1A7A8-7441-4349-9D38-F6E824FD8545}">
          <p14:sldIdLst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5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theme" Target="theme/theme1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notesMaster" Target="notesMasters/notesMaster1.xml"/><Relationship Id="rId10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11E36-930F-4398-B50F-A14C32445886}" type="datetimeFigureOut">
              <a:rPr lang="en-US" smtClean="0"/>
              <a:t>2021-05-28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5BECE-6EDA-4885-B32F-0E103394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66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</a:t>
            </a:r>
            <a:r>
              <a:rPr lang="en-US" baseline="0" dirty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2719F6-2AB7-47DE-AD4D-74548843A436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5141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2021-05-28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20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2021-05-28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395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2021-05-28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5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28/05/2021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3752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28/05/2021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92338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28/05/2021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9777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28/05/2021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6781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28/05/2021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500543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28/05/2021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7036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28/05/2021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0825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28/05/2021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19682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2021-05-28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745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28/05/2021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795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28/05/2021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69137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28/05/2021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5198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2021-05-28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731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2021-05-28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54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2021-05-28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83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2021-05-28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34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2021-05-28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3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2021-05-28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9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2021-05-28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35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BA2EF-3A5B-4161-9322-B0B89D2AE613}" type="datetimeFigureOut">
              <a:rPr lang="en-US" smtClean="0"/>
              <a:t>2021-05-28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09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28/05/2021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99872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4828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code-testing" TargetMode="Externa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documenting-python-code/#docstring-formats" TargetMode="Externa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object-orientation" TargetMode="Externa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33Vx1T9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object-orientation/finite-state-parser" TargetMode="Externa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object-orientation/finite-state-parser" TargetMode="Externa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code-testing" TargetMode="External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Python-software-engineering/tree/master/source-code/pyparsing" TargetMode="External"/><Relationship Id="rId2" Type="http://schemas.openxmlformats.org/officeDocument/2006/relationships/hyperlink" Target="https://github.com/gjbex/Python-software-engineering/tree/master/source-code/unit-testing" TargetMode="External"/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s://coverage.readthedocs.io/" TargetMode="External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Python-software-engineering/tree/master/source-code/iterators" TargetMode="External"/><Relationship Id="rId2" Type="http://schemas.openxmlformats.org/officeDocument/2006/relationships/hyperlink" Target="https://github.com/gjbex/Python-software-engineering/tree/master/source-code/operators-functools" TargetMode="External"/><Relationship Id="rId1" Type="http://schemas.openxmlformats.org/officeDocument/2006/relationships/slideLayout" Target="../slideLayouts/slideLayout1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.7/howto/functional.html" TargetMode="External"/><Relationship Id="rId2" Type="http://schemas.openxmlformats.org/officeDocument/2006/relationships/hyperlink" Target="http://docs.python.org/3.7/howto/sorting.html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software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9550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documentation &amp; simple testing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https://github.com/gjbex/Python-software-engineering/tree/master/source-code/code-testing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9938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Documentation is very important! </a:t>
            </a:r>
            <a:r>
              <a:rPr lang="en-US" dirty="0">
                <a:sym typeface="Symbol" panose="05050102010706020507" pitchFamily="18" charset="2"/>
              </a:rPr>
              <a:t></a:t>
            </a:r>
            <a:r>
              <a:rPr lang="en-US" dirty="0"/>
              <a:t> use </a:t>
            </a:r>
            <a:r>
              <a:rPr lang="en-US" dirty="0" err="1"/>
              <a:t>DocString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7568" y="2160281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=None):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'''Split a line into its fields, convert to the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appropriate types, and return as a tuple.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11906" y="4480095"/>
            <a:ext cx="7762531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Help on function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Split a line into its fields, convert to the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appropriate types, and return as a tuple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600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</a:t>
            </a:r>
            <a:r>
              <a:rPr lang="en-US" dirty="0" err="1"/>
              <a:t>docstrings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123714" y="1909764"/>
            <a:ext cx="3544287" cy="216730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Many options</a:t>
            </a:r>
          </a:p>
          <a:p>
            <a:pPr lvl="1"/>
            <a:r>
              <a:rPr lang="en-US" dirty="0"/>
              <a:t>Google</a:t>
            </a:r>
          </a:p>
          <a:p>
            <a:pPr lvl="1"/>
            <a:r>
              <a:rPr lang="en-US" dirty="0" err="1"/>
              <a:t>reStructured</a:t>
            </a:r>
            <a:r>
              <a:rPr lang="en-US" dirty="0"/>
              <a:t> Text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/</a:t>
            </a:r>
            <a:r>
              <a:rPr lang="en-US" dirty="0" err="1"/>
              <a:t>scipy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47528" y="1691804"/>
            <a:ext cx="5184576" cy="47705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=None):</a:t>
            </a:r>
            <a:b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'''Split line into fields,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converted to appropriate types</a:t>
            </a:r>
          </a:p>
          <a:p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Parameters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----------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line: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line of input to parse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field separator, default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whitespace</a:t>
            </a:r>
          </a:p>
          <a:p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Returns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-------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tuple (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data fields: case number,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dimension number, temperature        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  <a:endParaRPr lang="nl-BE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173769">
            <a:off x="6049710" y="4637075"/>
            <a:ext cx="1786899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C00000"/>
                </a:solidFill>
                <a:latin typeface="Calibri"/>
              </a:rPr>
              <a:t>numpy</a:t>
            </a:r>
            <a:r>
              <a:rPr lang="en-US" sz="2400" dirty="0">
                <a:solidFill>
                  <a:srgbClr val="C00000"/>
                </a:solidFill>
                <a:latin typeface="Calibri"/>
              </a:rPr>
              <a:t>/</a:t>
            </a:r>
            <a:r>
              <a:rPr lang="en-US" sz="2400" dirty="0" err="1">
                <a:solidFill>
                  <a:srgbClr val="C00000"/>
                </a:solidFill>
                <a:latin typeface="Calibri"/>
              </a:rPr>
              <a:t>scipy</a:t>
            </a:r>
            <a:endParaRPr lang="en-US" sz="2400" dirty="0">
              <a:solidFill>
                <a:srgbClr val="C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7548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DocString</a:t>
            </a:r>
            <a:r>
              <a:rPr lang="en-US" dirty="0"/>
              <a:t> for</a:t>
            </a:r>
          </a:p>
          <a:p>
            <a:pPr lvl="1"/>
            <a:r>
              <a:rPr lang="en-US" dirty="0"/>
              <a:t>functions</a:t>
            </a:r>
          </a:p>
          <a:p>
            <a:pPr lvl="1"/>
            <a:r>
              <a:rPr lang="en-US" dirty="0"/>
              <a:t>classes</a:t>
            </a:r>
          </a:p>
          <a:p>
            <a:pPr lvl="1"/>
            <a:r>
              <a:rPr lang="en-US" dirty="0"/>
              <a:t>methods</a:t>
            </a:r>
          </a:p>
          <a:p>
            <a:pPr lvl="1"/>
            <a:r>
              <a:rPr lang="en-US" dirty="0"/>
              <a:t>modules</a:t>
            </a:r>
          </a:p>
          <a:p>
            <a:pPr lvl="1"/>
            <a:r>
              <a:rPr lang="en-US" dirty="0"/>
              <a:t>packages</a:t>
            </a:r>
          </a:p>
          <a:p>
            <a:r>
              <a:rPr lang="en-US" dirty="0"/>
              <a:t>Comments</a:t>
            </a:r>
          </a:p>
          <a:p>
            <a:pPr lvl="1"/>
            <a:r>
              <a:rPr lang="en-US" dirty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198201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see later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341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pre and post conditions</a:t>
            </a:r>
          </a:p>
          <a:p>
            <a:pPr lvl="1"/>
            <a:r>
              <a:rPr lang="en-US" dirty="0"/>
              <a:t>Programming by contract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7569" y="2804736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type(n) ==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'argument must be integer'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 &gt;= 0, 'argument must be positive'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if n &lt; 2: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return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n*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 - 1)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536161" y="3820397"/>
            <a:ext cx="2245209" cy="640522"/>
            <a:chOff x="-1070938" y="3292534"/>
            <a:chExt cx="2245209" cy="640522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3563724"/>
              <a:ext cx="99475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Optional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-1070938" y="3292534"/>
              <a:ext cx="1250450" cy="4558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207569" y="5108992"/>
            <a:ext cx="7491153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-c 'from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assert n &gt;= 0, 'argument must be positive'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argument must be positive</a:t>
            </a:r>
          </a:p>
        </p:txBody>
      </p:sp>
    </p:spTree>
    <p:extLst>
      <p:ext uri="{BB962C8B-B14F-4D97-AF65-F5344CB8AC3E}">
        <p14:creationId xmlns:p14="http://schemas.microsoft.com/office/powerpoint/2010/main" val="259830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 use cases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development only, </a:t>
            </a:r>
            <a:r>
              <a:rPr lang="en-US" i="1" dirty="0"/>
              <a:t>not</a:t>
            </a:r>
            <a:r>
              <a:rPr lang="en-US" dirty="0"/>
              <a:t> production!</a:t>
            </a:r>
          </a:p>
          <a:p>
            <a:r>
              <a:rPr lang="en-US" i="1" dirty="0"/>
              <a:t>Not</a:t>
            </a:r>
            <a:r>
              <a:rPr lang="en-US" dirty="0"/>
              <a:t> a substitute for error handling, i.e., exception handling</a:t>
            </a:r>
          </a:p>
          <a:p>
            <a:r>
              <a:rPr lang="en-US" dirty="0"/>
              <a:t>Run without assertions, run optimized: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7568" y="4005065"/>
            <a:ext cx="784887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-O  -c 'from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31704" y="5373217"/>
            <a:ext cx="550131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Calibri"/>
              </a:rPr>
              <a:t>Useful feature, but don't abuse!</a:t>
            </a:r>
            <a:endParaRPr lang="nl-BE" sz="32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982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Testing: meeting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Tests are important!</a:t>
            </a:r>
          </a:p>
          <a:p>
            <a:pPr lvl="1"/>
            <a:r>
              <a:rPr lang="en-US" dirty="0" err="1"/>
              <a:t>unittest</a:t>
            </a:r>
            <a:r>
              <a:rPr lang="en-US" dirty="0"/>
              <a:t>: more features, but harder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simple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 tests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57923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'''Split a line into its fields, convert to the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appropriate types, and return as a tuple.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('5  3  3.7')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(5, 3, 3.7)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'''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('\r\n').split()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(int(data[0]), int(data[1]), 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320041" y="3412744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Statement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to execute</a:t>
              </a: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63090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Expected result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2351585" y="6023030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15881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No output: hooray, all tests passed!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824192" y="1546186"/>
            <a:ext cx="2624720" cy="1142975"/>
            <a:chOff x="4821276" y="3871774"/>
            <a:chExt cx="2624720" cy="1142975"/>
          </a:xfrm>
        </p:grpSpPr>
        <p:sp>
          <p:nvSpPr>
            <p:cNvPr id="15" name="Rounded Rectangle 14"/>
            <p:cNvSpPr/>
            <p:nvPr/>
          </p:nvSpPr>
          <p:spPr>
            <a:xfrm>
              <a:off x="4821276" y="3871774"/>
              <a:ext cx="2623120" cy="114297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60032" y="3896713"/>
              <a:ext cx="25859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program that has not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been tested does not work.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47219" y="4526811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  <a:latin typeface="Calibri"/>
                </a:rPr>
                <a:t>Stroustrup</a:t>
              </a:r>
              <a:endParaRPr lang="en-US" dirty="0">
                <a:solidFill>
                  <a:srgbClr val="0070C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2743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Failing tests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4071" y="1268761"/>
            <a:ext cx="7215437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'''Split a line into its fields, convert to the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appropriate types, and return as a tuple.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('5  3  3.7')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(5, 3, 3.7)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&gt;&gt;&gt;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('5 3 3')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(5, 3, 3)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('\r\n').split()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(int(data[0]),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int(data[1]),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59195" y="3493597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File "./data_parsing.py", line 9, in __main__.</a:t>
            </a:r>
            <a:r>
              <a:rPr lang="en-US" sz="14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Failed example: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('5 3 3')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(5, 3, 3)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(5, 3, 3.0)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1 items had failures: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1 of   2 in __main__.</a:t>
            </a:r>
            <a:r>
              <a:rPr lang="en-US" sz="14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***Test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10851" y="2720393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128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reading: documentation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Documenting Python: a complete guide</a:t>
            </a:r>
            <a:br>
              <a:rPr lang="en-US" dirty="0"/>
            </a:br>
            <a:r>
              <a:rPr lang="en-US" sz="2000" dirty="0">
                <a:hlinkClick r:id="rId2"/>
              </a:rPr>
              <a:t>https://realpython.com/documenting-python-code/#docstring-formats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2918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https://github.com/gjbex/Python-software-engineering/tree/master/source-code/object-orientation</a:t>
            </a:r>
            <a:r>
              <a:rPr lang="nl-BE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1318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4779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http://bit.ly/33Vx1T9</a:t>
            </a:r>
            <a:r>
              <a:rPr lang="en-US" sz="4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905B4A-0AEC-4423-BF6A-5561652C3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77" y="980729"/>
            <a:ext cx="4093046" cy="40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types are classes</a:t>
            </a:r>
          </a:p>
          <a:p>
            <a:pPr lvl="1"/>
            <a:r>
              <a:rPr lang="en-US" dirty="0"/>
              <a:t>e.g.,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== 4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/>
              <a:t> is an object of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/>
              <a:t> is object method defined in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r>
              <a:rPr lang="en-US" dirty="0"/>
              <a:t>Objects of simple Python types are immutable</a:t>
            </a:r>
          </a:p>
          <a:p>
            <a:pPr lvl="1"/>
            <a:r>
              <a:rPr lang="en-US" dirty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98650" y="3615408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You are using objects all the time!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917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Python types</a:t>
            </a:r>
          </a:p>
          <a:p>
            <a:pPr lvl="1"/>
            <a:r>
              <a:rPr lang="en-US" dirty="0"/>
              <a:t>Value identity: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/>
              <a:t>Object identity: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/>
              <a:t>Other Python types, general classes</a:t>
            </a:r>
          </a:p>
          <a:p>
            <a:pPr lvl="1"/>
            <a:r>
              <a:rPr lang="en-US" dirty="0"/>
              <a:t>e.g., two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/>
              <a:t> objects: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/>
              <a:t>Value identity: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/>
              <a:t>Object identity: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822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Class definition: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class Point: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/>
              <a:t>Objects are instances of classes</a:t>
            </a:r>
          </a:p>
          <a:p>
            <a:pPr lvl="1"/>
            <a:r>
              <a:rPr lang="en-US" dirty="0"/>
              <a:t>instantiated by calling constructor</a:t>
            </a:r>
          </a:p>
          <a:p>
            <a:pPr lvl="1"/>
            <a:r>
              <a:rPr lang="en-US" dirty="0"/>
              <a:t>have</a:t>
            </a:r>
          </a:p>
          <a:p>
            <a:pPr lvl="2"/>
            <a:r>
              <a:rPr lang="en-US" dirty="0"/>
              <a:t>attributes</a:t>
            </a:r>
          </a:p>
          <a:p>
            <a:pPr lvl="2"/>
            <a:r>
              <a:rPr lang="en-US" dirty="0"/>
              <a:t>methods</a:t>
            </a:r>
          </a:p>
          <a:p>
            <a:r>
              <a:rPr lang="en-US" dirty="0"/>
              <a:t>Classes have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/>
              <a:t>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369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7" y="1556792"/>
            <a:ext cx="6250429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float(x)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float(y)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distance(self, other):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)**2 +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)**2)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def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f'({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}, 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})'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977784" y="3552964"/>
            <a:ext cx="2483883" cy="1384995"/>
            <a:chOff x="7890626" y="2834563"/>
            <a:chExt cx="2483883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7" y="2834563"/>
              <a:ext cx="2200752" cy="138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method to</a:t>
              </a:r>
            </a:p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compute</a:t>
              </a:r>
            </a:p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distance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532171" y="5666265"/>
            <a:ext cx="7064157" cy="683731"/>
            <a:chOff x="7486764" y="3542028"/>
            <a:chExt cx="7064157" cy="683731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9833157" y="1195635"/>
              <a:ext cx="95180" cy="4787966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702539"/>
              <a:ext cx="702871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creates string representation for </a:t>
              </a: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object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320137" y="2553271"/>
            <a:ext cx="3141529" cy="970428"/>
            <a:chOff x="7890626" y="3070640"/>
            <a:chExt cx="3141529" cy="970428"/>
          </a:xfrm>
        </p:grpSpPr>
        <p:sp>
          <p:nvSpPr>
            <p:cNvPr id="18" name="Right Brace 17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constructor for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objects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352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170688" y="1916833"/>
            <a:ext cx="3534483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q = Point(-2, 5)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print(p, q)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12.3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print(p)…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943872" y="1916833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3, 4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15880" y="2420889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-2, 5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015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access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's x- and y-coordinates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170687" y="4604935"/>
            <a:ext cx="3534483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3.0 4.0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(3.0, 4.0) (-2.0, 5.0)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5.0990195136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(12.3, 4.0)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799856" y="3284984"/>
            <a:ext cx="4904502" cy="707886"/>
            <a:chOff x="3275856" y="1715233"/>
            <a:chExt cx="4904502" cy="707886"/>
          </a:xfrm>
        </p:grpSpPr>
        <p:cxnSp>
          <p:nvCxnSpPr>
            <p:cNvPr id="19" name="Straight Arrow Connector 18"/>
            <p:cNvCxnSpPr>
              <a:stCxn id="21" idx="1"/>
            </p:cNvCxnSpPr>
            <p:nvPr/>
          </p:nvCxnSpPr>
          <p:spPr>
            <a:xfrm flipH="1" flipV="1">
              <a:off x="3275856" y="1929525"/>
              <a:ext cx="1224136" cy="1396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499992" y="1715233"/>
              <a:ext cx="368036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calls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__</a:t>
              </a:r>
              <a:r>
                <a:rPr lang="en-US" sz="20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__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method indirectly</a:t>
              </a:r>
            </a:p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on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and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  <a:endParaRPr lang="nl-B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159897" y="3943568"/>
            <a:ext cx="4166731" cy="550861"/>
            <a:chOff x="3635896" y="1652509"/>
            <a:chExt cx="4166731" cy="550861"/>
          </a:xfrm>
        </p:grpSpPr>
        <p:cxnSp>
          <p:nvCxnSpPr>
            <p:cNvPr id="23" name="Straight Arrow Connector 22"/>
            <p:cNvCxnSpPr>
              <a:stCxn id="24" idx="1"/>
            </p:cNvCxnSpPr>
            <p:nvPr/>
          </p:nvCxnSpPr>
          <p:spPr>
            <a:xfrm flipH="1" flipV="1">
              <a:off x="3635896" y="1652509"/>
              <a:ext cx="864096" cy="3508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499992" y="1803260"/>
              <a:ext cx="33026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compute distance from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to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  <a:endParaRPr lang="nl-B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168502" y="6207042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 invoked on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with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as argument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159897" y="4328173"/>
            <a:ext cx="2303593" cy="550861"/>
            <a:chOff x="3635896" y="1652509"/>
            <a:chExt cx="2303593" cy="550861"/>
          </a:xfrm>
        </p:grpSpPr>
        <p:cxnSp>
          <p:nvCxnSpPr>
            <p:cNvPr id="27" name="Straight Arrow Connector 26"/>
            <p:cNvCxnSpPr>
              <a:stCxn id="28" idx="1"/>
            </p:cNvCxnSpPr>
            <p:nvPr/>
          </p:nvCxnSpPr>
          <p:spPr>
            <a:xfrm flipH="1" flipV="1">
              <a:off x="3635896" y="1652509"/>
              <a:ext cx="864096" cy="3508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499992" y="1803260"/>
              <a:ext cx="14394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modifying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endParaRPr lang="nl-B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790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to the point…</a:t>
            </a:r>
            <a:endParaRPr lang="nl-BE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points should not be moved?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19537" y="2411010"/>
            <a:ext cx="418255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__x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float(x)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__y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float(y)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self.__x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self.__y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152371" y="2925457"/>
            <a:ext cx="3141529" cy="970428"/>
            <a:chOff x="7890626" y="3070640"/>
            <a:chExt cx="3141529" cy="970428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constructor for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objects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168009" y="3964742"/>
            <a:ext cx="3125893" cy="966548"/>
            <a:chOff x="7890626" y="3074520"/>
            <a:chExt cx="3125893" cy="966548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163366" y="3074520"/>
              <a:ext cx="2853153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getter for object's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__x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attribute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168008" y="5127990"/>
            <a:ext cx="3125892" cy="955428"/>
            <a:chOff x="7890626" y="3085640"/>
            <a:chExt cx="3125892" cy="955428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42583" y="3085640"/>
              <a:ext cx="2873935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getter for object's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__y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attribute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12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definite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170689" y="1916832"/>
            <a:ext cx="280397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12.3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943872" y="1916833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3, 4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943872" y="2819253"/>
            <a:ext cx="4231302" cy="400110"/>
            <a:chOff x="3491880" y="1803260"/>
            <a:chExt cx="423130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2231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try to access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's x-coordinate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170689" y="4170352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3.0 4.0</a:t>
            </a:r>
          </a:p>
          <a:p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 can't set attribute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0317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3934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Make object attributes "private" by hiding them, by convention,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/>
              <a:t> prefix</a:t>
            </a:r>
            <a:br>
              <a:rPr lang="en-US" dirty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/>
          </a:p>
          <a:p>
            <a:r>
              <a:rPr lang="en-US" dirty="0"/>
              <a:t>Create getter/setter method to control access to object attributes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self.__x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63552" y="5949281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Object attribute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can not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accidently be modified, i.e., read-only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44073" y="4335488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Determine object's state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854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70689" y="2156664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4.4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11908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can't set attribute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02214" y="2708921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Protects against modification</a:t>
            </a:r>
            <a:br>
              <a:rPr lang="nl-BE" sz="2400" dirty="0">
                <a:solidFill>
                  <a:prstClr val="black"/>
                </a:solidFill>
                <a:latin typeface="Calibri"/>
              </a:rPr>
            </a:br>
            <a:r>
              <a:rPr lang="nl-BE" sz="2400" dirty="0">
                <a:solidFill>
                  <a:prstClr val="black"/>
                </a:solidFill>
                <a:latin typeface="Calibri"/>
              </a:rPr>
              <a:t>of </a:t>
            </a:r>
            <a:r>
              <a:rPr lang="nl-BE" sz="2400" dirty="0" err="1">
                <a:solidFill>
                  <a:prstClr val="black"/>
                </a:solidFill>
                <a:latin typeface="Calibri"/>
              </a:rPr>
              <a:t>read-only</a:t>
            </a:r>
            <a:r>
              <a:rPr lang="nl-BE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nl-BE" sz="2400" dirty="0" err="1">
                <a:solidFill>
                  <a:prstClr val="black"/>
                </a:solidFill>
                <a:latin typeface="Calibri"/>
              </a:rPr>
              <a:t>attributes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201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279643" y="3356992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x(self, value):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float(value)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56201" y="5471359"/>
            <a:ext cx="708052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E.g., ensures proper type conversion: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results in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, not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for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__x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attribute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120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#!/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/bin/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__name__ == '__main__':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2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Non-trivial getter/setter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Derived attribute: coordinates as 2-tuple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79643" y="2348880"/>
            <a:ext cx="445827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coords.setter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(self, value):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value[0]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value[1]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Use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getter/setter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(3.5, 7.1)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860076" y="2780929"/>
            <a:ext cx="3015330" cy="668125"/>
            <a:chOff x="3419872" y="1916832"/>
            <a:chExt cx="3015330" cy="66812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9352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returns a 2-tuple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60077" y="3645024"/>
            <a:ext cx="3404275" cy="648072"/>
            <a:chOff x="3886827" y="1916832"/>
            <a:chExt cx="2858225" cy="648072"/>
          </a:xfrm>
        </p:grpSpPr>
        <p:cxnSp>
          <p:nvCxnSpPr>
            <p:cNvPr id="10" name="Straight Arrow Connector 9"/>
            <p:cNvCxnSpPr>
              <a:stCxn id="11" idx="1"/>
            </p:cNvCxnSpPr>
            <p:nvPr/>
          </p:nvCxnSpPr>
          <p:spPr>
            <a:xfrm flipH="1">
              <a:off x="3886827" y="2116887"/>
              <a:ext cx="932918" cy="4480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819745" y="1916832"/>
              <a:ext cx="1925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2-tuple as argument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359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object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1556793"/>
            <a:ext cx="8594019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a*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 b,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47529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 invoked on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with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and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as argument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072530" y="1824771"/>
            <a:ext cx="2548759" cy="400110"/>
            <a:chOff x="3387395" y="1916832"/>
            <a:chExt cx="2548759" cy="40011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387395" y="1916832"/>
              <a:ext cx="1112597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43616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Python 3.5+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296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</a:t>
            </a:r>
          </a:p>
          <a:p>
            <a:pPr lvl="1"/>
            <a:r>
              <a:rPr lang="en-US" dirty="0"/>
              <a:t>retrieve information on object</a:t>
            </a:r>
          </a:p>
          <a:p>
            <a:pPr lvl="1"/>
            <a:r>
              <a:rPr lang="en-US" dirty="0"/>
              <a:t>modify or manipulate object</a:t>
            </a:r>
          </a:p>
          <a:p>
            <a:pPr lvl="1"/>
            <a:r>
              <a:rPr lang="en-US" dirty="0"/>
              <a:t>derive information from object with respect to other objects</a:t>
            </a:r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1625" y="5157193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Determine what objects can do, or can be done with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79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1556793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True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29947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 invoked on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class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with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>
                <a:solidFill>
                  <a:prstClr val="black"/>
                </a:solidFill>
                <a:latin typeface="Calibri"/>
                <a:cs typeface="Courier New" pitchFamily="49" charset="0"/>
              </a:rPr>
              <a:t> as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arguments, class ignored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787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Arbitrary positional arguments: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Arbitrary keyword arguments: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r in points: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015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arguments</a:t>
              </a:r>
              <a:endParaRPr lang="nl-BE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688564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available as tuple</a:t>
              </a:r>
              <a:endParaRPr lang="nl-BE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2480904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Note: not specific to object oriented programming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716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Semantics: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for all elements in points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More elegant: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Similar: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15680" y="205841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r in points: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15680" y="4344632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all(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 for r in points)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754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30729" y="2276872"/>
            <a:ext cx="7215437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'__doc__',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'__format__',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'__hash__',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'__module__', '__new__', '__reduce__',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Point__x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Point__y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94749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can extend other class</a:t>
            </a:r>
          </a:p>
          <a:p>
            <a:r>
              <a:rPr lang="en-US" dirty="0"/>
              <a:t>For Python 2: 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/>
              <a:t>New class inherits attributes &amp; methods from parent class</a:t>
            </a:r>
          </a:p>
          <a:p>
            <a:r>
              <a:rPr lang="en-US" dirty="0"/>
              <a:t>New class can implement new methods, define new attributes</a:t>
            </a:r>
          </a:p>
          <a:p>
            <a:r>
              <a:rPr lang="en-US" dirty="0"/>
              <a:t>New method can override methods of parent class</a:t>
            </a:r>
          </a:p>
          <a:p>
            <a:r>
              <a:rPr lang="en-US" dirty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314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754739" y="1556792"/>
            <a:ext cx="4871847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super().__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@property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mass(self):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def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'{0}: {1}'.format(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super().__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883731" y="1772817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constructor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of </a:t>
              </a: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overridden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83730" y="4221089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method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of </a:t>
              </a: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overridden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83731" y="3196133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new object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method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261550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objects have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methods as well</a:t>
            </a:r>
          </a:p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class has 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682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754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float(mass)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511825" y="1752764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is base class for 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303912" y="3429001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first call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's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>
                  <a:solidFill>
                    <a:prstClr val="black"/>
                  </a:solidFill>
                  <a:latin typeface="Calibri"/>
                  <a:cs typeface="Courier New" pitchFamily="49" charset="0"/>
                </a:rPr>
                <a:t> method</a:t>
              </a:r>
              <a:endParaRPr lang="nl-BE" sz="2000" dirty="0">
                <a:solidFill>
                  <a:prstClr val="black"/>
                </a:solidFill>
                <a:latin typeface="Calibri"/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663469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do 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-specific initialization</a:t>
              </a:r>
              <a:endParaRPr lang="nl-BE" sz="2000" dirty="0">
                <a:solidFill>
                  <a:prstClr val="black"/>
                </a:solidFill>
                <a:latin typeface="Calibri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3176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9370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170689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(3, 4, 1)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q = Point(-2, 5)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(q))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519937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3, 4</a:t>
              </a:r>
              <a:br>
                <a:rPr lang="en-US" sz="20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and mass 1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87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-2, 5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303913" y="3717034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is a Point, so has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method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211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3.0 4.0 1.0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5.09902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851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7" y="1556792"/>
            <a:ext cx="7077579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1.0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y, mass=None):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super().__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mass is not None: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float(mass)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452991" y="4590257"/>
            <a:ext cx="3082502" cy="1200329"/>
            <a:chOff x="7911408" y="2970076"/>
            <a:chExt cx="3082502" cy="1200329"/>
          </a:xfrm>
        </p:grpSpPr>
        <p:sp>
          <p:nvSpPr>
            <p:cNvPr id="14" name="Right Brace 13"/>
            <p:cNvSpPr/>
            <p:nvPr/>
          </p:nvSpPr>
          <p:spPr>
            <a:xfrm>
              <a:off x="7911408" y="3104964"/>
              <a:ext cx="119193" cy="801966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28409" y="2970076"/>
              <a:ext cx="2765501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setter for class'</a:t>
              </a:r>
              <a:br>
                <a:rPr lang="en-US" sz="24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4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default_mass</a:t>
              </a:r>
              <a:b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attribute</a:t>
              </a:r>
              <a:endParaRPr lang="en-US" sz="28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490425" y="1842869"/>
            <a:ext cx="3000555" cy="830997"/>
            <a:chOff x="7793229" y="3675218"/>
            <a:chExt cx="3000555" cy="830997"/>
          </a:xfrm>
        </p:grpSpPr>
        <p:sp>
          <p:nvSpPr>
            <p:cNvPr id="17" name="Right Brace 16"/>
            <p:cNvSpPr/>
            <p:nvPr/>
          </p:nvSpPr>
          <p:spPr>
            <a:xfrm>
              <a:off x="7793229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75218"/>
              <a:ext cx="2765501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class variable</a:t>
              </a:r>
              <a:br>
                <a:rPr lang="en-US" sz="24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4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28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706482" y="5910371"/>
            <a:ext cx="374955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Determine state of class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56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Object methods</a:t>
            </a:r>
          </a:p>
          <a:p>
            <a:pPr lvl="1"/>
            <a:r>
              <a:rPr lang="en-US" dirty="0"/>
              <a:t>work on individual objects</a:t>
            </a:r>
          </a:p>
          <a:p>
            <a:pPr lvl="1"/>
            <a:r>
              <a:rPr lang="en-US" dirty="0"/>
              <a:t>take object as first argument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/>
              <a:t>)</a:t>
            </a:r>
          </a:p>
          <a:p>
            <a:r>
              <a:rPr lang="en-US" dirty="0"/>
              <a:t>Class methods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/>
              <a:t>work at class level</a:t>
            </a:r>
          </a:p>
          <a:p>
            <a:pPr lvl="2"/>
            <a:r>
              <a:rPr lang="en-US" dirty="0"/>
              <a:t>take class as first argument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/>
              <a:t>work at class level</a:t>
            </a:r>
          </a:p>
          <a:p>
            <a:pPr lvl="2"/>
            <a:r>
              <a:rPr lang="en-US" dirty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350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8C83-01B0-4113-AB50-1A35BC180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more point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E055E-FC8C-4C85-910D-1BF897FE1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representation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  <a:r>
              <a:rPr lang="en-US" dirty="0"/>
              <a:t>: for unambiguous for development, debugging</a:t>
            </a:r>
          </a:p>
          <a:p>
            <a:pPr lvl="2"/>
            <a:r>
              <a:rPr lang="en-US" dirty="0"/>
              <a:t>called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!r</a:t>
            </a:r>
            <a:r>
              <a:rPr lang="en-US" dirty="0"/>
              <a:t> conversion in f-strings</a:t>
            </a:r>
          </a:p>
          <a:p>
            <a:pPr lvl="2"/>
            <a:r>
              <a:rPr lang="en-US" dirty="0"/>
              <a:t>called on </a:t>
            </a:r>
            <a:r>
              <a:rPr lang="en-US" dirty="0" err="1"/>
              <a:t>iPython</a:t>
            </a:r>
            <a:r>
              <a:rPr lang="en-US" dirty="0"/>
              <a:t>/</a:t>
            </a:r>
            <a:r>
              <a:rPr lang="en-US" dirty="0" err="1"/>
              <a:t>Jupyter</a:t>
            </a:r>
            <a:r>
              <a:rPr lang="en-US" dirty="0"/>
              <a:t> command line</a:t>
            </a:r>
          </a:p>
          <a:p>
            <a:pPr lvl="2"/>
            <a:r>
              <a:rPr lang="en-US" dirty="0"/>
              <a:t>called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str()</a:t>
            </a:r>
            <a:r>
              <a:rPr lang="en-US" dirty="0"/>
              <a:t> if no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__str__ ()</a:t>
            </a:r>
            <a:r>
              <a:rPr lang="en-US" dirty="0"/>
              <a:t> defined</a:t>
            </a:r>
          </a:p>
          <a:p>
            <a:pPr lvl="2"/>
            <a:r>
              <a:rPr lang="en-US" dirty="0"/>
              <a:t>called by debug f-string (Python 3.8+)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__str__()</a:t>
            </a:r>
            <a:r>
              <a:rPr lang="en-US" dirty="0"/>
              <a:t>: for human consumption</a:t>
            </a:r>
          </a:p>
          <a:p>
            <a:pPr lvl="2"/>
            <a:r>
              <a:rPr lang="en-US" dirty="0"/>
              <a:t>called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str()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!s</a:t>
            </a:r>
            <a:r>
              <a:rPr lang="en-US" dirty="0"/>
              <a:t> conversion in f-strings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34CAA-15CA-4DCF-871E-AAD11718F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495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representation:</a:t>
            </a:r>
            <a:br>
              <a:rPr lang="en-US" dirty="0"/>
            </a:br>
            <a:r>
              <a:rPr lang="en-US" dirty="0"/>
              <a:t>Python classes case study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https://github.com/gjbex/Python-software-engineering/tree/master/source-code/object-orientation/finite-state-parser</a:t>
            </a:r>
            <a:r>
              <a:rPr lang="en-US" sz="1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27964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OO: data abstraction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6172200" y="2896344"/>
            <a:ext cx="4038600" cy="3556992"/>
          </a:xfrm>
        </p:spPr>
        <p:txBody>
          <a:bodyPr/>
          <a:lstStyle/>
          <a:p>
            <a:r>
              <a:rPr lang="en-US" dirty="0"/>
              <a:t>Data consists of multiple blocks</a:t>
            </a:r>
          </a:p>
          <a:p>
            <a:r>
              <a:rPr lang="en-US" dirty="0"/>
              <a:t>Blocks have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One or more data values</a:t>
            </a:r>
          </a:p>
          <a:p>
            <a:r>
              <a:rPr lang="en-US" dirty="0"/>
              <a:t>How to represent?</a:t>
            </a:r>
          </a:p>
          <a:p>
            <a:pPr lvl="1"/>
            <a:r>
              <a:rPr lang="en-US" dirty="0"/>
              <a:t>Python class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1544" y="1447032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block_3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591944" y="1447032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block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121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Block: attributes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1783358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"abstract" Block has attributes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__name</a:t>
            </a:r>
            <a:r>
              <a:rPr lang="en-US" dirty="0"/>
              <a:t>: string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__data</a:t>
            </a:r>
            <a:r>
              <a:rPr lang="en-US" dirty="0"/>
              <a:t>: list</a:t>
            </a:r>
          </a:p>
          <a:p>
            <a:r>
              <a:rPr lang="en-US" dirty="0"/>
              <a:t>Block instance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/>
              <a:t> has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/>
              <a:t> as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/>
              <a:t>No values (yet) as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>
                <a:cs typeface="Courier New" pitchFamily="49" charset="0"/>
              </a:rPr>
              <a:t>Create new block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63553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class Block: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self.__data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63553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block1 = Block('my block')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91544" y="4395535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block1.__data.append(3.14)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block1.__data.append(-7.18)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63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block2 = Block('another')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63553" y="6207696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Object is container for specific data: attribute values hold data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999657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alibri"/>
                </a:rPr>
                <a:t>object of type Block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999657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alibri"/>
                </a:rPr>
                <a:t>second object of type Block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639616" y="1268761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Class is abstract definition: attributes represent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752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Block: methods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we want to do with a block?</a:t>
            </a:r>
          </a:p>
          <a:p>
            <a:pPr lvl="1"/>
            <a:r>
              <a:rPr lang="en-US" dirty="0"/>
              <a:t>Convert it to a string</a:t>
            </a:r>
          </a:p>
          <a:p>
            <a:pPr lvl="1"/>
            <a:r>
              <a:rPr lang="en-US" dirty="0"/>
              <a:t>Retrieve its name</a:t>
            </a:r>
          </a:p>
          <a:p>
            <a:pPr lvl="1"/>
            <a:r>
              <a:rPr lang="en-US" dirty="0"/>
              <a:t>Add data to it</a:t>
            </a:r>
          </a:p>
          <a:p>
            <a:pPr lvl="1"/>
            <a:r>
              <a:rPr lang="en-US" dirty="0"/>
              <a:t>Sort its data</a:t>
            </a:r>
          </a:p>
          <a:p>
            <a:pPr lvl="1"/>
            <a:r>
              <a:rPr lang="en-US" dirty="0"/>
              <a:t>Retrieve its data</a:t>
            </a:r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Define methods for the class Block</a:t>
            </a:r>
          </a:p>
          <a:p>
            <a:pPr lvl="1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91545" y="6063680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Class is abstract definition: methods represent actions on objects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328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Block: method implementations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19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class Block: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self.__data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  header = 'begin {0}'.format(self.name())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  data = '\n\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()])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  footer = 'end {0}'.format(self.name())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  return '{0}\n\t{1}\n{2}'.format(header, data, footer)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name(self):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13     return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self.__name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14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16     self._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17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19     self._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20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data(self):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22     return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self.__data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2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3.14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-7.18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12.5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691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Parsing an (almost) regular language: finite state automata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https://github.com/gjbex/Python-software-engineering/tree/master/source-code/object-orientation/finite-state-parser</a:t>
            </a:r>
            <a:r>
              <a:rPr lang="en-US" sz="1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2169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organization</a:t>
            </a:r>
          </a:p>
          <a:p>
            <a:pPr lvl="1"/>
            <a:r>
              <a:rPr lang="en-US" dirty="0"/>
              <a:t>Functions common to multiple scripts can be put in separate file = module</a:t>
            </a:r>
          </a:p>
          <a:p>
            <a:pPr lvl="1"/>
            <a:r>
              <a:rPr lang="en-US" dirty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15681" y="4077073"/>
            <a:ext cx="66726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Don't forget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in package directories!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2011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convert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1544" y="1447032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block_3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5519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block_1: "0.322617473156"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block_1: "0.369558068115"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block_1: "0.584389170786"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block_1: "0.732467264353"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block_2: "0.0705959106085"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block_2: "0.526762713499"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block_2: "0.65856743041"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block_2: "0.823193820644"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block_3: "0.0172156882251"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block_3: "0.476180897605"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block_3: "0.755582680088"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block_3: "0.783168943997"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159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5663953" y="1700809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F497D">
                    <a:lumMod val="60000"/>
                    <a:lumOff val="40000"/>
                  </a:srgbClr>
                </a:solidFill>
                <a:latin typeface="Calibri"/>
              </a:rPr>
              <a:t>sort!</a:t>
            </a:r>
            <a:endParaRPr lang="en-US" dirty="0">
              <a:solidFill>
                <a:srgbClr val="1F497D">
                  <a:lumMod val="60000"/>
                  <a:lumOff val="40000"/>
                </a:srgbClr>
              </a:solidFill>
              <a:latin typeface="Calibri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2864518" y="1455910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4887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544" y="274638"/>
            <a:ext cx="8229600" cy="1143000"/>
          </a:xfrm>
        </p:spPr>
        <p:txBody>
          <a:bodyPr/>
          <a:lstStyle/>
          <a:p>
            <a:r>
              <a:rPr lang="en-US" dirty="0"/>
              <a:t>Model the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96578" y="1447032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28049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file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:=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block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28048" y="2812867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block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:=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begin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data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…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end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28049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:= string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28049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data 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:= real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267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Annotated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35560" y="1447032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   # this value is suspicious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this is a comment about all values below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207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040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text before first block</a:t>
              </a:r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8449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inline comments</a:t>
              </a:r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8966160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blank lines</a:t>
              </a:r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8606644" y="4222830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text between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blocks</a:t>
              </a:r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8449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line comments</a:t>
              </a:r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983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Improved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4060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file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:=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junk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*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(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block junk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*)+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04060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block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:=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begin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 comment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(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comment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data comment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(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comment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…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end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 comment?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04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:= string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4060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data   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:= real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30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Calibri"/>
              </a:rPr>
              <a:t>Notation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zero or one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zero or more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+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one or more</a:t>
            </a:r>
          </a:p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|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either, or (choice)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4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comment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:=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#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string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4060" y="4499829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junk   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:= string |</a:t>
            </a:r>
            <a:br>
              <a:rPr lang="en-US" dirty="0">
                <a:solidFill>
                  <a:prstClr val="black"/>
                </a:solidFill>
                <a:latin typeface="Lucida Sans Typewriter" pitchFamily="49" charset="0"/>
              </a:rPr>
            </a:b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empty line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19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   # this value is suspicious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endParaRPr lang="en-US" sz="12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this is a comment about all values below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195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Computable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4059" y="1340769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file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:= 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junk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*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(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block junk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*)+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04060" y="1724385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block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:= </a:t>
            </a:r>
            <a:r>
              <a:rPr lang="en-US" sz="1400" u="sng" dirty="0">
                <a:solidFill>
                  <a:prstClr val="black"/>
                </a:solidFill>
                <a:latin typeface="Lucida Sans Typewriter" pitchFamily="49" charset="0"/>
              </a:rPr>
              <a:t>begin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name comment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(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comment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data comment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(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comment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…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</a:t>
            </a:r>
            <a:r>
              <a:rPr lang="en-US" sz="1400" u="sng" dirty="0">
                <a:solidFill>
                  <a:prstClr val="black"/>
                </a:solidFill>
                <a:latin typeface="Lucida Sans Typewriter" pitchFamily="49" charset="0"/>
              </a:rPr>
              <a:t>end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name comment?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04060" y="3492995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:= string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4059" y="3876611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data   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:= real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04060" y="4260227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comment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:= </a:t>
            </a:r>
            <a:r>
              <a:rPr lang="en-US" sz="1400" u="sng" dirty="0">
                <a:solidFill>
                  <a:prstClr val="black"/>
                </a:solidFill>
                <a:latin typeface="Lucida Sans Typewriter" pitchFamily="49" charset="0"/>
              </a:rPr>
              <a:t>#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string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4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junk   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:= string |</a:t>
            </a:r>
            <a:b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empty line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5015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not in block</a:t>
                </a:r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6096000" y="2699629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in block</a:t>
                </a:r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begin block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096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end block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159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  <a:latin typeface="Calibri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  <a:latin typeface="Calibri"/>
                  </a:rPr>
                  <a:t>error</a:t>
                </a: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end block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680178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  <a:latin typeface="Calibri"/>
                </a:rPr>
                <a:t>begin block</a:t>
              </a:r>
              <a:br>
                <a:rPr lang="en-US" dirty="0">
                  <a:solidFill>
                    <a:srgbClr val="FF0000"/>
                  </a:solidFill>
                  <a:latin typeface="Calibri"/>
                </a:rPr>
              </a:br>
              <a:r>
                <a:rPr lang="en-US" dirty="0">
                  <a:solidFill>
                    <a:srgbClr val="FF0000"/>
                  </a:solidFill>
                  <a:latin typeface="Calibri"/>
                </a:rPr>
                <a:t>or</a:t>
              </a:r>
              <a:br>
                <a:rPr lang="en-US" dirty="0">
                  <a:solidFill>
                    <a:srgbClr val="FF0000"/>
                  </a:solidFill>
                  <a:latin typeface="Calibri"/>
                </a:rPr>
              </a:br>
              <a:r>
                <a:rPr lang="en-US" dirty="0">
                  <a:solidFill>
                    <a:srgbClr val="FF0000"/>
                  </a:solidFill>
                  <a:latin typeface="Calibri"/>
                </a:rPr>
                <a:t>end wrong block</a:t>
              </a:r>
            </a:p>
            <a:p>
              <a:pPr algn="ctr"/>
              <a:r>
                <a:rPr lang="en-US" dirty="0">
                  <a:solidFill>
                    <a:srgbClr val="FF0000"/>
                  </a:solidFill>
                  <a:latin typeface="Calibri"/>
                </a:rPr>
                <a:t>or</a:t>
              </a:r>
            </a:p>
            <a:p>
              <a:pPr algn="ctr"/>
              <a:r>
                <a:rPr lang="en-US" dirty="0">
                  <a:solidFill>
                    <a:srgbClr val="FF0000"/>
                  </a:solidFill>
                  <a:latin typeface="Calibri"/>
                </a:rPr>
                <a:t>end of file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655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junk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8207599" y="2204865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comment</a:t>
              </a:r>
              <a:b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</a:br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or</a:t>
              </a:r>
              <a:b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</a:br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empty line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196050" y="3633420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data</a:t>
              </a: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6672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create block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568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return block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552385" y="3043119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Calibri"/>
              </a:rPr>
              <a:t>add data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to block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812572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raise error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48128" y="1484785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Finite state automaton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0221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44184" y="1457489"/>
            <a:ext cx="7837402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self.__states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\s+(\w+)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\s+(\w+)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self.__state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self.__blocks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self.__match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self.__reset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44184" y="4913874"/>
            <a:ext cx="4751622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__reset(self):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self.__blocks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self.__match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23993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Must be called before parsing a new file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03248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model to code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03513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for line in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self.__preprocess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 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 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 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 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12      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13  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14  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15       else: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16      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18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19   else: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20  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21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s_in_state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22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</a:t>
            </a: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206578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Errors:</a:t>
            </a:r>
            <a:br>
              <a:rPr lang="en-US" dirty="0"/>
            </a:br>
            <a:r>
              <a:rPr lang="en-US" dirty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https://github.com/gjbex/Python-software-engineering/tree/master/source-code/code-testing</a:t>
            </a:r>
            <a:r>
              <a:rPr lang="en-US" sz="1800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268055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063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print('|{0}|'.format(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15878" y="3861049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quote.py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"./quote.0.py", line 13, in &lt;module&gt;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"./quote.py", line 6, in main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99656" y="6135688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Either check length of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sys.argv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, or deal with error!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847529" y="4869161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exception</a:t>
              </a:r>
              <a:br>
                <a:rPr lang="en-US" sz="2400" dirty="0">
                  <a:solidFill>
                    <a:srgbClr val="FF0000"/>
                  </a:solidFill>
                  <a:latin typeface="Calibri"/>
                </a:rPr>
              </a:br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thrown</a:t>
              </a:r>
              <a:endParaRPr lang="nl-BE" sz="2400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750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063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('### error: no input file\n')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print('|{0}|'.format(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15680" y="5147901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$ python quote.py</a:t>
            </a:r>
            <a:b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>
              <a:solidFill>
                <a:prstClr val="white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438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853136"/>
          </a:xfrm>
        </p:spPr>
        <p:txBody>
          <a:bodyPr/>
          <a:lstStyle/>
          <a:p>
            <a:r>
              <a:rPr lang="en-US" dirty="0"/>
              <a:t>Module file: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the module in script: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690760" y="2204865"/>
            <a:ext cx="8869736" cy="2031325"/>
            <a:chOff x="166760" y="2204864"/>
            <a:chExt cx="8869736" cy="2031325"/>
          </a:xfrm>
        </p:grpSpPr>
        <p:sp>
          <p:nvSpPr>
            <p:cNvPr id="3" name="TextBox 2"/>
            <p:cNvSpPr txBox="1"/>
            <p:nvPr/>
          </p:nvSpPr>
          <p:spPr>
            <a:xfrm>
              <a:off x="166760" y="2204864"/>
              <a:ext cx="8869736" cy="20313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collections 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 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temp')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=None):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('\r\n').split(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(data[0]),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(data[1]),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temp=float(data[2]))</a:t>
              </a:r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240812" y="220486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data_parsing.py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689256" y="5032635"/>
            <a:ext cx="6939720" cy="1754326"/>
            <a:chOff x="165256" y="5032635"/>
            <a:chExt cx="6939720" cy="1754326"/>
          </a:xfrm>
        </p:grpSpPr>
        <p:sp>
          <p:nvSpPr>
            <p:cNvPr id="5" name="TextBox 4"/>
            <p:cNvSpPr txBox="1"/>
            <p:nvPr/>
          </p:nvSpPr>
          <p:spPr>
            <a:xfrm>
              <a:off x="165256" y="5032635"/>
              <a:ext cx="6939720" cy="175432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data_parsing</a:t>
              </a:r>
              <a:endPara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for line in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sys.stdin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data_parsing.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38896" y="5045471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counting.py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084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495601" y="1628801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quote.py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"./quote.py", line 17, in &lt;module&gt;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"./quote.py", line 11, in main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061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exception</a:t>
              </a:r>
              <a:br>
                <a:rPr lang="en-US" sz="2400" dirty="0">
                  <a:solidFill>
                    <a:srgbClr val="FF0000"/>
                  </a:solidFill>
                  <a:latin typeface="Calibri"/>
                </a:rPr>
              </a:br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thrown</a:t>
              </a:r>
              <a:endParaRPr lang="nl-BE" sz="2400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757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3121" y="1408709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print('|{0}|'.format(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('### error: no input file\n')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629868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Now all exceptions are handled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 that code size increased from 5 to 16 lines</a:t>
            </a:r>
          </a:p>
          <a:p>
            <a:pPr lvl="1"/>
            <a:r>
              <a:rPr lang="en-US" dirty="0"/>
              <a:t>Handling errors takes effort</a:t>
            </a:r>
          </a:p>
          <a:p>
            <a:pPr lvl="1"/>
            <a:r>
              <a:rPr lang="en-US" dirty="0"/>
              <a:t>Worthwhile if others are using your software!</a:t>
            </a:r>
          </a:p>
          <a:p>
            <a:r>
              <a:rPr lang="en-US" dirty="0"/>
              <a:t>One can create own exceptions, derive class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95600" y="2350622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quote.py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449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800" dirty="0">
                <a:hlinkClick r:id="rId2"/>
              </a:rPr>
              <a:t>https://github.com/gjbex/Python-software-engineering/tree/master/source-code/unit-testing</a:t>
            </a:r>
            <a:r>
              <a:rPr lang="nl-BE" sz="1800" dirty="0"/>
              <a:t> </a:t>
            </a:r>
            <a:endParaRPr lang="nl-BE" dirty="0"/>
          </a:p>
          <a:p>
            <a:r>
              <a:rPr lang="nl-BE" sz="1800" dirty="0">
                <a:hlinkClick r:id="rId3"/>
              </a:rPr>
              <a:t>https://github.com/gjbex/Python-software-engineering/tree/master/source-code/pyparsing</a:t>
            </a:r>
            <a:r>
              <a:rPr lang="nl-BE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874728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Key concepts</a:t>
            </a:r>
          </a:p>
          <a:p>
            <a:pPr lvl="1"/>
            <a:r>
              <a:rPr lang="en-US" dirty="0"/>
              <a:t>Implementation tested through API</a:t>
            </a:r>
          </a:p>
          <a:p>
            <a:pPr lvl="1"/>
            <a:r>
              <a:rPr lang="en-US" dirty="0"/>
              <a:t>Testing should be easy</a:t>
            </a:r>
          </a:p>
          <a:p>
            <a:pPr lvl="1"/>
            <a:r>
              <a:rPr lang="en-US" dirty="0"/>
              <a:t>Tests are independent of one another</a:t>
            </a:r>
          </a:p>
          <a:p>
            <a:r>
              <a:rPr lang="en-US" dirty="0"/>
              <a:t>Find problems early/fast</a:t>
            </a:r>
          </a:p>
          <a:p>
            <a:r>
              <a:rPr lang="en-US" dirty="0"/>
              <a:t>Facilitates change</a:t>
            </a:r>
          </a:p>
          <a:p>
            <a:pPr lvl="1"/>
            <a:r>
              <a:rPr lang="en-US" dirty="0"/>
              <a:t>Make small change, run tests</a:t>
            </a:r>
          </a:p>
          <a:p>
            <a:r>
              <a:rPr lang="en-US" dirty="0"/>
              <a:t>TDD: Test Driven Development</a:t>
            </a:r>
          </a:p>
          <a:p>
            <a:pPr lvl="1"/>
            <a:r>
              <a:rPr lang="en-US" dirty="0"/>
              <a:t>Write tests first, then implement</a:t>
            </a:r>
          </a:p>
          <a:p>
            <a:r>
              <a:rPr lang="en-US" dirty="0"/>
              <a:t>Programming framework, e.g., Python's </a:t>
            </a:r>
            <a:r>
              <a:rPr lang="en-US" dirty="0" err="1"/>
              <a:t>unittest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7320137" y="3284985"/>
            <a:ext cx="3155315" cy="1980559"/>
            <a:chOff x="4821276" y="3871774"/>
            <a:chExt cx="3155315" cy="1980559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155315" cy="19805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60032" y="3896713"/>
              <a:ext cx="3116559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"How to test?" is a question that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cannot be answered in general.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"When to test?" however, does have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general answer: as early and as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often as possible.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39790" y="5408069"/>
              <a:ext cx="18878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Calibri"/>
                </a:rPr>
                <a:t>— Bjarne </a:t>
              </a:r>
              <a:r>
                <a:rPr lang="en-US" sz="1600" dirty="0" err="1">
                  <a:solidFill>
                    <a:srgbClr val="0070C0"/>
                  </a:solidFill>
                  <a:latin typeface="Calibri"/>
                </a:rPr>
                <a:t>Stroustrup</a:t>
              </a:r>
              <a:endParaRPr lang="en-US" sz="1600" dirty="0">
                <a:solidFill>
                  <a:srgbClr val="0070C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63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094408" y="3429001"/>
            <a:ext cx="5009705" cy="3139321"/>
            <a:chOff x="570407" y="3429000"/>
            <a:chExt cx="5009705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570407" y="3429000"/>
              <a:ext cx="5009705" cy="31393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unittest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func_lib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import fib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FibTest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unittest.TestCase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test_fib4(self):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'''test for fib(4)'''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self.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(3, fib(4))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627806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Subclass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Methods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test_&lt;name&gt;</a:t>
            </a:r>
            <a:r>
              <a:rPr lang="en-US" dirty="0"/>
              <a:t> are tests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dirty="0"/>
              <a:t> provides driver for running tests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5935048" y="5651956"/>
            <a:ext cx="3185288" cy="369332"/>
            <a:chOff x="-1375906" y="3563724"/>
            <a:chExt cx="3185288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Expected result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-1375906" y="3563724"/>
              <a:ext cx="15554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713629" y="3717032"/>
            <a:ext cx="1798181" cy="648072"/>
            <a:chOff x="-598197" y="3563724"/>
            <a:chExt cx="1798181" cy="64807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0204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Test case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-598197" y="3748390"/>
              <a:ext cx="777709" cy="4634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5627162" y="4437112"/>
            <a:ext cx="3369941" cy="561548"/>
            <a:chOff x="-1680336" y="3563724"/>
            <a:chExt cx="3369941" cy="561548"/>
          </a:xfrm>
        </p:grpSpPr>
        <p:sp>
          <p:nvSpPr>
            <p:cNvPr id="14" name="TextBox 13"/>
            <p:cNvSpPr txBox="1"/>
            <p:nvPr/>
          </p:nvSpPr>
          <p:spPr>
            <a:xfrm>
              <a:off x="179512" y="3563724"/>
              <a:ext cx="1510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Individual test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-1680336" y="3748390"/>
              <a:ext cx="1859849" cy="3768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6713628" y="5003884"/>
            <a:ext cx="2195688" cy="369332"/>
            <a:chOff x="-597326" y="3563724"/>
            <a:chExt cx="2195688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179512" y="3563724"/>
              <a:ext cx="14188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Result to test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-597326" y="3748390"/>
              <a:ext cx="77683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627161" y="6063222"/>
            <a:ext cx="3058570" cy="369332"/>
            <a:chOff x="-1679947" y="3563724"/>
            <a:chExt cx="305857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179512" y="3563724"/>
              <a:ext cx="11991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Test driver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-1679947" y="3748390"/>
              <a:ext cx="1859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340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Python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51584" y="2206020"/>
            <a:ext cx="6801862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FAIL: test_fib4 (__main__.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FibTest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test a number computations for small arguments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"./fibber.py", line 13, in test_fib4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(expected, fib(4))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3 != 5</a:t>
            </a:r>
          </a:p>
          <a:p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Ran 1 test in 0.001s</a:t>
            </a:r>
          </a:p>
          <a:p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FAILED (failures=1)</a:t>
            </a:r>
          </a:p>
        </p:txBody>
      </p:sp>
    </p:spTree>
    <p:extLst>
      <p:ext uri="{BB962C8B-B14F-4D97-AF65-F5344CB8AC3E}">
        <p14:creationId xmlns:p14="http://schemas.microsoft.com/office/powerpoint/2010/main" val="115051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Many methods: provide accurate feedback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assertEqual</a:t>
            </a:r>
            <a:r>
              <a:rPr lang="en-US" dirty="0"/>
              <a:t>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assertAlmostEqual</a:t>
            </a:r>
            <a:r>
              <a:rPr lang="en-US" dirty="0"/>
              <a:t>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assertFalse</a:t>
            </a:r>
            <a:r>
              <a:rPr lang="en-US" dirty="0"/>
              <a:t>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assertListEqual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assertSetEqual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assertDictEqual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assertTupleEqual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assertIsNone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assertIsInstance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assertRegex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528048" y="4653137"/>
            <a:ext cx="361188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+ negations, e.g.,</a:t>
            </a:r>
          </a:p>
          <a:p>
            <a:r>
              <a:rPr lang="en-US" sz="2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assertNotEqual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, …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7374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for expected failure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Also useful: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assertRaisesRegex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Warnings: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assertWarns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94408" y="2276873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func_lib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fib,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InvalidArgumentException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test_negative_values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'''test for call with negative argument'''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with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self.assertRaises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InvalidArgumentException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fib(-1)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27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check for a series of values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94407" y="2416820"/>
            <a:ext cx="790472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test_low_values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'''test a number computations for small arguments'''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expected = [0, 1, 1, 2, 3, 5, 8, 13]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n in range(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(expected)):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self.subTest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=n)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(expected[n], fib(n))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512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Importing 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/>
              <a:t> from module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/>
              <a:t> in script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/>
              <a:t>: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21366" y="5802998"/>
            <a:ext cx="514573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csqrt</a:t>
            </a:r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919537" y="3284984"/>
            <a:ext cx="5147563" cy="2308324"/>
            <a:chOff x="395536" y="3284984"/>
            <a:chExt cx="5147563" cy="2308324"/>
          </a:xfrm>
        </p:grpSpPr>
        <p:sp>
          <p:nvSpPr>
            <p:cNvPr id="5" name="TextBox 4"/>
            <p:cNvSpPr txBox="1"/>
            <p:nvPr/>
          </p:nvSpPr>
          <p:spPr>
            <a:xfrm>
              <a:off x="395536" y="3284984"/>
              <a:ext cx="5147563" cy="2308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data_parsing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endPara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for line in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sys.stdin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data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(line)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72454" y="3284984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counting.py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744073" y="4128493"/>
            <a:ext cx="3305585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More concise, but name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clashes can occur!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E.g.,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versus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       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40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Prepare for test(s), clean up after test(s), e.g.,</a:t>
            </a:r>
          </a:p>
          <a:p>
            <a:pPr lvl="1"/>
            <a:r>
              <a:rPr lang="en-US" dirty="0"/>
              <a:t>Open/close a file</a:t>
            </a:r>
          </a:p>
          <a:p>
            <a:pPr lvl="1"/>
            <a:r>
              <a:rPr lang="en-US" dirty="0"/>
              <a:t>Open/close a database connection, initialize a cursor</a:t>
            </a:r>
          </a:p>
          <a:p>
            <a:pPr lvl="1"/>
            <a:r>
              <a:rPr lang="en-US" dirty="0"/>
              <a:t>Initialize data structures/objects</a:t>
            </a:r>
          </a:p>
          <a:p>
            <a:r>
              <a:rPr lang="en-US" dirty="0"/>
              <a:t>Three levels</a:t>
            </a:r>
          </a:p>
          <a:p>
            <a:pPr lvl="1"/>
            <a:r>
              <a:rPr lang="en-US" dirty="0"/>
              <a:t>Before/after any test in module is run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Before/after any test in test case class is run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 (mark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Before/after each individual test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97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setUpModule</a:t>
            </a:r>
            <a:r>
              <a:rPr lang="en-US" dirty="0"/>
              <a:t>: create and fill database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tearDownModule</a:t>
            </a:r>
            <a:r>
              <a:rPr lang="en-US" dirty="0"/>
              <a:t>: remove database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94407" y="2276873"/>
            <a:ext cx="723658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init_db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setUpModule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'''create and fill the database'''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conn = sqlite3.connect(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master_name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create_db.sql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fill_db.sql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15557" y="5174126"/>
            <a:ext cx="72154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'''remove database file once testing is done'''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2305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setUpClass</a:t>
            </a:r>
            <a:r>
              <a:rPr lang="en-US" dirty="0"/>
              <a:t>: create copy of database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tearDownClass</a:t>
            </a:r>
            <a:r>
              <a:rPr lang="en-US" dirty="0"/>
              <a:t>: remove copy of database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094407" y="2276872"/>
            <a:ext cx="726807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test.db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'''copy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database'''</a:t>
            </a:r>
          </a:p>
          <a:p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shutil.copyfile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25898" y="5253008"/>
            <a:ext cx="723658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'''remove test database'''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84233" y="2453988"/>
            <a:ext cx="227369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Test cases must</a:t>
            </a:r>
          </a:p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be independent!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639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setUp</a:t>
            </a:r>
            <a:r>
              <a:rPr lang="en-US" dirty="0"/>
              <a:t>: create connection &amp; cursor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tearDown</a:t>
            </a:r>
            <a:r>
              <a:rPr lang="en-US" dirty="0"/>
              <a:t>: close connection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2276872"/>
            <a:ext cx="828092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'''open connection, create cursor'''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self._conn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sqlite3.connect(self.__class__.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conn.row_factory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sqlite3.Row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self._cursor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self._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19536" y="4615968"/>
            <a:ext cx="82809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'''close database connection'''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84233" y="4038164"/>
            <a:ext cx="188897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Tests must be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independent!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5331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for 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sz="1600" dirty="0"/>
              <a:t> 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nl-BE" sz="1600" dirty="0" err="1"/>
              <a:t>test_num_projects</a:t>
            </a:r>
            <a:endParaRPr lang="nl-BE" sz="1600" dirty="0"/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/>
              <a:t>test_num_researchers</a:t>
            </a:r>
            <a:endParaRPr lang="en-US" sz="1600" dirty="0"/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/>
              <a:t>…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endParaRPr lang="nl-BE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4727848" y="1259468"/>
            <a:ext cx="4627774" cy="441340"/>
            <a:chOff x="-2315207" y="3698448"/>
            <a:chExt cx="4627774" cy="441340"/>
          </a:xfrm>
        </p:grpSpPr>
        <p:sp>
          <p:nvSpPr>
            <p:cNvPr id="5" name="TextBox 4"/>
            <p:cNvSpPr txBox="1"/>
            <p:nvPr/>
          </p:nvSpPr>
          <p:spPr>
            <a:xfrm>
              <a:off x="-55774" y="3698448"/>
              <a:ext cx="23683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>
              <a:off x="-2315207" y="3883114"/>
              <a:ext cx="2259433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447928" y="6381328"/>
            <a:ext cx="4104456" cy="369332"/>
            <a:chOff x="-1655221" y="3698448"/>
            <a:chExt cx="4104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-63697" y="3698448"/>
              <a:ext cx="251293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Remove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655221" y="3826785"/>
              <a:ext cx="1591524" cy="563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6096000" y="1691516"/>
            <a:ext cx="4392488" cy="369332"/>
            <a:chOff x="-1235087" y="3698448"/>
            <a:chExt cx="439248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-334068" y="3698448"/>
              <a:ext cx="34914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Copy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r>
                <a:rPr lang="en-US" dirty="0">
                  <a:solidFill>
                    <a:prstClr val="black"/>
                  </a:solidFill>
                  <a:latin typeface="Calibri"/>
                  <a:cs typeface="Courier New" panose="02070309020205020404" pitchFamily="49" charset="0"/>
                </a:rPr>
                <a:t> to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-1235087" y="3883114"/>
              <a:ext cx="901019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6384033" y="2123564"/>
            <a:ext cx="2784607" cy="369332"/>
            <a:chOff x="-947055" y="3698448"/>
            <a:chExt cx="2784607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-334068" y="3698448"/>
              <a:ext cx="21716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Connect to database 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-947055" y="3883114"/>
              <a:ext cx="6129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5519936" y="2555612"/>
            <a:ext cx="2437346" cy="369332"/>
            <a:chOff x="-1811151" y="3698448"/>
            <a:chExt cx="2437346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-334068" y="3698448"/>
              <a:ext cx="960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Run test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/>
            <p:cNvCxnSpPr>
              <a:stCxn id="29" idx="1"/>
            </p:cNvCxnSpPr>
            <p:nvPr/>
          </p:nvCxnSpPr>
          <p:spPr>
            <a:xfrm flipH="1" flipV="1">
              <a:off x="-1811151" y="3779748"/>
              <a:ext cx="1477083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690527" y="2987660"/>
            <a:ext cx="2992485" cy="369332"/>
            <a:chOff x="-640561" y="3698448"/>
            <a:chExt cx="2992485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-334068" y="3698448"/>
              <a:ext cx="26859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Disconnect from database 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-640561" y="3698448"/>
              <a:ext cx="30649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6384032" y="4355812"/>
            <a:ext cx="2574486" cy="369332"/>
            <a:chOff x="-947055" y="3698448"/>
            <a:chExt cx="2574486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-334068" y="3698448"/>
              <a:ext cx="19614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Remove</a:t>
              </a:r>
              <a:r>
                <a:rPr lang="en-US" dirty="0">
                  <a:solidFill>
                    <a:prstClr val="black"/>
                  </a:solidFill>
                  <a:latin typeface="Calibri"/>
                  <a:cs typeface="Courier New" panose="02070309020205020404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>
              <a:stCxn id="37" idx="1"/>
            </p:cNvCxnSpPr>
            <p:nvPr/>
          </p:nvCxnSpPr>
          <p:spPr>
            <a:xfrm flipH="1" flipV="1">
              <a:off x="-947055" y="3770456"/>
              <a:ext cx="61298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8086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all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module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all modules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2855641" y="2204864"/>
            <a:ext cx="5081713" cy="923330"/>
            <a:chOff x="570406" y="3429000"/>
            <a:chExt cx="5081713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570406" y="3429000"/>
              <a:ext cx="5081713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23955" y="406494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855640" y="3419708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55640" y="4643844"/>
            <a:ext cx="662473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 -m </a:t>
            </a:r>
            <a:r>
              <a:rPr lang="en-US" b="1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discover  -p '*_test.py'</a:t>
            </a:r>
          </a:p>
        </p:txBody>
      </p:sp>
    </p:spTree>
    <p:extLst>
      <p:ext uri="{BB962C8B-B14F-4D97-AF65-F5344CB8AC3E}">
        <p14:creationId xmlns:p14="http://schemas.microsoft.com/office/powerpoint/2010/main" val="343302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Easy to overlook</a:t>
            </a:r>
          </a:p>
          <a:p>
            <a:pPr lvl="1"/>
            <a:r>
              <a:rPr lang="en-US" dirty="0"/>
              <a:t>functions/methods</a:t>
            </a:r>
          </a:p>
          <a:p>
            <a:pPr lvl="1"/>
            <a:r>
              <a:rPr lang="en-US" dirty="0"/>
              <a:t>code paths</a:t>
            </a:r>
          </a:p>
          <a:p>
            <a:r>
              <a:rPr lang="en-US" dirty="0"/>
              <a:t>Use code coverage tool</a:t>
            </a:r>
            <a:br>
              <a:rPr lang="en-US" dirty="0"/>
            </a:br>
            <a:r>
              <a:rPr lang="en-US" dirty="0">
                <a:hlinkClick r:id="rId2"/>
              </a:rPr>
              <a:t>https://coverage.readthedocs.io/</a:t>
            </a:r>
            <a:r>
              <a:rPr lang="en-US" dirty="0"/>
              <a:t> </a:t>
            </a:r>
          </a:p>
          <a:p>
            <a:r>
              <a:rPr lang="en-US" dirty="0"/>
              <a:t>Steps</a:t>
            </a:r>
          </a:p>
          <a:p>
            <a:pPr lvl="1"/>
            <a:r>
              <a:rPr lang="en-US" dirty="0"/>
              <a:t>run code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coverage run</a:t>
            </a:r>
          </a:p>
          <a:p>
            <a:pPr lvl="1"/>
            <a:r>
              <a:rPr lang="en-US" dirty="0"/>
              <a:t>create </a:t>
            </a:r>
            <a:r>
              <a:rPr lang="en-US" dirty="0" err="1"/>
              <a:t>create</a:t>
            </a:r>
            <a:r>
              <a:rPr lang="en-US" dirty="0"/>
              <a:t> detailed report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coverage annotate</a:t>
            </a:r>
          </a:p>
          <a:p>
            <a:pPr lvl="1"/>
            <a:r>
              <a:rPr lang="en-US" dirty="0"/>
              <a:t>add tests until covered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384696" y="2060849"/>
            <a:ext cx="2808312" cy="1080119"/>
            <a:chOff x="4821276" y="3871775"/>
            <a:chExt cx="2808312" cy="1080119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5"/>
              <a:ext cx="2808312" cy="10801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25859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program that has not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been tested does not work.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06743" y="4492721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  <a:latin typeface="Calibri"/>
                </a:rPr>
                <a:t>Stroustrup</a:t>
              </a:r>
              <a:endParaRPr lang="en-US" dirty="0">
                <a:solidFill>
                  <a:srgbClr val="0070C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372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code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51585" y="2346301"/>
            <a:ext cx="6624737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run  ./prog.py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51584" y="4145012"/>
            <a:ext cx="6624737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report  -m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coverage report -m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Name         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Stmts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Miss  Cover   Missing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--------------------------------------------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functions.py       9      3    67%   2-5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prog.py           14      2    86%   17-18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--------------------------------------------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TOTAL             23      5    78%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607393" y="5214278"/>
            <a:ext cx="1954560" cy="646331"/>
            <a:chOff x="-876831" y="3698448"/>
            <a:chExt cx="1954560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-334068" y="3698448"/>
              <a:ext cx="141179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line numbers</a:t>
              </a:r>
            </a:p>
            <a:p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missed</a:t>
              </a: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-876831" y="4021613"/>
              <a:ext cx="542763" cy="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20649" y="3508907"/>
            <a:ext cx="3561693" cy="748449"/>
            <a:chOff x="-1020847" y="3922908"/>
            <a:chExt cx="3561693" cy="748449"/>
          </a:xfrm>
        </p:grpSpPr>
        <p:sp>
          <p:nvSpPr>
            <p:cNvPr id="11" name="TextBox 10"/>
            <p:cNvSpPr txBox="1"/>
            <p:nvPr/>
          </p:nvSpPr>
          <p:spPr>
            <a:xfrm>
              <a:off x="-300767" y="3922908"/>
              <a:ext cx="284161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show line numbers </a:t>
              </a:r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missed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1020847" y="4107574"/>
              <a:ext cx="720080" cy="563783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794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7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annotated source code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Remove coverage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51585" y="2276872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annotate  -d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coverage_report</a:t>
            </a:r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608169" y="1618882"/>
            <a:ext cx="2731401" cy="729998"/>
            <a:chOff x="-917921" y="3922908"/>
            <a:chExt cx="2731401" cy="729998"/>
          </a:xfrm>
        </p:grpSpPr>
        <p:sp>
          <p:nvSpPr>
            <p:cNvPr id="7" name="TextBox 6"/>
            <p:cNvSpPr txBox="1"/>
            <p:nvPr/>
          </p:nvSpPr>
          <p:spPr>
            <a:xfrm>
              <a:off x="-300767" y="3922908"/>
              <a:ext cx="211424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directory for reports</a:t>
              </a:r>
              <a:endPara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-917921" y="4107574"/>
              <a:ext cx="617154" cy="54533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351585" y="2924944"/>
            <a:ext cx="6624737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options.no_iter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n =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options.max_n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print(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f'fac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({n}) = {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(n)}')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else: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for n in range(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options.max_n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+ 1):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print(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f'fac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({n}) = {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(n)}')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688289" y="4077072"/>
            <a:ext cx="1656185" cy="936104"/>
            <a:chOff x="7890626" y="3104964"/>
            <a:chExt cx="1656185" cy="936104"/>
          </a:xfrm>
        </p:grpSpPr>
        <p:sp>
          <p:nvSpPr>
            <p:cNvPr id="13" name="Right Brace 12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173757" y="3305364"/>
              <a:ext cx="1373054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  <a:latin typeface="Calibri"/>
                </a:rPr>
                <a:t>not run</a:t>
              </a:r>
              <a:endParaRPr lang="en-US" sz="3200" dirty="0">
                <a:solidFill>
                  <a:srgbClr val="C00000"/>
                </a:solidFill>
                <a:latin typeface="Calibri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688289" y="3140968"/>
            <a:ext cx="1656185" cy="936104"/>
            <a:chOff x="7890626" y="3104964"/>
            <a:chExt cx="1656185" cy="936104"/>
          </a:xfrm>
        </p:grpSpPr>
        <p:sp>
          <p:nvSpPr>
            <p:cNvPr id="16" name="Right Brace 1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173756" y="3305364"/>
              <a:ext cx="1373055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B050"/>
                  </a:solidFill>
                  <a:latin typeface="Calibri"/>
                </a:rPr>
                <a:t>run</a:t>
              </a:r>
              <a:endParaRPr lang="en-US" sz="3200" dirty="0">
                <a:solidFill>
                  <a:srgbClr val="00B050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351585" y="5932007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erase</a:t>
            </a:r>
          </a:p>
        </p:txBody>
      </p:sp>
    </p:spTree>
    <p:extLst>
      <p:ext uri="{BB962C8B-B14F-4D97-AF65-F5344CB8AC3E}">
        <p14:creationId xmlns:p14="http://schemas.microsoft.com/office/powerpoint/2010/main" val="121496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20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B. Kernighan &amp; R. Pike (1999) </a:t>
            </a:r>
            <a:r>
              <a:rPr lang="en-US" i="1" dirty="0"/>
              <a:t>The practice of programming</a:t>
            </a:r>
            <a:r>
              <a:rPr lang="en-US" dirty="0"/>
              <a:t>, Addison-Wesley</a:t>
            </a:r>
          </a:p>
          <a:p>
            <a:r>
              <a:rPr lang="en-US" dirty="0"/>
              <a:t>M. Fowler (1999) </a:t>
            </a:r>
            <a:r>
              <a:rPr lang="en-US" i="1" dirty="0"/>
              <a:t>Refactoring: improving the design of existing code</a:t>
            </a:r>
            <a:r>
              <a:rPr lang="en-US" dirty="0"/>
              <a:t>, Addison-Wesley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98629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duty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991545" y="1412777"/>
            <a:ext cx="7491153" cy="5078313"/>
            <a:chOff x="467544" y="1412776"/>
            <a:chExt cx="7491153" cy="5078313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1412776"/>
              <a:ext cx="7491153" cy="50783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python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collections 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  ['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 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 'temp'])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=None):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('\r\n').split(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(data[0]),</a:t>
              </a:r>
              <a:b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(data[1]),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temp=float(data[2]))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for line in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sys.stdin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…</a:t>
              </a:r>
            </a:p>
            <a:p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63013" y="1412776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data_parsing.py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548912" y="4869160"/>
            <a:ext cx="2494192" cy="1224136"/>
            <a:chOff x="5724128" y="4869160"/>
            <a:chExt cx="2494192" cy="1224136"/>
          </a:xfrm>
        </p:grpSpPr>
        <p:sp>
          <p:nvSpPr>
            <p:cNvPr id="5" name="Right Brace 4"/>
            <p:cNvSpPr/>
            <p:nvPr/>
          </p:nvSpPr>
          <p:spPr>
            <a:xfrm>
              <a:off x="5724128" y="4869160"/>
              <a:ext cx="216024" cy="1224136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20502" y="5158062"/>
              <a:ext cx="209781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Only executed when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run as script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34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functional programming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https://github.com/gjbex/Python-software-engineering/tree/master/source-code/operators-functools</a:t>
            </a:r>
            <a:endParaRPr lang="en-US" sz="1600" dirty="0"/>
          </a:p>
          <a:p>
            <a:r>
              <a:rPr lang="en-US" sz="1600" dirty="0">
                <a:hlinkClick r:id="rId3"/>
              </a:rPr>
              <a:t>https://github.com/gjbex/Python-software-engineering/tree/master/source-code/iterators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359586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 simple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Two ways to sort</a:t>
            </a:r>
          </a:p>
          <a:p>
            <a:pPr lvl="1"/>
            <a:r>
              <a:rPr lang="en-US" dirty="0"/>
              <a:t>Create new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In-place sort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Sorts in ascending order, add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/>
              <a:t> for descending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23593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23593" y="4005065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4745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 complex list: key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of tuples, e.g., word counts</a:t>
            </a:r>
          </a:p>
          <a:p>
            <a:endParaRPr lang="en-US" dirty="0"/>
          </a:p>
          <a:p>
            <a:r>
              <a:rPr lang="en-US" dirty="0"/>
              <a:t>Sort by</a:t>
            </a:r>
          </a:p>
          <a:p>
            <a:pPr lvl="1"/>
            <a:r>
              <a:rPr lang="en-US" dirty="0"/>
              <a:t>Word:</a:t>
            </a:r>
          </a:p>
          <a:p>
            <a:pPr lvl="1">
              <a:buNone/>
            </a:pPr>
            <a:endParaRPr lang="en-US" dirty="0"/>
          </a:p>
          <a:p>
            <a:pPr lvl="1"/>
            <a:r>
              <a:rPr lang="en-US" dirty="0"/>
              <a:t>Count:</a:t>
            </a:r>
          </a:p>
          <a:p>
            <a:r>
              <a:rPr lang="en-US" dirty="0"/>
              <a:t>Simpler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67609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67609" y="3249850"/>
            <a:ext cx="7491153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67609" y="4329970"/>
            <a:ext cx="7491153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[('chair', 5), ('table', 15) , 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67609" y="5592326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967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ways to reverse</a:t>
            </a:r>
          </a:p>
          <a:p>
            <a:pPr lvl="1"/>
            <a:r>
              <a:rPr lang="en-US" dirty="0"/>
              <a:t>Create new list: use slices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In-place reverse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7648" y="4725145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27648" y="2732727"/>
            <a:ext cx="376898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data[::-1]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06238" y="2924945"/>
            <a:ext cx="29942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works for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as well!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51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(x) for x in [0.15, 3.145]]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== ['0.15', '3.145']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47528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print(','.join(['{0:.2f}'.format(f) for f in data]))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84542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data)))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411069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comprehensions: construct list from elements of other list 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[x for x in [0.15, -3.45, 1.3]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(x) for x in [4.0, -4.0, 9.0]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[2.0, 3.0]</a:t>
            </a:r>
          </a:p>
          <a:p>
            <a:pPr lvl="1"/>
            <a:r>
              <a:rPr lang="en-US" dirty="0">
                <a:cs typeface="Courier New" pitchFamily="49" charset="0"/>
              </a:rPr>
              <a:t>Alternative: </a:t>
            </a:r>
            <a:br>
              <a:rPr lang="en-US" dirty="0"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list(map(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 filter(lambda x: x &gt;= 0.0,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        [4, -4, 9])))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67608" y="5934179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Don't forget 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196008" y="5151686"/>
            <a:ext cx="1872208" cy="696902"/>
            <a:chOff x="107504" y="5085184"/>
            <a:chExt cx="1872208" cy="696902"/>
          </a:xfrm>
        </p:grpSpPr>
        <p:sp>
          <p:nvSpPr>
            <p:cNvPr id="6" name="TextBox 5"/>
            <p:cNvSpPr txBox="1"/>
            <p:nvPr/>
          </p:nvSpPr>
          <p:spPr>
            <a:xfrm>
              <a:off x="107504" y="5320421"/>
              <a:ext cx="12379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iterators</a:t>
              </a:r>
              <a:endParaRPr lang="nl-BE" sz="24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>
              <a:stCxn id="6" idx="3"/>
            </p:cNvCxnSpPr>
            <p:nvPr/>
          </p:nvCxnSpPr>
          <p:spPr>
            <a:xfrm flipV="1">
              <a:off x="1345407" y="5085184"/>
              <a:ext cx="202257" cy="4660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3"/>
            </p:cNvCxnSpPr>
            <p:nvPr/>
          </p:nvCxnSpPr>
          <p:spPr>
            <a:xfrm flipV="1">
              <a:off x="1345407" y="5320422"/>
              <a:ext cx="634305" cy="2308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924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aggregating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in a list should be aggregated, e.g.,</a:t>
            </a:r>
          </a:p>
          <a:p>
            <a:pPr lvl="1"/>
            <a:r>
              <a:rPr lang="en-US" dirty="0"/>
              <a:t>Summation: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/>
              <a:t>Minimum: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/>
              <a:t>Maximum: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/>
              <a:t>More sophisticated,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/>
              <a:t> and lambda functions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60606" y="4725145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functools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reduce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287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lambda function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001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list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423056" y="6105490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  <a:latin typeface="Calibri"/>
              </a:rPr>
              <a:t>Lambda functions: very small functions (expression) used once,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not worth giving a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406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work on </a:t>
              </a:r>
              <a:r>
                <a:rPr lang="en-US" sz="24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br>
                <a:rPr lang="en-US" sz="24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have optional </a:t>
              </a:r>
              <a:r>
                <a:rPr lang="en-US" sz="24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 argument</a:t>
              </a:r>
              <a:endParaRPr lang="nl-BE" sz="2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392145" y="5589240"/>
            <a:ext cx="1544341" cy="450632"/>
            <a:chOff x="3141701" y="3779748"/>
            <a:chExt cx="1544341" cy="450632"/>
          </a:xfrm>
        </p:grpSpPr>
        <p:sp>
          <p:nvSpPr>
            <p:cNvPr id="28" name="TextBox 27"/>
            <p:cNvSpPr txBox="1"/>
            <p:nvPr/>
          </p:nvSpPr>
          <p:spPr>
            <a:xfrm>
              <a:off x="3645757" y="3861048"/>
              <a:ext cx="104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initializer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 flipV="1">
              <a:off x="3141701" y="3779748"/>
              <a:ext cx="504056" cy="26596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016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(or more) lists should be processed element wise</a:t>
            </a:r>
          </a:p>
          <a:p>
            <a:pPr lvl="1"/>
            <a:r>
              <a:rPr lang="en-US" dirty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23591" y="3356993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76120" y="4365105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iterator produces tuples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984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Compare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How to deal with arbitrary many prime numbers?</a:t>
            </a:r>
            <a:br>
              <a:rPr lang="en-US" dirty="0"/>
            </a:br>
            <a:r>
              <a:rPr lang="en-US" dirty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8184232" y="2636912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Constructs a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list of all lines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at once = </a:t>
              </a:r>
              <a:r>
                <a:rPr lang="en-US" sz="3200" dirty="0">
                  <a:solidFill>
                    <a:srgbClr val="FF0000"/>
                  </a:solidFill>
                  <a:latin typeface="Calibri"/>
                </a:rPr>
                <a:t>BIG</a:t>
              </a:r>
              <a:endParaRPr lang="nl-BE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51784" y="3645024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iterator: line by line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958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to check whether n is prime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Work with all primes up to 10</a:t>
            </a:r>
            <a:r>
              <a:rPr lang="en-US" baseline="30000" dirty="0"/>
              <a:t>6</a:t>
            </a:r>
            <a:r>
              <a:rPr lang="en-US" dirty="0"/>
              <a:t>? Simple…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63552" y="2239704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range(2,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&gt;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63552" y="4654878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7470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layout &amp; use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parameter_weaver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fortran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59897" y="4149080"/>
            <a:ext cx="5367175" cy="6001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vsc.parameter_weaver.base_formatter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BaseFormatter</a:t>
            </a:r>
            <a:endParaRPr lang="en-US" sz="11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59896" y="1456250"/>
            <a:ext cx="5367175" cy="6001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vsc.parameter_weaver.c.formatter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Formatter</a:t>
            </a: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49956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comprehensions vs. generators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</a:t>
            </a:r>
            <a:br>
              <a:rPr lang="en-US" dirty="0"/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/>
          </a:p>
          <a:p>
            <a:pPr lvl="1"/>
            <a:r>
              <a:rPr lang="en-US" dirty="0"/>
              <a:t>all prime numbers up to 1000000 (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78,500)</a:t>
            </a:r>
          </a:p>
          <a:p>
            <a:endParaRPr lang="en-US" dirty="0"/>
          </a:p>
          <a:p>
            <a:r>
              <a:rPr lang="en-US" dirty="0">
                <a:cs typeface="Courier New" panose="02070309020205020404" pitchFamily="49" charset="0"/>
              </a:rPr>
              <a:t>Generator</a:t>
            </a:r>
            <a:b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range(1000000) if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/>
          </a:p>
          <a:p>
            <a:pPr lvl="1"/>
            <a:r>
              <a:rPr lang="en-US" dirty="0"/>
              <a:t>get next prime number when needed, much more memory efficient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220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2.0: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if we want the first 10</a:t>
            </a:r>
            <a:r>
              <a:rPr lang="en-US" baseline="30000" dirty="0"/>
              <a:t>6</a:t>
            </a:r>
            <a:r>
              <a:rPr lang="en-US" dirty="0"/>
              <a:t> prime numbers?</a:t>
            </a:r>
          </a:p>
          <a:p>
            <a:pPr lvl="1"/>
            <a:r>
              <a:rPr lang="en-US" dirty="0"/>
              <a:t>Guess range?</a:t>
            </a:r>
          </a:p>
          <a:p>
            <a:r>
              <a:rPr lang="en-US" dirty="0"/>
              <a:t>Function that returns next prime at each call?</a:t>
            </a:r>
          </a:p>
          <a:p>
            <a:pPr lvl="1"/>
            <a:r>
              <a:rPr lang="en-US" dirty="0"/>
              <a:t>use yield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Iterator: first call yields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/>
              <a:t>, second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/>
              <a:t>, third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63552" y="350100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63552" y="6023030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5797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yield</a:t>
            </a:r>
            <a:r>
              <a:rPr lang="en-US" dirty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Somewhat like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/>
              <a:t>returns control to the calling function</a:t>
            </a:r>
          </a:p>
          <a:p>
            <a:pPr lvl="1"/>
            <a:r>
              <a:rPr lang="en-US" dirty="0"/>
              <a:t>returns a value</a:t>
            </a:r>
          </a:p>
          <a:p>
            <a:r>
              <a:rPr lang="en-US" dirty="0"/>
              <a:t>However, </a:t>
            </a:r>
            <a:r>
              <a:rPr lang="en-US" dirty="0" err="1"/>
              <a:t>callee</a:t>
            </a:r>
            <a:r>
              <a:rPr lang="en-US" dirty="0"/>
              <a:t> function state is retained</a:t>
            </a:r>
          </a:p>
          <a:p>
            <a:pPr lvl="1"/>
            <a:r>
              <a:rPr lang="en-US" dirty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37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Allows to build your own iterators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871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Primes version 3.0: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filter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library package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/>
              <a:t> provides a lot of useful iterators, check it out!</a:t>
            </a:r>
          </a:p>
          <a:p>
            <a:pPr lvl="1"/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: iterator over integers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1200" y="35010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n in filter(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877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useful functions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Permutations of an </a:t>
            </a:r>
            <a:r>
              <a:rPr lang="en-US" dirty="0" err="1"/>
              <a:t>iterable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/>
              <a:t>Combinations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 out of an </a:t>
            </a:r>
            <a:r>
              <a:rPr lang="en-US" dirty="0" err="1"/>
              <a:t>iterable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Without replacement: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With replacement: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/>
              <a:t>Carthesian</a:t>
            </a:r>
            <a:r>
              <a:rPr lang="en-US" dirty="0"/>
              <a:t> product of two (or more) </a:t>
            </a:r>
            <a:r>
              <a:rPr lang="en-US" dirty="0" err="1"/>
              <a:t>iterables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/>
              <a:t>Take while </a:t>
            </a:r>
            <a:r>
              <a:rPr lang="en-US" dirty="0" err="1"/>
              <a:t>boolean</a:t>
            </a:r>
            <a:r>
              <a:rPr lang="en-US" dirty="0"/>
              <a:t> predicate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/>
              <a:t> is true: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/>
              <a:t>Cycle through values of </a:t>
            </a:r>
            <a:r>
              <a:rPr lang="en-US" dirty="0" err="1"/>
              <a:t>iterable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142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data (again)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63552" y="1707774"/>
            <a:ext cx="806489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product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iproduct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print('case', 'condition', 'temperature')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data in enumerate(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iproduct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(range(1, 4),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map(lambda x: 0.5*x,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    range(-1, 2)))):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+ 1, *data)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85776" y="4077072"/>
            <a:ext cx="1976823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9 3 0.5</a:t>
            </a:r>
          </a:p>
        </p:txBody>
      </p:sp>
    </p:spTree>
    <p:extLst>
      <p:ext uri="{BB962C8B-B14F-4D97-AF65-F5344CB8AC3E}">
        <p14:creationId xmlns:p14="http://schemas.microsoft.com/office/powerpoint/2010/main" val="2957701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http://docs.python.org/3.7/howto/sorting.html</a:t>
            </a:r>
            <a:endParaRPr lang="en-US" dirty="0"/>
          </a:p>
          <a:p>
            <a:r>
              <a:rPr lang="en-US" dirty="0"/>
              <a:t>Functional 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http://docs.python.org/3.7/howto/functional.html</a:t>
            </a:r>
            <a:endParaRPr lang="en-US" sz="2800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3417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8262</Words>
  <Application>Microsoft Office PowerPoint</Application>
  <PresentationFormat>Widescreen</PresentationFormat>
  <Paragraphs>1392</Paragraphs>
  <Slides>96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96</vt:i4>
      </vt:variant>
    </vt:vector>
  </HeadingPairs>
  <TitlesOfParts>
    <vt:vector size="105" baseType="lpstr">
      <vt:lpstr>Arial</vt:lpstr>
      <vt:lpstr>Calibri</vt:lpstr>
      <vt:lpstr>Calibri Light</vt:lpstr>
      <vt:lpstr>Courier New</vt:lpstr>
      <vt:lpstr>Informal Roman</vt:lpstr>
      <vt:lpstr>Lucida Sans Typewriter</vt:lpstr>
      <vt:lpstr>Wingdings</vt:lpstr>
      <vt:lpstr>Office Theme</vt:lpstr>
      <vt:lpstr>1_Office Theme</vt:lpstr>
      <vt:lpstr>Python software engineering</vt:lpstr>
      <vt:lpstr>PowerPoint Presentation</vt:lpstr>
      <vt:lpstr>Typographical conventions</vt:lpstr>
      <vt:lpstr>Code organization</vt:lpstr>
      <vt:lpstr>Python modules &amp; packages</vt:lpstr>
      <vt:lpstr>Example module &amp; use</vt:lpstr>
      <vt:lpstr>Importing functions directly</vt:lpstr>
      <vt:lpstr>Double duty</vt:lpstr>
      <vt:lpstr>Package layout &amp; use example</vt:lpstr>
      <vt:lpstr>Writing documentation &amp; simple testing</vt:lpstr>
      <vt:lpstr>Writing documentation</vt:lpstr>
      <vt:lpstr>Formatting docstrings</vt:lpstr>
      <vt:lpstr>What to document and how?</vt:lpstr>
      <vt:lpstr>Assertions</vt:lpstr>
      <vt:lpstr>Assert use cases</vt:lpstr>
      <vt:lpstr>Testing: meeting expectations</vt:lpstr>
      <vt:lpstr>Failing tests</vt:lpstr>
      <vt:lpstr>Further reading: documentation</vt:lpstr>
      <vt:lpstr>Object-oriented Python</vt:lpstr>
      <vt:lpstr>Object-orientation</vt:lpstr>
      <vt:lpstr>Value versus object identity</vt:lpstr>
      <vt:lpstr>Defining your own classes</vt:lpstr>
      <vt:lpstr>A simple point…</vt:lpstr>
      <vt:lpstr>Making a point… or two</vt:lpstr>
      <vt:lpstr>More to the point…</vt:lpstr>
      <vt:lpstr>Making a definite point</vt:lpstr>
      <vt:lpstr>Object attributes</vt:lpstr>
      <vt:lpstr>Object attributes: control</vt:lpstr>
      <vt:lpstr>Object attribute: setter</vt:lpstr>
      <vt:lpstr>Non-trivial getter/setter</vt:lpstr>
      <vt:lpstr>More object methods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One more point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Unit testing</vt:lpstr>
      <vt:lpstr>Unit testing</vt:lpstr>
      <vt:lpstr>Test case</vt:lpstr>
      <vt:lpstr>Running tests</vt:lpstr>
      <vt:lpstr>Assert methods</vt:lpstr>
      <vt:lpstr>Checking for expected failure</vt:lpstr>
      <vt:lpstr>Subtests</vt:lpstr>
      <vt:lpstr>Fixtures</vt:lpstr>
      <vt:lpstr>Module-level</vt:lpstr>
      <vt:lpstr>Test case-level</vt:lpstr>
      <vt:lpstr>Test-level</vt:lpstr>
      <vt:lpstr>Flow for fixtures</vt:lpstr>
      <vt:lpstr>Running all tests</vt:lpstr>
      <vt:lpstr>Test coverage</vt:lpstr>
      <vt:lpstr>Coverage usage</vt:lpstr>
      <vt:lpstr>Coverage usage</vt:lpstr>
      <vt:lpstr>Further reading</vt:lpstr>
      <vt:lpstr>Python functional programming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Large data (structures)</vt:lpstr>
      <vt:lpstr>Primes version 1.0: iterator</vt:lpstr>
      <vt:lpstr>List comprehensions vs. generators</vt:lpstr>
      <vt:lpstr>Primes version 2.0: yield</vt:lpstr>
      <vt:lpstr>yield statement</vt:lpstr>
      <vt:lpstr>Primes version 3.0: filter</vt:lpstr>
      <vt:lpstr>Other useful functions in itertools</vt:lpstr>
      <vt:lpstr>Generating data (again)</vt:lpstr>
      <vt:lpstr>Further reading: functional style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software engineering</dc:title>
  <dc:creator>Geert Jan Bex</dc:creator>
  <cp:lastModifiedBy>Geert Jan Bex</cp:lastModifiedBy>
  <cp:revision>19</cp:revision>
  <dcterms:created xsi:type="dcterms:W3CDTF">2019-11-14T17:09:29Z</dcterms:created>
  <dcterms:modified xsi:type="dcterms:W3CDTF">2021-05-28T08:40:04Z</dcterms:modified>
</cp:coreProperties>
</file>