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" name="Google Shape;10;p2"/>
          <p:cNvCxnSpPr/>
          <p:nvPr/>
        </p:nvCxnSpPr>
        <p:spPr>
          <a:xfrm>
            <a:off x="1328200" y="5968400"/>
            <a:ext cx="953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" name="Google Shape;11;p2"/>
          <p:cNvGrpSpPr/>
          <p:nvPr/>
        </p:nvGrpSpPr>
        <p:grpSpPr>
          <a:xfrm>
            <a:off x="8743282" y="6244645"/>
            <a:ext cx="437069" cy="408464"/>
            <a:chOff x="6454338" y="4591225"/>
            <a:chExt cx="601250" cy="561900"/>
          </a:xfrm>
        </p:grpSpPr>
        <p:sp>
          <p:nvSpPr>
            <p:cNvPr id="12" name="Google Shape;12;p2"/>
            <p:cNvSpPr/>
            <p:nvPr/>
          </p:nvSpPr>
          <p:spPr>
            <a:xfrm>
              <a:off x="6493688" y="4591225"/>
              <a:ext cx="561900" cy="5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4338" y="4591225"/>
              <a:ext cx="561900" cy="561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93688" y="4591225"/>
              <a:ext cx="561900" cy="561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9942201" y="205133"/>
            <a:ext cx="384500" cy="341600"/>
            <a:chOff x="7456650" y="153850"/>
            <a:chExt cx="288375" cy="256200"/>
          </a:xfrm>
        </p:grpSpPr>
        <p:sp>
          <p:nvSpPr>
            <p:cNvPr id="16" name="Google Shape;16;p2"/>
            <p:cNvSpPr/>
            <p:nvPr/>
          </p:nvSpPr>
          <p:spPr>
            <a:xfrm>
              <a:off x="7456650" y="153850"/>
              <a:ext cx="256200" cy="25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7456650" y="153850"/>
              <a:ext cx="288375" cy="256200"/>
              <a:chOff x="7456650" y="153850"/>
              <a:chExt cx="288375" cy="2562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7488825" y="153850"/>
                <a:ext cx="256200" cy="25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456650" y="153850"/>
                <a:ext cx="256200" cy="2562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181000" y="2087068"/>
            <a:ext cx="547600" cy="525833"/>
            <a:chOff x="6432850" y="294125"/>
            <a:chExt cx="410700" cy="394375"/>
          </a:xfrm>
        </p:grpSpPr>
        <p:sp>
          <p:nvSpPr>
            <p:cNvPr id="21" name="Google Shape;21;p2"/>
            <p:cNvSpPr/>
            <p:nvPr/>
          </p:nvSpPr>
          <p:spPr>
            <a:xfrm>
              <a:off x="6432850" y="304200"/>
              <a:ext cx="384300" cy="384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6432850" y="294125"/>
              <a:ext cx="410700" cy="394375"/>
              <a:chOff x="6432850" y="294125"/>
              <a:chExt cx="410700" cy="39437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459250" y="294125"/>
                <a:ext cx="384300" cy="38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432850" y="304200"/>
                <a:ext cx="384300" cy="3843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087200" y="2181928"/>
            <a:ext cx="10017600" cy="16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087200" y="3658084"/>
            <a:ext cx="100176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041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1671800" y="2238400"/>
            <a:ext cx="8848400" cy="1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2057000" y="4031267"/>
            <a:ext cx="8078000" cy="7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1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" name="Google Shape;91;p11"/>
          <p:cNvGrpSpPr/>
          <p:nvPr/>
        </p:nvGrpSpPr>
        <p:grpSpPr>
          <a:xfrm>
            <a:off x="10520184" y="6096000"/>
            <a:ext cx="801667" cy="749200"/>
            <a:chOff x="6454338" y="4591225"/>
            <a:chExt cx="601250" cy="561900"/>
          </a:xfrm>
        </p:grpSpPr>
        <p:sp>
          <p:nvSpPr>
            <p:cNvPr id="92" name="Google Shape;92;p11"/>
            <p:cNvSpPr/>
            <p:nvPr/>
          </p:nvSpPr>
          <p:spPr>
            <a:xfrm>
              <a:off x="6493688" y="4591225"/>
              <a:ext cx="561900" cy="5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6454338" y="4591225"/>
              <a:ext cx="561900" cy="561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6493688" y="4591225"/>
              <a:ext cx="561900" cy="561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11"/>
          <p:cNvGrpSpPr/>
          <p:nvPr/>
        </p:nvGrpSpPr>
        <p:grpSpPr>
          <a:xfrm>
            <a:off x="870097" y="-2"/>
            <a:ext cx="801711" cy="784785"/>
            <a:chOff x="6761525" y="96425"/>
            <a:chExt cx="695125" cy="680450"/>
          </a:xfrm>
        </p:grpSpPr>
        <p:sp>
          <p:nvSpPr>
            <p:cNvPr id="96" name="Google Shape;96;p11"/>
            <p:cNvSpPr/>
            <p:nvPr/>
          </p:nvSpPr>
          <p:spPr>
            <a:xfrm>
              <a:off x="6761525" y="116575"/>
              <a:ext cx="660300" cy="66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7" name="Google Shape;97;p11"/>
            <p:cNvGrpSpPr/>
            <p:nvPr/>
          </p:nvGrpSpPr>
          <p:grpSpPr>
            <a:xfrm>
              <a:off x="6761525" y="96425"/>
              <a:ext cx="695125" cy="680450"/>
              <a:chOff x="6727125" y="156125"/>
              <a:chExt cx="695125" cy="680450"/>
            </a:xfrm>
          </p:grpSpPr>
          <p:sp>
            <p:nvSpPr>
              <p:cNvPr id="98" name="Google Shape;98;p11"/>
              <p:cNvSpPr/>
              <p:nvPr/>
            </p:nvSpPr>
            <p:spPr>
              <a:xfrm>
                <a:off x="6761950" y="156125"/>
                <a:ext cx="660300" cy="660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6727125" y="176275"/>
                <a:ext cx="660300" cy="6603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0" name="Google Shape;100;p11"/>
          <p:cNvGrpSpPr/>
          <p:nvPr/>
        </p:nvGrpSpPr>
        <p:grpSpPr>
          <a:xfrm>
            <a:off x="10052601" y="6299800"/>
            <a:ext cx="384500" cy="341600"/>
            <a:chOff x="7456650" y="153850"/>
            <a:chExt cx="288375" cy="256200"/>
          </a:xfrm>
        </p:grpSpPr>
        <p:sp>
          <p:nvSpPr>
            <p:cNvPr id="101" name="Google Shape;101;p11"/>
            <p:cNvSpPr/>
            <p:nvPr/>
          </p:nvSpPr>
          <p:spPr>
            <a:xfrm>
              <a:off x="7456650" y="153850"/>
              <a:ext cx="256200" cy="25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2" name="Google Shape;102;p11"/>
            <p:cNvGrpSpPr/>
            <p:nvPr/>
          </p:nvGrpSpPr>
          <p:grpSpPr>
            <a:xfrm>
              <a:off x="7456650" y="153850"/>
              <a:ext cx="288375" cy="256200"/>
              <a:chOff x="7456650" y="153850"/>
              <a:chExt cx="288375" cy="256200"/>
            </a:xfrm>
          </p:grpSpPr>
          <p:sp>
            <p:nvSpPr>
              <p:cNvPr id="103" name="Google Shape;103;p11"/>
              <p:cNvSpPr/>
              <p:nvPr/>
            </p:nvSpPr>
            <p:spPr>
              <a:xfrm>
                <a:off x="7488825" y="153850"/>
                <a:ext cx="256200" cy="25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7456650" y="153850"/>
                <a:ext cx="256200" cy="2562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52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/>
          <p:nvPr/>
        </p:nvSpPr>
        <p:spPr>
          <a:xfrm rot="1356523" flipH="1">
            <a:off x="9812640" y="-138396"/>
            <a:ext cx="15520" cy="46096"/>
          </a:xfrm>
          <a:custGeom>
            <a:avLst/>
            <a:gdLst/>
            <a:ahLst/>
            <a:cxnLst/>
            <a:rect l="l" t="t" r="r" b="b"/>
            <a:pathLst>
              <a:path w="368" h="1093" extrusionOk="0">
                <a:moveTo>
                  <a:pt x="334" y="0"/>
                </a:moveTo>
                <a:cubicBezTo>
                  <a:pt x="368" y="200"/>
                  <a:pt x="334" y="367"/>
                  <a:pt x="301" y="567"/>
                </a:cubicBezTo>
                <a:cubicBezTo>
                  <a:pt x="268" y="734"/>
                  <a:pt x="168" y="901"/>
                  <a:pt x="34" y="1034"/>
                </a:cubicBezTo>
                <a:cubicBezTo>
                  <a:pt x="1" y="1034"/>
                  <a:pt x="1" y="1067"/>
                  <a:pt x="34" y="1067"/>
                </a:cubicBezTo>
                <a:cubicBezTo>
                  <a:pt x="34" y="1084"/>
                  <a:pt x="34" y="1092"/>
                  <a:pt x="38" y="1092"/>
                </a:cubicBezTo>
                <a:cubicBezTo>
                  <a:pt x="43" y="1092"/>
                  <a:pt x="51" y="1084"/>
                  <a:pt x="68" y="1067"/>
                </a:cubicBezTo>
                <a:cubicBezTo>
                  <a:pt x="201" y="934"/>
                  <a:pt x="301" y="767"/>
                  <a:pt x="334" y="567"/>
                </a:cubicBezTo>
                <a:cubicBezTo>
                  <a:pt x="368" y="367"/>
                  <a:pt x="368" y="200"/>
                  <a:pt x="334" y="0"/>
                </a:cubicBezTo>
                <a:close/>
              </a:path>
            </a:pathLst>
          </a:custGeom>
          <a:solidFill>
            <a:srgbClr val="11675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2"/>
          <p:cNvSpPr/>
          <p:nvPr/>
        </p:nvSpPr>
        <p:spPr>
          <a:xfrm>
            <a:off x="8993743" y="6938530"/>
            <a:ext cx="652357" cy="71767"/>
          </a:xfrm>
          <a:custGeom>
            <a:avLst/>
            <a:gdLst/>
            <a:ahLst/>
            <a:cxnLst/>
            <a:rect l="l" t="t" r="r" b="b"/>
            <a:pathLst>
              <a:path w="16446" h="2069" extrusionOk="0">
                <a:moveTo>
                  <a:pt x="0" y="0"/>
                </a:moveTo>
                <a:lnTo>
                  <a:pt x="0" y="2069"/>
                </a:lnTo>
                <a:lnTo>
                  <a:pt x="16445" y="2069"/>
                </a:lnTo>
                <a:lnTo>
                  <a:pt x="164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257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Table of contents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hasCustomPrompt="1"/>
          </p:nvPr>
        </p:nvSpPr>
        <p:spPr>
          <a:xfrm>
            <a:off x="1381533" y="2216744"/>
            <a:ext cx="11720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2" hasCustomPrompt="1"/>
          </p:nvPr>
        </p:nvSpPr>
        <p:spPr>
          <a:xfrm>
            <a:off x="1381533" y="4296385"/>
            <a:ext cx="1172000" cy="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 hasCustomPrompt="1"/>
          </p:nvPr>
        </p:nvSpPr>
        <p:spPr>
          <a:xfrm>
            <a:off x="6135801" y="2232483"/>
            <a:ext cx="1172000" cy="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4" hasCustomPrompt="1"/>
          </p:nvPr>
        </p:nvSpPr>
        <p:spPr>
          <a:xfrm>
            <a:off x="6135804" y="4296385"/>
            <a:ext cx="1172000" cy="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764133" y="2637600"/>
            <a:ext cx="31076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5"/>
          </p:nvPr>
        </p:nvSpPr>
        <p:spPr>
          <a:xfrm>
            <a:off x="2764133" y="1804467"/>
            <a:ext cx="27636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Light"/>
              <a:buNone/>
              <a:defRPr sz="2400">
                <a:solidFill>
                  <a:schemeClr val="dk1"/>
                </a:solidFill>
                <a:latin typeface="Arapey"/>
                <a:ea typeface="Arapey"/>
                <a:cs typeface="Arapey"/>
                <a:sym typeface="Arap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6"/>
          </p:nvPr>
        </p:nvSpPr>
        <p:spPr>
          <a:xfrm>
            <a:off x="2764133" y="4636167"/>
            <a:ext cx="31076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7"/>
          </p:nvPr>
        </p:nvSpPr>
        <p:spPr>
          <a:xfrm>
            <a:off x="2764133" y="3804900"/>
            <a:ext cx="27636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Light"/>
              <a:buNone/>
              <a:defRPr sz="2400">
                <a:solidFill>
                  <a:schemeClr val="dk1"/>
                </a:solidFill>
                <a:latin typeface="Arapey"/>
                <a:ea typeface="Arapey"/>
                <a:cs typeface="Arapey"/>
                <a:sym typeface="Arap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8"/>
          </p:nvPr>
        </p:nvSpPr>
        <p:spPr>
          <a:xfrm>
            <a:off x="7532501" y="2637600"/>
            <a:ext cx="31076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9"/>
          </p:nvPr>
        </p:nvSpPr>
        <p:spPr>
          <a:xfrm>
            <a:off x="7532467" y="1804467"/>
            <a:ext cx="27636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Light"/>
              <a:buNone/>
              <a:defRPr sz="2400">
                <a:solidFill>
                  <a:schemeClr val="dk1"/>
                </a:solidFill>
                <a:latin typeface="Arapey"/>
                <a:ea typeface="Arapey"/>
                <a:cs typeface="Arapey"/>
                <a:sym typeface="Arap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3"/>
          </p:nvPr>
        </p:nvSpPr>
        <p:spPr>
          <a:xfrm>
            <a:off x="7532501" y="4636168"/>
            <a:ext cx="31076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4"/>
          </p:nvPr>
        </p:nvSpPr>
        <p:spPr>
          <a:xfrm>
            <a:off x="7532467" y="3804900"/>
            <a:ext cx="27636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Light"/>
              <a:buNone/>
              <a:defRPr sz="2400">
                <a:solidFill>
                  <a:schemeClr val="dk1"/>
                </a:solidFill>
                <a:latin typeface="Arapey"/>
                <a:ea typeface="Arapey"/>
                <a:cs typeface="Arapey"/>
                <a:sym typeface="Arap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 rot="1356523" flipH="1">
            <a:off x="9812640" y="-138396"/>
            <a:ext cx="15520" cy="46096"/>
          </a:xfrm>
          <a:custGeom>
            <a:avLst/>
            <a:gdLst/>
            <a:ahLst/>
            <a:cxnLst/>
            <a:rect l="l" t="t" r="r" b="b"/>
            <a:pathLst>
              <a:path w="368" h="1093" extrusionOk="0">
                <a:moveTo>
                  <a:pt x="334" y="0"/>
                </a:moveTo>
                <a:cubicBezTo>
                  <a:pt x="368" y="200"/>
                  <a:pt x="334" y="367"/>
                  <a:pt x="301" y="567"/>
                </a:cubicBezTo>
                <a:cubicBezTo>
                  <a:pt x="268" y="734"/>
                  <a:pt x="168" y="901"/>
                  <a:pt x="34" y="1034"/>
                </a:cubicBezTo>
                <a:cubicBezTo>
                  <a:pt x="1" y="1034"/>
                  <a:pt x="1" y="1067"/>
                  <a:pt x="34" y="1067"/>
                </a:cubicBezTo>
                <a:cubicBezTo>
                  <a:pt x="34" y="1084"/>
                  <a:pt x="34" y="1092"/>
                  <a:pt x="38" y="1092"/>
                </a:cubicBezTo>
                <a:cubicBezTo>
                  <a:pt x="43" y="1092"/>
                  <a:pt x="51" y="1084"/>
                  <a:pt x="68" y="1067"/>
                </a:cubicBezTo>
                <a:cubicBezTo>
                  <a:pt x="201" y="934"/>
                  <a:pt x="301" y="767"/>
                  <a:pt x="334" y="567"/>
                </a:cubicBezTo>
                <a:cubicBezTo>
                  <a:pt x="368" y="367"/>
                  <a:pt x="368" y="200"/>
                  <a:pt x="334" y="0"/>
                </a:cubicBezTo>
                <a:close/>
              </a:path>
            </a:pathLst>
          </a:custGeom>
          <a:solidFill>
            <a:srgbClr val="11675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5"/>
          </p:nvPr>
        </p:nvSpPr>
        <p:spPr>
          <a:xfrm>
            <a:off x="1132800" y="560133"/>
            <a:ext cx="99264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222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14"/>
          <p:cNvSpPr>
            <a:spLocks noGrp="1"/>
          </p:cNvSpPr>
          <p:nvPr>
            <p:ph type="pic" idx="2"/>
          </p:nvPr>
        </p:nvSpPr>
        <p:spPr>
          <a:xfrm>
            <a:off x="940433" y="1269700"/>
            <a:ext cx="4318800" cy="43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14"/>
          <p:cNvSpPr txBox="1">
            <a:spLocks noGrp="1"/>
          </p:cNvSpPr>
          <p:nvPr>
            <p:ph type="subTitle" idx="1"/>
          </p:nvPr>
        </p:nvSpPr>
        <p:spPr>
          <a:xfrm>
            <a:off x="5752467" y="2864400"/>
            <a:ext cx="48764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5752467" y="1057200"/>
            <a:ext cx="4876400" cy="18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533"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5741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1"/>
          </p:nvPr>
        </p:nvSpPr>
        <p:spPr>
          <a:xfrm>
            <a:off x="2578400" y="2762800"/>
            <a:ext cx="7035200" cy="2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2578400" y="955600"/>
            <a:ext cx="7035200" cy="18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533"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257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1581400" y="560133"/>
            <a:ext cx="9029200" cy="1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" name="Google Shape;136;p16"/>
          <p:cNvGrpSpPr/>
          <p:nvPr/>
        </p:nvGrpSpPr>
        <p:grpSpPr>
          <a:xfrm>
            <a:off x="78709" y="5928898"/>
            <a:ext cx="829052" cy="811551"/>
            <a:chOff x="6761525" y="96425"/>
            <a:chExt cx="695125" cy="680450"/>
          </a:xfrm>
        </p:grpSpPr>
        <p:sp>
          <p:nvSpPr>
            <p:cNvPr id="137" name="Google Shape;137;p16"/>
            <p:cNvSpPr/>
            <p:nvPr/>
          </p:nvSpPr>
          <p:spPr>
            <a:xfrm>
              <a:off x="6761525" y="116575"/>
              <a:ext cx="660300" cy="66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8" name="Google Shape;138;p16"/>
            <p:cNvGrpSpPr/>
            <p:nvPr/>
          </p:nvGrpSpPr>
          <p:grpSpPr>
            <a:xfrm>
              <a:off x="6761525" y="96425"/>
              <a:ext cx="695125" cy="680450"/>
              <a:chOff x="6727125" y="156125"/>
              <a:chExt cx="695125" cy="680450"/>
            </a:xfrm>
          </p:grpSpPr>
          <p:sp>
            <p:nvSpPr>
              <p:cNvPr id="139" name="Google Shape;139;p16"/>
              <p:cNvSpPr/>
              <p:nvPr/>
            </p:nvSpPr>
            <p:spPr>
              <a:xfrm>
                <a:off x="6761950" y="156125"/>
                <a:ext cx="660300" cy="660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6727125" y="176275"/>
                <a:ext cx="660300" cy="6603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41" name="Google Shape;141;p16"/>
          <p:cNvGrpSpPr/>
          <p:nvPr/>
        </p:nvGrpSpPr>
        <p:grpSpPr>
          <a:xfrm>
            <a:off x="11506777" y="633166"/>
            <a:ext cx="489828" cy="470357"/>
            <a:chOff x="6432850" y="294125"/>
            <a:chExt cx="410700" cy="394375"/>
          </a:xfrm>
        </p:grpSpPr>
        <p:sp>
          <p:nvSpPr>
            <p:cNvPr id="142" name="Google Shape;142;p16"/>
            <p:cNvSpPr/>
            <p:nvPr/>
          </p:nvSpPr>
          <p:spPr>
            <a:xfrm>
              <a:off x="6432850" y="304200"/>
              <a:ext cx="384300" cy="384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3" name="Google Shape;143;p16"/>
            <p:cNvGrpSpPr/>
            <p:nvPr/>
          </p:nvGrpSpPr>
          <p:grpSpPr>
            <a:xfrm>
              <a:off x="6432850" y="294125"/>
              <a:ext cx="410700" cy="394375"/>
              <a:chOff x="6432850" y="294125"/>
              <a:chExt cx="410700" cy="394375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6459250" y="294125"/>
                <a:ext cx="384300" cy="38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6432850" y="304200"/>
                <a:ext cx="384300" cy="3843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46" name="Google Shape;146;p16"/>
          <p:cNvGrpSpPr/>
          <p:nvPr/>
        </p:nvGrpSpPr>
        <p:grpSpPr>
          <a:xfrm>
            <a:off x="11579723" y="1209833"/>
            <a:ext cx="343935" cy="305561"/>
            <a:chOff x="7456650" y="153850"/>
            <a:chExt cx="288375" cy="256200"/>
          </a:xfrm>
        </p:grpSpPr>
        <p:sp>
          <p:nvSpPr>
            <p:cNvPr id="147" name="Google Shape;147;p16"/>
            <p:cNvSpPr/>
            <p:nvPr/>
          </p:nvSpPr>
          <p:spPr>
            <a:xfrm>
              <a:off x="7456650" y="153850"/>
              <a:ext cx="256200" cy="25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8" name="Google Shape;148;p16"/>
            <p:cNvGrpSpPr/>
            <p:nvPr/>
          </p:nvGrpSpPr>
          <p:grpSpPr>
            <a:xfrm>
              <a:off x="7456650" y="153850"/>
              <a:ext cx="288375" cy="256200"/>
              <a:chOff x="7456650" y="153850"/>
              <a:chExt cx="288375" cy="256200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7488825" y="153850"/>
                <a:ext cx="256200" cy="25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7456650" y="153850"/>
                <a:ext cx="256200" cy="2562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2854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7"/>
          <p:cNvSpPr txBox="1">
            <a:spLocks noGrp="1"/>
          </p:cNvSpPr>
          <p:nvPr>
            <p:ph type="ctrTitle"/>
          </p:nvPr>
        </p:nvSpPr>
        <p:spPr>
          <a:xfrm>
            <a:off x="899335" y="3656000"/>
            <a:ext cx="3070000" cy="51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899368" y="4136571"/>
            <a:ext cx="3070000" cy="1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ctrTitle" idx="2"/>
          </p:nvPr>
        </p:nvSpPr>
        <p:spPr>
          <a:xfrm>
            <a:off x="4560984" y="3656000"/>
            <a:ext cx="3070000" cy="51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4561017" y="4136571"/>
            <a:ext cx="3070000" cy="1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ctrTitle" idx="4"/>
          </p:nvPr>
        </p:nvSpPr>
        <p:spPr>
          <a:xfrm>
            <a:off x="8222604" y="3656000"/>
            <a:ext cx="3070000" cy="51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8222637" y="4136571"/>
            <a:ext cx="3070000" cy="1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None/>
              <a:defRPr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6"/>
          </p:nvPr>
        </p:nvSpPr>
        <p:spPr>
          <a:xfrm>
            <a:off x="1132800" y="560133"/>
            <a:ext cx="99264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2408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8"/>
          <p:cNvSpPr txBox="1">
            <a:spLocks noGrp="1"/>
          </p:cNvSpPr>
          <p:nvPr>
            <p:ph type="ctrTitle"/>
          </p:nvPr>
        </p:nvSpPr>
        <p:spPr>
          <a:xfrm>
            <a:off x="2017833" y="1896308"/>
            <a:ext cx="152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1"/>
          </p:nvPr>
        </p:nvSpPr>
        <p:spPr>
          <a:xfrm>
            <a:off x="1312047" y="2659500"/>
            <a:ext cx="29340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ctrTitle" idx="2"/>
          </p:nvPr>
        </p:nvSpPr>
        <p:spPr>
          <a:xfrm>
            <a:off x="5287997" y="1896308"/>
            <a:ext cx="152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3"/>
          </p:nvPr>
        </p:nvSpPr>
        <p:spPr>
          <a:xfrm>
            <a:off x="4668800" y="2659500"/>
            <a:ext cx="27608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ctrTitle" idx="4"/>
          </p:nvPr>
        </p:nvSpPr>
        <p:spPr>
          <a:xfrm>
            <a:off x="8604961" y="1896308"/>
            <a:ext cx="152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5"/>
          </p:nvPr>
        </p:nvSpPr>
        <p:spPr>
          <a:xfrm>
            <a:off x="7852353" y="2659500"/>
            <a:ext cx="30276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ctrTitle" idx="6"/>
          </p:nvPr>
        </p:nvSpPr>
        <p:spPr>
          <a:xfrm>
            <a:off x="2017833" y="3809465"/>
            <a:ext cx="1522400" cy="8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7"/>
          </p:nvPr>
        </p:nvSpPr>
        <p:spPr>
          <a:xfrm>
            <a:off x="1312047" y="4585280"/>
            <a:ext cx="29340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ctrTitle" idx="8"/>
          </p:nvPr>
        </p:nvSpPr>
        <p:spPr>
          <a:xfrm>
            <a:off x="5288000" y="3809467"/>
            <a:ext cx="1522400" cy="8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9"/>
          </p:nvPr>
        </p:nvSpPr>
        <p:spPr>
          <a:xfrm>
            <a:off x="4668800" y="4585280"/>
            <a:ext cx="27608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ctrTitle" idx="13"/>
          </p:nvPr>
        </p:nvSpPr>
        <p:spPr>
          <a:xfrm>
            <a:off x="8604965" y="3809465"/>
            <a:ext cx="1522400" cy="8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4"/>
          </p:nvPr>
        </p:nvSpPr>
        <p:spPr>
          <a:xfrm>
            <a:off x="7852353" y="4585280"/>
            <a:ext cx="30276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"/>
              <a:buNone/>
              <a:defRPr sz="1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 idx="15"/>
          </p:nvPr>
        </p:nvSpPr>
        <p:spPr>
          <a:xfrm>
            <a:off x="1132800" y="560133"/>
            <a:ext cx="99264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7982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1"/>
          </p:nvPr>
        </p:nvSpPr>
        <p:spPr>
          <a:xfrm>
            <a:off x="3031651" y="1941467"/>
            <a:ext cx="6128400" cy="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2"/>
          </p:nvPr>
        </p:nvSpPr>
        <p:spPr>
          <a:xfrm>
            <a:off x="3031651" y="3461681"/>
            <a:ext cx="6128400" cy="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3"/>
          </p:nvPr>
        </p:nvSpPr>
        <p:spPr>
          <a:xfrm>
            <a:off x="2125400" y="5058800"/>
            <a:ext cx="7941200" cy="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 hasCustomPrompt="1"/>
          </p:nvPr>
        </p:nvSpPr>
        <p:spPr>
          <a:xfrm>
            <a:off x="2944675" y="1115900"/>
            <a:ext cx="63024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 idx="4" hasCustomPrompt="1"/>
          </p:nvPr>
        </p:nvSpPr>
        <p:spPr>
          <a:xfrm>
            <a:off x="2173251" y="2606267"/>
            <a:ext cx="78452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 idx="5" hasCustomPrompt="1"/>
          </p:nvPr>
        </p:nvSpPr>
        <p:spPr>
          <a:xfrm>
            <a:off x="2944675" y="4156900"/>
            <a:ext cx="63024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05638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2468400" y="3011833"/>
            <a:ext cx="7255200" cy="1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3984400" y="4394217"/>
            <a:ext cx="4223200" cy="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CREDITS:</a:t>
            </a: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</a:t>
            </a: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including icons,</a:t>
            </a:r>
            <a:r>
              <a:rPr lang="en" sz="16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endParaRPr sz="1600" b="1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2468384" y="972633"/>
            <a:ext cx="7255200" cy="1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8000" b="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8" name="Google Shape;188;p20"/>
          <p:cNvGrpSpPr/>
          <p:nvPr/>
        </p:nvGrpSpPr>
        <p:grpSpPr>
          <a:xfrm rot="-3923120">
            <a:off x="243031" y="138103"/>
            <a:ext cx="1289125" cy="1146496"/>
            <a:chOff x="-780675" y="2169850"/>
            <a:chExt cx="966875" cy="859900"/>
          </a:xfrm>
        </p:grpSpPr>
        <p:sp>
          <p:nvSpPr>
            <p:cNvPr id="189" name="Google Shape;189;p20"/>
            <p:cNvSpPr/>
            <p:nvPr/>
          </p:nvSpPr>
          <p:spPr>
            <a:xfrm>
              <a:off x="-669900" y="2252700"/>
              <a:ext cx="660300" cy="660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-669900" y="2228075"/>
              <a:ext cx="660300" cy="660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-768375" y="2192200"/>
              <a:ext cx="256200" cy="25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-226450" y="2645450"/>
              <a:ext cx="384300" cy="3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-198100" y="2645450"/>
              <a:ext cx="384300" cy="384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-780675" y="2169850"/>
              <a:ext cx="256200" cy="256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20"/>
          <p:cNvGrpSpPr/>
          <p:nvPr/>
        </p:nvGrpSpPr>
        <p:grpSpPr>
          <a:xfrm>
            <a:off x="10586846" y="6174716"/>
            <a:ext cx="609033" cy="569200"/>
            <a:chOff x="7940134" y="4631037"/>
            <a:chExt cx="456775" cy="426900"/>
          </a:xfrm>
        </p:grpSpPr>
        <p:sp>
          <p:nvSpPr>
            <p:cNvPr id="196" name="Google Shape;196;p20"/>
            <p:cNvSpPr/>
            <p:nvPr/>
          </p:nvSpPr>
          <p:spPr>
            <a:xfrm>
              <a:off x="7970009" y="4631037"/>
              <a:ext cx="426900" cy="42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7" name="Google Shape;197;p20"/>
            <p:cNvGrpSpPr/>
            <p:nvPr/>
          </p:nvGrpSpPr>
          <p:grpSpPr>
            <a:xfrm>
              <a:off x="7940134" y="4631050"/>
              <a:ext cx="456770" cy="426875"/>
              <a:chOff x="-1140550" y="2781025"/>
              <a:chExt cx="601250" cy="561900"/>
            </a:xfrm>
          </p:grpSpPr>
          <p:sp>
            <p:nvSpPr>
              <p:cNvPr id="198" name="Google Shape;198;p20"/>
              <p:cNvSpPr/>
              <p:nvPr/>
            </p:nvSpPr>
            <p:spPr>
              <a:xfrm>
                <a:off x="-1140550" y="2781025"/>
                <a:ext cx="561900" cy="56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>
                <a:off x="-1101200" y="2781025"/>
                <a:ext cx="561900" cy="5619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00" name="Google Shape;200;p20"/>
          <p:cNvGrpSpPr/>
          <p:nvPr/>
        </p:nvGrpSpPr>
        <p:grpSpPr>
          <a:xfrm>
            <a:off x="10930569" y="5224927"/>
            <a:ext cx="1112000" cy="1039215"/>
            <a:chOff x="8197927" y="3918695"/>
            <a:chExt cx="834000" cy="779411"/>
          </a:xfrm>
        </p:grpSpPr>
        <p:sp>
          <p:nvSpPr>
            <p:cNvPr id="201" name="Google Shape;201;p20"/>
            <p:cNvSpPr/>
            <p:nvPr/>
          </p:nvSpPr>
          <p:spPr>
            <a:xfrm>
              <a:off x="8252527" y="3918695"/>
              <a:ext cx="779400" cy="779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2" name="Google Shape;202;p20"/>
            <p:cNvGrpSpPr/>
            <p:nvPr/>
          </p:nvGrpSpPr>
          <p:grpSpPr>
            <a:xfrm>
              <a:off x="8197927" y="3918695"/>
              <a:ext cx="833994" cy="779411"/>
              <a:chOff x="-1140550" y="2781025"/>
              <a:chExt cx="601250" cy="561900"/>
            </a:xfrm>
          </p:grpSpPr>
          <p:sp>
            <p:nvSpPr>
              <p:cNvPr id="203" name="Google Shape;203;p20"/>
              <p:cNvSpPr/>
              <p:nvPr/>
            </p:nvSpPr>
            <p:spPr>
              <a:xfrm>
                <a:off x="-1140550" y="2781025"/>
                <a:ext cx="561900" cy="561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-1101200" y="2781025"/>
                <a:ext cx="561900" cy="5619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39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900800" y="3224300"/>
            <a:ext cx="10390400" cy="1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4532200" y="4379967"/>
            <a:ext cx="3127600" cy="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Slab Light"/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Slab Light"/>
              <a:buNone/>
              <a:defRPr sz="28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Slab Light"/>
              <a:buNone/>
              <a:defRPr sz="28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Slab Light"/>
              <a:buNone/>
              <a:defRPr sz="28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Slab Light"/>
              <a:buNone/>
              <a:defRPr sz="28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Slab Light"/>
              <a:buNone/>
              <a:defRPr sz="28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Slab Light"/>
              <a:buNone/>
              <a:defRPr sz="28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Slab Light"/>
              <a:buNone/>
              <a:defRPr sz="28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Slab Light"/>
              <a:buNone/>
              <a:defRPr sz="28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4676600" y="1194433"/>
            <a:ext cx="2838800" cy="18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" name="Google Shape;32;p3"/>
          <p:cNvGrpSpPr/>
          <p:nvPr/>
        </p:nvGrpSpPr>
        <p:grpSpPr>
          <a:xfrm>
            <a:off x="11493523" y="940516"/>
            <a:ext cx="487792" cy="455875"/>
            <a:chOff x="8369981" y="621816"/>
            <a:chExt cx="1170700" cy="1094100"/>
          </a:xfrm>
        </p:grpSpPr>
        <p:sp>
          <p:nvSpPr>
            <p:cNvPr id="33" name="Google Shape;33;p3"/>
            <p:cNvSpPr/>
            <p:nvPr/>
          </p:nvSpPr>
          <p:spPr>
            <a:xfrm flipH="1">
              <a:off x="8369981" y="621816"/>
              <a:ext cx="1094100" cy="109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8369987" y="621829"/>
              <a:ext cx="1170694" cy="1094075"/>
              <a:chOff x="-1140550" y="2781025"/>
              <a:chExt cx="601250" cy="561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-1140550" y="2781025"/>
                <a:ext cx="561900" cy="56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-1101200" y="2781025"/>
                <a:ext cx="561900" cy="5619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7" name="Google Shape;37;p3"/>
          <p:cNvGrpSpPr/>
          <p:nvPr/>
        </p:nvGrpSpPr>
        <p:grpSpPr>
          <a:xfrm>
            <a:off x="194483" y="5516501"/>
            <a:ext cx="487720" cy="473336"/>
            <a:chOff x="1093760" y="4158955"/>
            <a:chExt cx="866186" cy="840639"/>
          </a:xfrm>
        </p:grpSpPr>
        <p:sp>
          <p:nvSpPr>
            <p:cNvPr id="38" name="Google Shape;38;p3"/>
            <p:cNvSpPr/>
            <p:nvPr/>
          </p:nvSpPr>
          <p:spPr>
            <a:xfrm>
              <a:off x="1093760" y="4186855"/>
              <a:ext cx="810300" cy="81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" name="Google Shape;39;p3"/>
            <p:cNvGrpSpPr/>
            <p:nvPr/>
          </p:nvGrpSpPr>
          <p:grpSpPr>
            <a:xfrm>
              <a:off x="1094838" y="4158955"/>
              <a:ext cx="865108" cy="840639"/>
              <a:chOff x="587138" y="3609025"/>
              <a:chExt cx="704888" cy="68495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631725" y="3609025"/>
                <a:ext cx="660300" cy="660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587138" y="3633675"/>
                <a:ext cx="660300" cy="6603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1272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>
            <a:spLocks noGrp="1"/>
          </p:cNvSpPr>
          <p:nvPr>
            <p:ph type="ctrTitle"/>
          </p:nvPr>
        </p:nvSpPr>
        <p:spPr>
          <a:xfrm>
            <a:off x="1087200" y="1877117"/>
            <a:ext cx="10017600" cy="2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"/>
          </p:nvPr>
        </p:nvSpPr>
        <p:spPr>
          <a:xfrm>
            <a:off x="1087200" y="4470884"/>
            <a:ext cx="100176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rot="5400000">
            <a:off x="-2489367" y="1350901"/>
            <a:ext cx="6418728" cy="228048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21"/>
          <p:cNvSpPr/>
          <p:nvPr/>
        </p:nvSpPr>
        <p:spPr>
          <a:xfrm rot="10800000">
            <a:off x="-305680" y="4529073"/>
            <a:ext cx="4900647" cy="252508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21"/>
          <p:cNvSpPr/>
          <p:nvPr/>
        </p:nvSpPr>
        <p:spPr>
          <a:xfrm rot="-315040" flipH="1">
            <a:off x="-315127" y="5966683"/>
            <a:ext cx="2819261" cy="13294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21"/>
          <p:cNvSpPr/>
          <p:nvPr/>
        </p:nvSpPr>
        <p:spPr>
          <a:xfrm>
            <a:off x="4376951" y="635881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21"/>
          <p:cNvSpPr/>
          <p:nvPr/>
        </p:nvSpPr>
        <p:spPr>
          <a:xfrm>
            <a:off x="1236400" y="56137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21"/>
          <p:cNvSpPr/>
          <p:nvPr/>
        </p:nvSpPr>
        <p:spPr>
          <a:xfrm>
            <a:off x="73984" y="38776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1"/>
          <p:cNvSpPr/>
          <p:nvPr/>
        </p:nvSpPr>
        <p:spPr>
          <a:xfrm>
            <a:off x="5676233" y="65357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21"/>
          <p:cNvSpPr/>
          <p:nvPr/>
        </p:nvSpPr>
        <p:spPr>
          <a:xfrm>
            <a:off x="2079051" y="5214051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1"/>
          <p:cNvSpPr/>
          <p:nvPr/>
        </p:nvSpPr>
        <p:spPr>
          <a:xfrm rot="-5400000">
            <a:off x="8147005" y="3370524"/>
            <a:ext cx="6418728" cy="228048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21"/>
          <p:cNvSpPr/>
          <p:nvPr/>
        </p:nvSpPr>
        <p:spPr>
          <a:xfrm>
            <a:off x="7659567" y="-225812"/>
            <a:ext cx="4837029" cy="2492397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21"/>
          <p:cNvSpPr/>
          <p:nvPr/>
        </p:nvSpPr>
        <p:spPr>
          <a:xfrm rot="10484934" flipH="1">
            <a:off x="9723274" y="-464660"/>
            <a:ext cx="2782727" cy="131221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21"/>
          <p:cNvSpPr/>
          <p:nvPr/>
        </p:nvSpPr>
        <p:spPr>
          <a:xfrm rot="10800000">
            <a:off x="7513084" y="27722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21"/>
          <p:cNvSpPr/>
          <p:nvPr/>
        </p:nvSpPr>
        <p:spPr>
          <a:xfrm rot="10800000">
            <a:off x="10334133" y="13664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21"/>
          <p:cNvSpPr/>
          <p:nvPr/>
        </p:nvSpPr>
        <p:spPr>
          <a:xfrm rot="10800000">
            <a:off x="11973984" y="258636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21"/>
          <p:cNvSpPr/>
          <p:nvPr/>
        </p:nvSpPr>
        <p:spPr>
          <a:xfrm rot="10800000">
            <a:off x="6300600" y="18666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06171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159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0088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971369" y="719333"/>
            <a:ext cx="4463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title" idx="2"/>
          </p:nvPr>
        </p:nvSpPr>
        <p:spPr>
          <a:xfrm>
            <a:off x="6636733" y="719333"/>
            <a:ext cx="4611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851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005100" y="1446433"/>
            <a:ext cx="10120400" cy="4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●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●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132800" y="560133"/>
            <a:ext cx="99264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859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2207884" y="3983700"/>
            <a:ext cx="33108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2431284" y="3651300"/>
            <a:ext cx="2864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6673317" y="3983700"/>
            <a:ext cx="33108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3"/>
          </p:nvPr>
        </p:nvSpPr>
        <p:spPr>
          <a:xfrm>
            <a:off x="6718917" y="3651300"/>
            <a:ext cx="3219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4"/>
          </p:nvPr>
        </p:nvSpPr>
        <p:spPr>
          <a:xfrm>
            <a:off x="1132800" y="560133"/>
            <a:ext cx="99264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77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1015200" y="560133"/>
            <a:ext cx="101616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681206" y="6221033"/>
            <a:ext cx="468045" cy="454807"/>
            <a:chOff x="587138" y="3609025"/>
            <a:chExt cx="704888" cy="684950"/>
          </a:xfrm>
        </p:grpSpPr>
        <p:sp>
          <p:nvSpPr>
            <p:cNvPr id="57" name="Google Shape;57;p6"/>
            <p:cNvSpPr/>
            <p:nvPr/>
          </p:nvSpPr>
          <p:spPr>
            <a:xfrm>
              <a:off x="631725" y="3609025"/>
              <a:ext cx="660300" cy="66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587138" y="3633675"/>
              <a:ext cx="660300" cy="6603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" name="Google Shape;59;p6"/>
          <p:cNvGrpSpPr/>
          <p:nvPr/>
        </p:nvGrpSpPr>
        <p:grpSpPr>
          <a:xfrm>
            <a:off x="11088073" y="251618"/>
            <a:ext cx="334624" cy="308517"/>
            <a:chOff x="848475" y="3096625"/>
            <a:chExt cx="416752" cy="384302"/>
          </a:xfrm>
        </p:grpSpPr>
        <p:sp>
          <p:nvSpPr>
            <p:cNvPr id="60" name="Google Shape;60;p6"/>
            <p:cNvSpPr/>
            <p:nvPr/>
          </p:nvSpPr>
          <p:spPr>
            <a:xfrm>
              <a:off x="848475" y="3096625"/>
              <a:ext cx="384300" cy="3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80927" y="3096627"/>
              <a:ext cx="384300" cy="384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4198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2685600" y="1842300"/>
            <a:ext cx="68208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132800" y="560133"/>
            <a:ext cx="99264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830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5540003" y="-277223"/>
            <a:ext cx="1112000" cy="1039216"/>
            <a:chOff x="4155002" y="-207917"/>
            <a:chExt cx="834000" cy="779412"/>
          </a:xfrm>
        </p:grpSpPr>
        <p:sp>
          <p:nvSpPr>
            <p:cNvPr id="69" name="Google Shape;69;p8"/>
            <p:cNvSpPr/>
            <p:nvPr/>
          </p:nvSpPr>
          <p:spPr>
            <a:xfrm>
              <a:off x="4209602" y="-207905"/>
              <a:ext cx="779400" cy="779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0" name="Google Shape;70;p8"/>
            <p:cNvGrpSpPr/>
            <p:nvPr/>
          </p:nvGrpSpPr>
          <p:grpSpPr>
            <a:xfrm>
              <a:off x="4155002" y="-207917"/>
              <a:ext cx="833994" cy="779411"/>
              <a:chOff x="-1140550" y="2781025"/>
              <a:chExt cx="601250" cy="561900"/>
            </a:xfrm>
          </p:grpSpPr>
          <p:sp>
            <p:nvSpPr>
              <p:cNvPr id="71" name="Google Shape;71;p8"/>
              <p:cNvSpPr/>
              <p:nvPr/>
            </p:nvSpPr>
            <p:spPr>
              <a:xfrm>
                <a:off x="-1140550" y="2781025"/>
                <a:ext cx="561900" cy="56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-1101200" y="2781025"/>
                <a:ext cx="561900" cy="5619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3" name="Google Shape;73;p8"/>
          <p:cNvSpPr/>
          <p:nvPr/>
        </p:nvSpPr>
        <p:spPr>
          <a:xfrm rot="-2339344">
            <a:off x="5892187" y="5954317"/>
            <a:ext cx="880523" cy="8805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/>
          <p:nvPr/>
        </p:nvSpPr>
        <p:spPr>
          <a:xfrm rot="-2339344">
            <a:off x="5871525" y="5928799"/>
            <a:ext cx="880523" cy="880523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8"/>
          <p:cNvSpPr/>
          <p:nvPr/>
        </p:nvSpPr>
        <p:spPr>
          <a:xfrm rot="-2337821">
            <a:off x="5629845" y="6203918"/>
            <a:ext cx="341588" cy="34158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8"/>
          <p:cNvSpPr/>
          <p:nvPr/>
        </p:nvSpPr>
        <p:spPr>
          <a:xfrm rot="-2338864">
            <a:off x="7012870" y="6146034"/>
            <a:ext cx="512508" cy="51250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8"/>
          <p:cNvSpPr/>
          <p:nvPr/>
        </p:nvSpPr>
        <p:spPr>
          <a:xfrm rot="-2338864">
            <a:off x="7042249" y="6122247"/>
            <a:ext cx="512508" cy="512508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8"/>
          <p:cNvSpPr/>
          <p:nvPr/>
        </p:nvSpPr>
        <p:spPr>
          <a:xfrm rot="-2337821">
            <a:off x="5598345" y="6191078"/>
            <a:ext cx="341588" cy="341588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2182200" y="1783333"/>
            <a:ext cx="7827600" cy="29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615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3110800" y="2762800"/>
            <a:ext cx="59704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2578400" y="955600"/>
            <a:ext cx="7035200" cy="18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533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82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448800" y="391400"/>
            <a:ext cx="11294400" cy="6075200"/>
          </a:xfrm>
          <a:prstGeom prst="roundRect">
            <a:avLst>
              <a:gd name="adj" fmla="val 24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2747567" y="614367"/>
            <a:ext cx="4916000" cy="1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667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62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951767" y="1548033"/>
            <a:ext cx="10173600" cy="4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06700" y="303967"/>
            <a:ext cx="9371200" cy="6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apey"/>
              <a:buNone/>
              <a:defRPr sz="3000">
                <a:solidFill>
                  <a:schemeClr val="dk1"/>
                </a:solidFill>
                <a:latin typeface="Arapey"/>
                <a:ea typeface="Arapey"/>
                <a:cs typeface="Arapey"/>
                <a:sym typeface="Arape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apey"/>
              <a:buNone/>
              <a:defRPr sz="3000">
                <a:solidFill>
                  <a:schemeClr val="dk1"/>
                </a:solidFill>
                <a:latin typeface="Arapey"/>
                <a:ea typeface="Arapey"/>
                <a:cs typeface="Arapey"/>
                <a:sym typeface="Arape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apey"/>
              <a:buNone/>
              <a:defRPr sz="3000">
                <a:solidFill>
                  <a:schemeClr val="dk1"/>
                </a:solidFill>
                <a:latin typeface="Arapey"/>
                <a:ea typeface="Arapey"/>
                <a:cs typeface="Arapey"/>
                <a:sym typeface="Arape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apey"/>
              <a:buNone/>
              <a:defRPr sz="3000">
                <a:solidFill>
                  <a:schemeClr val="dk1"/>
                </a:solidFill>
                <a:latin typeface="Arapey"/>
                <a:ea typeface="Arapey"/>
                <a:cs typeface="Arapey"/>
                <a:sym typeface="Arape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apey"/>
              <a:buNone/>
              <a:defRPr sz="3000">
                <a:solidFill>
                  <a:schemeClr val="dk1"/>
                </a:solidFill>
                <a:latin typeface="Arapey"/>
                <a:ea typeface="Arapey"/>
                <a:cs typeface="Arapey"/>
                <a:sym typeface="Arape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apey"/>
              <a:buNone/>
              <a:defRPr sz="3000">
                <a:solidFill>
                  <a:schemeClr val="dk1"/>
                </a:solidFill>
                <a:latin typeface="Arapey"/>
                <a:ea typeface="Arapey"/>
                <a:cs typeface="Arapey"/>
                <a:sym typeface="Arape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apey"/>
              <a:buNone/>
              <a:defRPr sz="3000">
                <a:solidFill>
                  <a:schemeClr val="dk1"/>
                </a:solidFill>
                <a:latin typeface="Arapey"/>
                <a:ea typeface="Arapey"/>
                <a:cs typeface="Arapey"/>
                <a:sym typeface="Arape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apey"/>
              <a:buNone/>
              <a:defRPr sz="3000">
                <a:solidFill>
                  <a:schemeClr val="dk1"/>
                </a:solidFill>
                <a:latin typeface="Arapey"/>
                <a:ea typeface="Arapey"/>
                <a:cs typeface="Arapey"/>
                <a:sym typeface="Arape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apey"/>
              <a:buNone/>
              <a:defRPr sz="3000">
                <a:solidFill>
                  <a:schemeClr val="dk1"/>
                </a:solidFill>
                <a:latin typeface="Arapey"/>
                <a:ea typeface="Arapey"/>
                <a:cs typeface="Arapey"/>
                <a:sym typeface="Arape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3860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6905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1F65-E22B-8754-45CC-0EA2CB17D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Chatbot </a:t>
            </a:r>
            <a:r>
              <a:rPr lang="en-US" sz="4400" dirty="0" err="1"/>
              <a:t>Inteligent</a:t>
            </a:r>
            <a:r>
              <a:rPr lang="en-US" sz="4400" dirty="0"/>
              <a:t> </a:t>
            </a:r>
            <a:r>
              <a:rPr lang="en-US" sz="4400" dirty="0" err="1"/>
              <a:t>pentru</a:t>
            </a:r>
            <a:r>
              <a:rPr lang="en-US" sz="4400" dirty="0"/>
              <a:t> </a:t>
            </a:r>
            <a:r>
              <a:rPr lang="en-US" sz="4400" dirty="0" err="1"/>
              <a:t>Magazin</a:t>
            </a:r>
            <a:r>
              <a:rPr lang="en-US" sz="4400" dirty="0"/>
              <a:t>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B624F-25DB-D298-5A4A-62AF62480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8000" y="5093692"/>
            <a:ext cx="4207176" cy="510000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dirty="0"/>
              <a:t>Student: Vlad – Cristian BRATU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dirty="0" err="1"/>
              <a:t>Automatica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Informatica </a:t>
            </a:r>
            <a:r>
              <a:rPr lang="en-US" dirty="0" err="1"/>
              <a:t>Aplicata</a:t>
            </a:r>
            <a:endParaRPr lang="en-US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dirty="0"/>
              <a:t>Data: 16.04.2025</a:t>
            </a:r>
          </a:p>
        </p:txBody>
      </p:sp>
    </p:spTree>
    <p:extLst>
      <p:ext uri="{BB962C8B-B14F-4D97-AF65-F5344CB8AC3E}">
        <p14:creationId xmlns:p14="http://schemas.microsoft.com/office/powerpoint/2010/main" val="969523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24EE-EAC2-6DC4-1546-23BC7308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IMPLEMETAREA IN AGILE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BE67D-551D-9E7C-40E5-ACE6BE3FB86A}"/>
              </a:ext>
            </a:extLst>
          </p:cNvPr>
          <p:cNvSpPr txBox="1"/>
          <p:nvPr/>
        </p:nvSpPr>
        <p:spPr>
          <a:xfrm>
            <a:off x="566928" y="1312359"/>
            <a:ext cx="4187736" cy="3272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Am </a:t>
            </a:r>
            <a:r>
              <a:rPr lang="en-US" sz="2000" dirty="0" err="1">
                <a:latin typeface="Comic Sans MS" panose="030F0702030302020204" pitchFamily="66" charset="0"/>
              </a:rPr>
              <a:t>utilizat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metodologia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b="1" dirty="0">
                <a:latin typeface="Comic Sans MS" panose="030F0702030302020204" pitchFamily="66" charset="0"/>
              </a:rPr>
              <a:t>Agile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pentru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gestionarea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proiectului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structurat</a:t>
            </a:r>
            <a:r>
              <a:rPr lang="en-US" sz="2000" dirty="0">
                <a:latin typeface="Comic Sans MS" panose="030F0702030302020204" pitchFamily="66" charset="0"/>
              </a:rPr>
              <a:t> pe </a:t>
            </a:r>
            <a:r>
              <a:rPr lang="en-US" sz="2000" b="1" dirty="0" err="1">
                <a:latin typeface="Comic Sans MS" panose="030F0702030302020204" pitchFamily="66" charset="0"/>
              </a:rPr>
              <a:t>epicuri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b="1" dirty="0">
                <a:latin typeface="Comic Sans MS" panose="030F0702030302020204" pitchFamily="66" charset="0"/>
              </a:rPr>
              <a:t>user stories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err="1">
                <a:latin typeface="Comic Sans MS" panose="030F0702030302020204" pitchFamily="66" charset="0"/>
              </a:rPr>
              <a:t>Folosind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b="1" dirty="0">
                <a:latin typeface="Comic Sans MS" panose="030F0702030302020204" pitchFamily="66" charset="0"/>
              </a:rPr>
              <a:t>Jira</a:t>
            </a:r>
            <a:r>
              <a:rPr lang="en-US" sz="2000" dirty="0">
                <a:latin typeface="Comic Sans MS" panose="030F0702030302020204" pitchFamily="66" charset="0"/>
              </a:rPr>
              <a:t>, am </a:t>
            </a:r>
            <a:r>
              <a:rPr lang="en-US" sz="2000" dirty="0" err="1">
                <a:latin typeface="Comic Sans MS" panose="030F0702030302020204" pitchFamily="66" charset="0"/>
              </a:rPr>
              <a:t>organizat</a:t>
            </a:r>
            <a:r>
              <a:rPr lang="en-US" sz="2000" dirty="0">
                <a:latin typeface="Comic Sans MS" panose="030F0702030302020204" pitchFamily="66" charset="0"/>
              </a:rPr>
              <a:t> backlog-</a:t>
            </a:r>
            <a:r>
              <a:rPr lang="en-US" sz="2000" dirty="0" err="1">
                <a:latin typeface="Comic Sans MS" panose="030F0702030302020204" pitchFamily="66" charset="0"/>
              </a:rPr>
              <a:t>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am </a:t>
            </a:r>
            <a:r>
              <a:rPr lang="en-US" sz="2000" dirty="0" err="1">
                <a:latin typeface="Comic Sans MS" panose="030F0702030302020204" pitchFamily="66" charset="0"/>
              </a:rPr>
              <a:t>realizat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sprinturi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pentru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implementarea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funcționalităților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42ABD-FFCF-DE17-F1CA-687CE2F7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68" y="1598035"/>
            <a:ext cx="6550152" cy="270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53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109A-DDB0-68F6-80AB-D4681F1C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CONCLUZII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5EF81-61C9-EC78-390F-A299AD207D21}"/>
              </a:ext>
            </a:extLst>
          </p:cNvPr>
          <p:cNvSpPr txBox="1"/>
          <p:nvPr/>
        </p:nvSpPr>
        <p:spPr>
          <a:xfrm>
            <a:off x="1015200" y="2305615"/>
            <a:ext cx="6094476" cy="3272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Comic Sans MS" panose="030F0702030302020204" pitchFamily="66" charset="0"/>
              </a:rPr>
              <a:t>Acest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proiect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demonstrează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că</a:t>
            </a:r>
            <a:r>
              <a:rPr lang="en-US" sz="2000" dirty="0">
                <a:latin typeface="Comic Sans MS" panose="030F0702030302020204" pitchFamily="66" charset="0"/>
              </a:rPr>
              <a:t> un chatbot </a:t>
            </a:r>
            <a:r>
              <a:rPr lang="en-US" sz="2000" dirty="0" err="1">
                <a:latin typeface="Comic Sans MS" panose="030F0702030302020204" pitchFamily="66" charset="0"/>
              </a:rPr>
              <a:t>inteligent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poate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îmbunătăți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semnificativ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experiența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utilizatorilor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într</a:t>
            </a:r>
            <a:r>
              <a:rPr lang="en-US" sz="2000" dirty="0">
                <a:latin typeface="Comic Sans MS" panose="030F0702030302020204" pitchFamily="66" charset="0"/>
              </a:rPr>
              <a:t>-un </a:t>
            </a:r>
            <a:r>
              <a:rPr lang="en-US" sz="2000" dirty="0" err="1">
                <a:latin typeface="Comic Sans MS" panose="030F0702030302020204" pitchFamily="66" charset="0"/>
              </a:rPr>
              <a:t>magazin</a:t>
            </a:r>
            <a:r>
              <a:rPr lang="en-US" sz="2000" dirty="0">
                <a:latin typeface="Comic Sans MS" panose="030F0702030302020204" pitchFamily="66" charset="0"/>
              </a:rPr>
              <a:t> online. </a:t>
            </a:r>
            <a:r>
              <a:rPr lang="en-US" sz="2000" dirty="0" err="1">
                <a:latin typeface="Comic Sans MS" panose="030F0702030302020204" pitchFamily="66" charset="0"/>
              </a:rPr>
              <a:t>Proiectul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este</a:t>
            </a:r>
            <a:r>
              <a:rPr lang="en-US" sz="2000" dirty="0">
                <a:latin typeface="Comic Sans MS" panose="030F0702030302020204" pitchFamily="66" charset="0"/>
              </a:rPr>
              <a:t> modular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ușor</a:t>
            </a:r>
            <a:r>
              <a:rPr lang="en-US" sz="2000" dirty="0">
                <a:latin typeface="Comic Sans MS" panose="030F0702030302020204" pitchFamily="66" charset="0"/>
              </a:rPr>
              <a:t> de </a:t>
            </a:r>
            <a:r>
              <a:rPr lang="en-US" sz="2000" dirty="0" err="1">
                <a:latin typeface="Comic Sans MS" panose="030F0702030302020204" pitchFamily="66" charset="0"/>
              </a:rPr>
              <a:t>extins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iar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viitor</a:t>
            </a:r>
            <a:r>
              <a:rPr lang="en-US" sz="2000" dirty="0">
                <a:latin typeface="Comic Sans MS" panose="030F0702030302020204" pitchFamily="66" charset="0"/>
              </a:rPr>
              <a:t> se pot </a:t>
            </a:r>
            <a:r>
              <a:rPr lang="en-US" sz="2000" dirty="0" err="1">
                <a:latin typeface="Comic Sans MS" panose="030F0702030302020204" pitchFamily="66" charset="0"/>
              </a:rPr>
              <a:t>adăuga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funcționalități</a:t>
            </a:r>
            <a:r>
              <a:rPr lang="en-US" sz="2000" dirty="0">
                <a:latin typeface="Comic Sans MS" panose="030F0702030302020204" pitchFamily="66" charset="0"/>
              </a:rPr>
              <a:t> precum </a:t>
            </a:r>
            <a:r>
              <a:rPr lang="en-US" sz="2000" dirty="0" err="1">
                <a:latin typeface="Comic Sans MS" panose="030F0702030302020204" pitchFamily="66" charset="0"/>
              </a:rPr>
              <a:t>integrarea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unei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baze</a:t>
            </a:r>
            <a:r>
              <a:rPr lang="en-US" sz="2000" dirty="0">
                <a:latin typeface="Comic Sans MS" panose="030F0702030302020204" pitchFamily="66" charset="0"/>
              </a:rPr>
              <a:t> de date </a:t>
            </a:r>
            <a:r>
              <a:rPr lang="en-US" sz="2000" dirty="0" err="1">
                <a:latin typeface="Comic Sans MS" panose="030F0702030302020204" pitchFamily="66" charset="0"/>
              </a:rPr>
              <a:t>relaționale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sau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învățare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automată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4BBCE5C-0AEB-8541-B6BF-387435071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12" y="2108200"/>
            <a:ext cx="3312795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838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08D9-2A10-8C0E-BE3C-7314AA3E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99" y="3904489"/>
            <a:ext cx="10161600" cy="862000"/>
          </a:xfrm>
        </p:spPr>
        <p:txBody>
          <a:bodyPr/>
          <a:lstStyle/>
          <a:p>
            <a:r>
              <a:rPr lang="en-US" sz="4400" dirty="0">
                <a:latin typeface="Amasis MT Pro Black" panose="02040A04050005020304" pitchFamily="18" charset="0"/>
              </a:rPr>
              <a:t>VA MULTUMESC </a:t>
            </a:r>
            <a:br>
              <a:rPr lang="en-US" dirty="0">
                <a:latin typeface="Amasis MT Pro Black" panose="02040A04050005020304" pitchFamily="18" charset="0"/>
              </a:rPr>
            </a:br>
            <a:r>
              <a:rPr lang="en-US" dirty="0">
                <a:latin typeface="Amasis MT Pro Black" panose="02040A04050005020304" pitchFamily="18" charset="0"/>
              </a:rPr>
              <a:t>PENTRU ATENTIE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F2F2AFA-A926-5B60-A83D-1ACAD68A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0" y="902500"/>
            <a:ext cx="4389119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08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4F3E-8AAF-D6AC-51DF-C287E058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07656-5A42-0E9B-5FAD-86705EE0BF86}"/>
              </a:ext>
            </a:extLst>
          </p:cNvPr>
          <p:cNvSpPr txBox="1"/>
          <p:nvPr/>
        </p:nvSpPr>
        <p:spPr>
          <a:xfrm>
            <a:off x="850392" y="1795507"/>
            <a:ext cx="5907024" cy="4196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Comic Sans MS" panose="030F0702030302020204" pitchFamily="66" charset="0"/>
              </a:rPr>
              <a:t>Proiectul</a:t>
            </a:r>
            <a:r>
              <a:rPr lang="en-US" sz="2000" dirty="0">
                <a:latin typeface="Comic Sans MS" panose="030F0702030302020204" pitchFamily="66" charset="0"/>
              </a:rPr>
              <a:t> meu de </a:t>
            </a:r>
            <a:r>
              <a:rPr lang="en-US" sz="2000" dirty="0" err="1">
                <a:latin typeface="Comic Sans MS" panose="030F0702030302020204" pitchFamily="66" charset="0"/>
              </a:rPr>
              <a:t>licență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vizează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crearea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unui</a:t>
            </a:r>
            <a:r>
              <a:rPr lang="en-US" sz="2000" dirty="0">
                <a:latin typeface="Comic Sans MS" panose="030F0702030302020204" pitchFamily="66" charset="0"/>
              </a:rPr>
              <a:t> chatbot </a:t>
            </a:r>
            <a:r>
              <a:rPr lang="en-US" sz="2000" dirty="0" err="1">
                <a:latin typeface="Comic Sans MS" panose="030F0702030302020204" pitchFamily="66" charset="0"/>
              </a:rPr>
              <a:t>inteligent</a:t>
            </a:r>
            <a:r>
              <a:rPr lang="en-US" sz="2000" dirty="0">
                <a:latin typeface="Comic Sans MS" panose="030F0702030302020204" pitchFamily="66" charset="0"/>
              </a:rPr>
              <a:t> care </a:t>
            </a:r>
            <a:r>
              <a:rPr lang="en-US" sz="2000" dirty="0" err="1">
                <a:latin typeface="Comic Sans MS" panose="030F0702030302020204" pitchFamily="66" charset="0"/>
              </a:rPr>
              <a:t>să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îmbunătățească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interacțiunea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clienților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unui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magazin</a:t>
            </a:r>
            <a:r>
              <a:rPr lang="en-US" sz="2000" dirty="0">
                <a:latin typeface="Comic Sans MS" panose="030F0702030302020204" pitchFamily="66" charset="0"/>
              </a:rPr>
              <a:t> online de </a:t>
            </a:r>
            <a:r>
              <a:rPr lang="en-US" sz="2000" dirty="0" err="1">
                <a:latin typeface="Comic Sans MS" panose="030F0702030302020204" pitchFamily="66" charset="0"/>
              </a:rPr>
              <a:t>sneakeri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err="1">
                <a:latin typeface="Comic Sans MS" panose="030F0702030302020204" pitchFamily="66" charset="0"/>
              </a:rPr>
              <a:t>Scopul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este</a:t>
            </a:r>
            <a:r>
              <a:rPr lang="en-US" sz="2000" dirty="0">
                <a:latin typeface="Comic Sans MS" panose="030F0702030302020204" pitchFamily="66" charset="0"/>
              </a:rPr>
              <a:t> de a </a:t>
            </a:r>
            <a:r>
              <a:rPr lang="en-US" sz="2000" dirty="0" err="1">
                <a:latin typeface="Comic Sans MS" panose="030F0702030302020204" pitchFamily="66" charset="0"/>
              </a:rPr>
              <a:t>răspunde</a:t>
            </a:r>
            <a:r>
              <a:rPr lang="en-US" sz="2000" dirty="0">
                <a:latin typeface="Comic Sans MS" panose="030F0702030302020204" pitchFamily="66" charset="0"/>
              </a:rPr>
              <a:t> rapid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eficient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întrebărilor</a:t>
            </a:r>
            <a:r>
              <a:rPr lang="en-US" sz="2000" dirty="0">
                <a:latin typeface="Comic Sans MS" panose="030F0702030302020204" pitchFamily="66" charset="0"/>
              </a:rPr>
              <a:t> legate de </a:t>
            </a:r>
            <a:r>
              <a:rPr lang="en-US" sz="2000" dirty="0" err="1">
                <a:latin typeface="Comic Sans MS" panose="030F0702030302020204" pitchFamily="66" charset="0"/>
              </a:rPr>
              <a:t>produse</a:t>
            </a:r>
            <a:r>
              <a:rPr lang="en-US" sz="2000" dirty="0">
                <a:latin typeface="Comic Sans MS" panose="030F0702030302020204" pitchFamily="66" charset="0"/>
              </a:rPr>
              <a:t>, cum </a:t>
            </a:r>
            <a:r>
              <a:rPr lang="en-US" sz="2000" dirty="0" err="1">
                <a:latin typeface="Comic Sans MS" panose="030F0702030302020204" pitchFamily="66" charset="0"/>
              </a:rPr>
              <a:t>ar</a:t>
            </a:r>
            <a:r>
              <a:rPr lang="en-US" sz="2000" dirty="0">
                <a:latin typeface="Comic Sans MS" panose="030F0702030302020204" pitchFamily="66" charset="0"/>
              </a:rPr>
              <a:t> fi </a:t>
            </a:r>
            <a:r>
              <a:rPr lang="en-US" sz="2000" dirty="0" err="1">
                <a:latin typeface="Comic Sans MS" panose="030F0702030302020204" pitchFamily="66" charset="0"/>
              </a:rPr>
              <a:t>stocul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prețul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mărimile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disponibile</a:t>
            </a:r>
            <a:r>
              <a:rPr lang="en-US" sz="2000" dirty="0">
                <a:latin typeface="Comic Sans MS" panose="030F0702030302020204" pitchFamily="66" charset="0"/>
              </a:rPr>
              <a:t>. Chatbotul </a:t>
            </a:r>
            <a:r>
              <a:rPr lang="en-US" sz="2000" dirty="0" err="1">
                <a:latin typeface="Comic Sans MS" panose="030F0702030302020204" pitchFamily="66" charset="0"/>
              </a:rPr>
              <a:t>automatizează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răspunsurile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îmbunătățind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experiența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utilizatorului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reducând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timpul</a:t>
            </a:r>
            <a:r>
              <a:rPr lang="en-US" sz="2000" dirty="0">
                <a:latin typeface="Comic Sans MS" panose="030F0702030302020204" pitchFamily="66" charset="0"/>
              </a:rPr>
              <a:t> de </a:t>
            </a:r>
            <a:r>
              <a:rPr lang="en-US" sz="2000" dirty="0" err="1">
                <a:latin typeface="Comic Sans MS" panose="030F0702030302020204" pitchFamily="66" charset="0"/>
              </a:rPr>
              <a:t>așteptare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7D2FE2-E479-7F99-28F4-CB496C24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208" y="1840408"/>
            <a:ext cx="4096512" cy="41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125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C516-5F5E-6EC4-6B21-B95127A3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 IN DOMENIUL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1B46C-36FE-659F-6678-BAB3D79DC6ED}"/>
              </a:ext>
            </a:extLst>
          </p:cNvPr>
          <p:cNvSpPr txBox="1"/>
          <p:nvPr/>
        </p:nvSpPr>
        <p:spPr>
          <a:xfrm>
            <a:off x="1015200" y="2305615"/>
            <a:ext cx="6094476" cy="3272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Chatbot-urile sunt </a:t>
            </a:r>
            <a:r>
              <a:rPr lang="en-US" sz="2000" dirty="0" err="1">
                <a:latin typeface="Comic Sans MS" panose="030F0702030302020204" pitchFamily="66" charset="0"/>
              </a:rPr>
              <a:t>folosite</a:t>
            </a:r>
            <a:r>
              <a:rPr lang="en-US" sz="2000" dirty="0">
                <a:latin typeface="Comic Sans MS" panose="030F0702030302020204" pitchFamily="66" charset="0"/>
              </a:rPr>
              <a:t> pe </a:t>
            </a:r>
            <a:r>
              <a:rPr lang="en-US" sz="2000" dirty="0" err="1">
                <a:latin typeface="Comic Sans MS" panose="030F0702030302020204" pitchFamily="66" charset="0"/>
              </a:rPr>
              <a:t>scară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largă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în</a:t>
            </a:r>
            <a:r>
              <a:rPr lang="en-US" sz="2000" dirty="0">
                <a:latin typeface="Comic Sans MS" panose="030F0702030302020204" pitchFamily="66" charset="0"/>
              </a:rPr>
              <a:t> ecommerce, </a:t>
            </a:r>
            <a:r>
              <a:rPr lang="en-US" sz="2000" dirty="0" err="1">
                <a:latin typeface="Comic Sans MS" panose="030F0702030302020204" pitchFamily="66" charset="0"/>
              </a:rPr>
              <a:t>iar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tehnologiile</a:t>
            </a:r>
            <a:r>
              <a:rPr lang="en-US" sz="2000" dirty="0">
                <a:latin typeface="Comic Sans MS" panose="030F0702030302020204" pitchFamily="66" charset="0"/>
              </a:rPr>
              <a:t> NLP permit </a:t>
            </a:r>
            <a:r>
              <a:rPr lang="en-US" sz="2000" dirty="0" err="1">
                <a:latin typeface="Comic Sans MS" panose="030F0702030302020204" pitchFamily="66" charset="0"/>
              </a:rPr>
              <a:t>interacțiuni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mai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eficiente</a:t>
            </a:r>
            <a:r>
              <a:rPr lang="en-US" sz="2000" dirty="0">
                <a:latin typeface="Comic Sans MS" panose="030F0702030302020204" pitchFamily="66" charset="0"/>
              </a:rPr>
              <a:t> cu </a:t>
            </a:r>
            <a:r>
              <a:rPr lang="en-US" sz="2000" dirty="0" err="1">
                <a:latin typeface="Comic Sans MS" panose="030F0702030302020204" pitchFamily="66" charset="0"/>
              </a:rPr>
              <a:t>utilizatorii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err="1">
                <a:latin typeface="Comic Sans MS" panose="030F0702030302020204" pitchFamily="66" charset="0"/>
              </a:rPr>
              <a:t>Proiectul</a:t>
            </a:r>
            <a:r>
              <a:rPr lang="en-US" sz="2000" dirty="0">
                <a:latin typeface="Comic Sans MS" panose="030F0702030302020204" pitchFamily="66" charset="0"/>
              </a:rPr>
              <a:t> meu </a:t>
            </a:r>
            <a:r>
              <a:rPr lang="en-US" sz="2000" dirty="0" err="1">
                <a:latin typeface="Comic Sans MS" panose="030F0702030302020204" pitchFamily="66" charset="0"/>
              </a:rPr>
              <a:t>îmbunătățește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soluțiile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existente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prin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utilizarea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unui</a:t>
            </a:r>
            <a:r>
              <a:rPr lang="en-US" sz="2000" dirty="0">
                <a:latin typeface="Comic Sans MS" panose="030F0702030302020204" pitchFamily="66" charset="0"/>
              </a:rPr>
              <a:t> model NLP </a:t>
            </a:r>
            <a:r>
              <a:rPr lang="en-US" sz="2000" dirty="0" err="1">
                <a:latin typeface="Comic Sans MS" panose="030F0702030302020204" pitchFamily="66" charset="0"/>
              </a:rPr>
              <a:t>avansat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spaCy</a:t>
            </a:r>
            <a:r>
              <a:rPr lang="en-US" sz="2000" dirty="0">
                <a:latin typeface="Comic Sans MS" panose="030F0702030302020204" pitchFamily="66" charset="0"/>
              </a:rPr>
              <a:t>, care </a:t>
            </a:r>
            <a:r>
              <a:rPr lang="en-US" sz="2000" dirty="0" err="1">
                <a:latin typeface="Comic Sans MS" panose="030F0702030302020204" pitchFamily="66" charset="0"/>
              </a:rPr>
              <a:t>asigură</a:t>
            </a:r>
            <a:r>
              <a:rPr lang="en-US" sz="2000" dirty="0">
                <a:latin typeface="Comic Sans MS" panose="030F0702030302020204" pitchFamily="66" charset="0"/>
              </a:rPr>
              <a:t> o </a:t>
            </a:r>
            <a:r>
              <a:rPr lang="en-US" sz="2000" dirty="0" err="1">
                <a:latin typeface="Comic Sans MS" panose="030F0702030302020204" pitchFamily="66" charset="0"/>
              </a:rPr>
              <a:t>procesare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rapidă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corectă</a:t>
            </a:r>
            <a:r>
              <a:rPr lang="en-US" sz="2000" dirty="0">
                <a:latin typeface="Comic Sans MS" panose="030F0702030302020204" pitchFamily="66" charset="0"/>
              </a:rPr>
              <a:t> a </a:t>
            </a:r>
            <a:r>
              <a:rPr lang="en-US" sz="2000" dirty="0" err="1">
                <a:latin typeface="Comic Sans MS" panose="030F0702030302020204" pitchFamily="66" charset="0"/>
              </a:rPr>
              <a:t>limbajului</a:t>
            </a:r>
            <a:r>
              <a:rPr lang="en-US" sz="2000" dirty="0">
                <a:latin typeface="Comic Sans MS" panose="030F0702030302020204" pitchFamily="66" charset="0"/>
              </a:rPr>
              <a:t> natural al </a:t>
            </a:r>
            <a:r>
              <a:rPr lang="en-US" sz="2000" dirty="0" err="1">
                <a:latin typeface="Comic Sans MS" panose="030F0702030302020204" pitchFamily="66" charset="0"/>
              </a:rPr>
              <a:t>utilizatorilor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B9997E9-73D3-2052-F454-3B66056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676" y="1152807"/>
            <a:ext cx="4552385" cy="455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63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E7B7-E05E-A3B4-1C99-96E9740C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TEHNOLOGII UTILIZATE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2AD0C-CCE7-A7D8-FCEC-026CC7869F4E}"/>
              </a:ext>
            </a:extLst>
          </p:cNvPr>
          <p:cNvSpPr txBox="1"/>
          <p:nvPr/>
        </p:nvSpPr>
        <p:spPr>
          <a:xfrm>
            <a:off x="1380960" y="1422133"/>
            <a:ext cx="588852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latin typeface="Comic Sans MS" panose="030F0702030302020204" pitchFamily="66" charset="0"/>
              </a:rPr>
              <a:t>FastAPI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Este un framework rapid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eficient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pentru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construirea</a:t>
            </a:r>
            <a:r>
              <a:rPr lang="en-US" sz="2000" dirty="0">
                <a:latin typeface="Comic Sans MS" panose="030F0702030302020204" pitchFamily="66" charset="0"/>
              </a:rPr>
              <a:t> API-</a:t>
            </a:r>
            <a:r>
              <a:rPr lang="en-US" sz="2000" dirty="0" err="1">
                <a:latin typeface="Comic Sans MS" panose="030F0702030302020204" pitchFamily="66" charset="0"/>
              </a:rPr>
              <a:t>urilor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în</a:t>
            </a:r>
            <a:r>
              <a:rPr lang="en-US" sz="2000" dirty="0">
                <a:latin typeface="Comic Sans MS" panose="030F0702030302020204" pitchFamily="66" charset="0"/>
              </a:rPr>
              <a:t> Python, </a:t>
            </a:r>
            <a:r>
              <a:rPr lang="en-US" sz="2000" dirty="0" err="1">
                <a:latin typeface="Comic Sans MS" panose="030F0702030302020204" pitchFamily="66" charset="0"/>
              </a:rPr>
              <a:t>utilizat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pentru</a:t>
            </a:r>
            <a:r>
              <a:rPr lang="en-US" sz="2000" dirty="0">
                <a:latin typeface="Comic Sans MS" panose="030F0702030302020204" pitchFamily="66" charset="0"/>
              </a:rPr>
              <a:t> a </a:t>
            </a:r>
            <a:r>
              <a:rPr lang="en-US" sz="2000" dirty="0" err="1">
                <a:latin typeface="Comic Sans MS" panose="030F0702030302020204" pitchFamily="66" charset="0"/>
              </a:rPr>
              <a:t>crea</a:t>
            </a:r>
            <a:r>
              <a:rPr lang="en-US" sz="2000" dirty="0">
                <a:latin typeface="Comic Sans MS" panose="030F0702030302020204" pitchFamily="66" charset="0"/>
              </a:rPr>
              <a:t> backend-</a:t>
            </a:r>
            <a:r>
              <a:rPr lang="en-US" sz="2000" dirty="0" err="1">
                <a:latin typeface="Comic Sans MS" panose="030F0702030302020204" pitchFamily="66" charset="0"/>
              </a:rPr>
              <a:t>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aplicației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a </a:t>
            </a:r>
            <a:r>
              <a:rPr lang="en-US" sz="2000" dirty="0" err="1">
                <a:latin typeface="Comic Sans MS" panose="030F0702030302020204" pitchFamily="66" charset="0"/>
              </a:rPr>
              <a:t>gestiona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cererile</a:t>
            </a:r>
            <a:r>
              <a:rPr lang="en-US" sz="2000" dirty="0">
                <a:latin typeface="Comic Sans MS" panose="030F0702030302020204" pitchFamily="66" charset="0"/>
              </a:rPr>
              <a:t> HTTP.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mic Sans MS" panose="030F0702030302020204" pitchFamily="66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Am </a:t>
            </a:r>
            <a:r>
              <a:rPr lang="en-US" sz="2000" dirty="0" err="1">
                <a:latin typeface="Comic Sans MS" panose="030F0702030302020204" pitchFamily="66" charset="0"/>
              </a:rPr>
              <a:t>folosit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acest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limbaj</a:t>
            </a:r>
            <a:r>
              <a:rPr lang="en-US" sz="2000" dirty="0">
                <a:latin typeface="Comic Sans MS" panose="030F0702030302020204" pitchFamily="66" charset="0"/>
              </a:rPr>
              <a:t> de </a:t>
            </a:r>
            <a:r>
              <a:rPr lang="en-US" sz="2000" dirty="0" err="1">
                <a:latin typeface="Comic Sans MS" panose="030F0702030302020204" pitchFamily="66" charset="0"/>
              </a:rPr>
              <a:t>programare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pentru</a:t>
            </a:r>
            <a:r>
              <a:rPr lang="en-US" sz="2000" dirty="0">
                <a:latin typeface="Comic Sans MS" panose="030F0702030302020204" pitchFamily="66" charset="0"/>
              </a:rPr>
              <a:t> a </a:t>
            </a:r>
            <a:r>
              <a:rPr lang="en-US" sz="2000" dirty="0" err="1">
                <a:latin typeface="Comic Sans MS" panose="030F0702030302020204" pitchFamily="66" charset="0"/>
              </a:rPr>
              <a:t>realiza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backendul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softului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modul</a:t>
            </a:r>
            <a:r>
              <a:rPr lang="en-US" sz="2000" dirty="0">
                <a:latin typeface="Comic Sans MS" panose="030F0702030302020204" pitchFamily="66" charset="0"/>
              </a:rPr>
              <a:t> de </a:t>
            </a:r>
            <a:r>
              <a:rPr lang="en-US" sz="2000" dirty="0" err="1">
                <a:latin typeface="Comic Sans MS" panose="030F0702030302020204" pitchFamily="66" charset="0"/>
              </a:rPr>
              <a:t>relatinare</a:t>
            </a:r>
            <a:r>
              <a:rPr lang="en-US" sz="2000" dirty="0">
                <a:latin typeface="Comic Sans MS" panose="030F0702030302020204" pitchFamily="66" charset="0"/>
              </a:rPr>
              <a:t> cu </a:t>
            </a:r>
            <a:r>
              <a:rPr lang="en-US" sz="2000" dirty="0" err="1">
                <a:latin typeface="Comic Sans MS" panose="030F0702030302020204" pitchFamily="66" charset="0"/>
              </a:rPr>
              <a:t>utilizatorul</a:t>
            </a:r>
            <a:endParaRPr lang="en-US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F52998D-3BEA-45AA-1EE8-9799545F5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65" y="1506136"/>
            <a:ext cx="4114800" cy="45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27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588A-691A-C225-8F9E-60CF543F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984" y="2690685"/>
            <a:ext cx="2160816" cy="198819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1532F-E9E5-DD04-564E-157131042865}"/>
              </a:ext>
            </a:extLst>
          </p:cNvPr>
          <p:cNvSpPr txBox="1"/>
          <p:nvPr/>
        </p:nvSpPr>
        <p:spPr>
          <a:xfrm>
            <a:off x="1015200" y="859065"/>
            <a:ext cx="6094476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omic Sans MS" panose="030F0702030302020204" pitchFamily="66" charset="0"/>
              </a:rPr>
              <a:t>CSV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 err="1">
                <a:latin typeface="Comic Sans MS" panose="030F0702030302020204" pitchFamily="66" charset="0"/>
              </a:rPr>
              <a:t>Fișierul</a:t>
            </a:r>
            <a:r>
              <a:rPr lang="en-US" sz="2000" dirty="0">
                <a:latin typeface="Comic Sans MS" panose="030F0702030302020204" pitchFamily="66" charset="0"/>
              </a:rPr>
              <a:t> CSV </a:t>
            </a:r>
            <a:r>
              <a:rPr lang="en-US" sz="2000" dirty="0" err="1">
                <a:latin typeface="Comic Sans MS" panose="030F0702030302020204" pitchFamily="66" charset="0"/>
              </a:rPr>
              <a:t>este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utilizat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pentru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stocarea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datelor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produselor</a:t>
            </a:r>
            <a:r>
              <a:rPr lang="en-US" sz="2000" dirty="0">
                <a:latin typeface="Comic Sans MS" panose="030F0702030302020204" pitchFamily="66" charset="0"/>
              </a:rPr>
              <a:t>, o </a:t>
            </a:r>
            <a:r>
              <a:rPr lang="en-US" sz="2000" dirty="0" err="1">
                <a:latin typeface="Comic Sans MS" panose="030F0702030302020204" pitchFamily="66" charset="0"/>
              </a:rPr>
              <a:t>metodă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simplă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eficientă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pentru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gestionarea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informațiilor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într</a:t>
            </a:r>
            <a:r>
              <a:rPr lang="en-US" sz="2000" dirty="0">
                <a:latin typeface="Comic Sans MS" panose="030F0702030302020204" pitchFamily="66" charset="0"/>
              </a:rPr>
              <a:t>-un </a:t>
            </a:r>
            <a:r>
              <a:rPr lang="en-US" sz="2000" dirty="0" err="1">
                <a:latin typeface="Comic Sans MS" panose="030F0702030302020204" pitchFamily="66" charset="0"/>
              </a:rPr>
              <a:t>proiect</a:t>
            </a:r>
            <a:r>
              <a:rPr lang="en-US" sz="2000" dirty="0">
                <a:latin typeface="Comic Sans MS" panose="030F0702030302020204" pitchFamily="66" charset="0"/>
              </a:rPr>
              <a:t> de </a:t>
            </a:r>
            <a:r>
              <a:rPr lang="en-US" sz="2000" dirty="0" err="1">
                <a:latin typeface="Comic Sans MS" panose="030F0702030302020204" pitchFamily="66" charset="0"/>
              </a:rPr>
              <a:t>mică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amploare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mic Sans MS" panose="030F0702030302020204" pitchFamily="66" charset="0"/>
              </a:rPr>
              <a:t>HTML/CSS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Am </a:t>
            </a:r>
            <a:r>
              <a:rPr lang="en-US" sz="2000" dirty="0" err="1">
                <a:latin typeface="Comic Sans MS" panose="030F0702030302020204" pitchFamily="66" charset="0"/>
              </a:rPr>
              <a:t>folosit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aceste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limbaje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pentru</a:t>
            </a:r>
            <a:r>
              <a:rPr lang="en-US" sz="2000" dirty="0">
                <a:latin typeface="Comic Sans MS" panose="030F0702030302020204" pitchFamily="66" charset="0"/>
              </a:rPr>
              <a:t> a </a:t>
            </a:r>
            <a:r>
              <a:rPr lang="en-US" sz="2000" dirty="0" err="1">
                <a:latin typeface="Comic Sans MS" panose="030F0702030302020204" pitchFamily="66" charset="0"/>
              </a:rPr>
              <a:t>crea</a:t>
            </a:r>
            <a:r>
              <a:rPr lang="en-US" sz="2000" dirty="0">
                <a:latin typeface="Comic Sans MS" panose="030F0702030302020204" pitchFamily="66" charset="0"/>
              </a:rPr>
              <a:t> design-</a:t>
            </a:r>
            <a:r>
              <a:rPr lang="en-US" sz="2000" dirty="0" err="1">
                <a:latin typeface="Comic Sans MS" panose="030F0702030302020204" pitchFamily="66" charset="0"/>
              </a:rPr>
              <a:t>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interfetei</a:t>
            </a:r>
            <a:r>
              <a:rPr lang="en-US" sz="2000" dirty="0">
                <a:latin typeface="Comic Sans MS" panose="030F0702030302020204" pitchFamily="66" charset="0"/>
              </a:rPr>
              <a:t> cu </a:t>
            </a:r>
            <a:r>
              <a:rPr lang="en-US" sz="2000" dirty="0" err="1">
                <a:latin typeface="Comic Sans MS" panose="030F0702030302020204" pitchFamily="66" charset="0"/>
              </a:rPr>
              <a:t>utilizatorul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fiind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una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foarte</a:t>
            </a:r>
            <a:r>
              <a:rPr lang="en-US" sz="2000" dirty="0">
                <a:latin typeface="Comic Sans MS" panose="030F0702030302020204" pitchFamily="66" charset="0"/>
              </a:rPr>
              <a:t> intuitive </a:t>
            </a:r>
            <a:r>
              <a:rPr lang="en-US" sz="2000" dirty="0" err="1">
                <a:latin typeface="Comic Sans MS" panose="030F0702030302020204" pitchFamily="66" charset="0"/>
              </a:rPr>
              <a:t>si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usor</a:t>
            </a:r>
            <a:r>
              <a:rPr lang="en-US" sz="2000" dirty="0">
                <a:latin typeface="Comic Sans MS" panose="030F0702030302020204" pitchFamily="66" charset="0"/>
              </a:rPr>
              <a:t> de </a:t>
            </a:r>
            <a:r>
              <a:rPr lang="en-US" sz="2000" dirty="0" err="1">
                <a:latin typeface="Comic Sans MS" panose="030F0702030302020204" pitchFamily="66" charset="0"/>
              </a:rPr>
              <a:t>utilizat</a:t>
            </a:r>
            <a:endParaRPr lang="en-US" sz="2000" dirty="0">
              <a:latin typeface="Comic Sans MS" panose="030F0702030302020204" pitchFamily="66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23C2C0-5370-437B-B5B9-A63448FB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08" y="635742"/>
            <a:ext cx="4422042" cy="55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47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CD11-EF1F-0ACD-63F6-FF101D3E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496" y="2623096"/>
            <a:ext cx="588048" cy="8620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FE501B6-D798-78E1-5FFB-1960BDD8D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00" y="725125"/>
            <a:ext cx="6525895" cy="465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spaCy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bibliotecă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avansată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de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procesare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limbajului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natural (NLP) care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permite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analiza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rapidă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întrebărilor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utilizatorilor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extragerea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entităților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relevante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, precum brand, model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mărime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pandas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Folosită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pentru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manipularea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analiza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datelor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din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fișierul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CSV, pandas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permite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interogarea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rapidă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eficientă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informațiilor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despre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produse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74E0C93-91A3-8EAB-9DEE-BFBAD05E0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19" y="649224"/>
            <a:ext cx="3504825" cy="5383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8668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35A9-B67D-0674-A46C-00CE64CD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676" y="834453"/>
            <a:ext cx="10161600" cy="862000"/>
          </a:xfrm>
        </p:spPr>
        <p:txBody>
          <a:bodyPr/>
          <a:lstStyle/>
          <a:p>
            <a:r>
              <a:rPr lang="en-US" dirty="0"/>
              <a:t>FUNCTIONALITATI PROIECTATE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2499B-B209-A692-7FB7-1FCB685FC126}"/>
              </a:ext>
            </a:extLst>
          </p:cNvPr>
          <p:cNvSpPr txBox="1"/>
          <p:nvPr/>
        </p:nvSpPr>
        <p:spPr>
          <a:xfrm>
            <a:off x="1013676" y="2293579"/>
            <a:ext cx="6094476" cy="281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Chatbotul </a:t>
            </a:r>
            <a:r>
              <a:rPr lang="en-US" sz="2000" dirty="0" err="1">
                <a:latin typeface="Comic Sans MS" panose="030F0702030302020204" pitchFamily="66" charset="0"/>
              </a:rPr>
              <a:t>permite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utilizatorilor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întrebe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despre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produse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iar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răspunsurile</a:t>
            </a:r>
            <a:r>
              <a:rPr lang="en-US" sz="2000" dirty="0">
                <a:latin typeface="Comic Sans MS" panose="030F0702030302020204" pitchFamily="66" charset="0"/>
              </a:rPr>
              <a:t> sunt generate pe </a:t>
            </a:r>
            <a:r>
              <a:rPr lang="en-US" sz="2000" dirty="0" err="1">
                <a:latin typeface="Comic Sans MS" panose="030F0702030302020204" pitchFamily="66" charset="0"/>
              </a:rPr>
              <a:t>baza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datelor</a:t>
            </a:r>
            <a:r>
              <a:rPr lang="en-US" sz="2000" dirty="0">
                <a:latin typeface="Comic Sans MS" panose="030F0702030302020204" pitchFamily="66" charset="0"/>
              </a:rPr>
              <a:t> din </a:t>
            </a:r>
            <a:r>
              <a:rPr lang="en-US" sz="2000" dirty="0" err="1">
                <a:latin typeface="Comic Sans MS" panose="030F0702030302020204" pitchFamily="66" charset="0"/>
              </a:rPr>
              <a:t>fișierul</a:t>
            </a:r>
            <a:r>
              <a:rPr lang="en-US" sz="2000" dirty="0">
                <a:latin typeface="Comic Sans MS" panose="030F0702030302020204" pitchFamily="66" charset="0"/>
              </a:rPr>
              <a:t> CSV. Chatbotul </a:t>
            </a:r>
            <a:r>
              <a:rPr lang="en-US" sz="2000" dirty="0" err="1">
                <a:latin typeface="Comic Sans MS" panose="030F0702030302020204" pitchFamily="66" charset="0"/>
              </a:rPr>
              <a:t>extrage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entitățile</a:t>
            </a:r>
            <a:r>
              <a:rPr lang="en-US" sz="2000" dirty="0">
                <a:latin typeface="Comic Sans MS" panose="030F0702030302020204" pitchFamily="66" charset="0"/>
              </a:rPr>
              <a:t> din </a:t>
            </a:r>
            <a:r>
              <a:rPr lang="en-US" sz="2000" dirty="0" err="1">
                <a:latin typeface="Comic Sans MS" panose="030F0702030302020204" pitchFamily="66" charset="0"/>
              </a:rPr>
              <a:t>întrebări</a:t>
            </a:r>
            <a:r>
              <a:rPr lang="en-US" sz="2000" dirty="0">
                <a:latin typeface="Comic Sans MS" panose="030F0702030302020204" pitchFamily="66" charset="0"/>
              </a:rPr>
              <a:t>, le </a:t>
            </a:r>
            <a:r>
              <a:rPr lang="en-US" sz="2000" dirty="0" err="1">
                <a:latin typeface="Comic Sans MS" panose="030F0702030302020204" pitchFamily="66" charset="0"/>
              </a:rPr>
              <a:t>caută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fișierul</a:t>
            </a:r>
            <a:r>
              <a:rPr lang="en-US" sz="2000" dirty="0">
                <a:latin typeface="Comic Sans MS" panose="030F0702030302020204" pitchFamily="66" charset="0"/>
              </a:rPr>
              <a:t> CSV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oferă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detalii</a:t>
            </a:r>
            <a:r>
              <a:rPr lang="en-US" sz="2000" dirty="0">
                <a:latin typeface="Comic Sans MS" panose="030F0702030302020204" pitchFamily="66" charset="0"/>
              </a:rPr>
              <a:t> precum </a:t>
            </a:r>
            <a:r>
              <a:rPr lang="en-US" sz="2000" dirty="0" err="1">
                <a:latin typeface="Comic Sans MS" panose="030F0702030302020204" pitchFamily="66" charset="0"/>
              </a:rPr>
              <a:t>prețul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stocul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mărimea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disponibilă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30CD93-84C6-0D63-8C8D-9C8CD968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439" y="2173961"/>
            <a:ext cx="3327837" cy="305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259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8697-7B52-D316-5309-3FEB81B9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ARHITECTURA SISTEMULUI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6D9D7-E525-278E-E3E7-140CDD6B3939}"/>
              </a:ext>
            </a:extLst>
          </p:cNvPr>
          <p:cNvSpPr txBox="1"/>
          <p:nvPr/>
        </p:nvSpPr>
        <p:spPr>
          <a:xfrm>
            <a:off x="1015200" y="1772371"/>
            <a:ext cx="5477040" cy="234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err="1">
                <a:latin typeface="Comic Sans MS" panose="030F0702030302020204" pitchFamily="66" charset="0"/>
              </a:rPr>
              <a:t>Arhitectura</a:t>
            </a:r>
            <a:r>
              <a:rPr lang="en-US" sz="2000" b="1" dirty="0">
                <a:latin typeface="Comic Sans MS" panose="030F0702030302020204" pitchFamily="66" charset="0"/>
              </a:rPr>
              <a:t> hardware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Comic Sans MS" panose="030F0702030302020204" pitchFamily="66" charset="0"/>
              </a:rPr>
              <a:t>Proiectul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utilizează</a:t>
            </a:r>
            <a:r>
              <a:rPr lang="en-US" sz="2000" dirty="0">
                <a:latin typeface="Comic Sans MS" panose="030F0702030302020204" pitchFamily="66" charset="0"/>
              </a:rPr>
              <a:t> un server local cu </a:t>
            </a:r>
            <a:r>
              <a:rPr lang="en-US" sz="2000" dirty="0" err="1">
                <a:latin typeface="Comic Sans MS" panose="030F0702030302020204" pitchFamily="66" charset="0"/>
              </a:rPr>
              <a:t>resurse</a:t>
            </a:r>
            <a:r>
              <a:rPr lang="en-US" sz="2000" dirty="0">
                <a:latin typeface="Comic Sans MS" panose="030F0702030302020204" pitchFamily="66" charset="0"/>
              </a:rPr>
              <a:t> moderate (ex: Intel Core i5) </a:t>
            </a:r>
            <a:r>
              <a:rPr lang="en-US" sz="2000" dirty="0" err="1">
                <a:latin typeface="Comic Sans MS" panose="030F0702030302020204" pitchFamily="66" charset="0"/>
              </a:rPr>
              <a:t>pentru</a:t>
            </a:r>
            <a:r>
              <a:rPr lang="en-US" sz="2000" dirty="0">
                <a:latin typeface="Comic Sans MS" panose="030F0702030302020204" pitchFamily="66" charset="0"/>
              </a:rPr>
              <a:t> a </a:t>
            </a:r>
            <a:r>
              <a:rPr lang="en-US" sz="2000" dirty="0" err="1">
                <a:latin typeface="Comic Sans MS" panose="030F0702030302020204" pitchFamily="66" charset="0"/>
              </a:rPr>
              <a:t>găzdui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aplicația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fișierul</a:t>
            </a:r>
            <a:r>
              <a:rPr lang="en-US" sz="2000" dirty="0">
                <a:latin typeface="Comic Sans MS" panose="030F0702030302020204" pitchFamily="66" charset="0"/>
              </a:rPr>
              <a:t> CSV, </a:t>
            </a:r>
            <a:r>
              <a:rPr lang="en-US" sz="2000" dirty="0" err="1">
                <a:latin typeface="Comic Sans MS" panose="030F0702030302020204" pitchFamily="66" charset="0"/>
              </a:rPr>
              <a:t>asigurând</a:t>
            </a:r>
            <a:r>
              <a:rPr lang="en-US" sz="2000" dirty="0">
                <a:latin typeface="Comic Sans MS" panose="030F0702030302020204" pitchFamily="66" charset="0"/>
              </a:rPr>
              <a:t> un </a:t>
            </a:r>
            <a:r>
              <a:rPr lang="en-US" sz="2000" dirty="0" err="1">
                <a:latin typeface="Comic Sans MS" panose="030F0702030302020204" pitchFamily="66" charset="0"/>
              </a:rPr>
              <a:t>răspuns</a:t>
            </a:r>
            <a:r>
              <a:rPr lang="en-US" sz="2000" dirty="0">
                <a:latin typeface="Comic Sans MS" panose="030F0702030302020204" pitchFamily="66" charset="0"/>
              </a:rPr>
              <a:t> rapid la </a:t>
            </a:r>
            <a:r>
              <a:rPr lang="en-US" sz="2000" dirty="0" err="1">
                <a:latin typeface="Comic Sans MS" panose="030F0702030302020204" pitchFamily="66" charset="0"/>
              </a:rPr>
              <a:t>întrebările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utilizatorilor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BC6A-805C-F8A7-744A-71DA75A82603}"/>
              </a:ext>
            </a:extLst>
          </p:cNvPr>
          <p:cNvSpPr txBox="1"/>
          <p:nvPr/>
        </p:nvSpPr>
        <p:spPr>
          <a:xfrm>
            <a:off x="6611112" y="1772371"/>
            <a:ext cx="5160048" cy="3272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err="1">
                <a:latin typeface="Comic Sans MS" panose="030F0702030302020204" pitchFamily="66" charset="0"/>
              </a:rPr>
              <a:t>Arhitectura</a:t>
            </a:r>
            <a:r>
              <a:rPr lang="en-US" sz="2000" b="1" dirty="0">
                <a:latin typeface="Comic Sans MS" panose="030F0702030302020204" pitchFamily="66" charset="0"/>
              </a:rPr>
              <a:t> software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Backend-</a:t>
            </a:r>
            <a:r>
              <a:rPr lang="en-US" sz="2000" dirty="0" err="1">
                <a:latin typeface="Comic Sans MS" panose="030F0702030302020204" pitchFamily="66" charset="0"/>
              </a:rPr>
              <a:t>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este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construit</a:t>
            </a:r>
            <a:r>
              <a:rPr lang="en-US" sz="2000" dirty="0">
                <a:latin typeface="Comic Sans MS" panose="030F0702030302020204" pitchFamily="66" charset="0"/>
              </a:rPr>
              <a:t> cu </a:t>
            </a:r>
            <a:r>
              <a:rPr lang="en-US" sz="2000" b="1" dirty="0" err="1">
                <a:latin typeface="Comic Sans MS" panose="030F0702030302020204" pitchFamily="66" charset="0"/>
              </a:rPr>
              <a:t>FastAPI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iar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procesarea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limbajului</a:t>
            </a:r>
            <a:r>
              <a:rPr lang="en-US" sz="2000" dirty="0">
                <a:latin typeface="Comic Sans MS" panose="030F0702030302020204" pitchFamily="66" charset="0"/>
              </a:rPr>
              <a:t> natural se face cu </a:t>
            </a:r>
            <a:r>
              <a:rPr lang="en-US" sz="2000" b="1" dirty="0" err="1">
                <a:latin typeface="Comic Sans MS" panose="030F0702030302020204" pitchFamily="66" charset="0"/>
              </a:rPr>
              <a:t>spaCy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err="1">
                <a:latin typeface="Comic Sans MS" panose="030F0702030302020204" pitchFamily="66" charset="0"/>
              </a:rPr>
              <a:t>Datele</a:t>
            </a:r>
            <a:r>
              <a:rPr lang="en-US" sz="2000" dirty="0">
                <a:latin typeface="Comic Sans MS" panose="030F0702030302020204" pitchFamily="66" charset="0"/>
              </a:rPr>
              <a:t> sunt </a:t>
            </a:r>
            <a:r>
              <a:rPr lang="en-US" sz="2000" dirty="0" err="1">
                <a:latin typeface="Comic Sans MS" panose="030F0702030302020204" pitchFamily="66" charset="0"/>
              </a:rPr>
              <a:t>stocate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într</a:t>
            </a:r>
            <a:r>
              <a:rPr lang="en-US" sz="2000" dirty="0">
                <a:latin typeface="Comic Sans MS" panose="030F0702030302020204" pitchFamily="66" charset="0"/>
              </a:rPr>
              <a:t>-un </a:t>
            </a:r>
            <a:r>
              <a:rPr lang="en-US" sz="2000" dirty="0" err="1">
                <a:latin typeface="Comic Sans MS" panose="030F0702030302020204" pitchFamily="66" charset="0"/>
              </a:rPr>
              <a:t>fișier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b="1" dirty="0">
                <a:latin typeface="Comic Sans MS" panose="030F0702030302020204" pitchFamily="66" charset="0"/>
              </a:rPr>
              <a:t>CSV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gestionat</a:t>
            </a:r>
            <a:r>
              <a:rPr lang="en-US" sz="2000" dirty="0">
                <a:latin typeface="Comic Sans MS" panose="030F0702030302020204" pitchFamily="66" charset="0"/>
              </a:rPr>
              <a:t> de </a:t>
            </a:r>
            <a:r>
              <a:rPr lang="en-US" sz="2000" b="1" dirty="0">
                <a:latin typeface="Comic Sans MS" panose="030F0702030302020204" pitchFamily="66" charset="0"/>
              </a:rPr>
              <a:t>pandas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iar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întregul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sistem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răspunde</a:t>
            </a:r>
            <a:r>
              <a:rPr lang="en-US" sz="2000" dirty="0">
                <a:latin typeface="Comic Sans MS" panose="030F0702030302020204" pitchFamily="66" charset="0"/>
              </a:rPr>
              <a:t> rapid </a:t>
            </a:r>
            <a:r>
              <a:rPr lang="en-US" sz="2000" dirty="0" err="1">
                <a:latin typeface="Comic Sans MS" panose="030F0702030302020204" pitchFamily="66" charset="0"/>
              </a:rPr>
              <a:t>întrebărilor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utilizatorilor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55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4637-6A14-BF36-49DA-84296B1C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35358-954E-4D08-1D00-5C6B72127D4C}"/>
              </a:ext>
            </a:extLst>
          </p:cNvPr>
          <p:cNvSpPr txBox="1"/>
          <p:nvPr/>
        </p:nvSpPr>
        <p:spPr>
          <a:xfrm>
            <a:off x="1015200" y="2023359"/>
            <a:ext cx="4898898" cy="281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Comic Sans MS" panose="030F0702030302020204" pitchFamily="66" charset="0"/>
              </a:rPr>
              <a:t>Exemplu</a:t>
            </a:r>
            <a:r>
              <a:rPr lang="en-US" sz="2000" dirty="0">
                <a:latin typeface="Comic Sans MS" panose="030F0702030302020204" pitchFamily="66" charset="0"/>
              </a:rPr>
              <a:t>: „</a:t>
            </a:r>
            <a:r>
              <a:rPr lang="en-US" sz="2000" dirty="0" err="1">
                <a:latin typeface="Comic Sans MS" panose="030F0702030302020204" pitchFamily="66" charset="0"/>
              </a:rPr>
              <a:t>Aveți</a:t>
            </a:r>
            <a:r>
              <a:rPr lang="en-US" sz="2000" dirty="0">
                <a:latin typeface="Comic Sans MS" panose="030F0702030302020204" pitchFamily="66" charset="0"/>
              </a:rPr>
              <a:t> Nike Air Max 42 </a:t>
            </a:r>
            <a:r>
              <a:rPr lang="en-US" sz="2000" dirty="0" err="1">
                <a:latin typeface="Comic Sans MS" panose="030F0702030302020204" pitchFamily="66" charset="0"/>
              </a:rPr>
              <a:t>alb</a:t>
            </a:r>
            <a:r>
              <a:rPr lang="en-US" sz="2000" dirty="0">
                <a:latin typeface="Comic Sans MS" panose="030F0702030302020204" pitchFamily="66" charset="0"/>
              </a:rPr>
              <a:t>?” – Chatbotul </a:t>
            </a:r>
            <a:r>
              <a:rPr lang="en-US" sz="2000" dirty="0" err="1">
                <a:latin typeface="Comic Sans MS" panose="030F0702030302020204" pitchFamily="66" charset="0"/>
              </a:rPr>
              <a:t>caută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produsul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în</a:t>
            </a:r>
            <a:r>
              <a:rPr lang="en-US" sz="2000" dirty="0">
                <a:latin typeface="Comic Sans MS" panose="030F0702030302020204" pitchFamily="66" charset="0"/>
              </a:rPr>
              <a:t> CSV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răspunde</a:t>
            </a:r>
            <a:r>
              <a:rPr lang="en-US" sz="2000" dirty="0">
                <a:latin typeface="Comic Sans MS" panose="030F0702030302020204" pitchFamily="66" charset="0"/>
              </a:rPr>
              <a:t> cu </a:t>
            </a:r>
            <a:r>
              <a:rPr lang="en-US" sz="2000" dirty="0" err="1">
                <a:latin typeface="Comic Sans MS" panose="030F0702030302020204" pitchFamily="66" charset="0"/>
              </a:rPr>
              <a:t>detalii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despre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disponibilitate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și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preț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err="1">
                <a:latin typeface="Comic Sans MS" panose="030F0702030302020204" pitchFamily="66" charset="0"/>
              </a:rPr>
              <a:t>În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caz</a:t>
            </a:r>
            <a:r>
              <a:rPr lang="en-US" sz="2000" dirty="0">
                <a:latin typeface="Comic Sans MS" panose="030F0702030302020204" pitchFamily="66" charset="0"/>
              </a:rPr>
              <a:t> de </a:t>
            </a:r>
            <a:r>
              <a:rPr lang="en-US" sz="2000" dirty="0" err="1">
                <a:latin typeface="Comic Sans MS" panose="030F0702030302020204" pitchFamily="66" charset="0"/>
              </a:rPr>
              <a:t>produs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indisponibil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chatbotul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informează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utilizatorul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că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produsul</a:t>
            </a:r>
            <a:r>
              <a:rPr lang="en-US" sz="2000" dirty="0">
                <a:latin typeface="Comic Sans MS" panose="030F0702030302020204" pitchFamily="66" charset="0"/>
              </a:rPr>
              <a:t> nu </a:t>
            </a:r>
            <a:r>
              <a:rPr lang="en-US" sz="2000" dirty="0" err="1">
                <a:latin typeface="Comic Sans MS" panose="030F0702030302020204" pitchFamily="66" charset="0"/>
              </a:rPr>
              <a:t>este</a:t>
            </a:r>
            <a:r>
              <a:rPr lang="en-US" sz="2000" dirty="0">
                <a:latin typeface="Comic Sans MS" panose="030F0702030302020204" pitchFamily="66" charset="0"/>
              </a:rPr>
              <a:t> pe </a:t>
            </a:r>
            <a:r>
              <a:rPr lang="en-US" sz="2000" dirty="0" err="1">
                <a:latin typeface="Comic Sans MS" panose="030F0702030302020204" pitchFamily="66" charset="0"/>
              </a:rPr>
              <a:t>stoc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6" name="Picture 5" descr="A screenshot of a chat&#10;&#10;AI-generated content may be incorrect.">
            <a:extLst>
              <a:ext uri="{FF2B5EF4-FFF2-40B4-BE49-F238E27FC236}">
                <a16:creationId xmlns:a16="http://schemas.microsoft.com/office/drawing/2014/main" id="{83E39784-3159-F2AC-7565-13F55569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49" y="1625577"/>
            <a:ext cx="3704744" cy="4503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9471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cope of Work by Slidesgo">
  <a:themeElements>
    <a:clrScheme name="Simple Light">
      <a:dk1>
        <a:srgbClr val="000000"/>
      </a:dk1>
      <a:lt1>
        <a:srgbClr val="FFFFFF"/>
      </a:lt1>
      <a:dk2>
        <a:srgbClr val="F0F6FF"/>
      </a:dk2>
      <a:lt2>
        <a:srgbClr val="B2D8F8"/>
      </a:lt2>
      <a:accent1>
        <a:srgbClr val="B2D8F8"/>
      </a:accent1>
      <a:accent2>
        <a:srgbClr val="B2D8F8"/>
      </a:accent2>
      <a:accent3>
        <a:srgbClr val="B2D8F8"/>
      </a:accent3>
      <a:accent4>
        <a:srgbClr val="B2D8F8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Scope of Work by Slidesgo</Template>
  <TotalTime>45</TotalTime>
  <Words>510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Amasis MT Pro Black</vt:lpstr>
      <vt:lpstr>Arapey</vt:lpstr>
      <vt:lpstr>Arial</vt:lpstr>
      <vt:lpstr>Cabin</vt:lpstr>
      <vt:lpstr>Comic Sans MS</vt:lpstr>
      <vt:lpstr>Fira Sans Condensed Medium</vt:lpstr>
      <vt:lpstr>Inter</vt:lpstr>
      <vt:lpstr>Raleway Medium</vt:lpstr>
      <vt:lpstr>Red Hat Display</vt:lpstr>
      <vt:lpstr>Roboto Slab Light</vt:lpstr>
      <vt:lpstr>Work Sans</vt:lpstr>
      <vt:lpstr>Scope of Work by Slidesgo</vt:lpstr>
      <vt:lpstr>Slidesgo Final Pages</vt:lpstr>
      <vt:lpstr>Chatbot Inteligent pentru Magazin Online</vt:lpstr>
      <vt:lpstr>INTRODUCERE</vt:lpstr>
      <vt:lpstr>STATE-OF-THE-ART IN DOMENIUL IT</vt:lpstr>
      <vt:lpstr>TEHNOLOGII UTILIZATE</vt:lpstr>
      <vt:lpstr>.</vt:lpstr>
      <vt:lpstr>.</vt:lpstr>
      <vt:lpstr>FUNCTIONALITATI PROIECTATE</vt:lpstr>
      <vt:lpstr>ARHITECTURA SISTEMULUI</vt:lpstr>
      <vt:lpstr>PowerPoint Presentation</vt:lpstr>
      <vt:lpstr>IMPLEMETAREA IN AGILE</vt:lpstr>
      <vt:lpstr>CONCLUZII</vt:lpstr>
      <vt:lpstr>VA MULTUMESC  PENTRU ATENTIE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Vlad-Cristian BRATU</dc:creator>
  <cp:lastModifiedBy>Vlad-Cristian BRATU</cp:lastModifiedBy>
  <cp:revision>10</cp:revision>
  <dcterms:created xsi:type="dcterms:W3CDTF">2025-04-15T22:17:11Z</dcterms:created>
  <dcterms:modified xsi:type="dcterms:W3CDTF">2025-04-15T23:02:57Z</dcterms:modified>
</cp:coreProperties>
</file>