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18C45-0B2E-E3A8-B5B4-3D8BE5E1E026}" v="2578" dt="2021-03-13T16:48:02.723"/>
    <p1510:client id="{5D33B49F-80B2-2000-B7A4-53D4F0D87EFC}" v="52" dt="2021-03-14T14:03:37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6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6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9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4DF3D-8C2B-440E-86C7-2A2E37A4F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 r="8" b="14586"/>
          <a:stretch/>
        </p:blipFill>
        <p:spPr>
          <a:xfrm>
            <a:off x="-2" y="10"/>
            <a:ext cx="880421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o-RO" sz="4800">
                <a:cs typeface="Calibri Light"/>
              </a:rPr>
              <a:t>Algoritmi de sortare</a:t>
            </a:r>
            <a:endParaRPr lang="ro-RO" sz="480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2000">
                <a:cs typeface="Calibri"/>
              </a:rPr>
              <a:t>Student : Dima Vlad</a:t>
            </a:r>
          </a:p>
          <a:p>
            <a:r>
              <a:rPr lang="ro-RO" sz="2000">
                <a:cs typeface="Calibri"/>
              </a:rPr>
              <a:t>Grupa 133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EB73DB9-56E7-4A6C-A00F-34347332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1" y="1171726"/>
            <a:ext cx="3811502" cy="4526280"/>
          </a:xfrm>
        </p:spPr>
        <p:txBody>
          <a:bodyPr>
            <a:normAutofit/>
          </a:bodyPr>
          <a:lstStyle/>
          <a:p>
            <a:r>
              <a:rPr lang="ro-RO" dirty="0"/>
              <a:t>În această temă am implementat algoritmii de sortare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BDDE88-C2A5-4146-8F6C-BF0EFA08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957" y="932688"/>
            <a:ext cx="5206795" cy="4992624"/>
          </a:xfrm>
        </p:spPr>
        <p:txBody>
          <a:bodyPr anchor="ctr">
            <a:normAutofit/>
          </a:bodyPr>
          <a:lstStyle/>
          <a:p>
            <a:r>
              <a:rPr lang="ro-RO" sz="4000" dirty="0" err="1"/>
              <a:t>Bubble</a:t>
            </a:r>
            <a:r>
              <a:rPr lang="ro-RO" sz="4000" dirty="0"/>
              <a:t> Sort</a:t>
            </a:r>
          </a:p>
          <a:p>
            <a:r>
              <a:rPr lang="ro-RO" sz="4000" dirty="0"/>
              <a:t>Count Sort</a:t>
            </a:r>
          </a:p>
          <a:p>
            <a:r>
              <a:rPr lang="ro-RO" sz="4000" dirty="0"/>
              <a:t>Radix Sort</a:t>
            </a:r>
          </a:p>
          <a:p>
            <a:r>
              <a:rPr lang="ro-RO" sz="4000" dirty="0"/>
              <a:t>Merge Sort</a:t>
            </a:r>
          </a:p>
          <a:p>
            <a:r>
              <a:rPr lang="ro-RO" sz="4000" dirty="0" err="1"/>
              <a:t>Quick</a:t>
            </a:r>
            <a:r>
              <a:rPr lang="ro-RO" sz="4000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103214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AE25FC-41BB-4818-84C9-86A645D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Comparare timpi de rulare ai algoritmilor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18D378B4-587A-432E-99FE-3711C0D74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967259"/>
              </p:ext>
            </p:extLst>
          </p:nvPr>
        </p:nvGraphicFramePr>
        <p:xfrm>
          <a:off x="325244" y="2109439"/>
          <a:ext cx="11560286" cy="461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79">
                  <a:extLst>
                    <a:ext uri="{9D8B030D-6E8A-4147-A177-3AD203B41FA5}">
                      <a16:colId xmlns:a16="http://schemas.microsoft.com/office/drawing/2014/main" val="3571808271"/>
                    </a:ext>
                  </a:extLst>
                </a:gridCol>
                <a:gridCol w="1423775">
                  <a:extLst>
                    <a:ext uri="{9D8B030D-6E8A-4147-A177-3AD203B41FA5}">
                      <a16:colId xmlns:a16="http://schemas.microsoft.com/office/drawing/2014/main" val="3480577263"/>
                    </a:ext>
                  </a:extLst>
                </a:gridCol>
                <a:gridCol w="1284476">
                  <a:extLst>
                    <a:ext uri="{9D8B030D-6E8A-4147-A177-3AD203B41FA5}">
                      <a16:colId xmlns:a16="http://schemas.microsoft.com/office/drawing/2014/main" val="2908053178"/>
                    </a:ext>
                  </a:extLst>
                </a:gridCol>
                <a:gridCol w="1284476">
                  <a:extLst>
                    <a:ext uri="{9D8B030D-6E8A-4147-A177-3AD203B41FA5}">
                      <a16:colId xmlns:a16="http://schemas.microsoft.com/office/drawing/2014/main" val="1306485554"/>
                    </a:ext>
                  </a:extLst>
                </a:gridCol>
                <a:gridCol w="1284476">
                  <a:extLst>
                    <a:ext uri="{9D8B030D-6E8A-4147-A177-3AD203B41FA5}">
                      <a16:colId xmlns:a16="http://schemas.microsoft.com/office/drawing/2014/main" val="2256769753"/>
                    </a:ext>
                  </a:extLst>
                </a:gridCol>
                <a:gridCol w="1284476">
                  <a:extLst>
                    <a:ext uri="{9D8B030D-6E8A-4147-A177-3AD203B41FA5}">
                      <a16:colId xmlns:a16="http://schemas.microsoft.com/office/drawing/2014/main" val="1697693491"/>
                    </a:ext>
                  </a:extLst>
                </a:gridCol>
                <a:gridCol w="1284476">
                  <a:extLst>
                    <a:ext uri="{9D8B030D-6E8A-4147-A177-3AD203B41FA5}">
                      <a16:colId xmlns:a16="http://schemas.microsoft.com/office/drawing/2014/main" val="2202100776"/>
                    </a:ext>
                  </a:extLst>
                </a:gridCol>
                <a:gridCol w="1284476">
                  <a:extLst>
                    <a:ext uri="{9D8B030D-6E8A-4147-A177-3AD203B41FA5}">
                      <a16:colId xmlns:a16="http://schemas.microsoft.com/office/drawing/2014/main" val="326085126"/>
                    </a:ext>
                  </a:extLst>
                </a:gridCol>
                <a:gridCol w="1284476">
                  <a:extLst>
                    <a:ext uri="{9D8B030D-6E8A-4147-A177-3AD203B41FA5}">
                      <a16:colId xmlns:a16="http://schemas.microsoft.com/office/drawing/2014/main" val="370302091"/>
                    </a:ext>
                  </a:extLst>
                </a:gridCol>
              </a:tblGrid>
              <a:tr h="10802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Algoritm/Test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lvl="0" algn="ctr">
                        <a:buNone/>
                      </a:pPr>
                      <a:endParaRPr lang="ro-RO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ro-RO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N=1000 Max=100000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lvl="0" algn="ctr">
                        <a:buNone/>
                      </a:pPr>
                      <a:endParaRPr lang="ro-RO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ro-RO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N=100000</a:t>
                      </a:r>
                    </a:p>
                    <a:p>
                      <a:pPr marL="0" lvl="0" algn="ctr">
                        <a:buNone/>
                      </a:pPr>
                      <a:r>
                        <a:rPr lang="ro-RO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Max=1000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lvl="0" algn="ctr">
                        <a:buNone/>
                      </a:pPr>
                      <a:endParaRPr lang="ro-RO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ro-RO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N=100000</a:t>
                      </a:r>
                      <a:endParaRPr lang="ro-RO" dirty="0"/>
                    </a:p>
                    <a:p>
                      <a:pPr marL="0" lvl="0" algn="ctr">
                        <a:buNone/>
                      </a:pPr>
                      <a:r>
                        <a:rPr lang="ro-RO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Max=100000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4</a:t>
                      </a:r>
                    </a:p>
                    <a:p>
                      <a:pPr lvl="0" algn="ctr">
                        <a:buNone/>
                      </a:pPr>
                      <a:endParaRPr lang="ro-RO" dirty="0"/>
                    </a:p>
                    <a:p>
                      <a:pPr lvl="0" algn="ctr">
                        <a:buNone/>
                      </a:pPr>
                      <a:r>
                        <a:rPr lang="ro-RO" sz="1200" b="0" dirty="0"/>
                        <a:t>N=100000</a:t>
                      </a:r>
                    </a:p>
                    <a:p>
                      <a:pPr lvl="0" algn="ctr">
                        <a:buNone/>
                      </a:pPr>
                      <a:r>
                        <a:rPr lang="ro-RO" sz="1200" b="0" dirty="0"/>
                        <a:t>Max=1000000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5</a:t>
                      </a:r>
                    </a:p>
                    <a:p>
                      <a:pPr lvl="0" algn="ctr">
                        <a:buNone/>
                      </a:pPr>
                      <a:endParaRPr lang="ro-RO" dirty="0"/>
                    </a:p>
                    <a:p>
                      <a:pPr lvl="0" algn="ctr">
                        <a:buNone/>
                      </a:pPr>
                      <a:r>
                        <a:rPr lang="ro-RO" sz="1200" b="0" dirty="0"/>
                        <a:t>N=1000000</a:t>
                      </a:r>
                    </a:p>
                    <a:p>
                      <a:pPr lvl="0" algn="ctr">
                        <a:buNone/>
                      </a:pPr>
                      <a:r>
                        <a:rPr lang="ro-RO" sz="1200" b="0" dirty="0"/>
                        <a:t>Max=1000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6</a:t>
                      </a:r>
                    </a:p>
                    <a:p>
                      <a:pPr lvl="0" algn="ctr">
                        <a:buNone/>
                      </a:pPr>
                      <a:endParaRPr lang="ro-RO" dirty="0"/>
                    </a:p>
                    <a:p>
                      <a:pPr lvl="0" algn="ctr">
                        <a:buNone/>
                      </a:pPr>
                      <a:r>
                        <a:rPr lang="ro-RO" sz="1200" b="0" i="0" u="none" strike="noStrike" noProof="0" dirty="0">
                          <a:latin typeface="Avenir Next LT Pro"/>
                        </a:rPr>
                        <a:t>N = 1000000 Max = 100000</a:t>
                      </a:r>
                      <a:endParaRPr lang="ro-RO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7</a:t>
                      </a:r>
                    </a:p>
                    <a:p>
                      <a:pPr lvl="0" algn="ctr">
                        <a:buNone/>
                      </a:pPr>
                      <a:endParaRPr lang="ro-RO" dirty="0"/>
                    </a:p>
                    <a:p>
                      <a:pPr lvl="0" algn="ctr">
                        <a:buNone/>
                      </a:pPr>
                      <a:r>
                        <a:rPr lang="ro-RO" sz="1200" b="0" i="0" u="none" strike="noStrike" noProof="0" dirty="0">
                          <a:latin typeface="Avenir Next LT Pro"/>
                        </a:rPr>
                        <a:t>N = 1000000 Max = 1000000</a:t>
                      </a:r>
                      <a:endParaRPr lang="ro-RO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8</a:t>
                      </a:r>
                    </a:p>
                    <a:p>
                      <a:pPr lvl="0" algn="ctr">
                        <a:buNone/>
                      </a:pPr>
                      <a:endParaRPr lang="ro-RO" dirty="0"/>
                    </a:p>
                    <a:p>
                      <a:pPr lvl="0" algn="ctr">
                        <a:buNone/>
                      </a:pPr>
                      <a:r>
                        <a:rPr lang="ro-RO" sz="1200" b="0" i="0" u="none" strike="noStrike" noProof="0" dirty="0">
                          <a:latin typeface="Avenir Next LT Pro"/>
                        </a:rPr>
                        <a:t>N = 100000000 Max = 100000</a:t>
                      </a:r>
                      <a:endParaRPr lang="ro-RO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79808"/>
                  </a:ext>
                </a:extLst>
              </a:tr>
              <a:tr h="589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0.002s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28.778s</a:t>
                      </a:r>
                      <a:endParaRPr lang="ro-RO" dirty="0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28.961s</a:t>
                      </a:r>
                      <a:endParaRPr lang="ro-RO" dirty="0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29.044s</a:t>
                      </a:r>
                      <a:endParaRPr lang="ro-RO" dirty="0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oprit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oprit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oprit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oprit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8375188"/>
                  </a:ext>
                </a:extLst>
              </a:tr>
              <a:tr h="589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0.001s</a:t>
                      </a:r>
                      <a:endParaRPr lang="ro-RO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0.006s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0.018s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0.564s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28433"/>
                  </a:ext>
                </a:extLst>
              </a:tr>
              <a:tr h="589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Radix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0.025s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0.04s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0.04s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4.086s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119211"/>
                  </a:ext>
                </a:extLst>
              </a:tr>
              <a:tr h="589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0.001s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0.018s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0.018s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0.018s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0.175s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0.197s 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0.2s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22.211s 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929150"/>
                  </a:ext>
                </a:extLst>
              </a:tr>
              <a:tr h="589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0.011s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0.083s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0.113s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0.122s 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11.625s 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335603"/>
                  </a:ext>
                </a:extLst>
              </a:tr>
              <a:tr h="589332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dirty="0"/>
                        <a:t>0s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dirty="0"/>
                        <a:t>0.012s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dirty="0"/>
                        <a:t>0.015s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dirty="0"/>
                        <a:t>0.014s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0.137s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0.164s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0.172s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latin typeface="Avenir Next LT Pro"/>
                        </a:rPr>
                        <a:t>19.422s 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27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7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BC9BB45-E554-44E0-8C4B-EB55D9A4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Bubble</a:t>
            </a:r>
            <a:r>
              <a:rPr lang="ro-RO" dirty="0"/>
              <a:t>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FCFA38B-61C7-4E96-A9FF-2007C7B8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Foarte ineficient</a:t>
            </a:r>
          </a:p>
          <a:p>
            <a:r>
              <a:rPr lang="ro-RO" dirty="0"/>
              <a:t>Timpi de rulare mult mai mari față de ceilalți algoritmi</a:t>
            </a:r>
          </a:p>
          <a:p>
            <a:r>
              <a:rPr lang="ro-RO"/>
              <a:t>Complexitate bună în cazul în care array-ul este deja sortat</a:t>
            </a:r>
            <a:endParaRPr lang="ro-RO" dirty="0"/>
          </a:p>
          <a:p>
            <a:r>
              <a:rPr lang="ro-RO"/>
              <a:t>Valorile din array nu au un impact considerabil asupra timpilor de rulare ai algoritmului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980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0BB90E-CBBE-4041-8434-40F81737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Count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2E9EC22-867F-4A4F-AA88-E451576E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Foarte eficient ca timp,  în testele mele are cei mai buni timpi</a:t>
            </a:r>
          </a:p>
          <a:p>
            <a:r>
              <a:rPr lang="ro-RO"/>
              <a:t>Depinde cel mai mult de valoarea maxima din array, deci pentru unul cu foarte multe valori dar situate într-un interval relativ mic de numere Count Sort ar fi alegerea optimă</a:t>
            </a:r>
          </a:p>
          <a:p>
            <a:r>
              <a:rPr lang="ro-RO"/>
              <a:t>Totuși folosește memorie suplimentară, iar pentru numere foarte mari aceasta nu poate fi neglijată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560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25402D-D409-4647-91C2-E613E8F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Radix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902138A-FF67-4E80-8B76-9B4A7DBD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Foarte eficient ca timp, implementarea mea este în baza 16, folosind operații pe biți</a:t>
            </a:r>
          </a:p>
          <a:p>
            <a:r>
              <a:rPr lang="ro-RO"/>
              <a:t>Al doilea cel mai rapid, după Count Sort</a:t>
            </a:r>
          </a:p>
          <a:p>
            <a:r>
              <a:rPr lang="ro-RO"/>
              <a:t>Dezavantajul major este că folosește multă memorie suplimentară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69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A7835C-ED27-45F7-BA13-2659F4D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Merge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5BBD675-2C28-46C5-861B-61259FBB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Timp de rulare asemănător cu cel al algoritmului de sortare din STL</a:t>
            </a:r>
          </a:p>
          <a:p>
            <a:r>
              <a:rPr lang="ro-RO"/>
              <a:t>Folosește memorie suplimentară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89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2DF033-28EA-454C-94E3-666624B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Quick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F1505BC-BEC5-4AED-86CD-03B9883C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Al 3-lea cel mai eficient algoritm ca timp</a:t>
            </a:r>
          </a:p>
          <a:p>
            <a:r>
              <a:rPr lang="ro-RO" dirty="0"/>
              <a:t>Pivotul este ales ca mediana din 3</a:t>
            </a:r>
          </a:p>
          <a:p>
            <a:r>
              <a:rPr lang="ro-RO" dirty="0"/>
              <a:t>Sortarea este realizată in place</a:t>
            </a:r>
          </a:p>
          <a:p>
            <a:r>
              <a:rPr lang="ro-RO" dirty="0"/>
              <a:t>Nu folosește memorie suplimentară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45638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AccentBoxVTI</vt:lpstr>
      <vt:lpstr>Algoritmi de sortare</vt:lpstr>
      <vt:lpstr>În această temă am implementat algoritmii de sortare</vt:lpstr>
      <vt:lpstr>Comparare timpi de rulare ai algoritmilor</vt:lpstr>
      <vt:lpstr>Bubble Sort</vt:lpstr>
      <vt:lpstr>Count Sort</vt:lpstr>
      <vt:lpstr>Radix Sort</vt:lpstr>
      <vt:lpstr>Merge Sort</vt:lpstr>
      <vt:lpstr>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244</cp:revision>
  <dcterms:created xsi:type="dcterms:W3CDTF">2021-03-13T15:25:20Z</dcterms:created>
  <dcterms:modified xsi:type="dcterms:W3CDTF">2021-03-14T14:03:49Z</dcterms:modified>
</cp:coreProperties>
</file>