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add333a8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add333a8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dd333a8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dd333a8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dd333a8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dd333a8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add333a89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add333a8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add333a89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add333a89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add333a89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add333a89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add333a89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add333a89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dd333a89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dd333a89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add333a89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add333a89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add333a89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add333a89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dd333a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dd333a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add333a89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add333a89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add333a8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add333a8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add333a89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add333a89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add333a89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add333a89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add333a89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add333a89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dd333a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dd333a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dd333a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dd333a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dd333a8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dd333a8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dd333a8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dd333a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dd333a8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dd333a8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dd333a8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dd333a8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dd333a8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dd333a8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0F0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43700" y="240150"/>
            <a:ext cx="3456600" cy="26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413932"/>
                </a:solidFill>
              </a:rPr>
              <a:t>git</a:t>
            </a:r>
            <a:endParaRPr sz="15000">
              <a:solidFill>
                <a:srgbClr val="41393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675" y="450576"/>
            <a:ext cx="1695700" cy="27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1579950" y="1524800"/>
            <a:ext cx="5984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--version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2" name="Google Shape;152;p22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153" name="Google Shape;153;p22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2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1579950" y="1524800"/>
            <a:ext cx="5984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--help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7" name="Google Shape;167;p23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168" name="Google Shape;168;p23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1579950" y="1524800"/>
            <a:ext cx="60888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/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--system /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--local --list (--help)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82" name="Google Shape;182;p24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183" name="Google Shape;183;p24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4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1579950" y="1524800"/>
            <a:ext cx="5984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init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7" name="Google Shape;197;p25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198" name="Google Shape;198;p25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5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1579950" y="1524800"/>
            <a:ext cx="6723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add [&lt;pathspec&gt;...]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12" name="Google Shape;212;p26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213" name="Google Shape;213;p26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6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1579950" y="1524800"/>
            <a:ext cx="6723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-m “My first commit”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27" name="Google Shape;227;p27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228" name="Google Shape;228;p27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7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1579950" y="1524800"/>
            <a:ext cx="63753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clone &lt;repo-url&gt; &lt;optional folder name&gt;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42" name="Google Shape;242;p28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243" name="Google Shape;243;p28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8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ctrTitle"/>
          </p:nvPr>
        </p:nvSpPr>
        <p:spPr>
          <a:xfrm>
            <a:off x="561825" y="271925"/>
            <a:ext cx="8634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 git 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300400"/>
            <a:ext cx="7620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/>
        </p:nvSpPr>
        <p:spPr>
          <a:xfrm>
            <a:off x="1579950" y="1524800"/>
            <a:ext cx="5984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status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64" name="Google Shape;264;p30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265" name="Google Shape;265;p30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30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00" y="1720325"/>
            <a:ext cx="1702851" cy="17028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 txBox="1"/>
          <p:nvPr/>
        </p:nvSpPr>
        <p:spPr>
          <a:xfrm>
            <a:off x="2341050" y="1627350"/>
            <a:ext cx="4461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 Mono"/>
                <a:ea typeface="Roboto Mono"/>
                <a:cs typeface="Roboto Mono"/>
                <a:sym typeface="Roboto Mono"/>
              </a:rPr>
              <a:t>.gitignore</a:t>
            </a:r>
            <a:endParaRPr b="1"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2486550" y="2370350"/>
            <a:ext cx="4043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node_modules/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.idea/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dist/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475" y="1720325"/>
            <a:ext cx="1702851" cy="17028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3794163" y="1564750"/>
            <a:ext cx="743700" cy="37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3794163" y="2385900"/>
            <a:ext cx="743700" cy="37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794163" y="3207050"/>
            <a:ext cx="743700" cy="37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425" y="960525"/>
            <a:ext cx="1208451" cy="12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725" y="1866787"/>
            <a:ext cx="1208451" cy="12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450" y="2788662"/>
            <a:ext cx="1208451" cy="12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361238" y="1362075"/>
            <a:ext cx="1092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361238" y="2283950"/>
            <a:ext cx="1092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361238" y="3205825"/>
            <a:ext cx="1092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 txBox="1"/>
          <p:nvPr/>
        </p:nvSpPr>
        <p:spPr>
          <a:xfrm>
            <a:off x="1579950" y="1524800"/>
            <a:ext cx="5984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diff &lt;--staged&gt;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88" name="Google Shape;288;p32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289" name="Google Shape;289;p32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32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/>
        </p:nvSpPr>
        <p:spPr>
          <a:xfrm>
            <a:off x="1579950" y="1524800"/>
            <a:ext cx="5984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log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03" name="Google Shape;303;p33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304" name="Google Shape;304;p33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33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1579950" y="1524800"/>
            <a:ext cx="5984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log --pretty=oneline | short | full | fuller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319" name="Google Shape;319;p34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4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331" name="Google Shape;3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 txBox="1"/>
          <p:nvPr/>
        </p:nvSpPr>
        <p:spPr>
          <a:xfrm>
            <a:off x="1579950" y="1524800"/>
            <a:ext cx="5984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remote add origin &lt;remote-url&gt;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33" name="Google Shape;333;p35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334" name="Google Shape;334;p35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35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346" name="Google Shape;3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 txBox="1"/>
          <p:nvPr/>
        </p:nvSpPr>
        <p:spPr>
          <a:xfrm>
            <a:off x="1579950" y="1524800"/>
            <a:ext cx="5984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git push origin master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48" name="Google Shape;348;p36"/>
          <p:cNvGrpSpPr/>
          <p:nvPr/>
        </p:nvGrpSpPr>
        <p:grpSpPr>
          <a:xfrm>
            <a:off x="760596" y="1634385"/>
            <a:ext cx="684468" cy="439643"/>
            <a:chOff x="1959825" y="1626625"/>
            <a:chExt cx="432032" cy="277500"/>
          </a:xfrm>
        </p:grpSpPr>
        <p:sp>
          <p:nvSpPr>
            <p:cNvPr id="349" name="Google Shape;349;p36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6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025" y="1720326"/>
            <a:ext cx="1337950" cy="17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00" y="1720325"/>
            <a:ext cx="1702851" cy="17028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758488" y="2463325"/>
            <a:ext cx="743700" cy="37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596350" y="2463325"/>
            <a:ext cx="743700" cy="37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6350" y="1755875"/>
            <a:ext cx="1631750" cy="16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863" y="1127100"/>
            <a:ext cx="7456274" cy="2889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863" y="1150400"/>
            <a:ext cx="7456274" cy="284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25" y="1216150"/>
            <a:ext cx="1343075" cy="21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950" y="828725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3925" y="315327"/>
            <a:ext cx="1752025" cy="13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199175" y="1855610"/>
            <a:ext cx="11775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8000"/>
                </a:solidFill>
              </a:rPr>
              <a:t>OK</a:t>
            </a:r>
            <a:endParaRPr b="1" sz="4800">
              <a:solidFill>
                <a:srgbClr val="008000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4225" y="2764375"/>
            <a:ext cx="2108400" cy="14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6042050" y="3439325"/>
            <a:ext cx="1030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hub</a:t>
            </a:r>
            <a:endParaRPr b="1" sz="3000"/>
          </a:p>
        </p:txBody>
      </p:sp>
      <p:sp>
        <p:nvSpPr>
          <p:cNvPr id="109" name="Google Shape;109;p18"/>
          <p:cNvSpPr/>
          <p:nvPr/>
        </p:nvSpPr>
        <p:spPr>
          <a:xfrm>
            <a:off x="5224838" y="2429250"/>
            <a:ext cx="2447700" cy="2447700"/>
          </a:xfrm>
          <a:prstGeom prst="mathMultiply">
            <a:avLst>
              <a:gd fmla="val 3585" name="adj1"/>
            </a:avLst>
          </a:prstGeom>
          <a:solidFill>
            <a:srgbClr val="A3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166075" y="-299950"/>
            <a:ext cx="2447700" cy="2447700"/>
          </a:xfrm>
          <a:prstGeom prst="mathMultiply">
            <a:avLst>
              <a:gd fmla="val 3585" name="adj1"/>
            </a:avLst>
          </a:prstGeom>
          <a:solidFill>
            <a:srgbClr val="A3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375" y="1499150"/>
            <a:ext cx="1343075" cy="21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37725" y="1889838"/>
            <a:ext cx="6322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EEEEEE"/>
                </a:highlight>
                <a:latin typeface="Roboto Mono"/>
                <a:ea typeface="Roboto Mono"/>
                <a:cs typeface="Roboto Mono"/>
                <a:sym typeface="Roboto Mono"/>
              </a:rPr>
              <a:t>356A192B7913B04C54574D18C28D46E6395428AB - commit</a:t>
            </a:r>
            <a:endParaRPr b="1" sz="16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37725" y="2313363"/>
            <a:ext cx="6322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EEEEEE"/>
                </a:highlight>
                <a:latin typeface="Roboto Mono"/>
                <a:ea typeface="Roboto Mono"/>
                <a:cs typeface="Roboto Mono"/>
                <a:sym typeface="Roboto Mono"/>
              </a:rPr>
              <a:t>DA4B9237BACCCDF19C0760CAB7AEC4A8359010B0 </a:t>
            </a:r>
            <a:r>
              <a:rPr b="1" lang="en" sz="1600">
                <a:solidFill>
                  <a:srgbClr val="333333"/>
                </a:solidFill>
                <a:highlight>
                  <a:srgbClr val="EEEEEE"/>
                </a:highlight>
                <a:latin typeface="Roboto Mono"/>
                <a:ea typeface="Roboto Mono"/>
                <a:cs typeface="Roboto Mono"/>
                <a:sym typeface="Roboto Mono"/>
              </a:rPr>
              <a:t>- commit</a:t>
            </a:r>
            <a:endParaRPr b="1" sz="16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37725" y="2733163"/>
            <a:ext cx="6322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EEEEEE"/>
                </a:highlight>
                <a:latin typeface="Roboto Mono"/>
                <a:ea typeface="Roboto Mono"/>
                <a:cs typeface="Roboto Mono"/>
                <a:sym typeface="Roboto Mono"/>
              </a:rPr>
              <a:t>77DE68DAECD823BABBB58EDB1C8E14D7106E83BB </a:t>
            </a:r>
            <a:r>
              <a:rPr b="1" lang="en" sz="1600">
                <a:solidFill>
                  <a:srgbClr val="333333"/>
                </a:solidFill>
                <a:highlight>
                  <a:srgbClr val="EEEEEE"/>
                </a:highlight>
                <a:latin typeface="Roboto Mono"/>
                <a:ea typeface="Roboto Mono"/>
                <a:cs typeface="Roboto Mono"/>
                <a:sym typeface="Roboto Mono"/>
              </a:rPr>
              <a:t>- commit</a:t>
            </a:r>
            <a:endParaRPr b="1" sz="16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460221" y="2462175"/>
            <a:ext cx="509400" cy="37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561825" y="271925"/>
            <a:ext cx="68049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 g</a:t>
            </a:r>
            <a:r>
              <a:rPr lang="en" sz="3000">
                <a:solidFill>
                  <a:srgbClr val="413932"/>
                </a:solidFill>
              </a:rPr>
              <a:t>it  (committed / modified / staged)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863" y="965913"/>
            <a:ext cx="7456274" cy="411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 flipH="1">
            <a:off x="571884" y="1170432"/>
            <a:ext cx="7964400" cy="3439200"/>
          </a:xfrm>
          <a:prstGeom prst="roundRect">
            <a:avLst>
              <a:gd fmla="val 4727" name="adj"/>
            </a:avLst>
          </a:prstGeom>
          <a:solidFill>
            <a:srgbClr val="000000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type="ctrTitle"/>
          </p:nvPr>
        </p:nvSpPr>
        <p:spPr>
          <a:xfrm>
            <a:off x="561825" y="271925"/>
            <a:ext cx="8211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13932"/>
                </a:solidFill>
              </a:rPr>
              <a:t>git</a:t>
            </a:r>
            <a:endParaRPr sz="3000">
              <a:solidFill>
                <a:srgbClr val="413932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00675"/>
            <a:ext cx="509325" cy="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848750" y="2748700"/>
            <a:ext cx="5984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It is it for us, Neo!</a:t>
            </a:r>
            <a:endParaRPr b="1" sz="3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1101421" y="2866085"/>
            <a:ext cx="684468" cy="439643"/>
            <a:chOff x="1959825" y="1626625"/>
            <a:chExt cx="432032" cy="277500"/>
          </a:xfrm>
        </p:grpSpPr>
        <p:sp>
          <p:nvSpPr>
            <p:cNvPr id="138" name="Google Shape;138;p21"/>
            <p:cNvSpPr/>
            <p:nvPr/>
          </p:nvSpPr>
          <p:spPr>
            <a:xfrm>
              <a:off x="1959825" y="1626625"/>
              <a:ext cx="157500" cy="277500"/>
            </a:xfrm>
            <a:prstGeom prst="chevron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178557" y="1855981"/>
              <a:ext cx="213300" cy="48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/>
          <p:nvPr/>
        </p:nvSpPr>
        <p:spPr>
          <a:xfrm>
            <a:off x="571875" y="1136225"/>
            <a:ext cx="7964400" cy="2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848525" y="1224725"/>
            <a:ext cx="100500" cy="100500"/>
          </a:xfrm>
          <a:prstGeom prst="ellipse">
            <a:avLst/>
          </a:prstGeom>
          <a:solidFill>
            <a:srgbClr val="FFD60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1000925" y="1224725"/>
            <a:ext cx="100500" cy="100500"/>
          </a:xfrm>
          <a:prstGeom prst="ellipse">
            <a:avLst/>
          </a:prstGeom>
          <a:solidFill>
            <a:srgbClr val="32D74B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696125" y="1224725"/>
            <a:ext cx="100500" cy="100500"/>
          </a:xfrm>
          <a:prstGeom prst="ellipse">
            <a:avLst/>
          </a:prstGeom>
          <a:solidFill>
            <a:srgbClr val="FF453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