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63B0C341-DE6E-4EC0-A107-A94C7E4591DD}">
          <p14:sldIdLst>
            <p14:sldId id="256"/>
            <p14:sldId id="257"/>
          </p14:sldIdLst>
        </p14:section>
        <p14:section name="Знакомство с игрой" id="{CE3DFE6E-C94F-4AAE-993F-9A789D6623B9}">
          <p14:sldIdLst>
            <p14:sldId id="258"/>
            <p14:sldId id="259"/>
            <p14:sldId id="260"/>
            <p14:sldId id="261"/>
            <p14:sldId id="265"/>
            <p14:sldId id="262"/>
          </p14:sldIdLst>
        </p14:section>
        <p14:section name="Изучение конечного результата" id="{6DC30D4F-F79F-4764-898B-9BB996C99F80}">
          <p14:sldIdLst>
            <p14:sldId id="263"/>
            <p14:sldId id="264"/>
          </p14:sldIdLst>
        </p14:section>
        <p14:section name="Возникшие трудности и неожиданности" id="{E30B4163-E85E-4AE1-8061-08BE044750B5}">
          <p14:sldIdLst>
            <p14:sldId id="266"/>
            <p14:sldId id="267"/>
          </p14:sldIdLst>
        </p14:section>
        <p14:section name="Под конец" id="{0B8FBC1B-15CB-4EAC-80F0-08CD4DA3AEA6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Сидельников" initials="ВС" lastIdx="2" clrIdx="0">
    <p:extLst>
      <p:ext uri="{19B8F6BF-5375-455C-9EA6-DF929625EA0E}">
        <p15:presenceInfo xmlns:p15="http://schemas.microsoft.com/office/powerpoint/2012/main" userId="d1f23f5866f571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95407" autoAdjust="0"/>
  </p:normalViewPr>
  <p:slideViewPr>
    <p:cSldViewPr snapToGrid="0">
      <p:cViewPr varScale="1">
        <p:scale>
          <a:sx n="81" d="100"/>
          <a:sy n="81" d="100"/>
        </p:scale>
        <p:origin x="5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8:36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8:36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8:36:4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ACC8-C35E-45D1-AC6C-D9808762BAB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03252-C695-4009-A183-24EDEBA12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3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51AE-3533-44EC-8E10-4E5AEAC7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213610"/>
            <a:ext cx="8676222" cy="1905000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QT</a:t>
            </a:r>
            <a:br>
              <a:rPr lang="en-US" dirty="0"/>
            </a:br>
            <a:r>
              <a:rPr lang="ru-RU" dirty="0"/>
              <a:t>Игра-стратегия «Влияние»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2E433-25DB-4785-9523-A4205E56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774" y="6264612"/>
            <a:ext cx="6433226" cy="593387"/>
          </a:xfrm>
        </p:spPr>
        <p:txBody>
          <a:bodyPr>
            <a:normAutofit/>
          </a:bodyPr>
          <a:lstStyle/>
          <a:p>
            <a:r>
              <a:rPr lang="ru-RU" sz="2600" dirty="0"/>
              <a:t>Сидельников</a:t>
            </a:r>
            <a:r>
              <a:rPr lang="ru-RU" sz="3000" dirty="0"/>
              <a:t> Владислав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34783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2" y="132314"/>
            <a:ext cx="5362415" cy="587284"/>
          </a:xfrm>
        </p:spPr>
        <p:txBody>
          <a:bodyPr>
            <a:normAutofit/>
          </a:bodyPr>
          <a:lstStyle/>
          <a:p>
            <a:r>
              <a:rPr lang="ru-RU" sz="2900" dirty="0"/>
              <a:t>Редактор уровней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7CFEB8-01BF-40DE-A469-76CDFCD1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78" y="948693"/>
            <a:ext cx="6797444" cy="5483351"/>
          </a:xfrm>
          <a:prstGeom prst="rect">
            <a:avLst/>
          </a:prstGeom>
        </p:spPr>
      </p:pic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782BF91-946F-4B85-AD0C-57D7AF90D2C4}"/>
              </a:ext>
            </a:extLst>
          </p:cNvPr>
          <p:cNvGrpSpPr/>
          <p:nvPr/>
        </p:nvGrpSpPr>
        <p:grpSpPr>
          <a:xfrm>
            <a:off x="7794171" y="2397706"/>
            <a:ext cx="4187129" cy="2862322"/>
            <a:chOff x="7794171" y="2397706"/>
            <a:chExt cx="4187129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21F9CC-419F-4421-88AD-BAFAFDB520A0}"/>
                </a:ext>
              </a:extLst>
            </p:cNvPr>
            <p:cNvSpPr txBox="1"/>
            <p:nvPr/>
          </p:nvSpPr>
          <p:spPr>
            <a:xfrm>
              <a:off x="9494722" y="2397706"/>
              <a:ext cx="2486578" cy="28623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		</a:t>
              </a:r>
              <a:r>
                <a:rPr lang="en-US" dirty="0"/>
                <a:t>Json</a:t>
              </a:r>
              <a:endParaRPr lang="ru-RU" dirty="0"/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  "color": null,</a:t>
              </a:r>
            </a:p>
            <a:p>
              <a:r>
                <a:rPr lang="en-US" dirty="0"/>
                <a:t>    "</a:t>
              </a:r>
              <a:r>
                <a:rPr lang="en-US" dirty="0" err="1"/>
                <a:t>is_drawing</a:t>
              </a:r>
              <a:r>
                <a:rPr lang="en-US" dirty="0"/>
                <a:t>": 1,</a:t>
              </a:r>
            </a:p>
            <a:p>
              <a:r>
                <a:rPr lang="en-US" dirty="0"/>
                <a:t>    "</a:t>
              </a:r>
              <a:r>
                <a:rPr lang="en-US" dirty="0" err="1"/>
                <a:t>is_exist</a:t>
              </a:r>
              <a:r>
                <a:rPr lang="en-US" dirty="0"/>
                <a:t>": true,</a:t>
              </a:r>
            </a:p>
            <a:p>
              <a:r>
                <a:rPr lang="en-US" dirty="0"/>
                <a:t>    "lines": "1 0 1 0 0 0",</a:t>
              </a:r>
            </a:p>
            <a:p>
              <a:r>
                <a:rPr lang="en-US" dirty="0"/>
                <a:t>    "</a:t>
              </a:r>
              <a:r>
                <a:rPr lang="en-US" dirty="0" err="1"/>
                <a:t>max_points</a:t>
              </a:r>
              <a:r>
                <a:rPr lang="en-US" dirty="0"/>
                <a:t>": 8,</a:t>
              </a:r>
            </a:p>
            <a:p>
              <a:r>
                <a:rPr lang="en-US" dirty="0"/>
                <a:t>    "</a:t>
              </a:r>
              <a:r>
                <a:rPr lang="en-US" dirty="0" err="1"/>
                <a:t>now_points</a:t>
              </a:r>
              <a:r>
                <a:rPr lang="en-US" dirty="0"/>
                <a:t>": 0,</a:t>
              </a:r>
            </a:p>
            <a:p>
              <a:r>
                <a:rPr lang="en-US" dirty="0"/>
                <a:t>    "owner": null</a:t>
              </a:r>
            </a:p>
            <a:p>
              <a:r>
                <a:rPr lang="en-US" dirty="0"/>
                <a:t>}</a:t>
              </a:r>
              <a:endParaRPr lang="ru-RU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404E26C-77EB-45C0-954B-A06935A92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171" y="3690367"/>
              <a:ext cx="1509486" cy="925177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9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391" y="75886"/>
            <a:ext cx="4298614" cy="587284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Трудности</a:t>
            </a:r>
            <a:r>
              <a:rPr lang="en-US" sz="2900" dirty="0"/>
              <a:t>/</a:t>
            </a:r>
            <a:r>
              <a:rPr lang="ru-RU" sz="2900" dirty="0"/>
              <a:t>Проблемы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7C58B75-CD11-48B8-A6B8-826BBCEF6001}"/>
              </a:ext>
            </a:extLst>
          </p:cNvPr>
          <p:cNvGrpSpPr/>
          <p:nvPr/>
        </p:nvGrpSpPr>
        <p:grpSpPr>
          <a:xfrm>
            <a:off x="1819093" y="732426"/>
            <a:ext cx="8553813" cy="1320449"/>
            <a:chOff x="1340757" y="732426"/>
            <a:chExt cx="9510486" cy="711200"/>
          </a:xfrm>
        </p:grpSpPr>
        <p:sp>
          <p:nvSpPr>
            <p:cNvPr id="3" name="Левая фигурная скобка 2">
              <a:extLst>
                <a:ext uri="{FF2B5EF4-FFF2-40B4-BE49-F238E27FC236}">
                  <a16:creationId xmlns:a16="http://schemas.microsoft.com/office/drawing/2014/main" id="{0CC05B39-E3F3-4F77-9734-478ED435E7B7}"/>
                </a:ext>
              </a:extLst>
            </p:cNvPr>
            <p:cNvSpPr/>
            <p:nvPr/>
          </p:nvSpPr>
          <p:spPr>
            <a:xfrm rot="5400000">
              <a:off x="5740400" y="-3667217"/>
              <a:ext cx="711200" cy="951048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6B066BA-814C-4297-9DA8-D991FF5EBC20}"/>
                </a:ext>
              </a:extLst>
            </p:cNvPr>
            <p:cNvCxnSpPr>
              <a:stCxn id="3" idx="1"/>
            </p:cNvCxnSpPr>
            <p:nvPr/>
          </p:nvCxnSpPr>
          <p:spPr>
            <a:xfrm>
              <a:off x="6096000" y="732426"/>
              <a:ext cx="0" cy="711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B390F3E7-8758-4583-80E9-66E0D3FC1B33}"/>
              </a:ext>
            </a:extLst>
          </p:cNvPr>
          <p:cNvGrpSpPr/>
          <p:nvPr/>
        </p:nvGrpSpPr>
        <p:grpSpPr>
          <a:xfrm>
            <a:off x="-154344" y="2122131"/>
            <a:ext cx="4451091" cy="2785895"/>
            <a:chOff x="-154344" y="2122131"/>
            <a:chExt cx="4451091" cy="2785895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02458C07-79D0-48D3-B495-F38B0F9DD881}"/>
                </a:ext>
              </a:extLst>
            </p:cNvPr>
            <p:cNvGrpSpPr/>
            <p:nvPr/>
          </p:nvGrpSpPr>
          <p:grpSpPr>
            <a:xfrm>
              <a:off x="-154344" y="2122131"/>
              <a:ext cx="4451091" cy="2785895"/>
              <a:chOff x="-154344" y="2122131"/>
              <a:chExt cx="4451091" cy="278589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EFF76-2B55-4F1F-A910-942541926D3C}"/>
                  </a:ext>
                </a:extLst>
              </p:cNvPr>
              <p:cNvSpPr txBox="1"/>
              <p:nvPr/>
            </p:nvSpPr>
            <p:spPr>
              <a:xfrm>
                <a:off x="600036" y="2122131"/>
                <a:ext cx="2550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Перемещение поля</a:t>
                </a:r>
              </a:p>
            </p:txBody>
          </p:sp>
          <p:pic>
            <p:nvPicPr>
              <p:cNvPr id="18" name="Рисунок 17">
                <a:extLst>
                  <a:ext uri="{FF2B5EF4-FFF2-40B4-BE49-F238E27FC236}">
                    <a16:creationId xmlns:a16="http://schemas.microsoft.com/office/drawing/2014/main" id="{FD243EA8-2B12-4974-8FF4-05533AF0A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54344" y="2606119"/>
                <a:ext cx="4451091" cy="2301907"/>
              </a:xfrm>
              <a:prstGeom prst="rect">
                <a:avLst/>
              </a:prstGeom>
            </p:spPr>
          </p:pic>
        </p:grp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6017B0D-EB47-4287-B983-CFBED20D5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248" y="4133390"/>
              <a:ext cx="439794" cy="252365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3ED942F-1390-490B-A3BB-7CE65658A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3328" y="3737753"/>
              <a:ext cx="502920" cy="395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E6D9FF4B-423E-47DE-BD15-16DD58DAE1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6041" y="4366403"/>
              <a:ext cx="544693" cy="3886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B458BC96-7225-473A-92D0-41A03BADE6E8}"/>
              </a:ext>
            </a:extLst>
          </p:cNvPr>
          <p:cNvGrpSpPr/>
          <p:nvPr/>
        </p:nvGrpSpPr>
        <p:grpSpPr>
          <a:xfrm>
            <a:off x="4145926" y="2106709"/>
            <a:ext cx="4402410" cy="2801316"/>
            <a:chOff x="4145926" y="2106709"/>
            <a:chExt cx="4402410" cy="28013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E71657-D496-46AA-9E69-BE3D97EF282C}"/>
                </a:ext>
              </a:extLst>
            </p:cNvPr>
            <p:cNvSpPr txBox="1"/>
            <p:nvPr/>
          </p:nvSpPr>
          <p:spPr>
            <a:xfrm>
              <a:off x="4145926" y="2106709"/>
              <a:ext cx="4035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Реализация переключения меню</a:t>
              </a:r>
            </a:p>
          </p:txBody>
        </p:sp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C2599C3A-C80C-434C-8C0E-6FB464195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5586" y="2792622"/>
              <a:ext cx="1655533" cy="2115403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EC5143AE-7CFE-494E-A25F-30B24AD5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2803" y="2752836"/>
              <a:ext cx="1655533" cy="2115403"/>
            </a:xfrm>
            <a:prstGeom prst="rect">
              <a:avLst/>
            </a:prstGeom>
          </p:spPr>
        </p:pic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5748E42E-0AB2-49C4-99E2-7CC2F7BCBFB5}"/>
                </a:ext>
              </a:extLst>
            </p:cNvPr>
            <p:cNvCxnSpPr>
              <a:cxnSpLocks/>
            </p:cNvCxnSpPr>
            <p:nvPr/>
          </p:nvCxnSpPr>
          <p:spPr>
            <a:xfrm>
              <a:off x="6048791" y="3810538"/>
              <a:ext cx="70634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6CD1F14F-5662-445A-9666-2132292DB657}"/>
              </a:ext>
            </a:extLst>
          </p:cNvPr>
          <p:cNvGrpSpPr/>
          <p:nvPr/>
        </p:nvGrpSpPr>
        <p:grpSpPr>
          <a:xfrm>
            <a:off x="8820448" y="2106709"/>
            <a:ext cx="3127779" cy="2099170"/>
            <a:chOff x="8820448" y="2106709"/>
            <a:chExt cx="3127779" cy="20991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E73CF-64D2-4C7F-A7DB-3484FF66D3DF}"/>
                </a:ext>
              </a:extLst>
            </p:cNvPr>
            <p:cNvSpPr txBox="1"/>
            <p:nvPr/>
          </p:nvSpPr>
          <p:spPr>
            <a:xfrm>
              <a:off x="8820448" y="2106709"/>
              <a:ext cx="3127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Фильтры для выбора карт</a:t>
              </a:r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02199D30-0BDB-44B1-8B1E-97DDAD03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1651" y="3415194"/>
              <a:ext cx="2305372" cy="790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9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2426" y="145142"/>
            <a:ext cx="4147148" cy="587284"/>
          </a:xfrm>
        </p:spPr>
        <p:txBody>
          <a:bodyPr>
            <a:normAutofit/>
          </a:bodyPr>
          <a:lstStyle/>
          <a:p>
            <a:r>
              <a:rPr lang="ru-RU" sz="2900" dirty="0"/>
              <a:t>Неожиданности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1D6CE6E-A34F-45E9-9BC9-B6EDB6549A94}"/>
              </a:ext>
            </a:extLst>
          </p:cNvPr>
          <p:cNvCxnSpPr>
            <a:stCxn id="2" idx="2"/>
          </p:cNvCxnSpPr>
          <p:nvPr/>
        </p:nvCxnSpPr>
        <p:spPr>
          <a:xfrm>
            <a:off x="6096000" y="732426"/>
            <a:ext cx="0" cy="502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32DBAE9A-511B-4A22-97CB-8FEA8F590650}"/>
              </a:ext>
            </a:extLst>
          </p:cNvPr>
          <p:cNvSpPr txBox="1">
            <a:spLocks/>
          </p:cNvSpPr>
          <p:nvPr/>
        </p:nvSpPr>
        <p:spPr>
          <a:xfrm>
            <a:off x="4022426" y="1234440"/>
            <a:ext cx="4147148" cy="587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900" dirty="0"/>
              <a:t>Фича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96C709F-D0DD-4841-B32D-4EB84EE8813E}"/>
              </a:ext>
            </a:extLst>
          </p:cNvPr>
          <p:cNvCxnSpPr/>
          <p:nvPr/>
        </p:nvCxnSpPr>
        <p:spPr>
          <a:xfrm>
            <a:off x="6096000" y="1821724"/>
            <a:ext cx="0" cy="502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948CE2C-051A-4B5B-BC21-83C293C4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26" y="2323738"/>
            <a:ext cx="5286948" cy="4033745"/>
          </a:xfrm>
          <a:prstGeom prst="rect">
            <a:avLst/>
          </a:prstGeom>
        </p:spPr>
      </p:pic>
      <p:sp>
        <p:nvSpPr>
          <p:cNvPr id="16" name="Овал 15">
            <a:extLst>
              <a:ext uri="{FF2B5EF4-FFF2-40B4-BE49-F238E27FC236}">
                <a16:creationId xmlns:a16="http://schemas.microsoft.com/office/drawing/2014/main" id="{50BA63E9-0452-41E9-B2B4-AA3B13EDC918}"/>
              </a:ext>
            </a:extLst>
          </p:cNvPr>
          <p:cNvSpPr/>
          <p:nvPr/>
        </p:nvSpPr>
        <p:spPr>
          <a:xfrm>
            <a:off x="4639591" y="2417523"/>
            <a:ext cx="839244" cy="85177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6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2426" y="145142"/>
            <a:ext cx="4382538" cy="587284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Возможное развитие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4987540B-82CA-48D8-A4BD-3E31CC2FE4D8}"/>
              </a:ext>
            </a:extLst>
          </p:cNvPr>
          <p:cNvGrpSpPr/>
          <p:nvPr/>
        </p:nvGrpSpPr>
        <p:grpSpPr>
          <a:xfrm>
            <a:off x="386825" y="674370"/>
            <a:ext cx="10334718" cy="1569101"/>
            <a:chOff x="386825" y="674370"/>
            <a:chExt cx="10334718" cy="1569101"/>
          </a:xfrm>
        </p:grpSpPr>
        <p:sp>
          <p:nvSpPr>
            <p:cNvPr id="9" name="Левая фигурная скобка 8">
              <a:extLst>
                <a:ext uri="{FF2B5EF4-FFF2-40B4-BE49-F238E27FC236}">
                  <a16:creationId xmlns:a16="http://schemas.microsoft.com/office/drawing/2014/main" id="{56A8AB02-F026-40AD-899B-95A64E17B443}"/>
                </a:ext>
              </a:extLst>
            </p:cNvPr>
            <p:cNvSpPr/>
            <p:nvPr/>
          </p:nvSpPr>
          <p:spPr>
            <a:xfrm rot="5400000">
              <a:off x="5576840" y="-1992358"/>
              <a:ext cx="1038318" cy="63717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CC79CE-281F-48E9-ACA3-1E1B31503873}"/>
                </a:ext>
              </a:extLst>
            </p:cNvPr>
            <p:cNvSpPr txBox="1"/>
            <p:nvPr/>
          </p:nvSpPr>
          <p:spPr>
            <a:xfrm>
              <a:off x="386825" y="1780251"/>
              <a:ext cx="5046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Создание новых режимов игры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4278D1-3EB0-46CB-A8AB-6ABA793AB326}"/>
                </a:ext>
              </a:extLst>
            </p:cNvPr>
            <p:cNvSpPr txBox="1"/>
            <p:nvPr/>
          </p:nvSpPr>
          <p:spPr>
            <a:xfrm>
              <a:off x="7842229" y="1781806"/>
              <a:ext cx="287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Добавление фаз</a:t>
              </a:r>
            </a:p>
          </p:txBody>
        </p:sp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425E5D-57EC-4699-B03F-56EB6E7DF5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10112" y="2241916"/>
            <a:ext cx="0" cy="370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79F25E-D8FB-4FFB-9828-F84DC66353E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81886" y="2243471"/>
            <a:ext cx="0" cy="37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B4F685-7642-4F0E-B37C-FEDD6659C818}"/>
              </a:ext>
            </a:extLst>
          </p:cNvPr>
          <p:cNvSpPr txBox="1"/>
          <p:nvPr/>
        </p:nvSpPr>
        <p:spPr>
          <a:xfrm>
            <a:off x="1079322" y="288882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Реализованы базовые классы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F2002-4E14-4A48-A0DD-F26F1EC3D320}"/>
              </a:ext>
            </a:extLst>
          </p:cNvPr>
          <p:cNvSpPr txBox="1"/>
          <p:nvPr/>
        </p:nvSpPr>
        <p:spPr>
          <a:xfrm>
            <a:off x="7520024" y="3705999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Необходимость добавление</a:t>
            </a:r>
          </a:p>
          <a:p>
            <a:pPr algn="ctr"/>
            <a:r>
              <a:rPr lang="ru-RU" dirty="0"/>
              <a:t>новых скриптов и поправок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302CD-BC15-40CE-8309-7FBDAD8093FB}"/>
              </a:ext>
            </a:extLst>
          </p:cNvPr>
          <p:cNvSpPr txBox="1"/>
          <p:nvPr/>
        </p:nvSpPr>
        <p:spPr>
          <a:xfrm>
            <a:off x="832926" y="3571190"/>
            <a:ext cx="411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 унаследовании требуется только переписать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algn="ctr"/>
            <a:r>
              <a:rPr lang="ru-RU" dirty="0"/>
              <a:t>и ввести новые функции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6E272-DCF6-4127-9D7A-340C97F950AF}"/>
              </a:ext>
            </a:extLst>
          </p:cNvPr>
          <p:cNvSpPr txBox="1"/>
          <p:nvPr/>
        </p:nvSpPr>
        <p:spPr>
          <a:xfrm>
            <a:off x="7203244" y="4852083"/>
            <a:ext cx="41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Перенастройка интерфейса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70BBC-7DB9-452D-84C5-EC1D044ACF48}"/>
              </a:ext>
            </a:extLst>
          </p:cNvPr>
          <p:cNvSpPr txBox="1"/>
          <p:nvPr/>
        </p:nvSpPr>
        <p:spPr>
          <a:xfrm>
            <a:off x="1608313" y="609050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Высокая вероятность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16FAC-DE80-41B0-AEAA-441DE922CFB0}"/>
              </a:ext>
            </a:extLst>
          </p:cNvPr>
          <p:cNvSpPr txBox="1"/>
          <p:nvPr/>
        </p:nvSpPr>
        <p:spPr>
          <a:xfrm>
            <a:off x="8170847" y="609050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Низкая вероятность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E5EA6-A89A-4873-B141-B3719A47677D}"/>
              </a:ext>
            </a:extLst>
          </p:cNvPr>
          <p:cNvSpPr txBox="1"/>
          <p:nvPr/>
        </p:nvSpPr>
        <p:spPr>
          <a:xfrm>
            <a:off x="7264189" y="2888828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Начальная </a:t>
            </a:r>
            <a:r>
              <a:rPr lang="ru-RU" dirty="0" err="1"/>
              <a:t>непредусмотренность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BA453-486A-410F-B1C9-0EB4ECBCE8FF}"/>
              </a:ext>
            </a:extLst>
          </p:cNvPr>
          <p:cNvSpPr txBox="1"/>
          <p:nvPr/>
        </p:nvSpPr>
        <p:spPr>
          <a:xfrm>
            <a:off x="832924" y="4713584"/>
            <a:ext cx="411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Небольшие поправки в интерфейсе</a:t>
            </a:r>
          </a:p>
        </p:txBody>
      </p:sp>
    </p:spTree>
    <p:extLst>
      <p:ext uri="{BB962C8B-B14F-4D97-AF65-F5344CB8AC3E}">
        <p14:creationId xmlns:p14="http://schemas.microsoft.com/office/powerpoint/2010/main" val="24662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1" grpId="0"/>
      <p:bldP spid="22" grpId="0"/>
      <p:bldP spid="18" grpId="0"/>
      <p:bldP spid="24" grpId="0"/>
      <p:bldP spid="19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4CD455-0B8F-4C81-83B3-3C06BD31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3506" y="2958229"/>
            <a:ext cx="4344988" cy="941541"/>
          </a:xfrm>
        </p:spPr>
        <p:txBody>
          <a:bodyPr/>
          <a:lstStyle/>
          <a:p>
            <a:r>
              <a:rPr lang="ru-RU" dirty="0"/>
              <a:t>за</a:t>
            </a:r>
          </a:p>
        </p:txBody>
      </p:sp>
      <p:sp>
        <p:nvSpPr>
          <p:cNvPr id="13" name="Заголовок 6">
            <a:extLst>
              <a:ext uri="{FF2B5EF4-FFF2-40B4-BE49-F238E27FC236}">
                <a16:creationId xmlns:a16="http://schemas.microsoft.com/office/drawing/2014/main" id="{B9344962-7292-4426-AD7D-DC0936CC4733}"/>
              </a:ext>
            </a:extLst>
          </p:cNvPr>
          <p:cNvSpPr txBox="1">
            <a:spLocks/>
          </p:cNvSpPr>
          <p:nvPr/>
        </p:nvSpPr>
        <p:spPr>
          <a:xfrm>
            <a:off x="3923506" y="3899770"/>
            <a:ext cx="4344988" cy="941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Внимание!</a:t>
            </a:r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F0F7DC75-2806-46B4-8A7D-E04DEA23A307}"/>
              </a:ext>
            </a:extLst>
          </p:cNvPr>
          <p:cNvSpPr txBox="1">
            <a:spLocks/>
          </p:cNvSpPr>
          <p:nvPr/>
        </p:nvSpPr>
        <p:spPr>
          <a:xfrm>
            <a:off x="3923506" y="2016688"/>
            <a:ext cx="4344988" cy="941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благодарю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3D750DD-D7EF-4306-99E9-D2290AD598B0}"/>
                  </a:ext>
                </a:extLst>
              </p14:cNvPr>
              <p14:cNvContentPartPr/>
              <p14:nvPr/>
            </p14:nvContentPartPr>
            <p14:xfrm>
              <a:off x="4584492" y="4120511"/>
              <a:ext cx="36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3D750DD-D7EF-4306-99E9-D2290AD59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5492" y="41118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5B8B11E-F983-4046-BFE9-970EF1069CBF}"/>
                  </a:ext>
                </a:extLst>
              </p14:cNvPr>
              <p14:cNvContentPartPr/>
              <p14:nvPr/>
            </p14:nvContentPartPr>
            <p14:xfrm>
              <a:off x="4596732" y="4246151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5B8B11E-F983-4046-BFE9-970EF1069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7732" y="42371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33EFDAD-AEBC-4BBD-B626-F928269004BF}"/>
                  </a:ext>
                </a:extLst>
              </p14:cNvPr>
              <p14:cNvContentPartPr/>
              <p14:nvPr/>
            </p14:nvContentPartPr>
            <p14:xfrm>
              <a:off x="4809852" y="2830631"/>
              <a:ext cx="36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33EFDAD-AEBC-4BBD-B626-F92826900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852" y="282163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9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B0F9522-CD29-4CAC-9064-F1DEEF85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2982" y="137508"/>
            <a:ext cx="4068801" cy="564533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Введение в проект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CA379A5D-6860-467C-BDB9-1B9AEF577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060" y="702042"/>
            <a:ext cx="6663690" cy="145822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Цель</a:t>
            </a:r>
          </a:p>
          <a:p>
            <a:r>
              <a:rPr lang="ru-RU" sz="1900" dirty="0"/>
              <a:t>Создание игры в жанре пошаговой стратегии, предназначенной для</a:t>
            </a:r>
            <a:r>
              <a:rPr lang="en-US" sz="1900" dirty="0"/>
              <a:t> </a:t>
            </a:r>
            <a:r>
              <a:rPr lang="ru-RU" sz="1900" dirty="0"/>
              <a:t>нескольких игроков.</a:t>
            </a:r>
            <a:endParaRPr lang="en-US" sz="1900" dirty="0"/>
          </a:p>
          <a:p>
            <a:r>
              <a:rPr lang="ru-RU" sz="1900" dirty="0"/>
              <a:t>За основу взята </a:t>
            </a:r>
            <a:r>
              <a:rPr lang="en-US" sz="1900" dirty="0"/>
              <a:t>android-</a:t>
            </a:r>
            <a:r>
              <a:rPr lang="ru-RU" sz="1900" dirty="0"/>
              <a:t>игра </a:t>
            </a:r>
            <a:r>
              <a:rPr lang="en-US" sz="1900" dirty="0"/>
              <a:t>Influence</a:t>
            </a:r>
            <a:endParaRPr lang="ru-RU" sz="19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5DB125-0078-40A2-A0F1-2F13EA7F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82" y="1980963"/>
            <a:ext cx="3708895" cy="16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5901C7-360B-48F7-B7FB-E1C48025D397}"/>
              </a:ext>
            </a:extLst>
          </p:cNvPr>
          <p:cNvSpPr txBox="1"/>
          <p:nvPr/>
        </p:nvSpPr>
        <p:spPr>
          <a:xfrm>
            <a:off x="2352658" y="3869190"/>
            <a:ext cx="7509542" cy="207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Дальнейшее рассматривание включает: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Знакомство с игрой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Изучение конечного результата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Возникшие трудности и неожиданности в процессе создания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Возможное дальнейшее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418757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2" y="144602"/>
            <a:ext cx="5362415" cy="529768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Игровое поле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F6500A-4CD1-4F0D-94E7-7BC8BBCB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3" y="409486"/>
            <a:ext cx="7028571" cy="6352381"/>
          </a:xfrm>
          <a:prstGeom prst="rect">
            <a:avLst/>
          </a:prstGeom>
        </p:spPr>
      </p:pic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B326B80D-5D34-44EA-AC8B-17861357F876}"/>
              </a:ext>
            </a:extLst>
          </p:cNvPr>
          <p:cNvGrpSpPr/>
          <p:nvPr/>
        </p:nvGrpSpPr>
        <p:grpSpPr>
          <a:xfrm>
            <a:off x="9042400" y="2656114"/>
            <a:ext cx="567884" cy="1901372"/>
            <a:chOff x="9042400" y="2656114"/>
            <a:chExt cx="567884" cy="1901372"/>
          </a:xfrm>
        </p:grpSpPr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2C5A954C-269F-4344-B413-AEB598359DD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9042400" y="3585677"/>
              <a:ext cx="567884" cy="9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752E0AA4-7763-444D-937F-45BD152DBF39}"/>
                </a:ext>
              </a:extLst>
            </p:cNvPr>
            <p:cNvCxnSpPr>
              <a:stCxn id="7" idx="3"/>
            </p:cNvCxnSpPr>
            <p:nvPr/>
          </p:nvCxnSpPr>
          <p:spPr>
            <a:xfrm flipH="1" flipV="1">
              <a:off x="9042400" y="2656114"/>
              <a:ext cx="567884" cy="92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01C3F3A-DEE9-4551-A459-EF710D1B3DE5}"/>
              </a:ext>
            </a:extLst>
          </p:cNvPr>
          <p:cNvSpPr txBox="1"/>
          <p:nvPr/>
        </p:nvSpPr>
        <p:spPr>
          <a:xfrm>
            <a:off x="9610284" y="3354844"/>
            <a:ext cx="156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Ячейки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DCF7793-B8E7-4BE0-9CCF-A433B5638567}"/>
              </a:ext>
            </a:extLst>
          </p:cNvPr>
          <p:cNvGrpSpPr/>
          <p:nvPr/>
        </p:nvGrpSpPr>
        <p:grpSpPr>
          <a:xfrm>
            <a:off x="4717144" y="4071581"/>
            <a:ext cx="2002970" cy="485905"/>
            <a:chOff x="4717144" y="4071581"/>
            <a:chExt cx="2002970" cy="485905"/>
          </a:xfrm>
        </p:grpSpPr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8A8DADB6-8D40-4EE3-B760-D40A2D27E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7144" y="4071582"/>
              <a:ext cx="943427" cy="48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FF7B71EE-BC0C-40E7-9E08-EC016D6CEE1C}"/>
                </a:ext>
              </a:extLst>
            </p:cNvPr>
            <p:cNvCxnSpPr/>
            <p:nvPr/>
          </p:nvCxnSpPr>
          <p:spPr>
            <a:xfrm flipV="1">
              <a:off x="5675086" y="4071581"/>
              <a:ext cx="1045028" cy="485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C09B6F-F0BF-4E6F-B623-CBCEA1B89F82}"/>
              </a:ext>
            </a:extLst>
          </p:cNvPr>
          <p:cNvSpPr txBox="1"/>
          <p:nvPr/>
        </p:nvSpPr>
        <p:spPr>
          <a:xfrm>
            <a:off x="5078608" y="4591537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Мосты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BA5539A-1539-413B-892D-4D2C61BC6647}"/>
              </a:ext>
            </a:extLst>
          </p:cNvPr>
          <p:cNvCxnSpPr>
            <a:cxnSpLocks/>
          </p:cNvCxnSpPr>
          <p:nvPr/>
        </p:nvCxnSpPr>
        <p:spPr>
          <a:xfrm flipH="1">
            <a:off x="9042400" y="1684305"/>
            <a:ext cx="885371" cy="55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6A72EF-378D-4501-97DC-6ECCDB2D8707}"/>
              </a:ext>
            </a:extLst>
          </p:cNvPr>
          <p:cNvSpPr txBox="1"/>
          <p:nvPr/>
        </p:nvSpPr>
        <p:spPr>
          <a:xfrm>
            <a:off x="9184886" y="1263391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Ячейка игрока</a:t>
            </a:r>
          </a:p>
        </p:txBody>
      </p:sp>
    </p:spTree>
    <p:extLst>
      <p:ext uri="{BB962C8B-B14F-4D97-AF65-F5344CB8AC3E}">
        <p14:creationId xmlns:p14="http://schemas.microsoft.com/office/powerpoint/2010/main" val="36895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CA14EB0-7852-43EC-AB7F-2CF7BACF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2" y="400857"/>
            <a:ext cx="7142858" cy="64571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2" y="144602"/>
            <a:ext cx="5362415" cy="529768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Как ходить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1DA9A0-CA4B-47BC-A9D1-7DFAAEAB784E}"/>
              </a:ext>
            </a:extLst>
          </p:cNvPr>
          <p:cNvCxnSpPr>
            <a:cxnSpLocks/>
          </p:cNvCxnSpPr>
          <p:nvPr/>
        </p:nvCxnSpPr>
        <p:spPr>
          <a:xfrm>
            <a:off x="6560457" y="1625600"/>
            <a:ext cx="391886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B12142D5-C631-4605-8EC3-6CAE8CC4876F}"/>
              </a:ext>
            </a:extLst>
          </p:cNvPr>
          <p:cNvSpPr/>
          <p:nvPr/>
        </p:nvSpPr>
        <p:spPr>
          <a:xfrm rot="19434728">
            <a:off x="6451600" y="1563924"/>
            <a:ext cx="609600" cy="674894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8B54FD6-38C0-4563-9277-1BF137A223A4}"/>
              </a:ext>
            </a:extLst>
          </p:cNvPr>
          <p:cNvCxnSpPr/>
          <p:nvPr/>
        </p:nvCxnSpPr>
        <p:spPr>
          <a:xfrm>
            <a:off x="5341257" y="3730171"/>
            <a:ext cx="754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31938F9-4CA1-474F-A2F0-06DF963F7E84}"/>
              </a:ext>
            </a:extLst>
          </p:cNvPr>
          <p:cNvCxnSpPr/>
          <p:nvPr/>
        </p:nvCxnSpPr>
        <p:spPr>
          <a:xfrm flipH="1" flipV="1">
            <a:off x="4484914" y="2656114"/>
            <a:ext cx="391886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F0F8206-9360-46C3-B6B3-A2ACA2401FB2}"/>
              </a:ext>
            </a:extLst>
          </p:cNvPr>
          <p:cNvCxnSpPr/>
          <p:nvPr/>
        </p:nvCxnSpPr>
        <p:spPr>
          <a:xfrm flipH="1">
            <a:off x="3846286" y="3730171"/>
            <a:ext cx="79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C70CA12-D391-4F9C-BF0A-DB51607CEC7B}"/>
              </a:ext>
            </a:extLst>
          </p:cNvPr>
          <p:cNvCxnSpPr>
            <a:cxnSpLocks/>
          </p:cNvCxnSpPr>
          <p:nvPr/>
        </p:nvCxnSpPr>
        <p:spPr>
          <a:xfrm flipH="1">
            <a:off x="4484914" y="3947886"/>
            <a:ext cx="391886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8CCBFE2-806F-4546-913A-F1B5E97E0CA4}"/>
              </a:ext>
            </a:extLst>
          </p:cNvPr>
          <p:cNvCxnSpPr>
            <a:cxnSpLocks/>
          </p:cNvCxnSpPr>
          <p:nvPr/>
        </p:nvCxnSpPr>
        <p:spPr>
          <a:xfrm>
            <a:off x="8108397" y="1625600"/>
            <a:ext cx="292860" cy="47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нак умножения 37">
            <a:extLst>
              <a:ext uri="{FF2B5EF4-FFF2-40B4-BE49-F238E27FC236}">
                <a16:creationId xmlns:a16="http://schemas.microsoft.com/office/drawing/2014/main" id="{CA447534-5532-48CA-AED8-C9DFEA19351C}"/>
              </a:ext>
            </a:extLst>
          </p:cNvPr>
          <p:cNvSpPr/>
          <p:nvPr/>
        </p:nvSpPr>
        <p:spPr>
          <a:xfrm rot="14458474">
            <a:off x="7962825" y="1523284"/>
            <a:ext cx="609600" cy="674894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6B5097A-0505-4ED2-B636-3AF7D042AF8B}"/>
              </a:ext>
            </a:extLst>
          </p:cNvPr>
          <p:cNvCxnSpPr>
            <a:cxnSpLocks/>
          </p:cNvCxnSpPr>
          <p:nvPr/>
        </p:nvCxnSpPr>
        <p:spPr>
          <a:xfrm flipH="1">
            <a:off x="7991562" y="2609857"/>
            <a:ext cx="442954" cy="6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6380481-539C-4E98-AED0-EE49E08AF5BA}"/>
              </a:ext>
            </a:extLst>
          </p:cNvPr>
          <p:cNvCxnSpPr>
            <a:cxnSpLocks/>
          </p:cNvCxnSpPr>
          <p:nvPr/>
        </p:nvCxnSpPr>
        <p:spPr>
          <a:xfrm>
            <a:off x="5996504" y="2656114"/>
            <a:ext cx="391886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0D59532-BC36-467A-ABF1-9ECB1A72F6A6}"/>
              </a:ext>
            </a:extLst>
          </p:cNvPr>
          <p:cNvCxnSpPr>
            <a:cxnSpLocks/>
          </p:cNvCxnSpPr>
          <p:nvPr/>
        </p:nvCxnSpPr>
        <p:spPr>
          <a:xfrm flipH="1" flipV="1">
            <a:off x="5246337" y="1430483"/>
            <a:ext cx="421297" cy="6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D51C426-46E2-42F3-9560-69FCD4FF075A}"/>
              </a:ext>
            </a:extLst>
          </p:cNvPr>
          <p:cNvCxnSpPr/>
          <p:nvPr/>
        </p:nvCxnSpPr>
        <p:spPr>
          <a:xfrm flipV="1">
            <a:off x="5718627" y="1477899"/>
            <a:ext cx="377371" cy="57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29A97FA-634F-4988-AB0D-0CB3619BA9E7}"/>
              </a:ext>
            </a:extLst>
          </p:cNvPr>
          <p:cNvCxnSpPr/>
          <p:nvPr/>
        </p:nvCxnSpPr>
        <p:spPr>
          <a:xfrm>
            <a:off x="6136195" y="2353602"/>
            <a:ext cx="70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нак умножения 57">
            <a:extLst>
              <a:ext uri="{FF2B5EF4-FFF2-40B4-BE49-F238E27FC236}">
                <a16:creationId xmlns:a16="http://schemas.microsoft.com/office/drawing/2014/main" id="{B0AE75EE-44EE-4E68-BD72-3F34EF31B123}"/>
              </a:ext>
            </a:extLst>
          </p:cNvPr>
          <p:cNvSpPr/>
          <p:nvPr/>
        </p:nvSpPr>
        <p:spPr>
          <a:xfrm rot="16371101">
            <a:off x="6125457" y="2026486"/>
            <a:ext cx="609600" cy="674894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49BC82C-4739-4151-A806-1757632F0A8A}"/>
              </a:ext>
            </a:extLst>
          </p:cNvPr>
          <p:cNvCxnSpPr>
            <a:cxnSpLocks/>
          </p:cNvCxnSpPr>
          <p:nvPr/>
        </p:nvCxnSpPr>
        <p:spPr>
          <a:xfrm flipH="1">
            <a:off x="6560457" y="2609857"/>
            <a:ext cx="391886" cy="6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832700D5-3AD7-43C1-A271-5E9CBF6B2F50}"/>
              </a:ext>
            </a:extLst>
          </p:cNvPr>
          <p:cNvCxnSpPr>
            <a:cxnSpLocks/>
          </p:cNvCxnSpPr>
          <p:nvPr/>
        </p:nvCxnSpPr>
        <p:spPr>
          <a:xfrm>
            <a:off x="7518829" y="2685144"/>
            <a:ext cx="391886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Знак умножения 68">
            <a:extLst>
              <a:ext uri="{FF2B5EF4-FFF2-40B4-BE49-F238E27FC236}">
                <a16:creationId xmlns:a16="http://schemas.microsoft.com/office/drawing/2014/main" id="{B2D347E1-2F6C-4078-8A4C-4C7907FCDA79}"/>
              </a:ext>
            </a:extLst>
          </p:cNvPr>
          <p:cNvSpPr/>
          <p:nvPr/>
        </p:nvSpPr>
        <p:spPr>
          <a:xfrm rot="13240781">
            <a:off x="7908239" y="2603235"/>
            <a:ext cx="609600" cy="674894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 animBg="1"/>
      <p:bldP spid="5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A3998C7-5667-40C9-93FD-46865FC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95" t="15393" r="27619" b="1772"/>
          <a:stretch>
            <a:fillRect/>
          </a:stretch>
        </p:blipFill>
        <p:spPr>
          <a:xfrm>
            <a:off x="3222172" y="856344"/>
            <a:ext cx="6008914" cy="5428343"/>
          </a:xfrm>
          <a:custGeom>
            <a:avLst/>
            <a:gdLst>
              <a:gd name="connsiteX0" fmla="*/ 0 w 6008914"/>
              <a:gd name="connsiteY0" fmla="*/ 0 h 5428343"/>
              <a:gd name="connsiteX1" fmla="*/ 6008914 w 6008914"/>
              <a:gd name="connsiteY1" fmla="*/ 0 h 5428343"/>
              <a:gd name="connsiteX2" fmla="*/ 6008914 w 6008914"/>
              <a:gd name="connsiteY2" fmla="*/ 5428343 h 5428343"/>
              <a:gd name="connsiteX3" fmla="*/ 0 w 6008914"/>
              <a:gd name="connsiteY3" fmla="*/ 5428343 h 542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5428343">
                <a:moveTo>
                  <a:pt x="0" y="0"/>
                </a:moveTo>
                <a:lnTo>
                  <a:pt x="6008914" y="0"/>
                </a:lnTo>
                <a:lnTo>
                  <a:pt x="6008914" y="5428343"/>
                </a:lnTo>
                <a:lnTo>
                  <a:pt x="0" y="5428343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2" y="144602"/>
            <a:ext cx="5362415" cy="529768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Борьба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65F3A9D-3531-465E-89EE-73EA690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76" t="15393" r="27738" b="1772"/>
          <a:stretch>
            <a:fillRect/>
          </a:stretch>
        </p:blipFill>
        <p:spPr>
          <a:xfrm>
            <a:off x="3222172" y="856344"/>
            <a:ext cx="6008914" cy="5428343"/>
          </a:xfrm>
          <a:custGeom>
            <a:avLst/>
            <a:gdLst>
              <a:gd name="connsiteX0" fmla="*/ 0 w 6008914"/>
              <a:gd name="connsiteY0" fmla="*/ 0 h 5428343"/>
              <a:gd name="connsiteX1" fmla="*/ 6008914 w 6008914"/>
              <a:gd name="connsiteY1" fmla="*/ 0 h 5428343"/>
              <a:gd name="connsiteX2" fmla="*/ 6008914 w 6008914"/>
              <a:gd name="connsiteY2" fmla="*/ 5428343 h 5428343"/>
              <a:gd name="connsiteX3" fmla="*/ 0 w 6008914"/>
              <a:gd name="connsiteY3" fmla="*/ 5428343 h 542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5428343">
                <a:moveTo>
                  <a:pt x="0" y="0"/>
                </a:moveTo>
                <a:lnTo>
                  <a:pt x="6008914" y="0"/>
                </a:lnTo>
                <a:lnTo>
                  <a:pt x="6008914" y="5428343"/>
                </a:lnTo>
                <a:lnTo>
                  <a:pt x="0" y="5428343"/>
                </a:lnTo>
                <a:close/>
              </a:path>
            </a:pathLst>
          </a:cu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A74152E-E5FD-4816-8950-0B4E3060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738" t="15172" r="27976" b="1993"/>
          <a:stretch>
            <a:fillRect/>
          </a:stretch>
        </p:blipFill>
        <p:spPr>
          <a:xfrm>
            <a:off x="3222172" y="856344"/>
            <a:ext cx="6008914" cy="5428343"/>
          </a:xfrm>
          <a:custGeom>
            <a:avLst/>
            <a:gdLst>
              <a:gd name="connsiteX0" fmla="*/ 0 w 6008914"/>
              <a:gd name="connsiteY0" fmla="*/ 0 h 5428343"/>
              <a:gd name="connsiteX1" fmla="*/ 6008914 w 6008914"/>
              <a:gd name="connsiteY1" fmla="*/ 0 h 5428343"/>
              <a:gd name="connsiteX2" fmla="*/ 6008914 w 6008914"/>
              <a:gd name="connsiteY2" fmla="*/ 5428343 h 5428343"/>
              <a:gd name="connsiteX3" fmla="*/ 0 w 6008914"/>
              <a:gd name="connsiteY3" fmla="*/ 5428343 h 542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5428343">
                <a:moveTo>
                  <a:pt x="0" y="0"/>
                </a:moveTo>
                <a:lnTo>
                  <a:pt x="6008914" y="0"/>
                </a:lnTo>
                <a:lnTo>
                  <a:pt x="6008914" y="5428343"/>
                </a:lnTo>
                <a:lnTo>
                  <a:pt x="0" y="5428343"/>
                </a:lnTo>
                <a:close/>
              </a:path>
            </a:pathLst>
          </a:cu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FAC9B81-C74A-4067-AA35-2529E17099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366" t="14950" r="27349" b="2215"/>
          <a:stretch>
            <a:fillRect/>
          </a:stretch>
        </p:blipFill>
        <p:spPr>
          <a:xfrm>
            <a:off x="3211593" y="856345"/>
            <a:ext cx="6008914" cy="5428343"/>
          </a:xfrm>
          <a:custGeom>
            <a:avLst/>
            <a:gdLst>
              <a:gd name="connsiteX0" fmla="*/ 0 w 6008914"/>
              <a:gd name="connsiteY0" fmla="*/ 0 h 5428343"/>
              <a:gd name="connsiteX1" fmla="*/ 6008914 w 6008914"/>
              <a:gd name="connsiteY1" fmla="*/ 0 h 5428343"/>
              <a:gd name="connsiteX2" fmla="*/ 6008914 w 6008914"/>
              <a:gd name="connsiteY2" fmla="*/ 5428343 h 5428343"/>
              <a:gd name="connsiteX3" fmla="*/ 0 w 6008914"/>
              <a:gd name="connsiteY3" fmla="*/ 5428343 h 542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5428343">
                <a:moveTo>
                  <a:pt x="0" y="0"/>
                </a:moveTo>
                <a:lnTo>
                  <a:pt x="6008914" y="0"/>
                </a:lnTo>
                <a:lnTo>
                  <a:pt x="6008914" y="5428343"/>
                </a:lnTo>
                <a:lnTo>
                  <a:pt x="0" y="5428343"/>
                </a:lnTo>
                <a:close/>
              </a:path>
            </a:pathLst>
          </a:cu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68BF145-B6CB-434E-AB1D-5416809996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825" t="14729" r="27889" b="2436"/>
          <a:stretch>
            <a:fillRect/>
          </a:stretch>
        </p:blipFill>
        <p:spPr>
          <a:xfrm>
            <a:off x="3232751" y="856344"/>
            <a:ext cx="6008914" cy="5428343"/>
          </a:xfrm>
          <a:custGeom>
            <a:avLst/>
            <a:gdLst>
              <a:gd name="connsiteX0" fmla="*/ 0 w 6008914"/>
              <a:gd name="connsiteY0" fmla="*/ 0 h 5428343"/>
              <a:gd name="connsiteX1" fmla="*/ 6008914 w 6008914"/>
              <a:gd name="connsiteY1" fmla="*/ 0 h 5428343"/>
              <a:gd name="connsiteX2" fmla="*/ 6008914 w 6008914"/>
              <a:gd name="connsiteY2" fmla="*/ 5428343 h 5428343"/>
              <a:gd name="connsiteX3" fmla="*/ 0 w 6008914"/>
              <a:gd name="connsiteY3" fmla="*/ 5428343 h 542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5428343">
                <a:moveTo>
                  <a:pt x="0" y="0"/>
                </a:moveTo>
                <a:lnTo>
                  <a:pt x="6008914" y="0"/>
                </a:lnTo>
                <a:lnTo>
                  <a:pt x="6008914" y="5428343"/>
                </a:lnTo>
                <a:lnTo>
                  <a:pt x="0" y="5428343"/>
                </a:lnTo>
                <a:close/>
              </a:path>
            </a:pathLst>
          </a:cu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7010758-0E86-4391-B082-978AFF5BBA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951" t="13409" r="26488" b="1591"/>
          <a:stretch>
            <a:fillRect/>
          </a:stretch>
        </p:blipFill>
        <p:spPr>
          <a:xfrm>
            <a:off x="3232751" y="856344"/>
            <a:ext cx="6008914" cy="5428343"/>
          </a:xfrm>
          <a:custGeom>
            <a:avLst/>
            <a:gdLst>
              <a:gd name="connsiteX0" fmla="*/ 0 w 6008914"/>
              <a:gd name="connsiteY0" fmla="*/ 0 h 5428343"/>
              <a:gd name="connsiteX1" fmla="*/ 6008914 w 6008914"/>
              <a:gd name="connsiteY1" fmla="*/ 0 h 5428343"/>
              <a:gd name="connsiteX2" fmla="*/ 6008914 w 6008914"/>
              <a:gd name="connsiteY2" fmla="*/ 5428343 h 5428343"/>
              <a:gd name="connsiteX3" fmla="*/ 0 w 6008914"/>
              <a:gd name="connsiteY3" fmla="*/ 5428343 h 542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914" h="5428343">
                <a:moveTo>
                  <a:pt x="0" y="0"/>
                </a:moveTo>
                <a:lnTo>
                  <a:pt x="6008914" y="0"/>
                </a:lnTo>
                <a:lnTo>
                  <a:pt x="6008914" y="5428343"/>
                </a:lnTo>
                <a:lnTo>
                  <a:pt x="0" y="5428343"/>
                </a:lnTo>
                <a:close/>
              </a:path>
            </a:pathLst>
          </a:cu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7452624-3222-4A05-A5F1-5568A76DD584}"/>
              </a:ext>
            </a:extLst>
          </p:cNvPr>
          <p:cNvSpPr txBox="1"/>
          <p:nvPr/>
        </p:nvSpPr>
        <p:spPr>
          <a:xfrm>
            <a:off x="4441371" y="1175657"/>
            <a:ext cx="301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75%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50%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100%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0%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25%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0%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00"/>
              </a:highlight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284ACD-9884-4E05-BD1B-38722DBF36DA}"/>
              </a:ext>
            </a:extLst>
          </p:cNvPr>
          <p:cNvCxnSpPr/>
          <p:nvPr/>
        </p:nvCxnSpPr>
        <p:spPr>
          <a:xfrm flipV="1">
            <a:off x="8442542" y="5210827"/>
            <a:ext cx="334665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FCEF71D-8338-4820-AC6C-40ECEC495133}"/>
              </a:ext>
            </a:extLst>
          </p:cNvPr>
          <p:cNvCxnSpPr/>
          <p:nvPr/>
        </p:nvCxnSpPr>
        <p:spPr>
          <a:xfrm flipH="1">
            <a:off x="4734838" y="2342367"/>
            <a:ext cx="82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A63058C-80D0-4F62-B8F9-46FA9B558B1E}"/>
              </a:ext>
            </a:extLst>
          </p:cNvPr>
          <p:cNvCxnSpPr>
            <a:cxnSpLocks/>
          </p:cNvCxnSpPr>
          <p:nvPr/>
        </p:nvCxnSpPr>
        <p:spPr>
          <a:xfrm>
            <a:off x="6216050" y="2730674"/>
            <a:ext cx="372640" cy="4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D4B18E4-3D77-4FC9-8290-8BFF5D48539E}"/>
              </a:ext>
            </a:extLst>
          </p:cNvPr>
          <p:cNvCxnSpPr/>
          <p:nvPr/>
        </p:nvCxnSpPr>
        <p:spPr>
          <a:xfrm flipH="1" flipV="1">
            <a:off x="5436296" y="1578279"/>
            <a:ext cx="350729" cy="48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9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BBD43F-686C-4348-9075-067DED0A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43" y="799487"/>
            <a:ext cx="6349999" cy="55699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2" y="144602"/>
            <a:ext cx="5362415" cy="529768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Фаза укрепления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08E5C08-BDB4-4DFF-A4BF-13B5C4CD362C}"/>
              </a:ext>
            </a:extLst>
          </p:cNvPr>
          <p:cNvSpPr/>
          <p:nvPr/>
        </p:nvSpPr>
        <p:spPr>
          <a:xfrm>
            <a:off x="5399314" y="674370"/>
            <a:ext cx="3940628" cy="3523885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D055FB9-A3E7-492F-8D18-D968A314F327}"/>
              </a:ext>
            </a:extLst>
          </p:cNvPr>
          <p:cNvSpPr/>
          <p:nvPr/>
        </p:nvSpPr>
        <p:spPr>
          <a:xfrm>
            <a:off x="5319486" y="1944914"/>
            <a:ext cx="899885" cy="899886"/>
          </a:xfrm>
          <a:prstGeom prst="ellipse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A066DE5-8FB6-4B10-AFEA-B21AB1DBC97E}"/>
              </a:ext>
            </a:extLst>
          </p:cNvPr>
          <p:cNvGrpSpPr/>
          <p:nvPr/>
        </p:nvGrpSpPr>
        <p:grpSpPr>
          <a:xfrm>
            <a:off x="3657600" y="1973943"/>
            <a:ext cx="1248229" cy="899886"/>
            <a:chOff x="3657600" y="1973943"/>
            <a:chExt cx="1248229" cy="899886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CED5E6D-8586-4F56-A261-7EB02B5BF71D}"/>
                </a:ext>
              </a:extLst>
            </p:cNvPr>
            <p:cNvSpPr/>
            <p:nvPr/>
          </p:nvSpPr>
          <p:spPr>
            <a:xfrm>
              <a:off x="3853543" y="1973943"/>
              <a:ext cx="899885" cy="899886"/>
            </a:xfrm>
            <a:prstGeom prst="ellipse">
              <a:avLst/>
            </a:prstGeom>
            <a:noFill/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027B8199-23E4-465F-817B-69B9D68A5883}"/>
                </a:ext>
              </a:extLst>
            </p:cNvPr>
            <p:cNvCxnSpPr/>
            <p:nvPr/>
          </p:nvCxnSpPr>
          <p:spPr>
            <a:xfrm flipV="1">
              <a:off x="3657600" y="2075543"/>
              <a:ext cx="1248229" cy="6386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50C2DC9-C8AE-42CE-B495-FF7A87A747EB}"/>
              </a:ext>
            </a:extLst>
          </p:cNvPr>
          <p:cNvSpPr txBox="1"/>
          <p:nvPr/>
        </p:nvSpPr>
        <p:spPr>
          <a:xfrm>
            <a:off x="5180965" y="15752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+1/</a:t>
            </a:r>
            <a:r>
              <a:rPr lang="en-US" dirty="0"/>
              <a:t>+max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9F423E8-562A-4071-9B09-D6BB0E178063}"/>
              </a:ext>
            </a:extLst>
          </p:cNvPr>
          <p:cNvGrpSpPr/>
          <p:nvPr/>
        </p:nvGrpSpPr>
        <p:grpSpPr>
          <a:xfrm>
            <a:off x="6737950" y="1944914"/>
            <a:ext cx="1248229" cy="899886"/>
            <a:chOff x="6737950" y="1944914"/>
            <a:chExt cx="1248229" cy="899886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03286AF-DE72-45E4-A682-D43BFA503E3A}"/>
                </a:ext>
              </a:extLst>
            </p:cNvPr>
            <p:cNvSpPr/>
            <p:nvPr/>
          </p:nvSpPr>
          <p:spPr>
            <a:xfrm>
              <a:off x="6890351" y="1944914"/>
              <a:ext cx="899885" cy="899886"/>
            </a:xfrm>
            <a:prstGeom prst="ellipse">
              <a:avLst/>
            </a:prstGeom>
            <a:noFill/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70FEABBC-57C3-414B-A9A4-CF541C91A642}"/>
                </a:ext>
              </a:extLst>
            </p:cNvPr>
            <p:cNvCxnSpPr/>
            <p:nvPr/>
          </p:nvCxnSpPr>
          <p:spPr>
            <a:xfrm flipV="1">
              <a:off x="6737950" y="2024744"/>
              <a:ext cx="1248229" cy="6386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3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2" y="144602"/>
            <a:ext cx="5362415" cy="529768"/>
          </a:xfrm>
        </p:spPr>
        <p:txBody>
          <a:bodyPr>
            <a:normAutofit fontScale="90000"/>
          </a:bodyPr>
          <a:lstStyle/>
          <a:p>
            <a:r>
              <a:rPr lang="ru-RU" sz="2900" dirty="0"/>
              <a:t>Режимы игры</a:t>
            </a:r>
          </a:p>
        </p:txBody>
      </p:sp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4C0AEA18-43BF-4D14-B8D9-51054C2705EA}"/>
              </a:ext>
            </a:extLst>
          </p:cNvPr>
          <p:cNvSpPr/>
          <p:nvPr/>
        </p:nvSpPr>
        <p:spPr>
          <a:xfrm rot="5400000">
            <a:off x="5576840" y="-1992358"/>
            <a:ext cx="1038318" cy="63717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4874-3497-46D7-8A89-56173566B35A}"/>
              </a:ext>
            </a:extLst>
          </p:cNvPr>
          <p:cNvSpPr txBox="1"/>
          <p:nvPr/>
        </p:nvSpPr>
        <p:spPr>
          <a:xfrm>
            <a:off x="2295203" y="1765496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Classic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2E481-3623-4EE1-B0A8-93213FF06ACD}"/>
              </a:ext>
            </a:extLst>
          </p:cNvPr>
          <p:cNvSpPr txBox="1"/>
          <p:nvPr/>
        </p:nvSpPr>
        <p:spPr>
          <a:xfrm>
            <a:off x="8526711" y="1780791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Blindness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48CE2C-051A-4B5B-BC21-83C293C4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8" y="2227161"/>
            <a:ext cx="5286948" cy="4033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2AF0BB-1480-436B-A24E-89F30EAB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9" y="2413431"/>
            <a:ext cx="4789714" cy="38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89" y="53111"/>
            <a:ext cx="5362415" cy="587284"/>
          </a:xfrm>
        </p:spPr>
        <p:txBody>
          <a:bodyPr>
            <a:normAutofit/>
          </a:bodyPr>
          <a:lstStyle/>
          <a:p>
            <a:r>
              <a:rPr lang="ru-RU" sz="2900" dirty="0"/>
              <a:t>статистика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BDBBDC-2ABD-43B3-9839-84077B65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68" y="791776"/>
            <a:ext cx="6476258" cy="4384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C0305D-D6D5-4B21-B71A-E75C7A4D0C6D}"/>
              </a:ext>
            </a:extLst>
          </p:cNvPr>
          <p:cNvSpPr txBox="1"/>
          <p:nvPr/>
        </p:nvSpPr>
        <p:spPr>
          <a:xfrm>
            <a:off x="1532833" y="5327560"/>
            <a:ext cx="9799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2021.10.28:11,21,MAP3,Classic,3,"{'0': '1', '1': '2', '2': '3’}”,</a:t>
            </a:r>
          </a:p>
          <a:p>
            <a:pPr algn="ctr"/>
            <a:r>
              <a:rPr lang="en-US" dirty="0"/>
              <a:t>"{'0': '255 0 4', '1': '55 255 0', '2': '0 17 255’}”,</a:t>
            </a:r>
          </a:p>
          <a:p>
            <a:pPr algn="ctr"/>
            <a:r>
              <a:rPr lang="en-US" dirty="0"/>
              <a:t>"{'0': [2, 2, 3, 3, 3, 3, 3, 1, 2, 2, 2, 2, 2, 2, 4, 1, 1, 1, 1, 1, 2, 2, 2, 1, 1, 1, 2, 0], </a:t>
            </a:r>
          </a:p>
          <a:p>
            <a:pPr algn="ctr"/>
            <a:r>
              <a:rPr lang="en-US" dirty="0"/>
              <a:t>'2': [3, 3, 3, 3, 3, 3, 6, 6, 6, 6, 6, 6, 11, 11, 11, 11, 11, 8, 15, 15, 15, 15, 15, 13, 24, 24, 24, 23], </a:t>
            </a:r>
          </a:p>
          <a:p>
            <a:pPr algn="ctr"/>
            <a:r>
              <a:rPr lang="en-US" dirty="0"/>
              <a:t>'1': [3, 3, 3, 3, 6, 5, 5, 3, 3, 3, 6, 6, 6, 3, 3, 3, 6, 1, 1, 1, 1, 1, 2, 0, 0, 0, 0, 0]}"</a:t>
            </a:r>
          </a:p>
        </p:txBody>
      </p:sp>
    </p:spTree>
    <p:extLst>
      <p:ext uri="{BB962C8B-B14F-4D97-AF65-F5344CB8AC3E}">
        <p14:creationId xmlns:p14="http://schemas.microsoft.com/office/powerpoint/2010/main" val="19549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E393118-5E9F-4F54-AD0F-0A045D0E55AF}"/>
              </a:ext>
            </a:extLst>
          </p:cNvPr>
          <p:cNvGrpSpPr/>
          <p:nvPr/>
        </p:nvGrpSpPr>
        <p:grpSpPr>
          <a:xfrm>
            <a:off x="4720110" y="1167942"/>
            <a:ext cx="3086531" cy="4457881"/>
            <a:chOff x="3806871" y="1991885"/>
            <a:chExt cx="3086531" cy="4457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AA7EDC-6081-4E19-9BC1-31D3216D2CC1}"/>
                </a:ext>
              </a:extLst>
            </p:cNvPr>
            <p:cNvSpPr txBox="1"/>
            <p:nvPr/>
          </p:nvSpPr>
          <p:spPr>
            <a:xfrm>
              <a:off x="4232205" y="199188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Меню статистики</a:t>
              </a:r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D4856F4-520E-4702-B6A4-F944A5527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6871" y="2496339"/>
              <a:ext cx="3086531" cy="395342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5CBF1-665C-4AC3-A16D-03FBD8C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790" y="21227"/>
            <a:ext cx="5362415" cy="587284"/>
          </a:xfrm>
        </p:spPr>
        <p:txBody>
          <a:bodyPr>
            <a:normAutofit/>
          </a:bodyPr>
          <a:lstStyle/>
          <a:p>
            <a:r>
              <a:rPr lang="ru-RU" sz="2900" dirty="0"/>
              <a:t>меню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FD02079-6CB4-440E-8E36-B7E81A739D20}"/>
              </a:ext>
            </a:extLst>
          </p:cNvPr>
          <p:cNvGrpSpPr/>
          <p:nvPr/>
        </p:nvGrpSpPr>
        <p:grpSpPr>
          <a:xfrm>
            <a:off x="4716911" y="1167942"/>
            <a:ext cx="3131880" cy="4522116"/>
            <a:chOff x="4632917" y="1518717"/>
            <a:chExt cx="3131880" cy="4522116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1018688F-FA1B-4BA7-81D9-26BE35F9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917" y="2038987"/>
              <a:ext cx="3131880" cy="40018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5F64AD-7C9A-45B8-8407-7A1AFFE6AD1E}"/>
                </a:ext>
              </a:extLst>
            </p:cNvPr>
            <p:cNvSpPr txBox="1"/>
            <p:nvPr/>
          </p:nvSpPr>
          <p:spPr>
            <a:xfrm>
              <a:off x="5262542" y="1518717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Главное меню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17217158-18BC-4518-9069-EE1EFDC43CCB}"/>
              </a:ext>
            </a:extLst>
          </p:cNvPr>
          <p:cNvGrpSpPr/>
          <p:nvPr/>
        </p:nvGrpSpPr>
        <p:grpSpPr>
          <a:xfrm>
            <a:off x="8777205" y="1206380"/>
            <a:ext cx="3248005" cy="4483678"/>
            <a:chOff x="4083329" y="1172701"/>
            <a:chExt cx="3248005" cy="448367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DA90084-1D9F-4230-B068-4ECC1F35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392" y="1654533"/>
              <a:ext cx="3131880" cy="40018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E303E9-132C-4534-BB79-06512163359F}"/>
                </a:ext>
              </a:extLst>
            </p:cNvPr>
            <p:cNvSpPr txBox="1"/>
            <p:nvPr/>
          </p:nvSpPr>
          <p:spPr>
            <a:xfrm>
              <a:off x="4083329" y="1172701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Меню редактора уровней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B2CA4B0-4F2E-4428-B9F0-1133BA980F15}"/>
              </a:ext>
            </a:extLst>
          </p:cNvPr>
          <p:cNvGrpSpPr/>
          <p:nvPr/>
        </p:nvGrpSpPr>
        <p:grpSpPr>
          <a:xfrm>
            <a:off x="307579" y="1167942"/>
            <a:ext cx="3441968" cy="4476866"/>
            <a:chOff x="3254036" y="4942959"/>
            <a:chExt cx="3441968" cy="4476866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88C083EB-D5CA-4103-BCC7-10671CB83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7626" y="5417978"/>
              <a:ext cx="3102882" cy="40018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9D469A-73D9-4B10-B6D5-3D36D033AACC}"/>
                </a:ext>
              </a:extLst>
            </p:cNvPr>
            <p:cNvSpPr txBox="1"/>
            <p:nvPr/>
          </p:nvSpPr>
          <p:spPr>
            <a:xfrm>
              <a:off x="3254036" y="4942959"/>
              <a:ext cx="344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Меню выбора карт для игры</a:t>
              </a: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731A6B5-978D-4AA8-BDB4-5D5E96A4B29E}"/>
              </a:ext>
            </a:extLst>
          </p:cNvPr>
          <p:cNvGrpSpPr/>
          <p:nvPr/>
        </p:nvGrpSpPr>
        <p:grpSpPr>
          <a:xfrm>
            <a:off x="3894789" y="1119706"/>
            <a:ext cx="4776122" cy="4506117"/>
            <a:chOff x="3707935" y="1193974"/>
            <a:chExt cx="4776122" cy="450611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C02DE1-0C4B-4B1B-9CCF-A3836F57AD5F}"/>
                </a:ext>
              </a:extLst>
            </p:cNvPr>
            <p:cNvSpPr txBox="1"/>
            <p:nvPr/>
          </p:nvSpPr>
          <p:spPr>
            <a:xfrm>
              <a:off x="3707935" y="1193974"/>
              <a:ext cx="477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Меню настройки характеристик карты</a:t>
              </a:r>
            </a:p>
          </p:txBody>
        </p: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C9B93F5-4BF0-4EFB-B1D8-B5FB804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0056" y="1698246"/>
              <a:ext cx="3110393" cy="400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3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1151</TotalTime>
  <Words>445</Words>
  <Application>Microsoft Office PowerPoint</Application>
  <PresentationFormat>Широкоэкранный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Сетка</vt:lpstr>
      <vt:lpstr>Проект QT Игра-стратегия «Влияние»</vt:lpstr>
      <vt:lpstr>Введение в проект</vt:lpstr>
      <vt:lpstr>Игровое поле</vt:lpstr>
      <vt:lpstr>Как ходить</vt:lpstr>
      <vt:lpstr>Борьба</vt:lpstr>
      <vt:lpstr>Фаза укрепления</vt:lpstr>
      <vt:lpstr>Режимы игры</vt:lpstr>
      <vt:lpstr>статистика</vt:lpstr>
      <vt:lpstr>меню</vt:lpstr>
      <vt:lpstr>Редактор уровней</vt:lpstr>
      <vt:lpstr>Трудности/Проблемы</vt:lpstr>
      <vt:lpstr>Неожиданности</vt:lpstr>
      <vt:lpstr>Возможное развитие</vt:lpstr>
      <vt:lpstr>за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 Игра-стратегия «Влияние»</dc:title>
  <dc:creator>Владислав Сидельников</dc:creator>
  <cp:lastModifiedBy>Владислав Сидельников</cp:lastModifiedBy>
  <cp:revision>11</cp:revision>
  <dcterms:created xsi:type="dcterms:W3CDTF">2021-10-28T04:02:40Z</dcterms:created>
  <dcterms:modified xsi:type="dcterms:W3CDTF">2021-11-11T03:12:59Z</dcterms:modified>
</cp:coreProperties>
</file>