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4" r:id="rId4"/>
    <p:sldId id="260" r:id="rId5"/>
    <p:sldId id="269" r:id="rId6"/>
    <p:sldId id="270" r:id="rId7"/>
    <p:sldId id="271" r:id="rId8"/>
    <p:sldId id="266" r:id="rId9"/>
    <p:sldId id="273" r:id="rId10"/>
    <p:sldId id="262" r:id="rId11"/>
    <p:sldId id="265" r:id="rId12"/>
    <p:sldId id="268" r:id="rId13"/>
    <p:sldId id="272" r:id="rId14"/>
    <p:sldId id="267" r:id="rId15"/>
    <p:sldId id="275" r:id="rId16"/>
  </p:sldIdLst>
  <p:sldSz cx="12239625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9B4ECB92-DF33-4E94-AC34-1443B2B7C25C}">
          <p14:sldIdLst>
            <p14:sldId id="256"/>
            <p14:sldId id="257"/>
          </p14:sldIdLst>
        </p14:section>
        <p14:section name="Механики" id="{A393419E-EA50-4CCA-8D41-F0CCF1C77C8E}">
          <p14:sldIdLst>
            <p14:sldId id="274"/>
            <p14:sldId id="260"/>
            <p14:sldId id="269"/>
            <p14:sldId id="270"/>
            <p14:sldId id="271"/>
          </p14:sldIdLst>
        </p14:section>
        <p14:section name="Уровень-обучение" id="{21E96361-2ECB-4823-AA28-FD0D6A78B50F}">
          <p14:sldIdLst>
            <p14:sldId id="266"/>
            <p14:sldId id="273"/>
          </p14:sldIdLst>
        </p14:section>
        <p14:section name="Проблемы" id="{25DADB07-96F6-40FF-A70D-0EB297D6D2FC}">
          <p14:sldIdLst>
            <p14:sldId id="262"/>
            <p14:sldId id="265"/>
            <p14:sldId id="268"/>
            <p14:sldId id="272"/>
          </p14:sldIdLst>
        </p14:section>
        <p14:section name="Похожее" id="{682D5F26-66C7-4678-BCD7-78FCB577605D}">
          <p14:sldIdLst>
            <p14:sldId id="267"/>
          </p14:sldIdLst>
        </p14:section>
        <p14:section name="Благодарение" id="{B797DD09-EBBF-4DFD-8055-741D0C2E6705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F531"/>
    <a:srgbClr val="FFFFFF"/>
    <a:srgbClr val="5ECA8C"/>
    <a:srgbClr val="699F80"/>
    <a:srgbClr val="03403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19505"/>
            <a:ext cx="9179719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592866"/>
            <a:ext cx="9179719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96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39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64195"/>
            <a:ext cx="2639169" cy="579704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64195"/>
            <a:ext cx="7764512" cy="579704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47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7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05385"/>
            <a:ext cx="10556677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577778"/>
            <a:ext cx="10556677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3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820976"/>
            <a:ext cx="5201841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820976"/>
            <a:ext cx="5201841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72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64196"/>
            <a:ext cx="10556677" cy="132218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676882"/>
            <a:ext cx="517793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498697"/>
            <a:ext cx="5177935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676882"/>
            <a:ext cx="520343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498697"/>
            <a:ext cx="5203435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44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49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86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6036"/>
            <a:ext cx="39475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984911"/>
            <a:ext cx="6196310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52161"/>
            <a:ext cx="39475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81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6036"/>
            <a:ext cx="39475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984911"/>
            <a:ext cx="6196310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52161"/>
            <a:ext cx="39475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88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64196"/>
            <a:ext cx="10556677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820976"/>
            <a:ext cx="10556677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340166"/>
            <a:ext cx="275391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4AD1-F626-4EEE-A1F0-4F98A55EE3A4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340166"/>
            <a:ext cx="41308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340166"/>
            <a:ext cx="275391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24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AD255-2E5B-49E0-AC97-94A3C31A9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813" y="2340269"/>
            <a:ext cx="11520000" cy="2160000"/>
          </a:xfrm>
        </p:spPr>
        <p:txBody>
          <a:bodyPr anchor="ctr">
            <a:noAutofit/>
          </a:bodyPr>
          <a:lstStyle/>
          <a:p>
            <a:r>
              <a:rPr lang="ru-RU" dirty="0" smtClean="0"/>
              <a:t>Компьютерная игра</a:t>
            </a:r>
            <a:br>
              <a:rPr lang="ru-RU" dirty="0" smtClean="0"/>
            </a:br>
            <a:r>
              <a:rPr lang="ru-RU" dirty="0" smtClean="0"/>
              <a:t>«Логические </a:t>
            </a:r>
            <a:r>
              <a:rPr lang="ru-RU" dirty="0"/>
              <a:t>функции»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4F9918-B6E8-4896-B644-DBF942AAD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5017" y="6294971"/>
            <a:ext cx="5817849" cy="458986"/>
          </a:xfrm>
        </p:spPr>
        <p:txBody>
          <a:bodyPr/>
          <a:lstStyle/>
          <a:p>
            <a:r>
              <a:rPr lang="ru-RU" dirty="0"/>
              <a:t>Сидельников Владислав и Молчанов Илья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D5AD255-2E5B-49E0-AC97-94A3C31A92E7}"/>
              </a:ext>
            </a:extLst>
          </p:cNvPr>
          <p:cNvSpPr txBox="1">
            <a:spLocks/>
          </p:cNvSpPr>
          <p:nvPr/>
        </p:nvSpPr>
        <p:spPr>
          <a:xfrm>
            <a:off x="1799813" y="1620269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Проектная работа по модулю "</a:t>
            </a:r>
            <a:r>
              <a:rPr lang="en-US" sz="4000" dirty="0" err="1" smtClean="0"/>
              <a:t>pygame</a:t>
            </a:r>
            <a:r>
              <a:rPr lang="ru-RU" sz="4000" dirty="0" smtClean="0"/>
              <a:t>"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1445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895B01-2AEB-410E-B090-4F7433DD6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F38DA01-13AB-4E8A-A699-196E3014E9B1}"/>
              </a:ext>
            </a:extLst>
          </p:cNvPr>
          <p:cNvSpPr/>
          <p:nvPr/>
        </p:nvSpPr>
        <p:spPr>
          <a:xfrm>
            <a:off x="539811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DF0B568-FAB0-454D-AD1D-4859A112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823" y="540269"/>
            <a:ext cx="4463976" cy="87945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5ECA8C"/>
                </a:solidFill>
                <a:latin typeface="RodchenkoCTT" pitchFamily="2" charset="0"/>
              </a:rPr>
              <a:t>Приближение/Зум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2BD0421-8295-4779-8310-4CBB2DE845A0}"/>
              </a:ext>
            </a:extLst>
          </p:cNvPr>
          <p:cNvGrpSpPr/>
          <p:nvPr/>
        </p:nvGrpSpPr>
        <p:grpSpPr>
          <a:xfrm>
            <a:off x="778475" y="1203153"/>
            <a:ext cx="10784017" cy="5005137"/>
            <a:chOff x="778475" y="1203153"/>
            <a:chExt cx="10784017" cy="5005137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207EE98E-E2F2-4C1F-B1CF-BF5AB2C2A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475" y="3162118"/>
              <a:ext cx="896026" cy="1087215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2A7BD4C6-FC03-4EEA-ACC6-22D268B91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4501" y="2719564"/>
              <a:ext cx="1651248" cy="1972319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261E3FBA-DF14-4998-A249-AC6A37400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25749" y="1876275"/>
              <a:ext cx="3065690" cy="3658895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5512D7AF-610B-46D7-B56E-93FD2FF21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20728" y="1203153"/>
              <a:ext cx="5341764" cy="5005137"/>
            </a:xfrm>
            <a:prstGeom prst="rect">
              <a:avLst/>
            </a:prstGeom>
          </p:spPr>
        </p:pic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442A0FCA-A11B-48EA-ABD9-2D62BEFAA81A}"/>
                </a:ext>
              </a:extLst>
            </p:cNvPr>
            <p:cNvCxnSpPr>
              <a:cxnSpLocks/>
            </p:cNvCxnSpPr>
            <p:nvPr/>
          </p:nvCxnSpPr>
          <p:spPr>
            <a:xfrm>
              <a:off x="1473958" y="3671248"/>
              <a:ext cx="614150" cy="0"/>
            </a:xfrm>
            <a:prstGeom prst="straightConnector1">
              <a:avLst/>
            </a:prstGeom>
            <a:ln w="762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61B7F93F-029E-4521-BC15-BEB5EC089268}"/>
                </a:ext>
              </a:extLst>
            </p:cNvPr>
            <p:cNvCxnSpPr>
              <a:cxnSpLocks/>
            </p:cNvCxnSpPr>
            <p:nvPr/>
          </p:nvCxnSpPr>
          <p:spPr>
            <a:xfrm>
              <a:off x="3018674" y="3671248"/>
              <a:ext cx="869149" cy="0"/>
            </a:xfrm>
            <a:prstGeom prst="straightConnector1">
              <a:avLst/>
            </a:prstGeom>
            <a:ln w="762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A46A0FB7-74D9-4EAB-8FAC-6D87480D9B30}"/>
                </a:ext>
              </a:extLst>
            </p:cNvPr>
            <p:cNvCxnSpPr>
              <a:cxnSpLocks/>
            </p:cNvCxnSpPr>
            <p:nvPr/>
          </p:nvCxnSpPr>
          <p:spPr>
            <a:xfrm>
              <a:off x="5505662" y="3673523"/>
              <a:ext cx="1618469" cy="0"/>
            </a:xfrm>
            <a:prstGeom prst="straightConnector1">
              <a:avLst/>
            </a:prstGeom>
            <a:ln w="762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942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6034CE-57D1-4B7B-8930-9F090CC6C8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6F0110-83FD-4E31-8C7B-9E8426FADD0A}"/>
              </a:ext>
            </a:extLst>
          </p:cNvPr>
          <p:cNvSpPr/>
          <p:nvPr/>
        </p:nvSpPr>
        <p:spPr>
          <a:xfrm>
            <a:off x="539811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8C68E9F-0BBA-48E0-AD2F-B2A2C7998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823" y="540269"/>
            <a:ext cx="4463976" cy="87945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5ECA8C"/>
                </a:solidFill>
                <a:latin typeface="RodchenkoCTT" pitchFamily="2" charset="0"/>
              </a:rPr>
              <a:t>Приближение/Зум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5C7DEAB-B1C3-48ED-8152-5C2E3D2E8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514" y="1822487"/>
            <a:ext cx="3065690" cy="3658895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1C2DDDB-A457-48AE-BBE0-3640944FBFBE}"/>
              </a:ext>
            </a:extLst>
          </p:cNvPr>
          <p:cNvGrpSpPr/>
          <p:nvPr/>
        </p:nvGrpSpPr>
        <p:grpSpPr>
          <a:xfrm>
            <a:off x="5562889" y="1565799"/>
            <a:ext cx="1422586" cy="1607707"/>
            <a:chOff x="5542990" y="1538905"/>
            <a:chExt cx="1422586" cy="1607707"/>
          </a:xfrm>
        </p:grpSpPr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4FA8C419-7227-4FCD-9AA9-ABEC847FF9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6635" y="1538905"/>
              <a:ext cx="268941" cy="371398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0497F085-A71E-477A-8CCB-4B3A5897A815}"/>
                </a:ext>
              </a:extLst>
            </p:cNvPr>
            <p:cNvCxnSpPr>
              <a:cxnSpLocks/>
            </p:cNvCxnSpPr>
            <p:nvPr/>
          </p:nvCxnSpPr>
          <p:spPr>
            <a:xfrm>
              <a:off x="6696635" y="2821970"/>
              <a:ext cx="268941" cy="324642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CDFC5040-8CFD-4A7B-A51D-C387903720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2990" y="2821970"/>
              <a:ext cx="279586" cy="324642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0B8D0B5A-4B23-47C6-A220-DFF72851F8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990" y="1538905"/>
              <a:ext cx="279586" cy="371398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C3D95564-4B8F-4A5D-8571-FB6353602FD0}"/>
              </a:ext>
            </a:extLst>
          </p:cNvPr>
          <p:cNvGrpSpPr/>
          <p:nvPr/>
        </p:nvGrpSpPr>
        <p:grpSpPr>
          <a:xfrm>
            <a:off x="4219750" y="4078161"/>
            <a:ext cx="1422586" cy="1607707"/>
            <a:chOff x="5542990" y="1538905"/>
            <a:chExt cx="1422586" cy="1607707"/>
          </a:xfrm>
        </p:grpSpPr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4D9ED824-5E8A-4664-867B-1A94F011C7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6635" y="1538905"/>
              <a:ext cx="268941" cy="371398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AD4B055A-DBD5-454A-82D1-20505E3F887E}"/>
                </a:ext>
              </a:extLst>
            </p:cNvPr>
            <p:cNvCxnSpPr>
              <a:cxnSpLocks/>
            </p:cNvCxnSpPr>
            <p:nvPr/>
          </p:nvCxnSpPr>
          <p:spPr>
            <a:xfrm>
              <a:off x="6696635" y="2821970"/>
              <a:ext cx="268941" cy="324642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FD7577D8-2D69-43AA-925B-53E43CD18F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2990" y="2821970"/>
              <a:ext cx="279586" cy="324642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78E1651D-D549-401D-9C14-35DFA0AE5D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990" y="1538905"/>
              <a:ext cx="279586" cy="371398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1B666619-5682-4BE7-B849-CB86905A647C}"/>
              </a:ext>
            </a:extLst>
          </p:cNvPr>
          <p:cNvGrpSpPr/>
          <p:nvPr/>
        </p:nvGrpSpPr>
        <p:grpSpPr>
          <a:xfrm>
            <a:off x="3711388" y="1419725"/>
            <a:ext cx="5535897" cy="4779369"/>
            <a:chOff x="3711388" y="1419725"/>
            <a:chExt cx="5535897" cy="4779369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0554BABF-E3DA-4237-9688-4B8714CA0153}"/>
                </a:ext>
              </a:extLst>
            </p:cNvPr>
            <p:cNvCxnSpPr/>
            <p:nvPr/>
          </p:nvCxnSpPr>
          <p:spPr>
            <a:xfrm>
              <a:off x="3711388" y="5481382"/>
              <a:ext cx="3755816" cy="0"/>
            </a:xfrm>
            <a:prstGeom prst="line">
              <a:avLst/>
            </a:prstGeom>
            <a:ln w="38100">
              <a:solidFill>
                <a:srgbClr val="5EC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CEC9158F-3D14-40E6-AEF9-5F1E2CADDA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7204" y="1419725"/>
              <a:ext cx="0" cy="4061121"/>
            </a:xfrm>
            <a:prstGeom prst="line">
              <a:avLst/>
            </a:prstGeom>
            <a:ln w="38100">
              <a:solidFill>
                <a:srgbClr val="5EC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6CA08FE3-D65D-4A1E-A68D-73A0BAB22F4D}"/>
                </a:ext>
              </a:extLst>
            </p:cNvPr>
            <p:cNvCxnSpPr>
              <a:cxnSpLocks/>
            </p:cNvCxnSpPr>
            <p:nvPr/>
          </p:nvCxnSpPr>
          <p:spPr>
            <a:xfrm>
              <a:off x="7456313" y="3409392"/>
              <a:ext cx="1790972" cy="0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6DCEF4AD-781D-494E-A964-A75D62024A1F}"/>
                </a:ext>
              </a:extLst>
            </p:cNvPr>
            <p:cNvCxnSpPr>
              <a:cxnSpLocks/>
            </p:cNvCxnSpPr>
            <p:nvPr/>
          </p:nvCxnSpPr>
          <p:spPr>
            <a:xfrm>
              <a:off x="5373395" y="5480846"/>
              <a:ext cx="0" cy="718248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70816A0A-721A-46FC-A6CE-506DE7A70256}"/>
              </a:ext>
            </a:extLst>
          </p:cNvPr>
          <p:cNvGrpSpPr/>
          <p:nvPr/>
        </p:nvGrpSpPr>
        <p:grpSpPr>
          <a:xfrm>
            <a:off x="7086547" y="5060349"/>
            <a:ext cx="504236" cy="562053"/>
            <a:chOff x="7086547" y="5060349"/>
            <a:chExt cx="504236" cy="562053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C026F571-B33F-464E-A3D4-B041D7C62BC1}"/>
                </a:ext>
              </a:extLst>
            </p:cNvPr>
            <p:cNvSpPr/>
            <p:nvPr/>
          </p:nvSpPr>
          <p:spPr>
            <a:xfrm>
              <a:off x="7086547" y="5060349"/>
              <a:ext cx="279586" cy="324642"/>
            </a:xfrm>
            <a:prstGeom prst="ellipse">
              <a:avLst/>
            </a:prstGeom>
            <a:noFill/>
            <a:ln w="38100"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5C049987-0A48-43D5-A848-22037AAFF637}"/>
                </a:ext>
              </a:extLst>
            </p:cNvPr>
            <p:cNvCxnSpPr>
              <a:cxnSpLocks/>
            </p:cNvCxnSpPr>
            <p:nvPr/>
          </p:nvCxnSpPr>
          <p:spPr>
            <a:xfrm>
              <a:off x="7321842" y="5297760"/>
              <a:ext cx="268941" cy="324642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053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D112A79-7931-448A-B141-40A65A07CF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4D3DB9F-8756-4D0B-9759-967FF6EE21A4}"/>
              </a:ext>
            </a:extLst>
          </p:cNvPr>
          <p:cNvSpPr/>
          <p:nvPr/>
        </p:nvSpPr>
        <p:spPr>
          <a:xfrm>
            <a:off x="539812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DEC03240-7398-459D-A008-6DABC675953D}"/>
              </a:ext>
            </a:extLst>
          </p:cNvPr>
          <p:cNvSpPr txBox="1">
            <a:spLocks/>
          </p:cNvSpPr>
          <p:nvPr/>
        </p:nvSpPr>
        <p:spPr>
          <a:xfrm>
            <a:off x="3837023" y="540269"/>
            <a:ext cx="4565576" cy="105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5ECA8C"/>
                </a:solidFill>
                <a:latin typeface="RodchenkoCTT" pitchFamily="2" charset="0"/>
              </a:rPr>
              <a:t>Сохранение структуры.       	Первые попытки.</a:t>
            </a: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E81D68B7-D95A-4674-8E5A-5B26121C3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151" y="1670206"/>
            <a:ext cx="2443072" cy="3805066"/>
          </a:xfrm>
          <a:prstGeom prst="rect">
            <a:avLst/>
          </a:prstGeom>
        </p:spPr>
      </p:pic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6366A9F9-7E39-4AEE-BEAB-161F1D4EDC47}"/>
              </a:ext>
            </a:extLst>
          </p:cNvPr>
          <p:cNvGrpSpPr/>
          <p:nvPr/>
        </p:nvGrpSpPr>
        <p:grpSpPr>
          <a:xfrm>
            <a:off x="1606757" y="1596571"/>
            <a:ext cx="2272662" cy="3966884"/>
            <a:chOff x="761172" y="1976716"/>
            <a:chExt cx="1639592" cy="2897731"/>
          </a:xfrm>
        </p:grpSpPr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9B6C8A25-1E24-470C-BD49-AE4693BE2EDC}"/>
                </a:ext>
              </a:extLst>
            </p:cNvPr>
            <p:cNvSpPr/>
            <p:nvPr/>
          </p:nvSpPr>
          <p:spPr>
            <a:xfrm>
              <a:off x="1788458" y="1976716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78116AF7-BE09-418A-AFEF-20409D2F8803}"/>
                </a:ext>
              </a:extLst>
            </p:cNvPr>
            <p:cNvSpPr/>
            <p:nvPr/>
          </p:nvSpPr>
          <p:spPr>
            <a:xfrm>
              <a:off x="1795646" y="2568387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3A6CC50B-AF8F-4551-95F4-FE8DD041FF5A}"/>
                </a:ext>
              </a:extLst>
            </p:cNvPr>
            <p:cNvSpPr/>
            <p:nvPr/>
          </p:nvSpPr>
          <p:spPr>
            <a:xfrm>
              <a:off x="1822540" y="3547634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E79269C8-DBC3-42D5-9ABC-D9E4A3882427}"/>
                </a:ext>
              </a:extLst>
            </p:cNvPr>
            <p:cNvSpPr/>
            <p:nvPr/>
          </p:nvSpPr>
          <p:spPr>
            <a:xfrm>
              <a:off x="1809093" y="4255882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9BA33591-6878-4A54-8910-9F8CD2F429DA}"/>
                </a:ext>
              </a:extLst>
            </p:cNvPr>
            <p:cNvSpPr/>
            <p:nvPr/>
          </p:nvSpPr>
          <p:spPr>
            <a:xfrm>
              <a:off x="834666" y="2003610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93EEA84F-39DC-401E-8D0C-94BACFC58749}"/>
                </a:ext>
              </a:extLst>
            </p:cNvPr>
            <p:cNvSpPr/>
            <p:nvPr/>
          </p:nvSpPr>
          <p:spPr>
            <a:xfrm>
              <a:off x="814960" y="2595281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AC811DAF-2E3B-43D3-AAE8-7670AF54F04E}"/>
                </a:ext>
              </a:extLst>
            </p:cNvPr>
            <p:cNvSpPr/>
            <p:nvPr/>
          </p:nvSpPr>
          <p:spPr>
            <a:xfrm>
              <a:off x="774619" y="3574528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6B9A2F78-C185-4982-B938-E9C4C6214B99}"/>
                </a:ext>
              </a:extLst>
            </p:cNvPr>
            <p:cNvSpPr/>
            <p:nvPr/>
          </p:nvSpPr>
          <p:spPr>
            <a:xfrm>
              <a:off x="761172" y="4282776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0AD67820-3592-4474-9B46-913061FC67D9}"/>
                </a:ext>
              </a:extLst>
            </p:cNvPr>
            <p:cNvSpPr/>
            <p:nvPr/>
          </p:nvSpPr>
          <p:spPr>
            <a:xfrm>
              <a:off x="1304329" y="3072540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>
            <a:off x="3811190" y="3538820"/>
            <a:ext cx="1068577" cy="0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9D4455F0-3903-4F58-8495-9B39F302D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246" y="1670206"/>
            <a:ext cx="2443072" cy="3805066"/>
          </a:xfrm>
          <a:prstGeom prst="rect">
            <a:avLst/>
          </a:prstGeom>
        </p:spPr>
      </p:pic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15C96879-72BA-4E9B-9726-81E7E9F4C6CE}"/>
              </a:ext>
            </a:extLst>
          </p:cNvPr>
          <p:cNvCxnSpPr>
            <a:cxnSpLocks/>
          </p:cNvCxnSpPr>
          <p:nvPr/>
        </p:nvCxnSpPr>
        <p:spPr>
          <a:xfrm flipV="1">
            <a:off x="7100047" y="4437529"/>
            <a:ext cx="0" cy="315951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F3E2EA50-8BC8-4450-980E-861A9DC5DDE9}"/>
              </a:ext>
            </a:extLst>
          </p:cNvPr>
          <p:cNvGrpSpPr/>
          <p:nvPr/>
        </p:nvGrpSpPr>
        <p:grpSpPr>
          <a:xfrm>
            <a:off x="9148897" y="2582691"/>
            <a:ext cx="1212048" cy="2011199"/>
            <a:chOff x="9148897" y="2582691"/>
            <a:chExt cx="1212048" cy="2011199"/>
          </a:xfrm>
        </p:grpSpPr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8C795BDF-1377-4C15-AD24-75712D0593EF}"/>
                </a:ext>
              </a:extLst>
            </p:cNvPr>
            <p:cNvCxnSpPr/>
            <p:nvPr/>
          </p:nvCxnSpPr>
          <p:spPr>
            <a:xfrm flipV="1">
              <a:off x="9148897" y="2582691"/>
              <a:ext cx="1212048" cy="2011199"/>
            </a:xfrm>
            <a:prstGeom prst="line">
              <a:avLst/>
            </a:prstGeom>
            <a:ln w="57150">
              <a:solidFill>
                <a:srgbClr val="5EC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4405F9CA-5291-4867-A3F2-2C27AAB3A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48897" y="2582691"/>
              <a:ext cx="1212048" cy="2011199"/>
            </a:xfrm>
            <a:prstGeom prst="line">
              <a:avLst/>
            </a:prstGeom>
            <a:ln w="57150">
              <a:solidFill>
                <a:srgbClr val="5EC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1167A92A-E16F-479F-A5AB-57FFD24F8C27}"/>
              </a:ext>
            </a:extLst>
          </p:cNvPr>
          <p:cNvCxnSpPr>
            <a:cxnSpLocks/>
          </p:cNvCxnSpPr>
          <p:nvPr/>
        </p:nvCxnSpPr>
        <p:spPr>
          <a:xfrm flipV="1">
            <a:off x="5373429" y="4437529"/>
            <a:ext cx="0" cy="315951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412B5927-123B-4A9B-B5C9-D9008320856D}"/>
              </a:ext>
            </a:extLst>
          </p:cNvPr>
          <p:cNvCxnSpPr>
            <a:cxnSpLocks/>
          </p:cNvCxnSpPr>
          <p:nvPr/>
        </p:nvCxnSpPr>
        <p:spPr>
          <a:xfrm flipV="1">
            <a:off x="5373429" y="3085509"/>
            <a:ext cx="0" cy="758059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65641173-13C0-4D2C-A83D-035D835EC887}"/>
              </a:ext>
            </a:extLst>
          </p:cNvPr>
          <p:cNvCxnSpPr>
            <a:cxnSpLocks/>
          </p:cNvCxnSpPr>
          <p:nvPr/>
        </p:nvCxnSpPr>
        <p:spPr>
          <a:xfrm flipV="1">
            <a:off x="5380014" y="2285522"/>
            <a:ext cx="0" cy="254540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7DBC2127-314F-4D8E-B539-231A3A654626}"/>
              </a:ext>
            </a:extLst>
          </p:cNvPr>
          <p:cNvCxnSpPr>
            <a:cxnSpLocks/>
          </p:cNvCxnSpPr>
          <p:nvPr/>
        </p:nvCxnSpPr>
        <p:spPr>
          <a:xfrm flipV="1">
            <a:off x="5660300" y="3783915"/>
            <a:ext cx="565688" cy="969567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FFF7A0BE-BDFD-42B8-9A3E-DB13CFDCAD57}"/>
              </a:ext>
            </a:extLst>
          </p:cNvPr>
          <p:cNvCxnSpPr>
            <a:cxnSpLocks/>
          </p:cNvCxnSpPr>
          <p:nvPr/>
        </p:nvCxnSpPr>
        <p:spPr>
          <a:xfrm>
            <a:off x="6225988" y="3843568"/>
            <a:ext cx="593233" cy="983549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5D9A0FF4-0C82-4AE8-BE84-DD9FC8922CEC}"/>
              </a:ext>
            </a:extLst>
          </p:cNvPr>
          <p:cNvCxnSpPr>
            <a:cxnSpLocks/>
          </p:cNvCxnSpPr>
          <p:nvPr/>
        </p:nvCxnSpPr>
        <p:spPr>
          <a:xfrm>
            <a:off x="5548720" y="3096713"/>
            <a:ext cx="354932" cy="156625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37F3CE0E-BD68-48FF-96EE-7DC8771A2414}"/>
              </a:ext>
            </a:extLst>
          </p:cNvPr>
          <p:cNvCxnSpPr>
            <a:cxnSpLocks/>
          </p:cNvCxnSpPr>
          <p:nvPr/>
        </p:nvCxnSpPr>
        <p:spPr>
          <a:xfrm flipV="1">
            <a:off x="6518318" y="3096713"/>
            <a:ext cx="347878" cy="156625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171077F2-F63D-4278-A368-02825457D46C}"/>
              </a:ext>
            </a:extLst>
          </p:cNvPr>
          <p:cNvCxnSpPr>
            <a:cxnSpLocks/>
          </p:cNvCxnSpPr>
          <p:nvPr/>
        </p:nvCxnSpPr>
        <p:spPr>
          <a:xfrm flipV="1">
            <a:off x="6969596" y="2285522"/>
            <a:ext cx="0" cy="233196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4BC7985-B4BE-4372-9773-AF89B945C457}"/>
              </a:ext>
            </a:extLst>
          </p:cNvPr>
          <p:cNvCxnSpPr>
            <a:cxnSpLocks/>
          </p:cNvCxnSpPr>
          <p:nvPr/>
        </p:nvCxnSpPr>
        <p:spPr>
          <a:xfrm>
            <a:off x="7084643" y="3175025"/>
            <a:ext cx="15404" cy="668543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1B16DEAD-759A-4DA5-A481-4141CB604854}"/>
              </a:ext>
            </a:extLst>
          </p:cNvPr>
          <p:cNvCxnSpPr/>
          <p:nvPr/>
        </p:nvCxnSpPr>
        <p:spPr>
          <a:xfrm>
            <a:off x="7607743" y="3541228"/>
            <a:ext cx="1068577" cy="0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8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21EEB1-0A79-451F-AB57-4D8337964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BD9BFA7-89CC-4A3E-AD38-1A49A71B9D31}"/>
              </a:ext>
            </a:extLst>
          </p:cNvPr>
          <p:cNvSpPr/>
          <p:nvPr/>
        </p:nvSpPr>
        <p:spPr>
          <a:xfrm>
            <a:off x="539811" y="540268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96507BF-3E6C-4CBC-BCA4-D0D550100620}"/>
              </a:ext>
            </a:extLst>
          </p:cNvPr>
          <p:cNvSpPr txBox="1">
            <a:spLocks/>
          </p:cNvSpPr>
          <p:nvPr/>
        </p:nvSpPr>
        <p:spPr>
          <a:xfrm>
            <a:off x="3147007" y="670897"/>
            <a:ext cx="5945608" cy="95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5ECA8C"/>
                </a:solidFill>
                <a:latin typeface="RodchenkoCTT" pitchFamily="2" charset="0"/>
              </a:rPr>
              <a:t>Сохранение структуры.       	Окончательное решение.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CC2ADC5-FB99-4806-B728-31CF0C861F52}"/>
              </a:ext>
            </a:extLst>
          </p:cNvPr>
          <p:cNvSpPr txBox="1">
            <a:spLocks/>
          </p:cNvSpPr>
          <p:nvPr/>
        </p:nvSpPr>
        <p:spPr>
          <a:xfrm>
            <a:off x="4127070" y="1559813"/>
            <a:ext cx="3351204" cy="74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5ECA8C"/>
                </a:solidFill>
                <a:latin typeface="RodchenkoCTT" pitchFamily="2" charset="0"/>
              </a:rPr>
              <a:t>Структура</a:t>
            </a:r>
            <a:r>
              <a:rPr lang="en-US" sz="3200" dirty="0">
                <a:solidFill>
                  <a:srgbClr val="5ECA8C"/>
                </a:solidFill>
                <a:latin typeface="RodchenkoCTT" pitchFamily="2" charset="0"/>
              </a:rPr>
              <a:t> (</a:t>
            </a:r>
            <a:r>
              <a:rPr lang="ru-RU" sz="3200" dirty="0">
                <a:solidFill>
                  <a:srgbClr val="5ECA8C"/>
                </a:solidFill>
                <a:latin typeface="RodchenkoCTT" pitchFamily="2" charset="0"/>
              </a:rPr>
              <a:t>строка</a:t>
            </a:r>
            <a:r>
              <a:rPr lang="en-US" sz="3200" dirty="0">
                <a:solidFill>
                  <a:srgbClr val="5ECA8C"/>
                </a:solidFill>
                <a:latin typeface="RodchenkoCTT" pitchFamily="2" charset="0"/>
              </a:rPr>
              <a:t>)</a:t>
            </a:r>
            <a:endParaRPr lang="ru-RU" sz="32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2" name="Левая фигурная скобка 1">
            <a:extLst>
              <a:ext uri="{FF2B5EF4-FFF2-40B4-BE49-F238E27FC236}">
                <a16:creationId xmlns:a16="http://schemas.microsoft.com/office/drawing/2014/main" id="{468A90B0-D895-4822-932A-83D21D1DB1D3}"/>
              </a:ext>
            </a:extLst>
          </p:cNvPr>
          <p:cNvSpPr/>
          <p:nvPr/>
        </p:nvSpPr>
        <p:spPr>
          <a:xfrm rot="5400000">
            <a:off x="5609378" y="205447"/>
            <a:ext cx="148564" cy="4338842"/>
          </a:xfrm>
          <a:prstGeom prst="leftBrace">
            <a:avLst/>
          </a:prstGeom>
          <a:ln w="28575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EF35CBA-3756-4CA9-896B-E9C455584C98}"/>
              </a:ext>
            </a:extLst>
          </p:cNvPr>
          <p:cNvSpPr txBox="1">
            <a:spLocks/>
          </p:cNvSpPr>
          <p:nvPr/>
        </p:nvSpPr>
        <p:spPr>
          <a:xfrm>
            <a:off x="7300068" y="2300586"/>
            <a:ext cx="1283243" cy="74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5ECA8C"/>
                </a:solidFill>
                <a:latin typeface="RodchenkoCTT" pitchFamily="2" charset="0"/>
              </a:rPr>
              <a:t>Блоки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210D18E-3114-4B09-BEDD-3EC92A8C1160}"/>
              </a:ext>
            </a:extLst>
          </p:cNvPr>
          <p:cNvSpPr txBox="1">
            <a:spLocks/>
          </p:cNvSpPr>
          <p:nvPr/>
        </p:nvSpPr>
        <p:spPr>
          <a:xfrm>
            <a:off x="2613164" y="2300586"/>
            <a:ext cx="2190680" cy="74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5ECA8C"/>
                </a:solidFill>
                <a:latin typeface="RodchenkoCTT" pitchFamily="2" charset="0"/>
              </a:rPr>
              <a:t>Коннекторы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5D593D4-E560-4C9C-92C4-D52D06C35404}"/>
              </a:ext>
            </a:extLst>
          </p:cNvPr>
          <p:cNvSpPr txBox="1">
            <a:spLocks/>
          </p:cNvSpPr>
          <p:nvPr/>
        </p:nvSpPr>
        <p:spPr>
          <a:xfrm>
            <a:off x="5418299" y="2374868"/>
            <a:ext cx="425141" cy="76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0" i="0" dirty="0">
                <a:solidFill>
                  <a:srgbClr val="5ECA8C"/>
                </a:solidFill>
                <a:effectLst/>
                <a:latin typeface="arial" panose="020B0604020202020204" pitchFamily="34" charset="0"/>
              </a:rPr>
              <a:t>∈</a:t>
            </a:r>
            <a:endParaRPr lang="ru-RU" sz="36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E4DDB86-E5BC-4F6A-89AD-FAE5C03EF390}"/>
              </a:ext>
            </a:extLst>
          </p:cNvPr>
          <p:cNvSpPr txBox="1">
            <a:spLocks/>
          </p:cNvSpPr>
          <p:nvPr/>
        </p:nvSpPr>
        <p:spPr>
          <a:xfrm>
            <a:off x="2329911" y="2914302"/>
            <a:ext cx="2748991" cy="9548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err="1">
                <a:solidFill>
                  <a:srgbClr val="5ECA8C"/>
                </a:solidFill>
                <a:latin typeface="RodchenkoCTT" pitchFamily="2" charset="0"/>
              </a:rPr>
              <a:t>InputConnection</a:t>
            </a:r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/</a:t>
            </a:r>
          </a:p>
          <a:p>
            <a:r>
              <a:rPr lang="en-US" sz="2500" dirty="0" err="1">
                <a:solidFill>
                  <a:srgbClr val="5ECA8C"/>
                </a:solidFill>
                <a:latin typeface="RodchenkoCTT" pitchFamily="2" charset="0"/>
              </a:rPr>
              <a:t>OutputConnection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F4BF455-AFBA-491A-AEC1-CC4FF28F9A48}"/>
              </a:ext>
            </a:extLst>
          </p:cNvPr>
          <p:cNvSpPr txBox="1">
            <a:spLocks/>
          </p:cNvSpPr>
          <p:nvPr/>
        </p:nvSpPr>
        <p:spPr>
          <a:xfrm>
            <a:off x="3206970" y="3792467"/>
            <a:ext cx="614538" cy="5703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(id,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9EB580A-A3AC-4A7D-8A14-634B7FB90CBE}"/>
              </a:ext>
            </a:extLst>
          </p:cNvPr>
          <p:cNvSpPr txBox="1">
            <a:spLocks/>
          </p:cNvSpPr>
          <p:nvPr/>
        </p:nvSpPr>
        <p:spPr>
          <a:xfrm>
            <a:off x="1806181" y="4191883"/>
            <a:ext cx="3796449" cy="698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[attached connector`s ids],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F13FF77B-2E2D-4512-A6E2-F9BD25F50D9D}"/>
              </a:ext>
            </a:extLst>
          </p:cNvPr>
          <p:cNvSpPr txBox="1">
            <a:spLocks/>
          </p:cNvSpPr>
          <p:nvPr/>
        </p:nvSpPr>
        <p:spPr>
          <a:xfrm>
            <a:off x="1806180" y="4854176"/>
            <a:ext cx="3796449" cy="5703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err="1">
                <a:solidFill>
                  <a:srgbClr val="5ECA8C"/>
                </a:solidFill>
                <a:latin typeface="RodchenkoCTT" pitchFamily="2" charset="0"/>
              </a:rPr>
              <a:t>local_cords_percents</a:t>
            </a:r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)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6C16A0FE-82A6-4A62-890E-FC2204CE1F39}"/>
              </a:ext>
            </a:extLst>
          </p:cNvPr>
          <p:cNvSpPr txBox="1">
            <a:spLocks/>
          </p:cNvSpPr>
          <p:nvPr/>
        </p:nvSpPr>
        <p:spPr>
          <a:xfrm>
            <a:off x="7300066" y="3210914"/>
            <a:ext cx="1283243" cy="43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…Block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1208ADD-E496-4C48-8042-1D9B61A4D178}"/>
              </a:ext>
            </a:extLst>
          </p:cNvPr>
          <p:cNvSpPr txBox="1">
            <a:spLocks/>
          </p:cNvSpPr>
          <p:nvPr/>
        </p:nvSpPr>
        <p:spPr>
          <a:xfrm>
            <a:off x="7300065" y="3797095"/>
            <a:ext cx="1283243" cy="43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(name,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B32282DB-6D8C-4A3F-AFD3-FA07C3804E5B}"/>
              </a:ext>
            </a:extLst>
          </p:cNvPr>
          <p:cNvSpPr txBox="1">
            <a:spLocks/>
          </p:cNvSpPr>
          <p:nvPr/>
        </p:nvSpPr>
        <p:spPr>
          <a:xfrm>
            <a:off x="6632897" y="4337363"/>
            <a:ext cx="2701821" cy="43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&lt;</a:t>
            </a:r>
            <a:r>
              <a:rPr lang="en-US" sz="2500" dirty="0" err="1">
                <a:solidFill>
                  <a:srgbClr val="5ECA8C"/>
                </a:solidFill>
                <a:latin typeface="RodchenkoCTT" pitchFamily="2" charset="0"/>
              </a:rPr>
              <a:t>rect</a:t>
            </a:r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(x, y, w, h)&gt;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1CBA62F4-BE6B-45F3-A81F-0AAD5A3A9BCD}"/>
              </a:ext>
            </a:extLst>
          </p:cNvPr>
          <p:cNvSpPr txBox="1">
            <a:spLocks/>
          </p:cNvSpPr>
          <p:nvPr/>
        </p:nvSpPr>
        <p:spPr>
          <a:xfrm>
            <a:off x="7067494" y="4921883"/>
            <a:ext cx="1832626" cy="43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connectors)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D87E320-CD54-4A6A-AC3D-880D0F04573D}"/>
              </a:ext>
            </a:extLst>
          </p:cNvPr>
          <p:cNvCxnSpPr>
            <a:cxnSpLocks/>
          </p:cNvCxnSpPr>
          <p:nvPr/>
        </p:nvCxnSpPr>
        <p:spPr>
          <a:xfrm>
            <a:off x="1118162" y="2699587"/>
            <a:ext cx="38374" cy="2724984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92D74C4-9CE9-4F45-A452-1C0FD520D73D}"/>
              </a:ext>
            </a:extLst>
          </p:cNvPr>
          <p:cNvCxnSpPr>
            <a:cxnSpLocks/>
          </p:cNvCxnSpPr>
          <p:nvPr/>
        </p:nvCxnSpPr>
        <p:spPr>
          <a:xfrm>
            <a:off x="1137349" y="4587331"/>
            <a:ext cx="704774" cy="7045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8DA1FE20-FE3B-4857-A1AC-3F8EFE8FFE33}"/>
              </a:ext>
            </a:extLst>
          </p:cNvPr>
          <p:cNvCxnSpPr>
            <a:cxnSpLocks/>
          </p:cNvCxnSpPr>
          <p:nvPr/>
        </p:nvCxnSpPr>
        <p:spPr>
          <a:xfrm flipV="1">
            <a:off x="1173293" y="5157725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18BB208A-AF58-4EE1-93DC-9B3FB378E866}"/>
              </a:ext>
            </a:extLst>
          </p:cNvPr>
          <p:cNvCxnSpPr>
            <a:cxnSpLocks/>
          </p:cNvCxnSpPr>
          <p:nvPr/>
        </p:nvCxnSpPr>
        <p:spPr>
          <a:xfrm flipV="1">
            <a:off x="1146943" y="4071852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60BFDF17-F608-4419-B20C-C17EA65F0A89}"/>
              </a:ext>
            </a:extLst>
          </p:cNvPr>
          <p:cNvCxnSpPr>
            <a:cxnSpLocks/>
          </p:cNvCxnSpPr>
          <p:nvPr/>
        </p:nvCxnSpPr>
        <p:spPr>
          <a:xfrm flipV="1">
            <a:off x="1137770" y="3428404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A79C3521-B9DC-45A4-82E6-1BDF96A084AB}"/>
              </a:ext>
            </a:extLst>
          </p:cNvPr>
          <p:cNvCxnSpPr>
            <a:cxnSpLocks/>
          </p:cNvCxnSpPr>
          <p:nvPr/>
        </p:nvCxnSpPr>
        <p:spPr>
          <a:xfrm flipV="1">
            <a:off x="1129349" y="2701173"/>
            <a:ext cx="1434901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CE458FC5-BCC5-4901-A816-2D85B0D78888}"/>
              </a:ext>
            </a:extLst>
          </p:cNvPr>
          <p:cNvCxnSpPr>
            <a:cxnSpLocks/>
          </p:cNvCxnSpPr>
          <p:nvPr/>
        </p:nvCxnSpPr>
        <p:spPr>
          <a:xfrm>
            <a:off x="9938824" y="2633139"/>
            <a:ext cx="38374" cy="2724984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CFC01541-1711-471B-AEFA-8C6C242EA91C}"/>
              </a:ext>
            </a:extLst>
          </p:cNvPr>
          <p:cNvCxnSpPr>
            <a:cxnSpLocks/>
          </p:cNvCxnSpPr>
          <p:nvPr/>
        </p:nvCxnSpPr>
        <p:spPr>
          <a:xfrm>
            <a:off x="9298774" y="4511110"/>
            <a:ext cx="704774" cy="7045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12D4C6E1-389A-41A8-84BE-9EAA6218E131}"/>
              </a:ext>
            </a:extLst>
          </p:cNvPr>
          <p:cNvCxnSpPr>
            <a:cxnSpLocks/>
          </p:cNvCxnSpPr>
          <p:nvPr/>
        </p:nvCxnSpPr>
        <p:spPr>
          <a:xfrm flipV="1">
            <a:off x="9334718" y="5081504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B3CADEB9-866A-41EF-8688-E8339BF33D2B}"/>
              </a:ext>
            </a:extLst>
          </p:cNvPr>
          <p:cNvCxnSpPr>
            <a:cxnSpLocks/>
          </p:cNvCxnSpPr>
          <p:nvPr/>
        </p:nvCxnSpPr>
        <p:spPr>
          <a:xfrm flipV="1">
            <a:off x="9308368" y="3995631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6AE16553-89C3-4B38-823A-B96309E96A82}"/>
              </a:ext>
            </a:extLst>
          </p:cNvPr>
          <p:cNvCxnSpPr>
            <a:cxnSpLocks/>
          </p:cNvCxnSpPr>
          <p:nvPr/>
        </p:nvCxnSpPr>
        <p:spPr>
          <a:xfrm flipV="1">
            <a:off x="9299195" y="3352183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EED9E8FB-6C36-42EE-AD03-11A459423643}"/>
              </a:ext>
            </a:extLst>
          </p:cNvPr>
          <p:cNvCxnSpPr>
            <a:cxnSpLocks/>
          </p:cNvCxnSpPr>
          <p:nvPr/>
        </p:nvCxnSpPr>
        <p:spPr>
          <a:xfrm flipV="1">
            <a:off x="8542297" y="2678210"/>
            <a:ext cx="1434901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54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FECB10-F20C-4F08-93F9-7468D6E32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26FACE3-70C6-4738-AC02-5FFF247F729F}"/>
              </a:ext>
            </a:extLst>
          </p:cNvPr>
          <p:cNvSpPr/>
          <p:nvPr/>
        </p:nvSpPr>
        <p:spPr>
          <a:xfrm>
            <a:off x="539812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4EDE0FE-6B00-4FF2-8D4E-A583EA523ADF}"/>
              </a:ext>
            </a:extLst>
          </p:cNvPr>
          <p:cNvGrpSpPr/>
          <p:nvPr/>
        </p:nvGrpSpPr>
        <p:grpSpPr>
          <a:xfrm>
            <a:off x="2176451" y="927268"/>
            <a:ext cx="7952702" cy="1461635"/>
            <a:chOff x="1881604" y="1776649"/>
            <a:chExt cx="8569324" cy="1702640"/>
          </a:xfrm>
        </p:grpSpPr>
        <p:sp>
          <p:nvSpPr>
            <p:cNvPr id="12" name="Левая фигурная скобка 11">
              <a:extLst>
                <a:ext uri="{FF2B5EF4-FFF2-40B4-BE49-F238E27FC236}">
                  <a16:creationId xmlns:a16="http://schemas.microsoft.com/office/drawing/2014/main" id="{480B03AD-81EF-4DE3-AD77-3D5046854819}"/>
                </a:ext>
              </a:extLst>
            </p:cNvPr>
            <p:cNvSpPr/>
            <p:nvPr/>
          </p:nvSpPr>
          <p:spPr>
            <a:xfrm rot="5400000">
              <a:off x="5584893" y="-1135118"/>
              <a:ext cx="1038318" cy="6861852"/>
            </a:xfrm>
            <a:prstGeom prst="leftBrace">
              <a:avLst/>
            </a:prstGeom>
            <a:ln w="38100">
              <a:solidFill>
                <a:srgbClr val="5EC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807" dirty="0">
                <a:solidFill>
                  <a:srgbClr val="5ECA8C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339D1E-89E9-41F4-9F50-0753EFB7E449}"/>
                </a:ext>
              </a:extLst>
            </p:cNvPr>
            <p:cNvSpPr txBox="1"/>
            <p:nvPr/>
          </p:nvSpPr>
          <p:spPr>
            <a:xfrm>
              <a:off x="1881604" y="2833944"/>
              <a:ext cx="1760804" cy="645345"/>
            </a:xfrm>
            <a:prstGeom prst="rect">
              <a:avLst/>
            </a:prstGeom>
            <a:noFill/>
            <a:ln w="9525" cap="flat" cmpd="sng" algn="ctr">
              <a:solidFill>
                <a:srgbClr val="5ECA8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none" rtlCol="0">
              <a:spAutoFit/>
            </a:bodyPr>
            <a:lstStyle/>
            <a:p>
              <a:r>
                <a:rPr lang="ru-RU" sz="3000" dirty="0">
                  <a:solidFill>
                    <a:srgbClr val="5ECA8C"/>
                  </a:solidFill>
                  <a:latin typeface="RodchenkoCTT" pitchFamily="2" charset="0"/>
                </a:rPr>
                <a:t>Сходства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B14A81-6DC6-4694-BF3E-BC157F1CFB8C}"/>
                </a:ext>
              </a:extLst>
            </p:cNvPr>
            <p:cNvSpPr txBox="1"/>
            <p:nvPr/>
          </p:nvSpPr>
          <p:spPr>
            <a:xfrm>
              <a:off x="8619029" y="2827036"/>
              <a:ext cx="1831899" cy="645345"/>
            </a:xfrm>
            <a:prstGeom prst="rect">
              <a:avLst/>
            </a:prstGeom>
            <a:noFill/>
            <a:ln w="9525" cap="flat" cmpd="sng" algn="ctr">
              <a:solidFill>
                <a:srgbClr val="5ECA8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none" rtlCol="0">
              <a:spAutoFit/>
            </a:bodyPr>
            <a:lstStyle/>
            <a:p>
              <a:r>
                <a:rPr lang="ru-RU" sz="3000" dirty="0">
                  <a:solidFill>
                    <a:srgbClr val="5ECA8C"/>
                  </a:solidFill>
                  <a:latin typeface="RodchenkoCTT" pitchFamily="2" charset="0"/>
                </a:rPr>
                <a:t>Различия</a:t>
              </a:r>
            </a:p>
          </p:txBody>
        </p:sp>
      </p:grpSp>
      <p:pic>
        <p:nvPicPr>
          <p:cNvPr id="15" name="Picture 2" descr="Make it True — Solve the Circuit - Apps on Google Play">
            <a:extLst>
              <a:ext uri="{FF2B5EF4-FFF2-40B4-BE49-F238E27FC236}">
                <a16:creationId xmlns:a16="http://schemas.microsoft.com/office/drawing/2014/main" id="{82C0EFFB-D369-4D80-9306-933DFD08B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76" y="685799"/>
            <a:ext cx="3116302" cy="140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DCD1B34-D77D-4B11-B688-8C7A34E7C3C3}"/>
              </a:ext>
            </a:extLst>
          </p:cNvPr>
          <p:cNvGrpSpPr/>
          <p:nvPr/>
        </p:nvGrpSpPr>
        <p:grpSpPr>
          <a:xfrm>
            <a:off x="887507" y="2581725"/>
            <a:ext cx="4102147" cy="3617369"/>
            <a:chOff x="-802822" y="94221"/>
            <a:chExt cx="7970947" cy="6840538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9FE8E0AF-80CE-42AB-AD54-A5AADAF9E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6866" y="94221"/>
              <a:ext cx="4121259" cy="6840538"/>
            </a:xfrm>
            <a:prstGeom prst="rect">
              <a:avLst/>
            </a:prstGeom>
          </p:spPr>
        </p:pic>
        <p:pic>
          <p:nvPicPr>
            <p:cNvPr id="18" name="Picture 2" descr="Make it True — Solve the Circuit APK 2.10.2 Download for Android – Download Make  it True — Solve the Circuit XAPK (APK Bundle) Latest Version - APKFab.com">
              <a:extLst>
                <a:ext uri="{FF2B5EF4-FFF2-40B4-BE49-F238E27FC236}">
                  <a16:creationId xmlns:a16="http://schemas.microsoft.com/office/drawing/2014/main" id="{70AA6427-8D4E-43CB-904B-36919F0B48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02822" y="94221"/>
              <a:ext cx="3849688" cy="6840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54EBAFC-17A2-4152-A8FD-B97F98BB331F}"/>
                </a:ext>
              </a:extLst>
            </p:cNvPr>
            <p:cNvCxnSpPr/>
            <p:nvPr/>
          </p:nvCxnSpPr>
          <p:spPr>
            <a:xfrm>
              <a:off x="3046866" y="94221"/>
              <a:ext cx="20224" cy="684053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41A223F5-2B01-4C44-972A-46B7FB0CE977}"/>
              </a:ext>
            </a:extLst>
          </p:cNvPr>
          <p:cNvGrpSpPr/>
          <p:nvPr/>
        </p:nvGrpSpPr>
        <p:grpSpPr>
          <a:xfrm>
            <a:off x="7287512" y="2598432"/>
            <a:ext cx="4102147" cy="3550764"/>
            <a:chOff x="-802822" y="94221"/>
            <a:chExt cx="7970947" cy="6840538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29D29E5F-5346-4832-9259-EC90568BD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6866" y="94221"/>
              <a:ext cx="4121259" cy="6840538"/>
            </a:xfrm>
            <a:prstGeom prst="rect">
              <a:avLst/>
            </a:prstGeom>
          </p:spPr>
        </p:pic>
        <p:pic>
          <p:nvPicPr>
            <p:cNvPr id="22" name="Picture 2" descr="Make it True — Solve the Circuit APK 2.10.2 Download for Android – Download Make  it True — Solve the Circuit XAPK (APK Bundle) Latest Version - APKFab.com">
              <a:extLst>
                <a:ext uri="{FF2B5EF4-FFF2-40B4-BE49-F238E27FC236}">
                  <a16:creationId xmlns:a16="http://schemas.microsoft.com/office/drawing/2014/main" id="{F3B72A6C-05DC-4132-A3C7-0C29D76C76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02822" y="94221"/>
              <a:ext cx="3849688" cy="6840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774939BA-7031-4106-9ED2-54EA86727C6A}"/>
                </a:ext>
              </a:extLst>
            </p:cNvPr>
            <p:cNvCxnSpPr/>
            <p:nvPr/>
          </p:nvCxnSpPr>
          <p:spPr>
            <a:xfrm>
              <a:off x="3046866" y="94221"/>
              <a:ext cx="20224" cy="684053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19FE68E-8417-4EDA-94BD-CB5C4AEAB049}"/>
              </a:ext>
            </a:extLst>
          </p:cNvPr>
          <p:cNvCxnSpPr>
            <a:cxnSpLocks/>
          </p:cNvCxnSpPr>
          <p:nvPr/>
        </p:nvCxnSpPr>
        <p:spPr>
          <a:xfrm>
            <a:off x="7526870" y="3105843"/>
            <a:ext cx="515348" cy="28034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BABC7C1-C971-41A4-BF9F-7C0A4FCCD154}"/>
              </a:ext>
            </a:extLst>
          </p:cNvPr>
          <p:cNvCxnSpPr>
            <a:cxnSpLocks/>
          </p:cNvCxnSpPr>
          <p:nvPr/>
        </p:nvCxnSpPr>
        <p:spPr>
          <a:xfrm>
            <a:off x="10211503" y="3386187"/>
            <a:ext cx="335494" cy="54880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BEB73B6-281F-4D31-99B7-8CC1A4BCBFD4}"/>
              </a:ext>
            </a:extLst>
          </p:cNvPr>
          <p:cNvCxnSpPr>
            <a:cxnSpLocks/>
          </p:cNvCxnSpPr>
          <p:nvPr/>
        </p:nvCxnSpPr>
        <p:spPr>
          <a:xfrm>
            <a:off x="7537278" y="2954216"/>
            <a:ext cx="49610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35AE0FB8-3D5D-4218-AAEC-62FCE3CD00BE}"/>
              </a:ext>
            </a:extLst>
          </p:cNvPr>
          <p:cNvCxnSpPr>
            <a:cxnSpLocks/>
          </p:cNvCxnSpPr>
          <p:nvPr/>
        </p:nvCxnSpPr>
        <p:spPr>
          <a:xfrm>
            <a:off x="10329182" y="2742417"/>
            <a:ext cx="356730" cy="19803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082E149-F457-42AA-98B0-3C15DA3A757E}"/>
              </a:ext>
            </a:extLst>
          </p:cNvPr>
          <p:cNvCxnSpPr>
            <a:cxnSpLocks/>
          </p:cNvCxnSpPr>
          <p:nvPr/>
        </p:nvCxnSpPr>
        <p:spPr>
          <a:xfrm flipH="1">
            <a:off x="9971606" y="2721511"/>
            <a:ext cx="273353" cy="21894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A74975EE-5580-4A52-95B9-7C3EB921FBA5}"/>
              </a:ext>
            </a:extLst>
          </p:cNvPr>
          <p:cNvGrpSpPr/>
          <p:nvPr/>
        </p:nvGrpSpPr>
        <p:grpSpPr>
          <a:xfrm>
            <a:off x="765912" y="2531828"/>
            <a:ext cx="5771913" cy="3617368"/>
            <a:chOff x="3384383" y="-76467"/>
            <a:chExt cx="12173791" cy="6882801"/>
          </a:xfrm>
        </p:grpSpPr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2AED60D1-6559-4699-91CF-A058F54FF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80489" y="-34203"/>
              <a:ext cx="8677685" cy="6840537"/>
            </a:xfrm>
            <a:prstGeom prst="rect">
              <a:avLst/>
            </a:prstGeom>
          </p:spPr>
        </p:pic>
        <p:pic>
          <p:nvPicPr>
            <p:cNvPr id="31" name="Picture 2" descr="Make it True для Андроид - скачать APK">
              <a:extLst>
                <a:ext uri="{FF2B5EF4-FFF2-40B4-BE49-F238E27FC236}">
                  <a16:creationId xmlns:a16="http://schemas.microsoft.com/office/drawing/2014/main" id="{E1CB4107-8B78-457C-BFCB-FE620CB6B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4383" y="-34204"/>
              <a:ext cx="3415185" cy="6840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866C4BCD-13EF-4841-AE88-50186A4791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0489" y="-76467"/>
              <a:ext cx="8458" cy="688280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634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2" y="540268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1474" y="2759174"/>
            <a:ext cx="10556677" cy="1322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72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СПАСИБО ЗА ВНИМАНИЕ</a:t>
            </a:r>
            <a:endParaRPr lang="ru-RU" sz="72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35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752" y="169244"/>
            <a:ext cx="4784123" cy="622298"/>
          </a:xfrm>
        </p:spPr>
        <p:txBody>
          <a:bodyPr>
            <a:noAutofit/>
          </a:bodyPr>
          <a:lstStyle/>
          <a:p>
            <a:r>
              <a:rPr lang="ru-RU" sz="6023" dirty="0"/>
              <a:t>Вводная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A278E0-716A-4A87-A518-C00F74D09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315" y="3770108"/>
            <a:ext cx="7040997" cy="2477665"/>
          </a:xfrm>
        </p:spPr>
        <p:txBody>
          <a:bodyPr/>
          <a:lstStyle/>
          <a:p>
            <a:r>
              <a:rPr lang="ru-RU" dirty="0"/>
              <a:t>Реализовать базовые механики и базовые блоки</a:t>
            </a:r>
          </a:p>
          <a:p>
            <a:r>
              <a:rPr lang="ru-RU" dirty="0"/>
              <a:t>Придумать уровни</a:t>
            </a:r>
          </a:p>
          <a:p>
            <a:r>
              <a:rPr lang="ru-RU" dirty="0"/>
              <a:t>Создать редактор </a:t>
            </a:r>
            <a:r>
              <a:rPr lang="ru-RU" dirty="0" err="1"/>
              <a:t>кастомных</a:t>
            </a:r>
            <a:r>
              <a:rPr lang="ru-RU" dirty="0"/>
              <a:t> блоков</a:t>
            </a:r>
          </a:p>
          <a:p>
            <a:r>
              <a:rPr lang="ru-RU" dirty="0"/>
              <a:t>Добавить обучение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50748-86FE-4CF7-B5BD-8BDF43DE33F2}"/>
              </a:ext>
            </a:extLst>
          </p:cNvPr>
          <p:cNvSpPr txBox="1"/>
          <p:nvPr/>
        </p:nvSpPr>
        <p:spPr>
          <a:xfrm>
            <a:off x="5489497" y="945762"/>
            <a:ext cx="1260633" cy="710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16" dirty="0"/>
              <a:t>Цель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E9747-4C14-4E74-B81E-90141B33A8AD}"/>
              </a:ext>
            </a:extLst>
          </p:cNvPr>
          <p:cNvSpPr txBox="1"/>
          <p:nvPr/>
        </p:nvSpPr>
        <p:spPr>
          <a:xfrm>
            <a:off x="2061795" y="1779584"/>
            <a:ext cx="8116037" cy="957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11" dirty="0"/>
              <a:t>Реализовать игру, основанную на двоичной логике </a:t>
            </a:r>
          </a:p>
          <a:p>
            <a:r>
              <a:rPr lang="ru-RU" sz="2811" dirty="0"/>
              <a:t>и построении блок-схем на простейших операция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0E7AB-8676-4475-9274-E903ACFD60B0}"/>
              </a:ext>
            </a:extLst>
          </p:cNvPr>
          <p:cNvSpPr txBox="1"/>
          <p:nvPr/>
        </p:nvSpPr>
        <p:spPr>
          <a:xfrm>
            <a:off x="5191367" y="2860589"/>
            <a:ext cx="1856888" cy="710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16" dirty="0"/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24250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4"/>
          <a:srcRect l="39969" t="14548" r="24907" b="11230"/>
          <a:stretch/>
        </p:blipFill>
        <p:spPr>
          <a:xfrm>
            <a:off x="5548861" y="2256182"/>
            <a:ext cx="3209925" cy="3815356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243" y="540269"/>
            <a:ext cx="8263137" cy="108000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ВХОДНЫЕ И ВЫХОДНЫЕ СИГНАЛЫ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FAC081E-CB10-4A47-AD74-44CF49ABABAE}"/>
              </a:ext>
            </a:extLst>
          </p:cNvPr>
          <p:cNvSpPr txBox="1">
            <a:spLocks/>
          </p:cNvSpPr>
          <p:nvPr/>
        </p:nvSpPr>
        <p:spPr>
          <a:xfrm>
            <a:off x="1021037" y="1441904"/>
            <a:ext cx="10197547" cy="814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Входные </a:t>
            </a:r>
            <a:r>
              <a:rPr lang="ru-RU" sz="2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и выходные сигналы (иначе - коннекторы) – </a:t>
            </a:r>
            <a:r>
              <a:rPr lang="ru-RU" sz="2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связывают блоки, моделируют входы и выходы с подсоединенными проводами. Ограничения:</a:t>
            </a:r>
            <a:endParaRPr lang="ru-RU" sz="2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84CA6BD-A3D1-44F2-8945-BBC64699F4DD}"/>
              </a:ext>
            </a:extLst>
          </p:cNvPr>
          <p:cNvSpPr txBox="1">
            <a:spLocks/>
          </p:cNvSpPr>
          <p:nvPr/>
        </p:nvSpPr>
        <p:spPr>
          <a:xfrm>
            <a:off x="1021036" y="2256182"/>
            <a:ext cx="4398689" cy="28968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47675" indent="-447675">
              <a:buAutoNum type="arabicParenR"/>
            </a:pPr>
            <a:r>
              <a:rPr lang="ru-RU" sz="2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Входной коннектор можно </a:t>
            </a:r>
            <a:r>
              <a:rPr lang="ru-RU" sz="2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соединять только с одним выходным.</a:t>
            </a:r>
          </a:p>
          <a:p>
            <a:pPr marL="447675" indent="-447675">
              <a:buAutoNum type="arabicParenR"/>
            </a:pPr>
            <a:r>
              <a:rPr lang="ru-RU" sz="2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Выходной </a:t>
            </a:r>
            <a:r>
              <a:rPr lang="ru-RU" sz="2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коннектор </a:t>
            </a:r>
            <a:r>
              <a:rPr lang="ru-RU" sz="2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можно соединять с неограниченным количеством </a:t>
            </a:r>
            <a:r>
              <a:rPr lang="ru-RU" sz="2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входных</a:t>
            </a:r>
            <a:r>
              <a:rPr lang="en-US" sz="2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.</a:t>
            </a:r>
            <a:endParaRPr lang="ru-RU" sz="2400" dirty="0" smtClean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  <a:p>
            <a:pPr marL="447675" indent="-447675">
              <a:buAutoNum type="arabicParenR"/>
            </a:pPr>
            <a:r>
              <a:rPr lang="ru-RU" sz="2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Нельзя создавать зацикленные соединения.</a:t>
            </a:r>
            <a:endParaRPr lang="ru-RU" sz="2400" dirty="0" smtClean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 flipV="1">
            <a:off x="6725999" y="4919798"/>
            <a:ext cx="329346" cy="906629"/>
          </a:xfrm>
          <a:prstGeom prst="straightConnector1">
            <a:avLst/>
          </a:prstGeom>
          <a:ln w="38100">
            <a:solidFill>
              <a:srgbClr val="77F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/>
          <p:cNvPicPr>
            <a:picLocks noChangeAspect="1"/>
          </p:cNvPicPr>
          <p:nvPr/>
        </p:nvPicPr>
        <p:blipFill rotWithShape="1">
          <a:blip r:embed="rId5"/>
          <a:srcRect l="44844" t="55583" r="46323" b="29157"/>
          <a:stretch/>
        </p:blipFill>
        <p:spPr>
          <a:xfrm>
            <a:off x="8758786" y="3490078"/>
            <a:ext cx="2502418" cy="2431597"/>
          </a:xfrm>
          <a:prstGeom prst="rect">
            <a:avLst/>
          </a:prstGeom>
        </p:spPr>
      </p:pic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>
            <a:off x="6252156" y="3124345"/>
            <a:ext cx="770862" cy="247921"/>
          </a:xfrm>
          <a:prstGeom prst="straightConnector1">
            <a:avLst/>
          </a:prstGeom>
          <a:ln w="38100">
            <a:solidFill>
              <a:srgbClr val="77F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>
            <a:off x="5419725" y="4514850"/>
            <a:ext cx="832431" cy="270537"/>
          </a:xfrm>
          <a:prstGeom prst="straightConnector1">
            <a:avLst/>
          </a:prstGeom>
          <a:ln w="38100">
            <a:solidFill>
              <a:srgbClr val="77F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 flipH="1">
            <a:off x="8026213" y="3124345"/>
            <a:ext cx="832037" cy="252819"/>
          </a:xfrm>
          <a:prstGeom prst="straightConnector1">
            <a:avLst/>
          </a:prstGeom>
          <a:ln w="38100">
            <a:solidFill>
              <a:srgbClr val="77F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 flipH="1" flipV="1">
            <a:off x="7959538" y="4919798"/>
            <a:ext cx="799248" cy="233227"/>
          </a:xfrm>
          <a:prstGeom prst="straightConnector1">
            <a:avLst/>
          </a:prstGeom>
          <a:ln w="38100">
            <a:solidFill>
              <a:srgbClr val="77F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/>
          <p:cNvSpPr/>
          <p:nvPr/>
        </p:nvSpPr>
        <p:spPr>
          <a:xfrm>
            <a:off x="9846857" y="3426660"/>
            <a:ext cx="348703" cy="348703"/>
          </a:xfrm>
          <a:prstGeom prst="ellipse">
            <a:avLst/>
          </a:prstGeom>
          <a:noFill/>
          <a:ln w="63500">
            <a:solidFill>
              <a:srgbClr val="77F5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9846857" y="5582668"/>
            <a:ext cx="348703" cy="348704"/>
          </a:xfrm>
          <a:prstGeom prst="ellipse">
            <a:avLst/>
          </a:prstGeom>
          <a:noFill/>
          <a:ln w="63500">
            <a:solidFill>
              <a:srgbClr val="77F5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 flipH="1">
            <a:off x="10195560" y="2749923"/>
            <a:ext cx="437727" cy="596285"/>
          </a:xfrm>
          <a:prstGeom prst="straightConnector1">
            <a:avLst/>
          </a:prstGeom>
          <a:ln w="38100">
            <a:solidFill>
              <a:srgbClr val="77F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 flipV="1">
            <a:off x="8945217" y="5917017"/>
            <a:ext cx="857410" cy="235305"/>
          </a:xfrm>
          <a:prstGeom prst="straightConnector1">
            <a:avLst/>
          </a:prstGeom>
          <a:ln w="38100">
            <a:solidFill>
              <a:srgbClr val="77F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086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8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13" y="540268"/>
            <a:ext cx="4320000" cy="108000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БАЗОВЫЕ БЛОКИ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13" y="1800000"/>
            <a:ext cx="1080000" cy="108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13" y="1800000"/>
            <a:ext cx="1080000" cy="1080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813" y="1800000"/>
            <a:ext cx="1080000" cy="1080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813" y="1800000"/>
            <a:ext cx="1080000" cy="108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813" y="3960000"/>
            <a:ext cx="1080000" cy="1080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13" y="3960000"/>
            <a:ext cx="1080000" cy="1080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13" y="3960000"/>
            <a:ext cx="1080000" cy="108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39813" y="2880000"/>
            <a:ext cx="180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2114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defRPr>
            </a:lvl1pPr>
          </a:lstStyle>
          <a:p>
            <a:r>
              <a:rPr lang="ru-RU" sz="2800" dirty="0"/>
              <a:t>инвертор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99813" y="5040000"/>
            <a:ext cx="180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2114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defRPr>
            </a:lvl1pPr>
          </a:lstStyle>
          <a:p>
            <a:r>
              <a:rPr lang="ru-RU" sz="2800" dirty="0" err="1"/>
              <a:t>конъюнктор</a:t>
            </a:r>
            <a:endParaRPr lang="ru-RU" sz="2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219813" y="5039732"/>
            <a:ext cx="180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 err="1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дизъюнктор</a:t>
            </a:r>
            <a:endParaRPr lang="ru-RU" sz="2400" dirty="0">
              <a:solidFill>
                <a:srgbClr val="77F531"/>
              </a:solidFill>
              <a:latin typeface="RodchenkoCTT" pitchFamily="2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960000" y="2879464"/>
            <a:ext cx="18000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инверсный </a:t>
            </a:r>
            <a:r>
              <a:rPr lang="ru-RU" sz="2400" dirty="0" err="1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конъюнктор</a:t>
            </a:r>
            <a:endParaRPr lang="ru-RU" sz="2400" dirty="0">
              <a:solidFill>
                <a:srgbClr val="77F531"/>
              </a:solidFill>
              <a:latin typeface="RodchenkoCTT" pitchFamily="2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480000" y="2879464"/>
            <a:ext cx="18000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инверсный </a:t>
            </a:r>
            <a:r>
              <a:rPr lang="ru-RU" sz="2400" dirty="0" err="1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конъюнктор</a:t>
            </a:r>
            <a:endParaRPr lang="ru-RU" sz="2400" dirty="0">
              <a:solidFill>
                <a:srgbClr val="77F531"/>
              </a:solidFill>
              <a:latin typeface="RodchenkoCTT" pitchFamily="2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739813" y="5039732"/>
            <a:ext cx="18000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сумматор по модулю 2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8999813" y="2880000"/>
            <a:ext cx="1800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инверсный сумматор по модулю 2</a:t>
            </a:r>
          </a:p>
        </p:txBody>
      </p:sp>
    </p:spTree>
    <p:extLst>
      <p:ext uri="{BB962C8B-B14F-4D97-AF65-F5344CB8AC3E}">
        <p14:creationId xmlns:p14="http://schemas.microsoft.com/office/powerpoint/2010/main" val="251164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0" y="540268"/>
            <a:ext cx="5040000" cy="108000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ДРУГИЕ ЭЛЕМЕНТЫ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 txBox="1">
            <a:spLocks/>
          </p:cNvSpPr>
          <p:nvPr/>
        </p:nvSpPr>
        <p:spPr>
          <a:xfrm>
            <a:off x="1033670" y="1530627"/>
            <a:ext cx="10197547" cy="30214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just">
              <a:buAutoNum type="arabicParenR"/>
            </a:pP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Список доступных блоков (правая панель)</a:t>
            </a:r>
          </a:p>
          <a:p>
            <a:pPr marL="742950" indent="-742950" algn="just">
              <a:buAutoNum type="arabicParenR"/>
            </a:pP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Таблица тестов и проверки (левая панель)</a:t>
            </a:r>
          </a:p>
          <a:p>
            <a:pPr marL="742950" indent="-742950" algn="just">
              <a:buFontTx/>
              <a:buAutoNum type="arabicParenR"/>
            </a:pP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Кнопки 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“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Назад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”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, 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“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Сохранить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”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, 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“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Проверить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”</a:t>
            </a:r>
            <a:r>
              <a:rPr lang="ru-RU" sz="440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 (левая панель)</a:t>
            </a:r>
          </a:p>
          <a:p>
            <a:pPr marL="742950" indent="-742950" algn="just">
              <a:buFontTx/>
              <a:buAutoNum type="arabicParenR"/>
            </a:pP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  <a:p>
            <a:pPr marL="742950" indent="-742950" algn="just">
              <a:buFontTx/>
              <a:buAutoNum type="arabicParenR"/>
            </a:pP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  <a:p>
            <a:pPr marL="742950" indent="-742950" algn="just">
              <a:buAutoNum type="arabicParenR"/>
            </a:pP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  <a:p>
            <a:pPr marL="742950" indent="-742950" algn="just">
              <a:buAutoNum type="arabicParenR"/>
            </a:pP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22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13" y="540268"/>
            <a:ext cx="4320000" cy="108000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ПОДСЧЁТ ОЧКОВ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 txBox="1">
            <a:spLocks/>
          </p:cNvSpPr>
          <p:nvPr/>
        </p:nvSpPr>
        <p:spPr>
          <a:xfrm>
            <a:off x="1033670" y="1530627"/>
            <a:ext cx="10197547" cy="30214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Очки начисляются в соответствии с двумя параметрами:</a:t>
            </a:r>
          </a:p>
          <a:p>
            <a:pPr marL="742950" indent="-742950" algn="just">
              <a:buAutoNum type="arabicParenR"/>
            </a:pP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Максимальное количество очков за уровень. При  выборе этой величины авторы этого проекта руководствовались сложностью каждого уровня.</a:t>
            </a:r>
          </a:p>
          <a:p>
            <a:pPr marL="742950" indent="-742950" algn="just">
              <a:buAutoNum type="arabicParenR"/>
            </a:pP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Максимальное количество пройденных тестов. Вычисляется процент пройденных тестов от общего количества, а потом применяется к максимальному количеству очков. Результат этих вычислений (с округлением в пользу игрока) – это текущие очки за уровень.</a:t>
            </a:r>
          </a:p>
        </p:txBody>
      </p:sp>
    </p:spTree>
    <p:extLst>
      <p:ext uri="{BB962C8B-B14F-4D97-AF65-F5344CB8AC3E}">
        <p14:creationId xmlns:p14="http://schemas.microsoft.com/office/powerpoint/2010/main" val="1416624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13" y="540268"/>
            <a:ext cx="4320000" cy="108000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ПЕСОЧНИЦА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 txBox="1">
            <a:spLocks/>
          </p:cNvSpPr>
          <p:nvPr/>
        </p:nvSpPr>
        <p:spPr>
          <a:xfrm>
            <a:off x="1033670" y="1530628"/>
            <a:ext cx="10197547" cy="7653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Песочница (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sandbox, 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иначе - конструктор) – создана для того, чтобы пользователь мог создавать свои собственные блоки из базовых.</a:t>
            </a:r>
          </a:p>
        </p:txBody>
      </p:sp>
    </p:spTree>
    <p:extLst>
      <p:ext uri="{BB962C8B-B14F-4D97-AF65-F5344CB8AC3E}">
        <p14:creationId xmlns:p14="http://schemas.microsoft.com/office/powerpoint/2010/main" val="2329914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447839-84A2-43C8-BDE2-D6B27D9EB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3" y="0"/>
            <a:ext cx="12239622" cy="684053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B59E56-82C1-4295-B6B3-DA24EFAA8613}"/>
              </a:ext>
            </a:extLst>
          </p:cNvPr>
          <p:cNvSpPr/>
          <p:nvPr/>
        </p:nvSpPr>
        <p:spPr>
          <a:xfrm>
            <a:off x="539811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E4F905B-142E-4D5A-B85D-46ABA862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538" y="540270"/>
            <a:ext cx="2850545" cy="87945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5ECA8C"/>
                </a:solidFill>
                <a:latin typeface="RodchenkoCTT" pitchFamily="2" charset="0"/>
              </a:rPr>
              <a:t>Обучение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4602885-AE40-4F36-84CD-CF2445E28584}"/>
              </a:ext>
            </a:extLst>
          </p:cNvPr>
          <p:cNvGrpSpPr/>
          <p:nvPr/>
        </p:nvGrpSpPr>
        <p:grpSpPr>
          <a:xfrm>
            <a:off x="3104443" y="1579803"/>
            <a:ext cx="5837853" cy="3574646"/>
            <a:chOff x="3104443" y="1579803"/>
            <a:chExt cx="5837853" cy="3574646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8B40C3D9-4DF8-415E-8C53-4DC7C608A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4443" y="2005051"/>
              <a:ext cx="1914525" cy="2724150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20F6E3E0-9F3A-47C9-AB1A-C2B4B352C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0658" y="1579803"/>
              <a:ext cx="1721638" cy="357464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A20AA-E3D3-44B2-B018-6A4063948BB7}"/>
                </a:ext>
              </a:extLst>
            </p:cNvPr>
            <p:cNvSpPr txBox="1"/>
            <p:nvPr/>
          </p:nvSpPr>
          <p:spPr>
            <a:xfrm>
              <a:off x="5742748" y="2770095"/>
              <a:ext cx="11690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rgbClr val="5ECA8C"/>
                  </a:solidFill>
                  <a:latin typeface="RodchenkoCTT" pitchFamily="2" charset="0"/>
                </a:rPr>
                <a:t>VS</a:t>
              </a:r>
              <a:endParaRPr lang="ru-RU" sz="6000" dirty="0">
                <a:solidFill>
                  <a:srgbClr val="5ECA8C"/>
                </a:solidFill>
                <a:latin typeface="RodchenkoCT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22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447839-84A2-43C8-BDE2-D6B27D9EB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B59E56-82C1-4295-B6B3-DA24EFAA8613}"/>
              </a:ext>
            </a:extLst>
          </p:cNvPr>
          <p:cNvSpPr/>
          <p:nvPr/>
        </p:nvSpPr>
        <p:spPr>
          <a:xfrm>
            <a:off x="539811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E4F905B-142E-4D5A-B85D-46ABA862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538" y="540270"/>
            <a:ext cx="2850545" cy="87945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5ECA8C"/>
                </a:solidFill>
                <a:latin typeface="RodchenkoCTT" pitchFamily="2" charset="0"/>
              </a:rPr>
              <a:t>Обучение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3683214-ABD4-401B-BDAB-66048E184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79" r="27803" b="65702"/>
          <a:stretch/>
        </p:blipFill>
        <p:spPr>
          <a:xfrm>
            <a:off x="669506" y="1738561"/>
            <a:ext cx="5450305" cy="234615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00D4F72-6B99-4DBE-956A-0175CD64E3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78" r="26814" b="65702"/>
          <a:stretch/>
        </p:blipFill>
        <p:spPr>
          <a:xfrm>
            <a:off x="6119812" y="1684420"/>
            <a:ext cx="5570621" cy="2346158"/>
          </a:xfrm>
          <a:prstGeom prst="rect">
            <a:avLst/>
          </a:prstGeom>
        </p:spPr>
      </p:pic>
      <p:pic>
        <p:nvPicPr>
          <p:cNvPr id="18" name="Picture 2" descr="[animate output image]">
            <a:extLst>
              <a:ext uri="{FF2B5EF4-FFF2-40B4-BE49-F238E27FC236}">
                <a16:creationId xmlns:a16="http://schemas.microsoft.com/office/drawing/2014/main" id="{6F369B8A-928A-46AA-8322-E513DD8097E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82434" y="2568989"/>
            <a:ext cx="2055999" cy="205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47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301</Words>
  <Application>Microsoft Office PowerPoint</Application>
  <PresentationFormat>Произвольный</PresentationFormat>
  <Paragraphs>60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Courier New</vt:lpstr>
      <vt:lpstr>RodchenkoCTT</vt:lpstr>
      <vt:lpstr>Тема Office</vt:lpstr>
      <vt:lpstr>Компьютерная игра «Логические функции»</vt:lpstr>
      <vt:lpstr>Вводная часть</vt:lpstr>
      <vt:lpstr>ВХОДНЫЕ И ВЫХОДНЫЕ СИГНАЛЫ</vt:lpstr>
      <vt:lpstr>БАЗОВЫЕ БЛОКИ</vt:lpstr>
      <vt:lpstr>ДРУГИЕ ЭЛЕМЕНТЫ</vt:lpstr>
      <vt:lpstr>ПОДСЧЁТ ОЧКОВ</vt:lpstr>
      <vt:lpstr>ПЕСОЧНИЦА</vt:lpstr>
      <vt:lpstr>Обучение</vt:lpstr>
      <vt:lpstr>Обучение</vt:lpstr>
      <vt:lpstr>Приближение/Зум</vt:lpstr>
      <vt:lpstr>Приближение/Зум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 «Логические функции»</dc:title>
  <dc:creator>nm19</dc:creator>
  <cp:lastModifiedBy>Илья</cp:lastModifiedBy>
  <cp:revision>30</cp:revision>
  <dcterms:created xsi:type="dcterms:W3CDTF">2022-01-17T14:52:28Z</dcterms:created>
  <dcterms:modified xsi:type="dcterms:W3CDTF">2022-01-21T13:44:23Z</dcterms:modified>
</cp:coreProperties>
</file>