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94" autoAdjust="0"/>
  </p:normalViewPr>
  <p:slideViewPr>
    <p:cSldViewPr>
      <p:cViewPr varScale="1">
        <p:scale>
          <a:sx n="56" d="100"/>
          <a:sy n="56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BCF16-8730-433C-9A9E-CACD99B76153}" type="datetimeFigureOut">
              <a:rPr lang="ru-RU" smtClean="0"/>
              <a:t>26.07.2011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F35E1-71CB-4977-84C7-34A25EBDF1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79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So </a:t>
            </a:r>
            <a:r>
              <a:rPr lang="en-US" dirty="0" smtClean="0"/>
              <a:t>do not expect too much of a research in this project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1.5</a:t>
            </a:r>
            <a:r>
              <a:rPr lang="en-US" baseline="0" dirty="0" smtClean="0"/>
              <a:t>. Doable in given </a:t>
            </a:r>
            <a:r>
              <a:rPr lang="en-US" baseline="0" dirty="0" err="1" smtClean="0"/>
              <a:t>timelimits</a:t>
            </a:r>
            <a:endParaRPr lang="en-US" dirty="0" smtClean="0"/>
          </a:p>
          <a:p>
            <a:r>
              <a:rPr lang="en-US" dirty="0" smtClean="0"/>
              <a:t>2. At two levels.</a:t>
            </a:r>
          </a:p>
          <a:p>
            <a:r>
              <a:rPr lang="en-US" dirty="0" smtClean="0"/>
              <a:t>3.</a:t>
            </a:r>
            <a:r>
              <a:rPr lang="en-US" baseline="0" dirty="0" smtClean="0"/>
              <a:t> </a:t>
            </a:r>
            <a:r>
              <a:rPr lang="en-US" dirty="0" smtClean="0"/>
              <a:t>We triple checked to be almost </a:t>
            </a:r>
            <a:r>
              <a:rPr lang="en-US" dirty="0" err="1" smtClean="0"/>
              <a:t>almost</a:t>
            </a:r>
            <a:r>
              <a:rPr lang="en-US" dirty="0" smtClean="0"/>
              <a:t> sure.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35E1-71CB-4977-84C7-34A25EBDF1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12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In contrast to group theory, for instance.</a:t>
            </a:r>
          </a:p>
          <a:p>
            <a:r>
              <a:rPr lang="en-US" dirty="0" smtClean="0"/>
              <a:t>Proving group theorems would be boring.</a:t>
            </a:r>
          </a:p>
          <a:p>
            <a:endParaRPr lang="en-US" dirty="0" smtClean="0"/>
          </a:p>
          <a:p>
            <a:r>
              <a:rPr lang="en-US" dirty="0" smtClean="0"/>
              <a:t>3.</a:t>
            </a:r>
            <a:r>
              <a:rPr lang="en-US" baseline="0" dirty="0" smtClean="0"/>
              <a:t> Intuitively we expect that some particular rule holds for any possible sane computational model. </a:t>
            </a:r>
          </a:p>
          <a:p>
            <a:r>
              <a:rPr lang="en-US" baseline="0" dirty="0" smtClean="0"/>
              <a:t>But we can’t formalize notion of saneness, we want to derive this rule from axioms.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35E1-71CB-4977-84C7-34A25EBDF1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 How many of you have</a:t>
            </a:r>
            <a:r>
              <a:rPr lang="en-US" baseline="0" dirty="0" smtClean="0"/>
              <a:t> any experience with ITP?</a:t>
            </a:r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Prover</a:t>
            </a:r>
            <a:r>
              <a:rPr lang="en-US" dirty="0" smtClean="0"/>
              <a:t> is a huge tangle of heuristics.</a:t>
            </a:r>
          </a:p>
          <a:p>
            <a:r>
              <a:rPr lang="en-US" dirty="0" smtClean="0"/>
              <a:t>How to ensure proof correctness?</a:t>
            </a:r>
          </a:p>
          <a:p>
            <a:r>
              <a:rPr lang="en-US" dirty="0" smtClean="0"/>
              <a:t>For instance,</a:t>
            </a:r>
            <a:r>
              <a:rPr lang="en-US" baseline="0" dirty="0" smtClean="0"/>
              <a:t> in Z3 there is an isolated and thoroughly checked proof checker.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LCF (1979) used very beautiful idea.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35E1-71CB-4977-84C7-34A25EBDF11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163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Isabelle and coq comparison in the beginner’s eyes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(one hour experience)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Coq</a:t>
            </a:r>
            <a:r>
              <a:rPr lang="en-US" baseline="0" dirty="0" smtClean="0"/>
              <a:t> is friendlier for beginners, has simpler syntax.</a:t>
            </a:r>
          </a:p>
          <a:p>
            <a:r>
              <a:rPr lang="en-US" dirty="0" smtClean="0"/>
              <a:t>Isabelle is probably</a:t>
            </a:r>
            <a:r>
              <a:rPr lang="en-US" baseline="0" dirty="0" smtClean="0"/>
              <a:t> better for experienced users, </a:t>
            </a:r>
          </a:p>
          <a:p>
            <a:r>
              <a:rPr lang="en-US" baseline="0" dirty="0" smtClean="0"/>
              <a:t>as it can produce counterexamples, </a:t>
            </a:r>
          </a:p>
          <a:p>
            <a:r>
              <a:rPr lang="en-US" baseline="0" dirty="0" smtClean="0"/>
              <a:t>plug third-party decision procedures, </a:t>
            </a:r>
          </a:p>
          <a:p>
            <a:r>
              <a:rPr lang="en-US" baseline="0" dirty="0" smtClean="0"/>
              <a:t>and allows creation of human-readable proofs (although it requires some repetitive work).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can’t compare underlying logics, because for our purposes we only needed first order logic.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35E1-71CB-4977-84C7-34A25EBDF11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35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Intuitionicity</a:t>
            </a:r>
            <a:r>
              <a:rPr lang="en-US" dirty="0" smtClean="0"/>
              <a:t> did not hurt</a:t>
            </a:r>
            <a:r>
              <a:rPr lang="en-US" baseline="0" dirty="0" smtClean="0"/>
              <a:t> us, and we can always add axiom of excluded middle anyway.</a:t>
            </a:r>
          </a:p>
          <a:p>
            <a:endParaRPr lang="en-US" baseline="0" dirty="0" smtClean="0"/>
          </a:p>
          <a:p>
            <a:r>
              <a:rPr lang="en-US" dirty="0" smtClean="0"/>
              <a:t>Natural deduction – </a:t>
            </a:r>
            <a:r>
              <a:rPr lang="en-US" dirty="0" err="1" smtClean="0"/>
              <a:t>Gentzen</a:t>
            </a:r>
            <a:r>
              <a:rPr lang="en-US" dirty="0" smtClean="0"/>
              <a:t>, in 1935,</a:t>
            </a:r>
            <a:r>
              <a:rPr lang="en-US" baseline="0" dirty="0" smtClean="0"/>
              <a:t> to approximate actual reasoning as close as possible.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35E1-71CB-4977-84C7-34A25EBDF11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77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of our work are in the form of coq files and human-readable latex document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mtClean="0"/>
              <a:t>POSSIBLE FUTURE WORK: FORMALLY PROVING THAT SOME CONCRETE COMPUTATIONAL MODEL SATISFIES THESE AXIOMS.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35E1-71CB-4977-84C7-34A25EBDF1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3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 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future work: expressing some concrete semantics and proving that it satisfies algebraic laws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35E1-71CB-4977-84C7-34A25EBDF11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5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-Shcherbina/TheoryOfRefin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en-US" dirty="0" smtClean="0"/>
              <a:t>Formally proving facts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refinement </a:t>
            </a:r>
            <a:r>
              <a:rPr lang="en-US" dirty="0" smtClean="0"/>
              <a:t>algebra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271385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Vlad</a:t>
            </a:r>
            <a:r>
              <a:rPr lang="en-US" dirty="0" smtClean="0"/>
              <a:t> </a:t>
            </a:r>
            <a:r>
              <a:rPr lang="en-US" dirty="0" err="1" smtClean="0"/>
              <a:t>Shcherbina</a:t>
            </a:r>
            <a:endParaRPr lang="en-US" dirty="0" smtClean="0"/>
          </a:p>
          <a:p>
            <a:r>
              <a:rPr lang="en-US" dirty="0" err="1"/>
              <a:t>Ilya</a:t>
            </a:r>
            <a:r>
              <a:rPr lang="en-US" dirty="0"/>
              <a:t> </a:t>
            </a:r>
            <a:r>
              <a:rPr lang="en-US" dirty="0" err="1" smtClean="0"/>
              <a:t>Maryassov</a:t>
            </a:r>
            <a:endParaRPr lang="en-US" dirty="0" smtClean="0"/>
          </a:p>
          <a:p>
            <a:r>
              <a:rPr lang="en-US" dirty="0"/>
              <a:t>Alexander </a:t>
            </a:r>
            <a:r>
              <a:rPr lang="en-US" dirty="0" err="1" smtClean="0"/>
              <a:t>Kogtenkov</a:t>
            </a:r>
            <a:endParaRPr lang="en-US" dirty="0" smtClean="0"/>
          </a:p>
          <a:p>
            <a:r>
              <a:rPr lang="en-US" dirty="0"/>
              <a:t>Alexander </a:t>
            </a:r>
            <a:r>
              <a:rPr lang="en-US" dirty="0" err="1" smtClean="0"/>
              <a:t>Myltsev</a:t>
            </a:r>
            <a:endParaRPr lang="en-US" dirty="0" smtClean="0"/>
          </a:p>
          <a:p>
            <a:r>
              <a:rPr lang="en-US" dirty="0" err="1" smtClean="0"/>
              <a:t>Pavel</a:t>
            </a:r>
            <a:r>
              <a:rPr lang="en-US" dirty="0" smtClean="0"/>
              <a:t> </a:t>
            </a:r>
            <a:r>
              <a:rPr lang="en-US" dirty="0" err="1" smtClean="0"/>
              <a:t>Shapkin</a:t>
            </a:r>
            <a:endParaRPr lang="en-US" dirty="0" smtClean="0"/>
          </a:p>
          <a:p>
            <a:r>
              <a:rPr lang="en-US" dirty="0" smtClean="0"/>
              <a:t>Sergey </a:t>
            </a:r>
            <a:r>
              <a:rPr lang="en-US" dirty="0" err="1" smtClean="0"/>
              <a:t>Paramonov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Mentor: Sir Tony Hoare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144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6660232" y="4437112"/>
            <a:ext cx="1832248" cy="1824608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(***********)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(*  v      *)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(* &lt;O___,, *)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(*   \VV/  *)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(*    //   *)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(*         *)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(***********)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2744834" y="783087"/>
            <a:ext cx="3528392" cy="367240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(************)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(*   ????   *)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(*  ??  ??  *)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(*     ??   *)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(*    ??    *)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(*          *)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(*    ??    *)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(************)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501317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3"/>
              </a:rPr>
              <a:t>https://github.com</a:t>
            </a:r>
            <a:r>
              <a:rPr lang="en-US" sz="3200" dirty="0" smtClean="0">
                <a:hlinkClick r:id="rId3"/>
              </a:rPr>
              <a:t>/</a:t>
            </a:r>
          </a:p>
          <a:p>
            <a:r>
              <a:rPr lang="en-US" sz="3200" dirty="0" err="1" smtClean="0">
                <a:hlinkClick r:id="rId3"/>
              </a:rPr>
              <a:t>Vlad-Shcherbina</a:t>
            </a:r>
            <a:r>
              <a:rPr lang="en-US" sz="3200" dirty="0" smtClean="0">
                <a:hlinkClick r:id="rId3"/>
              </a:rPr>
              <a:t>/</a:t>
            </a:r>
          </a:p>
          <a:p>
            <a:r>
              <a:rPr lang="en-US" sz="3200" dirty="0" err="1" smtClean="0">
                <a:hlinkClick r:id="rId3"/>
              </a:rPr>
              <a:t>TheoryOfRefinement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885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9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Educational (get some experience with interactive theorem </a:t>
            </a:r>
            <a:r>
              <a:rPr lang="en-US" dirty="0" err="1" smtClean="0"/>
              <a:t>provers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Relevant to the school</a:t>
            </a:r>
          </a:p>
          <a:p>
            <a:pPr lvl="1"/>
            <a:r>
              <a:rPr lang="en-US" dirty="0" err="1" smtClean="0"/>
              <a:t>provers</a:t>
            </a:r>
            <a:r>
              <a:rPr lang="en-US" dirty="0" smtClean="0"/>
              <a:t> are used in verification</a:t>
            </a:r>
          </a:p>
          <a:p>
            <a:pPr lvl="1"/>
            <a:r>
              <a:rPr lang="en-US" dirty="0" smtClean="0"/>
              <a:t>the theory itself can be used </a:t>
            </a:r>
            <a:r>
              <a:rPr lang="en-US" dirty="0"/>
              <a:t>in principle </a:t>
            </a:r>
            <a:r>
              <a:rPr lang="en-US" dirty="0" smtClean="0"/>
              <a:t>to reason about programs and specifications</a:t>
            </a:r>
          </a:p>
          <a:p>
            <a:r>
              <a:rPr lang="en-US" dirty="0" smtClean="0"/>
              <a:t>It’s always nice to be absolutely sure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0204" y="4692007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(almost:)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9275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Concise</a:t>
            </a:r>
          </a:p>
          <a:p>
            <a:pPr lvl="1"/>
            <a:r>
              <a:rPr lang="en-US" dirty="0" smtClean="0"/>
              <a:t>one binary relation</a:t>
            </a:r>
          </a:p>
          <a:p>
            <a:pPr lvl="1"/>
            <a:r>
              <a:rPr lang="en-US" dirty="0" smtClean="0"/>
              <a:t>few operations</a:t>
            </a:r>
          </a:p>
          <a:p>
            <a:pPr lvl="1"/>
            <a:r>
              <a:rPr lang="en-US" dirty="0" smtClean="0"/>
              <a:t>few axioms</a:t>
            </a:r>
          </a:p>
          <a:p>
            <a:r>
              <a:rPr lang="en-US" dirty="0" smtClean="0"/>
              <a:t>Formal reasoning is unaccustomed</a:t>
            </a:r>
          </a:p>
          <a:p>
            <a:r>
              <a:rPr lang="en-US" dirty="0" smtClean="0"/>
              <a:t>Intuition could be deceptive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4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theorem </a:t>
            </a:r>
            <a:r>
              <a:rPr lang="en-US" dirty="0" err="1" smtClean="0"/>
              <a:t>provers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proof steps are automated, but sometimes user intervention is required</a:t>
            </a:r>
          </a:p>
          <a:p>
            <a:pPr lvl="1"/>
            <a:r>
              <a:rPr lang="en-US" dirty="0" smtClean="0"/>
              <a:t>to introduce useful lemma</a:t>
            </a:r>
          </a:p>
          <a:p>
            <a:pPr lvl="1"/>
            <a:r>
              <a:rPr lang="en-US" dirty="0" smtClean="0"/>
              <a:t>to apply some nontrivial substitution</a:t>
            </a:r>
          </a:p>
          <a:p>
            <a:pPr marL="457200" lvl="1" indent="0">
              <a:buNone/>
            </a:pPr>
            <a:r>
              <a:rPr lang="en-US" dirty="0" smtClean="0"/>
              <a:t>...</a:t>
            </a:r>
            <a:endParaRPr lang="en-US" dirty="0"/>
          </a:p>
          <a:p>
            <a:r>
              <a:rPr lang="en-US" dirty="0" smtClean="0"/>
              <a:t>LCF-style (proof is correct by construction)</a:t>
            </a:r>
          </a:p>
        </p:txBody>
      </p:sp>
    </p:spTree>
    <p:extLst>
      <p:ext uri="{BB962C8B-B14F-4D97-AF65-F5344CB8AC3E}">
        <p14:creationId xmlns:p14="http://schemas.microsoft.com/office/powerpoint/2010/main" val="28428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b="1" dirty="0"/>
              <a:t>Thomas </a:t>
            </a:r>
            <a:r>
              <a:rPr lang="en-US" b="1" dirty="0" err="1" smtClean="0"/>
              <a:t>Thüm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Oliver </a:t>
            </a:r>
            <a:r>
              <a:rPr lang="en-US" b="1" dirty="0" smtClean="0"/>
              <a:t>Schwarz </a:t>
            </a:r>
            <a:r>
              <a:rPr lang="en-US" dirty="0" smtClean="0"/>
              <a:t>for introduction to Coq</a:t>
            </a:r>
          </a:p>
          <a:p>
            <a:r>
              <a:rPr lang="en-US" dirty="0" smtClean="0"/>
              <a:t>to </a:t>
            </a:r>
            <a:r>
              <a:rPr lang="en-US" b="1" dirty="0"/>
              <a:t>John </a:t>
            </a:r>
            <a:r>
              <a:rPr lang="en-US" b="1" dirty="0" err="1" smtClean="0"/>
              <a:t>Wickerson</a:t>
            </a:r>
            <a:r>
              <a:rPr lang="en-US" b="1" dirty="0" smtClean="0"/>
              <a:t> </a:t>
            </a:r>
            <a:r>
              <a:rPr lang="en-US" dirty="0" smtClean="0"/>
              <a:t>for introduction to Isabelle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3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order (for our purposes) intuitionistic logic</a:t>
            </a:r>
          </a:p>
          <a:p>
            <a:r>
              <a:rPr lang="en-US" dirty="0" smtClean="0"/>
              <a:t>In the form of natural deduction</a:t>
            </a:r>
          </a:p>
          <a:p>
            <a:r>
              <a:rPr lang="en-US" dirty="0" smtClean="0"/>
              <a:t>Proofs are constructed “backwards”</a:t>
            </a:r>
          </a:p>
          <a:p>
            <a:r>
              <a:rPr lang="en-US" dirty="0" smtClean="0"/>
              <a:t>Proofs are spells, that are hard to comprehend without running Coq.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Symbol"/>
              </a:rPr>
              <a:t>Refinement relation ⊑ is </a:t>
            </a:r>
            <a:r>
              <a:rPr lang="en-US" dirty="0" smtClean="0">
                <a:sym typeface="Symbol"/>
              </a:rPr>
              <a:t>partial</a:t>
            </a:r>
          </a:p>
          <a:p>
            <a:r>
              <a:rPr lang="en-US" dirty="0" smtClean="0">
                <a:sym typeface="Symbol"/>
              </a:rPr>
              <a:t>Binary operations  </a:t>
            </a:r>
            <a:r>
              <a:rPr lang="en-US" b="1" dirty="0" smtClean="0">
                <a:sym typeface="Symbol"/>
              </a:rPr>
              <a:t>;</a:t>
            </a:r>
            <a:r>
              <a:rPr lang="en-US" dirty="0" smtClean="0">
                <a:sym typeface="Symbol"/>
              </a:rPr>
              <a:t> and </a:t>
            </a:r>
            <a:r>
              <a:rPr lang="en-US" b="1" dirty="0" smtClean="0">
                <a:sym typeface="Symbol"/>
              </a:rPr>
              <a:t>|</a:t>
            </a:r>
            <a:endParaRPr lang="en-US" b="1" dirty="0">
              <a:sym typeface="Symbol"/>
            </a:endParaRPr>
          </a:p>
          <a:p>
            <a:r>
              <a:rPr lang="en-GB" dirty="0" smtClean="0">
                <a:cs typeface="Lucida Sans Unicode" pitchFamily="34" charset="0"/>
                <a:sym typeface="Symbol"/>
              </a:rPr>
              <a:t>(definition) Milner transition: </a:t>
            </a:r>
            <a:br>
              <a:rPr lang="en-GB" dirty="0" smtClean="0">
                <a:cs typeface="Lucida Sans Unicode" pitchFamily="34" charset="0"/>
                <a:sym typeface="Symbol"/>
              </a:rPr>
            </a:br>
            <a:r>
              <a:rPr lang="en-GB" dirty="0" smtClean="0">
                <a:cs typeface="Lucida Sans Unicode" pitchFamily="34" charset="0"/>
                <a:sym typeface="Symbol"/>
              </a:rPr>
              <a:t>      p -q-&gt; r   &lt;=&gt;   (</a:t>
            </a:r>
            <a:r>
              <a:rPr lang="en-GB" dirty="0">
                <a:cs typeface="Lucida Sans Unicode" pitchFamily="34" charset="0"/>
                <a:sym typeface="Symbol"/>
              </a:rPr>
              <a:t>q; r) ⊑ </a:t>
            </a:r>
            <a:r>
              <a:rPr lang="en-GB" dirty="0" smtClean="0">
                <a:cs typeface="Lucida Sans Unicode" pitchFamily="34" charset="0"/>
                <a:sym typeface="Symbol"/>
              </a:rPr>
              <a:t>p</a:t>
            </a:r>
            <a:endParaRPr lang="en-GB" dirty="0">
              <a:cs typeface="Lucida Sans Unicode" pitchFamily="34" charset="0"/>
              <a:sym typeface="Symbol"/>
            </a:endParaRPr>
          </a:p>
          <a:p>
            <a:r>
              <a:rPr lang="en-GB" dirty="0" smtClean="0">
                <a:cs typeface="Lucida Sans Unicode" pitchFamily="34" charset="0"/>
                <a:sym typeface="Symbol"/>
              </a:rPr>
              <a:t>Exchange </a:t>
            </a:r>
            <a:r>
              <a:rPr lang="en-GB" dirty="0">
                <a:cs typeface="Lucida Sans Unicode" pitchFamily="34" charset="0"/>
                <a:sym typeface="Symbol"/>
              </a:rPr>
              <a:t>law</a:t>
            </a:r>
            <a:r>
              <a:rPr lang="en-GB" dirty="0" smtClean="0">
                <a:cs typeface="Lucida Sans Unicode" pitchFamily="34" charset="0"/>
                <a:sym typeface="Symbol"/>
              </a:rPr>
              <a:t>: </a:t>
            </a:r>
            <a:r>
              <a:rPr lang="en-GB" dirty="0" smtClean="0">
                <a:cs typeface="Lucida Sans Unicode" pitchFamily="34" charset="0"/>
                <a:sym typeface="Symbol"/>
              </a:rPr>
              <a:t/>
            </a:r>
            <a:br>
              <a:rPr lang="en-GB" dirty="0" smtClean="0">
                <a:cs typeface="Lucida Sans Unicode" pitchFamily="34" charset="0"/>
                <a:sym typeface="Symbol"/>
              </a:rPr>
            </a:br>
            <a:r>
              <a:rPr lang="en-GB" dirty="0" smtClean="0">
                <a:cs typeface="Lucida Sans Unicode" pitchFamily="34" charset="0"/>
                <a:sym typeface="Symbol"/>
              </a:rPr>
              <a:t>     (</a:t>
            </a:r>
            <a:r>
              <a:rPr lang="en-GB" dirty="0">
                <a:cs typeface="Lucida Sans Unicode" pitchFamily="34" charset="0"/>
                <a:sym typeface="Symbol"/>
              </a:rPr>
              <a:t>p | p’) ; (q| q’) ⊑  (p ; q) | (</a:t>
            </a:r>
            <a:r>
              <a:rPr lang="en-GB" dirty="0" err="1">
                <a:cs typeface="Lucida Sans Unicode" pitchFamily="34" charset="0"/>
                <a:sym typeface="Symbol"/>
              </a:rPr>
              <a:t>p’;q</a:t>
            </a:r>
            <a:r>
              <a:rPr lang="en-GB" dirty="0" smtClean="0">
                <a:cs typeface="Lucida Sans Unicode" pitchFamily="34" charset="0"/>
                <a:sym typeface="Symbol"/>
              </a:rPr>
              <a:t>’)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>
                <a:cs typeface="Lucida Sans Unicode" pitchFamily="34" charset="0"/>
                <a:sym typeface="Symbol"/>
              </a:rPr>
              <a:t>Parallel rule for Milner transition:</a:t>
            </a:r>
            <a:r>
              <a:rPr lang="en-GB" sz="3200" dirty="0">
                <a:cs typeface="Lucida Sans Unicode" pitchFamily="34" charset="0"/>
                <a:sym typeface="Symbol"/>
              </a:rPr>
              <a:t/>
            </a:r>
            <a:br>
              <a:rPr lang="en-GB" sz="3200" dirty="0">
                <a:cs typeface="Lucida Sans Unicode" pitchFamily="34" charset="0"/>
                <a:sym typeface="Symbol"/>
              </a:rPr>
            </a:br>
            <a:r>
              <a:rPr lang="en-GB" sz="3200" dirty="0" smtClean="0">
                <a:cs typeface="Lucida Sans Unicode" pitchFamily="34" charset="0"/>
                <a:sym typeface="Symbol"/>
              </a:rPr>
              <a:t>  </a:t>
            </a:r>
            <a:r>
              <a:rPr lang="en-GB" sz="3200" dirty="0" smtClean="0">
                <a:latin typeface="Lucida Sans Unicode" pitchFamily="34" charset="0"/>
                <a:cs typeface="Lucida Sans Unicode" pitchFamily="34" charset="0"/>
              </a:rPr>
              <a:t>p </a:t>
            </a:r>
            <a:r>
              <a:rPr lang="en-GB" sz="3200" dirty="0">
                <a:latin typeface="Lucida Sans Unicode" pitchFamily="34" charset="0"/>
                <a:cs typeface="Lucida Sans Unicode" pitchFamily="34" charset="0"/>
              </a:rPr>
              <a:t>-</a:t>
            </a:r>
            <a:r>
              <a:rPr lang="en-GB" sz="3200" dirty="0" smtClean="0">
                <a:latin typeface="Lucida Sans Unicode" pitchFamily="34" charset="0"/>
                <a:cs typeface="Lucida Sans Unicode" pitchFamily="34" charset="0"/>
              </a:rPr>
              <a:t>q-</a:t>
            </a:r>
            <a:r>
              <a:rPr lang="en-GB" sz="3200" dirty="0">
                <a:latin typeface="Lucida Sans Unicode" pitchFamily="34" charset="0"/>
                <a:cs typeface="Lucida Sans Unicode" pitchFamily="34" charset="0"/>
              </a:rPr>
              <a:t>&gt; r &amp; p</a:t>
            </a:r>
            <a:r>
              <a:rPr lang="en-GB" sz="3200" dirty="0" smtClean="0">
                <a:latin typeface="Lucida Sans Unicode" pitchFamily="34" charset="0"/>
                <a:cs typeface="Lucida Sans Unicode" pitchFamily="34" charset="0"/>
              </a:rPr>
              <a:t>’ –</a:t>
            </a:r>
            <a:r>
              <a:rPr lang="en-GB" sz="3200" dirty="0">
                <a:latin typeface="Lucida Sans Unicode" pitchFamily="34" charset="0"/>
                <a:cs typeface="Lucida Sans Unicode" pitchFamily="34" charset="0"/>
              </a:rPr>
              <a:t>q’-&gt; r’  </a:t>
            </a:r>
            <a:r>
              <a:rPr lang="en-GB" sz="3200" dirty="0" smtClean="0">
                <a:latin typeface="Lucida Sans Unicode" pitchFamily="34" charset="0"/>
                <a:cs typeface="Lucida Sans Unicode" pitchFamily="34" charset="0"/>
              </a:rPr>
              <a:t>=&gt;</a:t>
            </a:r>
            <a:r>
              <a:rPr lang="en-GB" sz="3200" dirty="0">
                <a:latin typeface="Lucida Sans Unicode" pitchFamily="34" charset="0"/>
                <a:cs typeface="Lucida Sans Unicode" pitchFamily="34" charset="0"/>
              </a:rPr>
              <a:t/>
            </a:r>
            <a:br>
              <a:rPr lang="en-GB" sz="3200" dirty="0">
                <a:latin typeface="Lucida Sans Unicode" pitchFamily="34" charset="0"/>
                <a:cs typeface="Lucida Sans Unicode" pitchFamily="34" charset="0"/>
              </a:rPr>
            </a:br>
            <a:r>
              <a:rPr lang="en-GB" sz="3200" dirty="0" smtClean="0">
                <a:latin typeface="Lucida Sans Unicode" pitchFamily="34" charset="0"/>
                <a:cs typeface="Lucida Sans Unicode" pitchFamily="34" charset="0"/>
              </a:rPr>
              <a:t>                =&gt;   </a:t>
            </a:r>
            <a:r>
              <a:rPr lang="en-GB" sz="3200" dirty="0" err="1">
                <a:latin typeface="Lucida Sans Unicode" pitchFamily="34" charset="0"/>
                <a:cs typeface="Lucida Sans Unicode" pitchFamily="34" charset="0"/>
              </a:rPr>
              <a:t>p|p</a:t>
            </a:r>
            <a:r>
              <a:rPr lang="en-GB" sz="3200" dirty="0">
                <a:latin typeface="Lucida Sans Unicode" pitchFamily="34" charset="0"/>
                <a:cs typeface="Lucida Sans Unicode" pitchFamily="34" charset="0"/>
              </a:rPr>
              <a:t>’ </a:t>
            </a:r>
            <a:r>
              <a:rPr lang="en-GB" sz="3200" dirty="0" smtClean="0">
                <a:latin typeface="Lucida Sans Unicode" pitchFamily="34" charset="0"/>
                <a:cs typeface="Lucida Sans Unicode" pitchFamily="34" charset="0"/>
              </a:rPr>
              <a:t>–(</a:t>
            </a:r>
            <a:r>
              <a:rPr lang="en-GB" sz="3200" dirty="0" err="1" smtClean="0">
                <a:latin typeface="Lucida Sans Unicode" pitchFamily="34" charset="0"/>
                <a:cs typeface="Lucida Sans Unicode" pitchFamily="34" charset="0"/>
              </a:rPr>
              <a:t>q|q</a:t>
            </a:r>
            <a:r>
              <a:rPr lang="en-GB" sz="3200" dirty="0" smtClean="0">
                <a:latin typeface="Lucida Sans Unicode" pitchFamily="34" charset="0"/>
                <a:cs typeface="Lucida Sans Unicode" pitchFamily="34" charset="0"/>
              </a:rPr>
              <a:t>’)-&gt; </a:t>
            </a:r>
            <a:r>
              <a:rPr lang="en-GB" sz="3200" dirty="0" err="1">
                <a:latin typeface="Lucida Sans Unicode" pitchFamily="34" charset="0"/>
                <a:cs typeface="Lucida Sans Unicode" pitchFamily="34" charset="0"/>
              </a:rPr>
              <a:t>r|r</a:t>
            </a:r>
            <a:r>
              <a:rPr lang="en-GB" sz="3200" dirty="0">
                <a:latin typeface="Lucida Sans Unicode" pitchFamily="34" charset="0"/>
                <a:cs typeface="Lucida Sans Unicode" pitchFamily="34" charset="0"/>
              </a:rPr>
              <a:t>’ </a:t>
            </a:r>
          </a:p>
          <a:p>
            <a:endParaRPr lang="en-GB" dirty="0" smtClean="0">
              <a:cs typeface="Lucida Sans Unicode" pitchFamily="34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707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1470025"/>
          </a:xfrm>
        </p:spPr>
        <p:txBody>
          <a:bodyPr/>
          <a:lstStyle/>
          <a:p>
            <a:r>
              <a:rPr lang="en-US" dirty="0" smtClean="0"/>
              <a:t>Coq demo time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07904" y="3356992"/>
            <a:ext cx="1760240" cy="17526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(***********)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(*  v      *)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(* &lt;O___,, *)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(*   \VV/  *)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(*    //   *)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(*         *)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(***********)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dirty="0" smtClean="0"/>
              <a:t>~30 </a:t>
            </a:r>
            <a:r>
              <a:rPr lang="en-US" dirty="0" smtClean="0"/>
              <a:t>theorems</a:t>
            </a:r>
          </a:p>
          <a:p>
            <a:r>
              <a:rPr lang="en-US" dirty="0"/>
              <a:t>~</a:t>
            </a:r>
            <a:r>
              <a:rPr lang="en-US" dirty="0" smtClean="0"/>
              <a:t>500 </a:t>
            </a:r>
            <a:r>
              <a:rPr lang="en-US" dirty="0" smtClean="0"/>
              <a:t>lines of Coq definitions and proofs</a:t>
            </a:r>
          </a:p>
          <a:p>
            <a:r>
              <a:rPr lang="en-US" dirty="0" smtClean="0"/>
              <a:t>5-60 </a:t>
            </a:r>
            <a:r>
              <a:rPr lang="en-US" dirty="0" smtClean="0"/>
              <a:t>minutes per proof (given the proof plan)</a:t>
            </a:r>
          </a:p>
          <a:p>
            <a:r>
              <a:rPr lang="en-US" dirty="0" smtClean="0"/>
              <a:t>2 inaccuracies found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3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585</Words>
  <Application>Microsoft Office PowerPoint</Application>
  <PresentationFormat>Экран (4:3)</PresentationFormat>
  <Paragraphs>116</Paragraphs>
  <Slides>11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Formally proving facts in  the refinement algebra</vt:lpstr>
      <vt:lpstr>Project motivation</vt:lpstr>
      <vt:lpstr>Theory</vt:lpstr>
      <vt:lpstr>Interactive theorem provers</vt:lpstr>
      <vt:lpstr>Thanks</vt:lpstr>
      <vt:lpstr>Coq</vt:lpstr>
      <vt:lpstr>Example</vt:lpstr>
      <vt:lpstr>Coq demo time</vt:lpstr>
      <vt:lpstr>Statistics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Formally proving facts in refinement algebra</dc:title>
  <dc:creator>Vlad</dc:creator>
  <cp:lastModifiedBy>Vlad Shcherbina</cp:lastModifiedBy>
  <cp:revision>55</cp:revision>
  <dcterms:created xsi:type="dcterms:W3CDTF">2011-07-25T17:46:55Z</dcterms:created>
  <dcterms:modified xsi:type="dcterms:W3CDTF">2011-07-26T11:43:12Z</dcterms:modified>
</cp:coreProperties>
</file>