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T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fd59cdbaa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1fd59cdbaa_2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Vlad</a:t>
            </a:r>
            <a:endParaRPr/>
          </a:p>
        </p:txBody>
      </p:sp>
      <p:sp>
        <p:nvSpPr>
          <p:cNvPr id="89" name="Google Shape;89;g21fd59cdbaa_2_3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1fd59cdbaa_2_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9cfe66b8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98" name="Google Shape;98;g289cfe66b8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9cf5a03a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108" name="Google Shape;108;g289cf5a03a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cf5a03a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119" name="Google Shape;119;g289cf5a03a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9cf5a03a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134" name="Google Shape;134;g289cf5a03a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9cf5a03a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155" name="Google Shape;155;g289cf5a03a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9cf5a03af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170" name="Google Shape;170;g289cf5a03af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9cf5a03af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187" name="Google Shape;187;g289cf5a03af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9cf5a03af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Ira</a:t>
            </a:r>
            <a:endParaRPr/>
          </a:p>
        </p:txBody>
      </p:sp>
      <p:sp>
        <p:nvSpPr>
          <p:cNvPr id="217" name="Google Shape;217;g289cf5a03af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text simplu">
  <p:cSld name="Title si text simplu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23888" y="2087855"/>
            <a:ext cx="7886700" cy="23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28650" y="1412369"/>
            <a:ext cx="7886700" cy="679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bullet-uri">
  <p:cSld name="Title si bullet-uri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2089735"/>
            <a:ext cx="7886700" cy="2311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1412369"/>
            <a:ext cx="7886700" cy="679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implu">
  <p:cSld name="Text simplu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3888" y="1425080"/>
            <a:ext cx="7886700" cy="32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u bullet-uri">
  <p:cSld name="Text cu bullet-uri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3888" y="1425080"/>
            <a:ext cx="7886700" cy="32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2 boxuri cu bullet-uri">
  <p:cSld name="Title si 2 boxuri cu bullet-uri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28650" y="2089735"/>
            <a:ext cx="3886200" cy="2311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46995" y="2082499"/>
            <a:ext cx="3886200" cy="2311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1412369"/>
            <a:ext cx="7886700" cy="679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douta boxe cu text simplu">
  <p:cSld name="Title si douta boxe cu text simplu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628650" y="2089735"/>
            <a:ext cx="3886200" cy="2311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646995" y="2082499"/>
            <a:ext cx="3886200" cy="2311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28650" y="1412369"/>
            <a:ext cx="7886700" cy="679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429950" y="1963913"/>
            <a:ext cx="8422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B9B"/>
              </a:buClr>
              <a:buSzPts val="2800"/>
              <a:buFont typeface="PT Sans"/>
              <a:buNone/>
            </a:pPr>
            <a:r>
              <a:rPr b="1" lang="ro" sz="2800">
                <a:solidFill>
                  <a:srgbClr val="006B9B"/>
                </a:solidFill>
                <a:latin typeface="PT Sans"/>
                <a:ea typeface="PT Sans"/>
                <a:cs typeface="PT Sans"/>
                <a:sym typeface="PT Sans"/>
              </a:rPr>
              <a:t>Development of a secure application</a:t>
            </a:r>
            <a:endParaRPr b="1" i="0" sz="2800" u="none" cap="none" strike="noStrike">
              <a:solidFill>
                <a:srgbClr val="006B9B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539853" y="4634353"/>
            <a:ext cx="17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T San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3879044" y="4774203"/>
            <a:ext cx="15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</a:t>
            </a:r>
            <a:r>
              <a:rPr b="0" i="0" lang="r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429950" y="2915225"/>
            <a:ext cx="863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Mento</a:t>
            </a:r>
            <a:r>
              <a:rPr lang="ro">
                <a:latin typeface="Calibri"/>
                <a:ea typeface="Calibri"/>
                <a:cs typeface="Calibri"/>
                <a:sym typeface="Calibri"/>
              </a:rPr>
              <a:t>r: as. univ. M. Găidău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   Students: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Ursu Vlad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														         Botezatu Marius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														         Bucătaru Daniel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														         Ciumac Alexei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														         Telug Anatolie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560" y="1344894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ro"/>
              <a:t>Identified problem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453225" y="1860925"/>
            <a:ext cx="411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619075" y="2178425"/>
            <a:ext cx="432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ro" sz="2200">
                <a:solidFill>
                  <a:schemeClr val="dk1"/>
                </a:solidFill>
              </a:rPr>
              <a:t>Inefficient data storage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ro" sz="2200">
                <a:solidFill>
                  <a:schemeClr val="dk1"/>
                </a:solidFill>
              </a:rPr>
              <a:t>Precarious physical storage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ro" sz="2200">
                <a:solidFill>
                  <a:schemeClr val="dk1"/>
                </a:solidFill>
              </a:rPr>
              <a:t>Availability and efficiency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2225" y="2023800"/>
            <a:ext cx="4510626" cy="32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8573726" y="4710950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8317000" y="4856225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560" y="1344894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ro"/>
              <a:t>Main Concept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53225" y="1860925"/>
            <a:ext cx="37623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588075" y="3890425"/>
            <a:ext cx="83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518200" y="1808625"/>
            <a:ext cx="4067700" cy="27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ro" sz="2100">
                <a:latin typeface="Calibri"/>
                <a:ea typeface="Calibri"/>
                <a:cs typeface="Calibri"/>
                <a:sym typeface="Calibri"/>
              </a:rPr>
              <a:t>Simple server-client app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ro" sz="2100">
                <a:latin typeface="Calibri"/>
                <a:ea typeface="Calibri"/>
                <a:cs typeface="Calibri"/>
                <a:sym typeface="Calibri"/>
              </a:rPr>
              <a:t>Ready available to anyone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ro" sz="2100">
                <a:latin typeface="Calibri"/>
                <a:ea typeface="Calibri"/>
                <a:cs typeface="Calibri"/>
                <a:sym typeface="Calibri"/>
              </a:rPr>
              <a:t>User-friendly UI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ro" sz="2100">
                <a:latin typeface="Calibri"/>
                <a:ea typeface="Calibri"/>
                <a:cs typeface="Calibri"/>
                <a:sym typeface="Calibri"/>
              </a:rPr>
              <a:t>Secure operations, and data storage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8607326" y="4710925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8350600" y="4856200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01887" y="766938"/>
            <a:ext cx="8672524" cy="52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77935" y="1109569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ro"/>
              <a:t>Creating the high-level structure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53225" y="1860925"/>
            <a:ext cx="411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588075" y="3890425"/>
            <a:ext cx="83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01" y="1715250"/>
            <a:ext cx="2688750" cy="32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7725" y="1715250"/>
            <a:ext cx="2099050" cy="264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750" y="1715253"/>
            <a:ext cx="3544171" cy="264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7878976" y="4710950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7622250" y="4856225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8584951" y="4710950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8328150" y="4856225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3"/>
          <p:cNvCxnSpPr>
            <a:stCxn id="127" idx="6"/>
            <a:endCxn id="129" idx="2"/>
          </p:cNvCxnSpPr>
          <p:nvPr/>
        </p:nvCxnSpPr>
        <p:spPr>
          <a:xfrm>
            <a:off x="8071276" y="4806350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77935" y="1109569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ro"/>
              <a:t>Security and safety (using DREAD)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53225" y="1860925"/>
            <a:ext cx="411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88075" y="3890425"/>
            <a:ext cx="83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7155026" y="4710950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898300" y="4856225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7861001" y="4710950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7604200" y="4856225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4"/>
          <p:cNvCxnSpPr>
            <a:stCxn id="139" idx="6"/>
            <a:endCxn id="141" idx="2"/>
          </p:cNvCxnSpPr>
          <p:nvPr/>
        </p:nvCxnSpPr>
        <p:spPr>
          <a:xfrm>
            <a:off x="7347326" y="4806350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4"/>
          <p:cNvSpPr/>
          <p:nvPr/>
        </p:nvSpPr>
        <p:spPr>
          <a:xfrm>
            <a:off x="8566826" y="4710938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8310100" y="4856212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4"/>
          <p:cNvCxnSpPr>
            <a:stCxn id="141" idx="6"/>
            <a:endCxn id="144" idx="2"/>
          </p:cNvCxnSpPr>
          <p:nvPr/>
        </p:nvCxnSpPr>
        <p:spPr>
          <a:xfrm>
            <a:off x="8053301" y="4806350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606" y="1434378"/>
            <a:ext cx="6519347" cy="278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1604700" y="3520525"/>
            <a:ext cx="705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8/10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687200" y="3520525"/>
            <a:ext cx="705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o">
                <a:latin typeface="Calibri"/>
                <a:ea typeface="Calibri"/>
                <a:cs typeface="Calibri"/>
                <a:sym typeface="Calibri"/>
              </a:rPr>
              <a:t>/10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868325" y="3520525"/>
            <a:ext cx="705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o">
                <a:latin typeface="Calibri"/>
                <a:ea typeface="Calibri"/>
                <a:cs typeface="Calibri"/>
                <a:sym typeface="Calibri"/>
              </a:rPr>
              <a:t>/10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975425" y="3520525"/>
            <a:ext cx="705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o">
                <a:latin typeface="Calibri"/>
                <a:ea typeface="Calibri"/>
                <a:cs typeface="Calibri"/>
                <a:sym typeface="Calibri"/>
              </a:rPr>
              <a:t>/10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192400" y="3520525"/>
            <a:ext cx="705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8/10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277935" y="1109569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ans"/>
              <a:buNone/>
            </a:pPr>
            <a:r>
              <a:rPr lang="ro"/>
              <a:t>Security and safety (overall score and solutions)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7195401" y="4699750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938675" y="4845025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7901376" y="4699750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644575" y="4845025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5"/>
          <p:cNvCxnSpPr>
            <a:stCxn id="158" idx="6"/>
            <a:endCxn id="160" idx="2"/>
          </p:cNvCxnSpPr>
          <p:nvPr/>
        </p:nvCxnSpPr>
        <p:spPr>
          <a:xfrm>
            <a:off x="7387701" y="4795150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5"/>
          <p:cNvSpPr/>
          <p:nvPr/>
        </p:nvSpPr>
        <p:spPr>
          <a:xfrm>
            <a:off x="8607201" y="4699738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350475" y="4845012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5"/>
          <p:cNvCxnSpPr>
            <a:stCxn id="160" idx="6"/>
            <a:endCxn id="163" idx="2"/>
          </p:cNvCxnSpPr>
          <p:nvPr/>
        </p:nvCxnSpPr>
        <p:spPr>
          <a:xfrm>
            <a:off x="8093676" y="4795150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 txBox="1"/>
          <p:nvPr/>
        </p:nvSpPr>
        <p:spPr>
          <a:xfrm>
            <a:off x="517725" y="2839575"/>
            <a:ext cx="26334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800">
                <a:latin typeface="Calibri"/>
                <a:ea typeface="Calibri"/>
                <a:cs typeface="Calibri"/>
                <a:sym typeface="Calibri"/>
              </a:rPr>
              <a:t>DREAD score: 7.4/10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68275" y="1887075"/>
            <a:ext cx="4594500" cy="2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700"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ro" sz="1700">
                <a:latin typeface="Calibri"/>
                <a:ea typeface="Calibri"/>
                <a:cs typeface="Calibri"/>
                <a:sym typeface="Calibri"/>
              </a:rPr>
              <a:t>Strong access controls and authentication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ro" sz="1700">
                <a:latin typeface="Calibri"/>
                <a:ea typeface="Calibri"/>
                <a:cs typeface="Calibri"/>
                <a:sym typeface="Calibri"/>
              </a:rPr>
              <a:t>Encrypting sensitive data in the database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ro" sz="1700">
                <a:latin typeface="Calibri"/>
                <a:ea typeface="Calibri"/>
                <a:cs typeface="Calibri"/>
                <a:sym typeface="Calibri"/>
              </a:rPr>
              <a:t>Regularly updating and patching the software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ro" sz="1700">
                <a:latin typeface="Calibri"/>
                <a:ea typeface="Calibri"/>
                <a:cs typeface="Calibri"/>
                <a:sym typeface="Calibri"/>
              </a:rPr>
              <a:t>Conducting security testing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ro" sz="1700">
                <a:latin typeface="Calibri"/>
                <a:ea typeface="Calibri"/>
                <a:cs typeface="Calibri"/>
                <a:sym typeface="Calibri"/>
              </a:rPr>
              <a:t>Providing training and awareness programs for developers, staff, and users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77935" y="1109569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ro"/>
              <a:t>Creating the DB structure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6478226" y="4654925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6221500" y="4800200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7184201" y="4654925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927400" y="4800200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6"/>
          <p:cNvCxnSpPr>
            <a:stCxn id="173" idx="6"/>
            <a:endCxn id="175" idx="2"/>
          </p:cNvCxnSpPr>
          <p:nvPr/>
        </p:nvCxnSpPr>
        <p:spPr>
          <a:xfrm>
            <a:off x="6670526" y="4750325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/>
          <p:nvPr/>
        </p:nvSpPr>
        <p:spPr>
          <a:xfrm>
            <a:off x="7890026" y="4654913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7633300" y="48001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6"/>
          <p:cNvCxnSpPr>
            <a:stCxn id="175" idx="6"/>
            <a:endCxn id="178" idx="2"/>
          </p:cNvCxnSpPr>
          <p:nvPr/>
        </p:nvCxnSpPr>
        <p:spPr>
          <a:xfrm>
            <a:off x="7376501" y="4750325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6"/>
          <p:cNvSpPr/>
          <p:nvPr/>
        </p:nvSpPr>
        <p:spPr>
          <a:xfrm>
            <a:off x="8595776" y="4654913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8339050" y="48001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4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6"/>
          <p:cNvCxnSpPr>
            <a:stCxn id="178" idx="6"/>
            <a:endCxn id="181" idx="2"/>
          </p:cNvCxnSpPr>
          <p:nvPr/>
        </p:nvCxnSpPr>
        <p:spPr>
          <a:xfrm>
            <a:off x="8082326" y="4750313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9526"/>
            <a:ext cx="6069101" cy="331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277935" y="1109569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ro"/>
              <a:t>Future activities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3685951" y="4666125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429225" y="4811400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4391926" y="4666125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4135125" y="4811400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7"/>
          <p:cNvCxnSpPr>
            <a:stCxn id="190" idx="6"/>
            <a:endCxn id="192" idx="2"/>
          </p:cNvCxnSpPr>
          <p:nvPr/>
        </p:nvCxnSpPr>
        <p:spPr>
          <a:xfrm>
            <a:off x="3878251" y="4761525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7"/>
          <p:cNvSpPr/>
          <p:nvPr/>
        </p:nvSpPr>
        <p:spPr>
          <a:xfrm>
            <a:off x="5097751" y="4666113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841025" y="48113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7"/>
          <p:cNvCxnSpPr>
            <a:stCxn id="192" idx="6"/>
            <a:endCxn id="195" idx="2"/>
          </p:cNvCxnSpPr>
          <p:nvPr/>
        </p:nvCxnSpPr>
        <p:spPr>
          <a:xfrm>
            <a:off x="4584226" y="4761525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/>
          <p:nvPr/>
        </p:nvSpPr>
        <p:spPr>
          <a:xfrm>
            <a:off x="5803501" y="4666113"/>
            <a:ext cx="192300" cy="19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5546775" y="48113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4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7"/>
          <p:cNvCxnSpPr>
            <a:stCxn id="195" idx="6"/>
            <a:endCxn id="198" idx="2"/>
          </p:cNvCxnSpPr>
          <p:nvPr/>
        </p:nvCxnSpPr>
        <p:spPr>
          <a:xfrm>
            <a:off x="5290051" y="4761513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7"/>
          <p:cNvSpPr/>
          <p:nvPr/>
        </p:nvSpPr>
        <p:spPr>
          <a:xfrm>
            <a:off x="6509476" y="4666113"/>
            <a:ext cx="192300" cy="19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252750" y="48113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5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7"/>
          <p:cNvCxnSpPr>
            <a:endCxn id="201" idx="2"/>
          </p:cNvCxnSpPr>
          <p:nvPr/>
        </p:nvCxnSpPr>
        <p:spPr>
          <a:xfrm>
            <a:off x="5995876" y="4761513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7"/>
          <p:cNvSpPr/>
          <p:nvPr/>
        </p:nvSpPr>
        <p:spPr>
          <a:xfrm>
            <a:off x="7215301" y="4666113"/>
            <a:ext cx="192300" cy="19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958575" y="48113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6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7"/>
          <p:cNvCxnSpPr>
            <a:endCxn id="204" idx="2"/>
          </p:cNvCxnSpPr>
          <p:nvPr/>
        </p:nvCxnSpPr>
        <p:spPr>
          <a:xfrm>
            <a:off x="6701701" y="4761513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7"/>
          <p:cNvSpPr/>
          <p:nvPr/>
        </p:nvSpPr>
        <p:spPr>
          <a:xfrm>
            <a:off x="7921126" y="4666113"/>
            <a:ext cx="192300" cy="19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7664400" y="48113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7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7"/>
          <p:cNvCxnSpPr>
            <a:endCxn id="207" idx="2"/>
          </p:cNvCxnSpPr>
          <p:nvPr/>
        </p:nvCxnSpPr>
        <p:spPr>
          <a:xfrm>
            <a:off x="7407526" y="4761513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7"/>
          <p:cNvSpPr/>
          <p:nvPr/>
        </p:nvSpPr>
        <p:spPr>
          <a:xfrm>
            <a:off x="8626951" y="4666113"/>
            <a:ext cx="192300" cy="19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8370225" y="4811387"/>
            <a:ext cx="7059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Calibri"/>
                <a:ea typeface="Calibri"/>
                <a:cs typeface="Calibri"/>
                <a:sym typeface="Calibri"/>
              </a:rPr>
              <a:t>Week 8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7"/>
          <p:cNvCxnSpPr>
            <a:endCxn id="210" idx="2"/>
          </p:cNvCxnSpPr>
          <p:nvPr/>
        </p:nvCxnSpPr>
        <p:spPr>
          <a:xfrm>
            <a:off x="8113351" y="4761513"/>
            <a:ext cx="5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>
            <a:off x="428100" y="1943125"/>
            <a:ext cx="4538400" cy="2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Continued development on the front-end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Continued development on the back-end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Implementation of the identified security measures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ro">
                <a:latin typeface="Calibri"/>
                <a:ea typeface="Calibri"/>
                <a:cs typeface="Calibri"/>
                <a:sym typeface="Calibri"/>
              </a:rPr>
              <a:t>Final goal: Deliver a working MVP or demo in time to the company mentors (or estimately in time for the second midterm)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37" y="1788475"/>
            <a:ext cx="4129928" cy="2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28660" y="2633569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ans"/>
              <a:buNone/>
            </a:pPr>
            <a:r>
              <a:rPr lang="ro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