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PT Sans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350e866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b350e866e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350e866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b350e866e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350e866e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b350e866ec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350e866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b350e866e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951325" y="4040201"/>
            <a:ext cx="16661550" cy="17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99" u="none" cap="none" strike="noStrike">
                <a:solidFill>
                  <a:srgbClr val="006B9B"/>
                </a:solidFill>
                <a:latin typeface="PT Sans"/>
                <a:ea typeface="PT Sans"/>
                <a:cs typeface="PT Sans"/>
                <a:sym typeface="PT Sans"/>
              </a:rPr>
              <a:t>Development of a secure application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7849513" y="9594106"/>
            <a:ext cx="286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2023-2024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1846166" y="5912350"/>
            <a:ext cx="4788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Mentor: as. univ. M. Găidău</a:t>
            </a:r>
            <a:endParaRPr/>
          </a:p>
          <a:p>
            <a:pPr indent="0" lvl="0" marL="0" marR="0" rtl="0" algn="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Mentor: c. M. Mandis</a:t>
            </a:r>
            <a:endParaRPr/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/>
              <a:t>     </a:t>
            </a: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Students:            </a:t>
            </a:r>
            <a:r>
              <a:rPr lang="en-US" sz="2799">
                <a:solidFill>
                  <a:schemeClr val="dk1"/>
                </a:solidFill>
              </a:rPr>
              <a:t>Ursu Vlad</a:t>
            </a: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</a:t>
            </a: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799"/>
          </a:p>
          <a:p>
            <a:pPr indent="0" lvl="0" marL="0" marR="0" rtl="0" algn="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Botezatu Marius</a:t>
            </a:r>
            <a:endParaRPr/>
          </a:p>
          <a:p>
            <a:pPr indent="0" lvl="0" marL="0" marR="0" rtl="0" algn="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Bucătaru Daniel</a:t>
            </a:r>
            <a:endParaRPr/>
          </a:p>
          <a:p>
            <a:pPr indent="0" lvl="0" marL="0" marR="0" rtl="0" algn="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Ciumac Alexei</a:t>
            </a:r>
            <a:endParaRPr/>
          </a:p>
          <a:p>
            <a:pPr indent="0" lvl="0" marL="0" marR="0" rtl="0" algn="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Telug Anatolie</a:t>
            </a:r>
            <a:endParaRPr/>
          </a:p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22"/>
          <p:cNvSpPr txBox="1"/>
          <p:nvPr/>
        </p:nvSpPr>
        <p:spPr>
          <a:xfrm>
            <a:off x="706930" y="2235675"/>
            <a:ext cx="1559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Front-End and Functionality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0" l="11318" r="11318" t="0"/>
          <a:stretch/>
        </p:blipFill>
        <p:spPr>
          <a:xfrm>
            <a:off x="8325498" y="3428998"/>
            <a:ext cx="9181751" cy="631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706925" y="5086050"/>
            <a:ext cx="7098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If you are a doctor and entered the Email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and password correctly you can see the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doctor profile with list of your patients.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3"/>
          <p:cNvSpPr txBox="1"/>
          <p:nvPr/>
        </p:nvSpPr>
        <p:spPr>
          <a:xfrm>
            <a:off x="706930" y="2235675"/>
            <a:ext cx="1559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Front-End and Functionality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0739626" y="4312600"/>
            <a:ext cx="71787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Here is the functionality of adding the patients. All patient data will be entered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by the doctor and will be stored securely</a:t>
            </a:r>
            <a:r>
              <a:rPr lang="en-US">
                <a:solidFill>
                  <a:schemeClr val="dk1"/>
                </a:solidFill>
              </a:rPr>
              <a:t>  </a:t>
            </a:r>
            <a:r>
              <a:rPr lang="en-US" sz="3200">
                <a:solidFill>
                  <a:schemeClr val="dk1"/>
                </a:solidFill>
              </a:rPr>
              <a:t>in the database.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0" l="11318" r="11318" t="0"/>
          <a:stretch/>
        </p:blipFill>
        <p:spPr>
          <a:xfrm>
            <a:off x="706923" y="3428998"/>
            <a:ext cx="9181751" cy="63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4"/>
          <p:cNvSpPr txBox="1"/>
          <p:nvPr/>
        </p:nvSpPr>
        <p:spPr>
          <a:xfrm>
            <a:off x="706930" y="2235675"/>
            <a:ext cx="1559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Front-End and Functionality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0739625" y="4312600"/>
            <a:ext cx="71787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If you are a patient and entered the Email</a:t>
            </a:r>
            <a:r>
              <a:rPr lang="en-US">
                <a:solidFill>
                  <a:schemeClr val="dk1"/>
                </a:solidFill>
              </a:rPr>
              <a:t>  </a:t>
            </a:r>
            <a:r>
              <a:rPr lang="en-US" sz="3200">
                <a:solidFill>
                  <a:schemeClr val="dk1"/>
                </a:solidFill>
              </a:rPr>
              <a:t>and password correctly you can see your personal data, Medical History and Prescriptions from the doctors.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0" l="11342" r="11342" t="0"/>
          <a:stretch/>
        </p:blipFill>
        <p:spPr>
          <a:xfrm>
            <a:off x="706923" y="3428998"/>
            <a:ext cx="9181750" cy="631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10739625" y="7412300"/>
            <a:ext cx="72834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Note that you can not have access to the</a:t>
            </a:r>
            <a:r>
              <a:rPr lang="en-US">
                <a:solidFill>
                  <a:schemeClr val="dk1"/>
                </a:solidFill>
              </a:rPr>
              <a:t>   </a:t>
            </a:r>
            <a:r>
              <a:rPr lang="en-US" sz="3200">
                <a:solidFill>
                  <a:schemeClr val="dk1"/>
                </a:solidFill>
              </a:rPr>
              <a:t>other patients profiles.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5"/>
          <p:cNvSpPr txBox="1"/>
          <p:nvPr/>
        </p:nvSpPr>
        <p:spPr>
          <a:xfrm>
            <a:off x="706930" y="2235675"/>
            <a:ext cx="15590550" cy="834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Conclusion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471476" y="966706"/>
            <a:ext cx="17345048" cy="10421148"/>
          </a:xfrm>
          <a:custGeom>
            <a:rect b="b" l="l" r="r" t="t"/>
            <a:pathLst>
              <a:path extrusionOk="0" h="10421148" w="17345048">
                <a:moveTo>
                  <a:pt x="0" y="0"/>
                </a:moveTo>
                <a:lnTo>
                  <a:pt x="17345048" y="0"/>
                </a:lnTo>
                <a:lnTo>
                  <a:pt x="17345048" y="10421148"/>
                </a:lnTo>
                <a:lnTo>
                  <a:pt x="0" y="104211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25"/>
          <p:cNvSpPr txBox="1"/>
          <p:nvPr/>
        </p:nvSpPr>
        <p:spPr>
          <a:xfrm>
            <a:off x="471476" y="4333875"/>
            <a:ext cx="177738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 the </a:t>
            </a:r>
            <a:r>
              <a:rPr lang="en-US" sz="4099"/>
              <a:t>semester</a:t>
            </a:r>
            <a:r>
              <a:rPr b="0" i="0" lang="en-US" sz="4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have created  the </a:t>
            </a:r>
            <a:r>
              <a:rPr lang="en-US" sz="4099"/>
              <a:t>lite</a:t>
            </a:r>
            <a:r>
              <a:rPr b="0" i="0" lang="en-US" sz="4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version of our secured healthcare app sanatOS. We implemented frontend(simple and clear), backend(logic and performant) and database(secured).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was </a:t>
            </a:r>
            <a:r>
              <a:rPr lang="en-US" sz="4099"/>
              <a:t>helpful</a:t>
            </a:r>
            <a:r>
              <a:rPr b="0" i="0" lang="en-US" sz="4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experience for us to develop both hard skills and soft skills.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26"/>
          <p:cNvSpPr txBox="1"/>
          <p:nvPr/>
        </p:nvSpPr>
        <p:spPr>
          <a:xfrm>
            <a:off x="1348745" y="5389038"/>
            <a:ext cx="15590550" cy="1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4"/>
          <p:cNvSpPr txBox="1"/>
          <p:nvPr/>
        </p:nvSpPr>
        <p:spPr>
          <a:xfrm>
            <a:off x="714545" y="2811688"/>
            <a:ext cx="15590550" cy="1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Identified problem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9067027" y="4923825"/>
            <a:ext cx="847455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19759" lvl="1" marL="123952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Inefficient data storage</a:t>
            </a:r>
            <a:endParaRPr/>
          </a:p>
          <a:p>
            <a:pPr indent="-619710" lvl="1" marL="1239419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Precarious physical storage</a:t>
            </a:r>
            <a:endParaRPr/>
          </a:p>
          <a:p>
            <a:pPr indent="-619759" lvl="1" marL="123952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clear handwritings </a:t>
            </a:r>
            <a:endParaRPr/>
          </a:p>
          <a:p>
            <a:pPr indent="-394392" lvl="1" marL="788785" marR="0" rtl="0" algn="l">
              <a:lnSpc>
                <a:spcPct val="763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264450" y="4047600"/>
            <a:ext cx="9021252" cy="6510700"/>
          </a:xfrm>
          <a:custGeom>
            <a:rect b="b" l="l" r="r" t="t"/>
            <a:pathLst>
              <a:path extrusionOk="0" h="6510700" w="9021252">
                <a:moveTo>
                  <a:pt x="0" y="0"/>
                </a:moveTo>
                <a:lnTo>
                  <a:pt x="9021252" y="0"/>
                </a:lnTo>
                <a:lnTo>
                  <a:pt x="9021252" y="6510700"/>
                </a:lnTo>
                <a:lnTo>
                  <a:pt x="0" y="6510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4"/>
          <p:cNvSpPr txBox="1"/>
          <p:nvPr/>
        </p:nvSpPr>
        <p:spPr>
          <a:xfrm>
            <a:off x="16725425" y="9794350"/>
            <a:ext cx="1229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5"/>
          <p:cNvSpPr txBox="1"/>
          <p:nvPr/>
        </p:nvSpPr>
        <p:spPr>
          <a:xfrm>
            <a:off x="714545" y="2311894"/>
            <a:ext cx="15590550" cy="1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Main Concept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-4967166" y="1384152"/>
            <a:ext cx="17345048" cy="10421148"/>
          </a:xfrm>
          <a:custGeom>
            <a:rect b="b" l="l" r="r" t="t"/>
            <a:pathLst>
              <a:path extrusionOk="0" h="10421148" w="17345048">
                <a:moveTo>
                  <a:pt x="0" y="0"/>
                </a:moveTo>
                <a:lnTo>
                  <a:pt x="17345048" y="0"/>
                </a:lnTo>
                <a:lnTo>
                  <a:pt x="17345048" y="10421148"/>
                </a:lnTo>
                <a:lnTo>
                  <a:pt x="0" y="104211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5"/>
          <p:cNvSpPr txBox="1"/>
          <p:nvPr/>
        </p:nvSpPr>
        <p:spPr>
          <a:xfrm>
            <a:off x="7861246" y="4231435"/>
            <a:ext cx="9033272" cy="3313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Medical History (SanatOS) Web App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web-based application designed 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provide patients and healthcare providers 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 secure and efficient platform for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and accessing medical records.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6"/>
          <p:cNvSpPr txBox="1"/>
          <p:nvPr/>
        </p:nvSpPr>
        <p:spPr>
          <a:xfrm>
            <a:off x="647295" y="2341038"/>
            <a:ext cx="15590550" cy="1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Creating the high-level structure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42002" y="3430500"/>
            <a:ext cx="5377500" cy="6440798"/>
          </a:xfrm>
          <a:custGeom>
            <a:rect b="b" l="l" r="r" t="t"/>
            <a:pathLst>
              <a:path extrusionOk="0" h="6440798" w="5377500">
                <a:moveTo>
                  <a:pt x="0" y="0"/>
                </a:moveTo>
                <a:lnTo>
                  <a:pt x="5377500" y="0"/>
                </a:lnTo>
                <a:lnTo>
                  <a:pt x="5377500" y="6440798"/>
                </a:lnTo>
                <a:lnTo>
                  <a:pt x="0" y="6440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6"/>
          <p:cNvSpPr/>
          <p:nvPr/>
        </p:nvSpPr>
        <p:spPr>
          <a:xfrm>
            <a:off x="6095450" y="3430500"/>
            <a:ext cx="4198100" cy="5286202"/>
          </a:xfrm>
          <a:custGeom>
            <a:rect b="b" l="l" r="r" t="t"/>
            <a:pathLst>
              <a:path extrusionOk="0" h="5286202" w="4198100">
                <a:moveTo>
                  <a:pt x="0" y="0"/>
                </a:moveTo>
                <a:lnTo>
                  <a:pt x="4198100" y="0"/>
                </a:lnTo>
                <a:lnTo>
                  <a:pt x="4198100" y="5286202"/>
                </a:lnTo>
                <a:lnTo>
                  <a:pt x="0" y="52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6"/>
          <p:cNvSpPr/>
          <p:nvPr/>
        </p:nvSpPr>
        <p:spPr>
          <a:xfrm>
            <a:off x="10553500" y="3430506"/>
            <a:ext cx="7088342" cy="5286198"/>
          </a:xfrm>
          <a:custGeom>
            <a:rect b="b" l="l" r="r" t="t"/>
            <a:pathLst>
              <a:path extrusionOk="0" h="5286198" w="7088342">
                <a:moveTo>
                  <a:pt x="0" y="0"/>
                </a:moveTo>
                <a:lnTo>
                  <a:pt x="7088342" y="0"/>
                </a:lnTo>
                <a:lnTo>
                  <a:pt x="7088342" y="5286198"/>
                </a:lnTo>
                <a:lnTo>
                  <a:pt x="0" y="5286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7"/>
          <p:cNvSpPr txBox="1"/>
          <p:nvPr/>
        </p:nvSpPr>
        <p:spPr>
          <a:xfrm>
            <a:off x="647295" y="2518943"/>
            <a:ext cx="15590550" cy="834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Application Architecture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05907" y="4283075"/>
            <a:ext cx="16736700" cy="5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Presentation Layer : The user interface is built using HTML, CSS, and </a:t>
            </a:r>
            <a:r>
              <a:rPr lang="en-US" sz="2800"/>
              <a:t>Type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Script,</a:t>
            </a:r>
            <a:endParaRPr sz="11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with a responsive design for mobile and desktop users. The frontend is developed</a:t>
            </a:r>
            <a:endParaRPr sz="11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using React.js and Tailwind CSS, providing an interactive and intuitive user experience.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Application Layer : This layer comprises the core application logic. It is implemented</a:t>
            </a:r>
            <a:endParaRPr sz="11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 </a:t>
            </a:r>
            <a:r>
              <a:rPr lang="en-US" sz="2800"/>
              <a:t>Python also using Flask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framework.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Layer : Data is stored in a relational database using MySQL. </a:t>
            </a:r>
            <a:r>
              <a:rPr lang="en-US" sz="2800"/>
              <a:t>Flask </a:t>
            </a:r>
            <a:r>
              <a:rPr lang="en-US" sz="2800"/>
              <a:t>SQLAlchemy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endParaRPr sz="11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used to interact with the database.</a:t>
            </a:r>
            <a:endParaRPr sz="1100"/>
          </a:p>
          <a:p>
            <a:pPr indent="0" lvl="0" marL="0" marR="0" rtl="0" algn="ctr">
              <a:lnSpc>
                <a:spcPct val="153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47295" y="3286658"/>
            <a:ext cx="4686300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three-tier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8"/>
          <p:cNvSpPr txBox="1"/>
          <p:nvPr/>
        </p:nvSpPr>
        <p:spPr>
          <a:xfrm>
            <a:off x="647295" y="2518943"/>
            <a:ext cx="15590550" cy="834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Security and safety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249306" y="4724424"/>
            <a:ext cx="13038694" cy="5562576"/>
          </a:xfrm>
          <a:custGeom>
            <a:rect b="b" l="l" r="r" t="t"/>
            <a:pathLst>
              <a:path extrusionOk="0" h="5562576" w="13038694">
                <a:moveTo>
                  <a:pt x="0" y="0"/>
                </a:moveTo>
                <a:lnTo>
                  <a:pt x="13038694" y="0"/>
                </a:lnTo>
                <a:lnTo>
                  <a:pt x="13038694" y="5562576"/>
                </a:lnTo>
                <a:lnTo>
                  <a:pt x="0" y="5562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9" name="Google Shape;129;p18"/>
          <p:cNvGrpSpPr/>
          <p:nvPr/>
        </p:nvGrpSpPr>
        <p:grpSpPr>
          <a:xfrm>
            <a:off x="6566478" y="9166227"/>
            <a:ext cx="10404350" cy="556950"/>
            <a:chOff x="0" y="0"/>
            <a:chExt cx="13872467" cy="742600"/>
          </a:xfrm>
        </p:grpSpPr>
        <p:sp>
          <p:nvSpPr>
            <p:cNvPr id="130" name="Google Shape;130;p18"/>
            <p:cNvSpPr txBox="1"/>
            <p:nvPr/>
          </p:nvSpPr>
          <p:spPr>
            <a:xfrm>
              <a:off x="0" y="0"/>
              <a:ext cx="1638600" cy="7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8/10</a:t>
              </a: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2886667" y="0"/>
              <a:ext cx="1638600" cy="7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6/10</a:t>
              </a:r>
              <a:endParaRPr/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6036333" y="0"/>
              <a:ext cx="1638600" cy="7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6/10</a:t>
              </a: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8988600" y="0"/>
              <a:ext cx="1638600" cy="7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9/10</a:t>
              </a:r>
              <a:endParaRPr/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12233867" y="0"/>
              <a:ext cx="1638600" cy="7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8/10</a:t>
              </a:r>
              <a:endParaRPr/>
            </a:p>
          </p:txBody>
        </p:sp>
      </p:grpSp>
      <p:sp>
        <p:nvSpPr>
          <p:cNvPr id="135" name="Google Shape;135;p18"/>
          <p:cNvSpPr txBox="1"/>
          <p:nvPr/>
        </p:nvSpPr>
        <p:spPr>
          <a:xfrm>
            <a:off x="273154" y="3556636"/>
            <a:ext cx="17563800" cy="6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User authentication is handled through </a:t>
            </a:r>
            <a:r>
              <a:rPr lang="en-US" sz="3399"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b="0" i="0" lang="en-US" sz="3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which supports both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username-password and two-factor authentication using </a:t>
            </a:r>
            <a:r>
              <a:rPr lang="en-US" sz="3399"/>
              <a:t>Flask</a:t>
            </a: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6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Data transmission is secured with HTTPS to protect sensitive medical records.</a:t>
            </a:r>
            <a:endParaRPr/>
          </a:p>
          <a:p>
            <a:pPr indent="0" lvl="0" marL="0" marR="0" rtl="0" algn="l">
              <a:lnSpc>
                <a:spcPct val="6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Patient and healthcare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provider roles have different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levels, ensuring that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sensitive data is protected.</a:t>
            </a:r>
            <a:endParaRPr/>
          </a:p>
          <a:p>
            <a:pPr indent="0" lvl="0" marL="0" marR="0" rtl="0" algn="l">
              <a:lnSpc>
                <a:spcPct val="6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Encrypted data storage.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9"/>
          <p:cNvSpPr txBox="1"/>
          <p:nvPr/>
        </p:nvSpPr>
        <p:spPr>
          <a:xfrm>
            <a:off x="647295" y="2518943"/>
            <a:ext cx="15590550" cy="834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DB structure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85529" y="3353333"/>
            <a:ext cx="12138202" cy="6628428"/>
          </a:xfrm>
          <a:custGeom>
            <a:rect b="b" l="l" r="r" t="t"/>
            <a:pathLst>
              <a:path extrusionOk="0" h="6628428" w="12138202">
                <a:moveTo>
                  <a:pt x="0" y="0"/>
                </a:moveTo>
                <a:lnTo>
                  <a:pt x="12138202" y="0"/>
                </a:lnTo>
                <a:lnTo>
                  <a:pt x="12138202" y="6628428"/>
                </a:lnTo>
                <a:lnTo>
                  <a:pt x="0" y="6628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9"/>
          <p:cNvSpPr txBox="1"/>
          <p:nvPr/>
        </p:nvSpPr>
        <p:spPr>
          <a:xfrm>
            <a:off x="12323725" y="4291988"/>
            <a:ext cx="59643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202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99">
                <a:solidFill>
                  <a:schemeClr val="dk1"/>
                </a:solidFill>
              </a:rPr>
              <a:t>User profiles, patient information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2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99">
                <a:solidFill>
                  <a:schemeClr val="dk1"/>
                </a:solidFill>
              </a:rPr>
              <a:t>and medical records are securely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2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99">
                <a:solidFill>
                  <a:schemeClr val="dk1"/>
                </a:solidFill>
              </a:rPr>
              <a:t>stored in the MySQL database.</a:t>
            </a:r>
            <a:endParaRPr sz="309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20"/>
          <p:cNvSpPr txBox="1"/>
          <p:nvPr/>
        </p:nvSpPr>
        <p:spPr>
          <a:xfrm>
            <a:off x="706930" y="2235675"/>
            <a:ext cx="15590550" cy="834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Front-End and Functionality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10739618" y="4312599"/>
            <a:ext cx="66255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clicking the login button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you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see the login form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require correct Email and password.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23" y="3428998"/>
            <a:ext cx="9181750" cy="63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21"/>
          <p:cNvSpPr txBox="1"/>
          <p:nvPr/>
        </p:nvSpPr>
        <p:spPr>
          <a:xfrm>
            <a:off x="706930" y="2235675"/>
            <a:ext cx="1559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Front-End and Functionality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0739618" y="4312599"/>
            <a:ext cx="66255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US" sz="3200"/>
              <a:t>that you should enter the authorization code which was sent to your email. </a:t>
            </a:r>
            <a:endParaRPr sz="32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So it is 2-factor authentication.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923" y="3428998"/>
            <a:ext cx="9181750" cy="63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