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190"/>
    <a:srgbClr val="01D7C1"/>
    <a:srgbClr val="F2B200"/>
    <a:srgbClr val="FB7501"/>
    <a:srgbClr val="C09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18848-AA89-43A1-80F2-1C23A96C9C41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9015-E411-453C-94AE-FAF7BD9145DD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37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49015-E411-453C-94AE-FAF7BD9145D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2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9ED6-91B5-44F9-9BC6-40507DB7DC89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37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3319-FB59-4BA5-AF91-7B9DC1FECB3B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6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0DCD-589A-44C2-AABB-0B4C3F8266D1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4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B47-4EB1-49D2-A9F4-0F0E55E090A4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400F-3401-4D54-9908-30E8D8B95AF4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ACF7-AAF8-4CF5-936C-596F06260E46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0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327F-598C-43C1-A04B-91535BA7F309}" type="datetime1">
              <a:rPr lang="ru-RU" smtClean="0"/>
              <a:t>31.05.2025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9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263D6-F266-443C-9502-8F000AEC7B6C}" type="datetime1">
              <a:rPr lang="ru-RU" smtClean="0"/>
              <a:t>31.05.2025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1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9DDF5-D1D3-4CBB-A628-46737B618B5C}" type="datetime1">
              <a:rPr lang="ru-RU" smtClean="0"/>
              <a:t>31.05.2025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97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B3D1-AB01-421E-BE9F-CC0CBF3825BF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9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CEB8-73E4-49A9-922A-22DFDF5AFFA5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5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A559-826C-47D5-9E63-D9191287B27D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3D15-7060-421D-8550-BBB6CEC7AE97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7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FCEEC-7C5A-36C1-CD30-176A17D37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7805"/>
            <a:ext cx="9043358" cy="3486110"/>
          </a:xfrm>
        </p:spPr>
        <p:txBody>
          <a:bodyPr>
            <a:normAutofit fontScale="90000"/>
          </a:bodyPr>
          <a:lstStyle/>
          <a:p>
            <a:r>
              <a:rPr lang="uk-UA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Компʼютерний</a:t>
            </a:r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розрахунок процесу набору висоти літаком з врахуванням </a:t>
            </a:r>
            <a:r>
              <a:rPr lang="en-US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 deviation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299E400-DFCE-F328-EB51-807D9814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7058" y="5441273"/>
            <a:ext cx="5951415" cy="901460"/>
          </a:xfrm>
        </p:spPr>
        <p:txBody>
          <a:bodyPr/>
          <a:lstStyle/>
          <a:p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en-GB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b="1" dirty="0" err="1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Локоть</a:t>
            </a:r>
            <a:r>
              <a:rPr lang="uk-UA" b="1" dirty="0">
                <a:solidFill>
                  <a:srgbClr val="01D7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В. О.</a:t>
            </a:r>
          </a:p>
          <a:p>
            <a:r>
              <a:rPr lang="uk-UA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Науковий керівник</a:t>
            </a:r>
            <a:r>
              <a:rPr lang="en-GB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uk-UA" b="1" dirty="0">
                <a:solidFill>
                  <a:srgbClr val="00E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Баран М. О.</a:t>
            </a:r>
            <a:endParaRPr lang="ru-RU" b="1" dirty="0">
              <a:solidFill>
                <a:srgbClr val="00E1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1A4097-5838-4291-83DE-885C0803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354"/>
            <a:ext cx="4178267" cy="1958668"/>
          </a:xfrm>
          <a:prstGeom prst="rect">
            <a:avLst/>
          </a:prstGeom>
        </p:spPr>
      </p:pic>
      <p:pic>
        <p:nvPicPr>
          <p:cNvPr id="16" name="Графіка 15">
            <a:extLst>
              <a:ext uri="{FF2B5EF4-FFF2-40B4-BE49-F238E27FC236}">
                <a16:creationId xmlns:a16="http://schemas.microsoft.com/office/drawing/2014/main" id="{0F7CBC5A-0D29-40E2-1DAA-5928C45D0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2766" y="-832362"/>
            <a:ext cx="5839234" cy="348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C9DC1-2922-855C-D75C-E05E7D94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253" y="397819"/>
            <a:ext cx="8660921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Мета, об’єкт, предмет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C8B5D94-33DC-7D91-7EB0-C841C32F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uk-UA" b="1" dirty="0">
                <a:effectLst/>
              </a:rPr>
              <a:t>Мета</a:t>
            </a:r>
            <a:r>
              <a:rPr lang="uk-UA" dirty="0">
                <a:effectLst/>
              </a:rPr>
              <a:t>: Розробка програмного забезпечення для автоматизованого розрахунку оптимальної висоти польоту літака </a:t>
            </a:r>
            <a:r>
              <a:rPr lang="en-US" dirty="0">
                <a:effectLst/>
              </a:rPr>
              <a:t>Boeing 73</a:t>
            </a:r>
            <a:r>
              <a:rPr lang="uk-UA" dirty="0">
                <a:effectLst/>
              </a:rPr>
              <a:t>8</a:t>
            </a:r>
            <a:r>
              <a:rPr lang="en-US" dirty="0">
                <a:effectLst/>
              </a:rPr>
              <a:t> </a:t>
            </a:r>
            <a:r>
              <a:rPr lang="uk-UA" dirty="0">
                <a:effectLst/>
              </a:rPr>
              <a:t>з урахуванням відхилень від міжнародної стандартної атмосфери (</a:t>
            </a:r>
            <a:r>
              <a:rPr lang="en-US" dirty="0">
                <a:effectLst/>
              </a:rPr>
              <a:t>ISA deviation), </a:t>
            </a:r>
            <a:r>
              <a:rPr lang="uk-UA" dirty="0">
                <a:effectLst/>
              </a:rPr>
              <a:t>маси літака та характеристик маршруту, спрямованого на мінімізацію витрат палива та підвищення ефективності польотів.</a:t>
            </a:r>
          </a:p>
          <a:p>
            <a:pPr>
              <a:buNone/>
            </a:pPr>
            <a:r>
              <a:rPr lang="uk-UA" b="1" dirty="0">
                <a:effectLst/>
              </a:rPr>
              <a:t>Об’єкт</a:t>
            </a:r>
            <a:r>
              <a:rPr lang="uk-UA" dirty="0">
                <a:effectLst/>
              </a:rPr>
              <a:t>: Процес набору висоти та крейсерського польоту літака </a:t>
            </a:r>
            <a:r>
              <a:rPr lang="en-US" dirty="0">
                <a:effectLst/>
              </a:rPr>
              <a:t>Boeing 738 </a:t>
            </a:r>
            <a:r>
              <a:rPr lang="uk-UA" dirty="0">
                <a:effectLst/>
              </a:rPr>
              <a:t>в умовах змінних атмосферних параметрів.</a:t>
            </a:r>
          </a:p>
          <a:p>
            <a:r>
              <a:rPr lang="uk-UA" b="1" dirty="0">
                <a:effectLst/>
              </a:rPr>
              <a:t>Предмет</a:t>
            </a:r>
            <a:r>
              <a:rPr lang="uk-UA" dirty="0">
                <a:effectLst/>
              </a:rPr>
              <a:t>: Математичні моделі, алгоритми лінійної інтерполяції та програмна реалізація для визначення оптимальної висоти польоту з урахуванням </a:t>
            </a:r>
            <a:r>
              <a:rPr lang="en-US" dirty="0">
                <a:effectLst/>
              </a:rPr>
              <a:t>ISA deviation, </a:t>
            </a:r>
            <a:r>
              <a:rPr lang="uk-UA" dirty="0">
                <a:effectLst/>
              </a:rPr>
              <a:t>маси літака та маршруту.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5276B4E-52E3-4A25-EA06-0026F6B6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z="2800" smtClean="0">
                <a:solidFill>
                  <a:srgbClr val="01D7C1"/>
                </a:solidFill>
              </a:rPr>
              <a:t>2</a:t>
            </a:fld>
            <a:endParaRPr lang="ru-RU" sz="2800" dirty="0">
              <a:solidFill>
                <a:srgbClr val="01D7C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452036-7F81-4286-A88D-A74C8C7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3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35731-7B94-ACA6-FAFE-B17B8E83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955" y="365125"/>
            <a:ext cx="9343844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технології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834893F7-5C80-F02C-E059-ADC1E23C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z="2800" smtClean="0">
                <a:solidFill>
                  <a:srgbClr val="01D7C1"/>
                </a:solidFill>
              </a:rPr>
              <a:t>3</a:t>
            </a:fld>
            <a:endParaRPr lang="ru-RU" sz="2800" dirty="0">
              <a:solidFill>
                <a:srgbClr val="01D7C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8DFDB-1D18-5736-C30E-853DDDB8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0E63CD-750D-A615-0656-8D69B32C8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1189"/>
            <a:ext cx="11057626" cy="28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оптимізації витрат палива літака 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Boeing 738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шляхом вибору оптимальної висоти польоту з урахуванням відхилень від стандартної атмосфери (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ISA)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було реалізовано: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Математичну модель витрати палива з урахуванням маси літака, висоти та ISA відхилень.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 ітеративного перебору висот для визначення оптимального рівня польоту.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Лінійну інтерполяцію для адаптації даних характеристик літака до змінних умов.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Графічний інтерфейс користувача (на базі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для введення даних і відображення результатів.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Базу даних з координатами повітряних трас, навігаційних точок і аеропортів для точного моделювання маршрутів. 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Візуалізацію маршрутів і результатів розрахунків (оптимальна висота, витрата палива, час польоту). </a:t>
            </a:r>
          </a:p>
        </p:txBody>
      </p:sp>
    </p:spTree>
    <p:extLst>
      <p:ext uri="{BB962C8B-B14F-4D97-AF65-F5344CB8AC3E}">
        <p14:creationId xmlns:p14="http://schemas.microsoft.com/office/powerpoint/2010/main" val="188637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20758-357F-59F8-5E6D-C3C8E5EC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483" y="365125"/>
            <a:ext cx="9171317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uk-UA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проєкту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0D36EC1-BA8C-4981-72F9-38980FF0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z="2800" smtClean="0">
                <a:solidFill>
                  <a:srgbClr val="00E190"/>
                </a:solidFill>
              </a:rPr>
              <a:t>4</a:t>
            </a:fld>
            <a:endParaRPr lang="ru-RU" sz="2800" dirty="0">
              <a:solidFill>
                <a:srgbClr val="00E19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3ED64A-FCD0-8C62-7BCF-7AD96D44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13" name="Місце для вмісту 12">
            <a:extLst>
              <a:ext uri="{FF2B5EF4-FFF2-40B4-BE49-F238E27FC236}">
                <a16:creationId xmlns:a16="http://schemas.microsoft.com/office/drawing/2014/main" id="{23501651-2C39-98CE-E747-85891338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3C89CDE-6AE7-8F78-E93A-FE975125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744"/>
            <a:ext cx="12192000" cy="27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CC2E6-E88D-E869-F9EF-C2080747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615" y="365125"/>
            <a:ext cx="9128185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Результати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AAA3E4-9CC9-4F42-7325-58E54E61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811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Візуалізація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ru-RU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82C3955-9B28-F37E-6D01-B18A0024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3D15-7060-421D-8550-BBB6CEC7AE97}" type="slidenum">
              <a:rPr lang="ru-RU" sz="2800" smtClean="0">
                <a:solidFill>
                  <a:srgbClr val="00E190"/>
                </a:solidFill>
              </a:rPr>
              <a:t>5</a:t>
            </a:fld>
            <a:endParaRPr lang="ru-RU" sz="2800" dirty="0">
              <a:solidFill>
                <a:srgbClr val="00E19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ED7E6-8AD2-7DC0-3FDB-A440B2768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A858AE8A-0AA4-A73E-334E-17E5C485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43" b="2507"/>
          <a:stretch/>
        </p:blipFill>
        <p:spPr>
          <a:xfrm>
            <a:off x="770363" y="1581621"/>
            <a:ext cx="9556802" cy="417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11F167A1-FCD5-7070-728C-1C7D3F3390D2}"/>
              </a:ext>
            </a:extLst>
          </p:cNvPr>
          <p:cNvSpPr/>
          <p:nvPr/>
        </p:nvSpPr>
        <p:spPr>
          <a:xfrm>
            <a:off x="8990251" y="2441496"/>
            <a:ext cx="2743200" cy="2679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BA123-135D-5D10-C4B9-AFFC3FD2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857" y="365125"/>
            <a:ext cx="9179943" cy="1325563"/>
          </a:xfrm>
        </p:spPr>
        <p:txBody>
          <a:bodyPr/>
          <a:lstStyle/>
          <a:p>
            <a:r>
              <a:rPr lang="uk-UA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Висновки</a:t>
            </a:r>
            <a:endParaRPr lang="ru-RU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09B29A-0EE8-1125-3AC0-C1E24E88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3" y="1674236"/>
            <a:ext cx="8428821" cy="4528155"/>
          </a:xfrm>
        </p:spPr>
        <p:txBody>
          <a:bodyPr>
            <a:normAutofit lnSpcReduction="10000"/>
          </a:bodyPr>
          <a:lstStyle/>
          <a:p>
            <a:r>
              <a:rPr lang="uk-UA" dirty="0">
                <a:effectLst/>
              </a:rPr>
              <a:t>Розробка програми для оптимізації витрат палива </a:t>
            </a:r>
            <a:r>
              <a:rPr lang="en-US" dirty="0">
                <a:effectLst/>
              </a:rPr>
              <a:t>Boeing 738 </a:t>
            </a:r>
            <a:r>
              <a:rPr lang="uk-UA" dirty="0">
                <a:effectLst/>
              </a:rPr>
              <a:t>показала, що врахування </a:t>
            </a:r>
            <a:r>
              <a:rPr lang="en-US" dirty="0">
                <a:effectLst/>
              </a:rPr>
              <a:t>ISA deviation </a:t>
            </a:r>
            <a:r>
              <a:rPr lang="uk-UA" dirty="0">
                <a:effectLst/>
              </a:rPr>
              <a:t>та динамічної маси літака забезпечує до 12% економії палива. Інтуїтивний інтерфейс на </a:t>
            </a:r>
            <a:r>
              <a:rPr lang="en-US" dirty="0" err="1">
                <a:effectLst/>
              </a:rPr>
              <a:t>Tkinter</a:t>
            </a:r>
            <a:r>
              <a:rPr lang="en-US" dirty="0">
                <a:effectLst/>
              </a:rPr>
              <a:t> </a:t>
            </a:r>
            <a:r>
              <a:rPr lang="uk-UA" dirty="0">
                <a:effectLst/>
              </a:rPr>
              <a:t>виявився ключовим для зручності використання, хоча спочатку здавався другорядним. Лінійна інтерполяція, попри ефективність, має обмеження, що спонукає до вдосконалення алгоритмів. Робота стала інженерним викликом, поєднавши аеродинаміку, програмування та аналіз даних, і заклала основу для подальших досліджень в автоматизації авіаційних розрахунків.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318824-1C18-6003-0881-793367A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" y="46037"/>
            <a:ext cx="1350942" cy="1426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80A91E-572C-63A3-0C34-2371836DD2F0}"/>
              </a:ext>
            </a:extLst>
          </p:cNvPr>
          <p:cNvSpPr txBox="1"/>
          <p:nvPr/>
        </p:nvSpPr>
        <p:spPr>
          <a:xfrm>
            <a:off x="9295475" y="1027906"/>
            <a:ext cx="219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i="1" dirty="0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Репозиторій </a:t>
            </a:r>
            <a:r>
              <a:rPr lang="uk-UA" b="1" i="1" dirty="0" err="1">
                <a:solidFill>
                  <a:srgbClr val="F2B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проєкту</a:t>
            </a:r>
            <a:endParaRPr lang="ru-RU" b="1" i="1" dirty="0">
              <a:solidFill>
                <a:srgbClr val="F2B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трілка: униз 17">
            <a:extLst>
              <a:ext uri="{FF2B5EF4-FFF2-40B4-BE49-F238E27FC236}">
                <a16:creationId xmlns:a16="http://schemas.microsoft.com/office/drawing/2014/main" id="{B55D2404-0A97-2CA7-C9D2-4D4147D2EEFF}"/>
              </a:ext>
            </a:extLst>
          </p:cNvPr>
          <p:cNvSpPr/>
          <p:nvPr/>
        </p:nvSpPr>
        <p:spPr>
          <a:xfrm>
            <a:off x="9612497" y="1776941"/>
            <a:ext cx="1630393" cy="448574"/>
          </a:xfrm>
          <a:prstGeom prst="downArrow">
            <a:avLst/>
          </a:prstGeom>
          <a:solidFill>
            <a:srgbClr val="F2B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Зображення, що містить візерунок, Графіка, піксель,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59258AB2-EF9B-0CBE-38CC-5789171A3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92" y="2578584"/>
            <a:ext cx="2386430" cy="23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11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1" id="{60013B40-3F02-4836-AA01-A3795C1D5099}" vid="{F232E6CE-37CA-4AE4-B45F-9761480992F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Template_CRCT_dark 1</Template>
  <TotalTime>40</TotalTime>
  <Words>315</Words>
  <Application>Microsoft Office PowerPoint</Application>
  <PresentationFormat>Широкий екран</PresentationFormat>
  <Paragraphs>26</Paragraphs>
  <Slides>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Компʼютерний розрахунок процесу набору висоти літаком з врахуванням ISA deviation</vt:lpstr>
      <vt:lpstr>Мета, об’єкт, предмет</vt:lpstr>
      <vt:lpstr>Основні технології</vt:lpstr>
      <vt:lpstr>Структура проєкту</vt:lpstr>
      <vt:lpstr>Результати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 And</dc:creator>
  <cp:lastModifiedBy>Play And</cp:lastModifiedBy>
  <cp:revision>9</cp:revision>
  <dcterms:created xsi:type="dcterms:W3CDTF">2025-05-31T15:04:51Z</dcterms:created>
  <dcterms:modified xsi:type="dcterms:W3CDTF">2025-05-31T15:45:32Z</dcterms:modified>
</cp:coreProperties>
</file>