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190"/>
    <a:srgbClr val="01D7C1"/>
    <a:srgbClr val="F2B200"/>
    <a:srgbClr val="FB7501"/>
    <a:srgbClr val="C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8848-AA89-43A1-80F2-1C23A96C9C41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9015-E411-453C-94AE-FAF7BD9145D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9015-E411-453C-94AE-FAF7BD9145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ED6-91B5-44F9-9BC6-40507DB7DC89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3319-FB59-4BA5-AF91-7B9DC1FECB3B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6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DCD-589A-44C2-AABB-0B4C3F8266D1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B47-4EB1-49D2-A9F4-0F0E55E090A4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400F-3401-4D54-9908-30E8D8B95AF4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CF7-AAF8-4CF5-936C-596F06260E46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327F-598C-43C1-A04B-91535BA7F309}" type="datetime1">
              <a:rPr lang="ru-RU" smtClean="0"/>
              <a:t>31.05.2025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3D6-F266-443C-9502-8F000AEC7B6C}" type="datetime1">
              <a:rPr lang="ru-RU" smtClean="0"/>
              <a:t>31.05.2025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DDF5-D1D3-4CBB-A628-46737B618B5C}" type="datetime1">
              <a:rPr lang="ru-RU" smtClean="0"/>
              <a:t>31.05.2025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3D1-AB01-421E-BE9F-CC0CBF3825BF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CEB8-73E4-49A9-922A-22DFDF5AFFA5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559-826C-47D5-9E63-D9191287B27D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7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CEEC-7C5A-36C1-CD30-176A17D3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805"/>
            <a:ext cx="9043358" cy="3486110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Компʼютерний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розрахунок процесу набору висоти літаком з врахуванням </a:t>
            </a:r>
            <a:r>
              <a:rPr lang="en-US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 deviation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99E400-DFCE-F328-EB51-807D9814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058" y="5441273"/>
            <a:ext cx="5951415" cy="901460"/>
          </a:xfrm>
        </p:spPr>
        <p:txBody>
          <a:bodyPr/>
          <a:lstStyle/>
          <a:p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GB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err="1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Локоть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 О.</a:t>
            </a:r>
          </a:p>
          <a:p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Науковий керівник</a:t>
            </a:r>
            <a:r>
              <a:rPr lang="en-GB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Баран М. О.</a:t>
            </a:r>
            <a:endParaRPr lang="ru-RU" b="1" dirty="0">
              <a:solidFill>
                <a:srgbClr val="00E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1A4097-5838-4291-83DE-885C0803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54"/>
            <a:ext cx="4178267" cy="1958668"/>
          </a:xfrm>
          <a:prstGeom prst="rect">
            <a:avLst/>
          </a:prstGeom>
        </p:spPr>
      </p:pic>
      <p:pic>
        <p:nvPicPr>
          <p:cNvPr id="16" name="Графіка 15">
            <a:extLst>
              <a:ext uri="{FF2B5EF4-FFF2-40B4-BE49-F238E27FC236}">
                <a16:creationId xmlns:a16="http://schemas.microsoft.com/office/drawing/2014/main" id="{0F7CBC5A-0D29-40E2-1DAA-5928C45D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766" y="-832362"/>
            <a:ext cx="5839234" cy="34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9DC1-2922-855C-D75C-E05E7D9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53" y="397819"/>
            <a:ext cx="8660921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Мета, об’єкт, предмет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8B5D94-33DC-7D91-7EB0-C841C32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dirty="0">
                <a:effectLst/>
              </a:rPr>
              <a:t>Мета</a:t>
            </a:r>
            <a:r>
              <a:rPr lang="uk-UA" dirty="0">
                <a:effectLst/>
              </a:rPr>
              <a:t>: Розробка програмного забезпечення для автоматизованого розрахунку оптимальної висоти польоту літака </a:t>
            </a:r>
            <a:r>
              <a:rPr lang="en-US" dirty="0">
                <a:effectLst/>
              </a:rPr>
              <a:t>Boeing 73</a:t>
            </a:r>
            <a:r>
              <a:rPr lang="uk-UA" dirty="0">
                <a:effectLst/>
              </a:rPr>
              <a:t>8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з урахуванням відхилень від міжнародної стандартної атмосфери (</a:t>
            </a:r>
            <a:r>
              <a:rPr lang="en-US" dirty="0">
                <a:effectLst/>
              </a:rPr>
              <a:t>ISA deviation), </a:t>
            </a:r>
            <a:r>
              <a:rPr lang="uk-UA" dirty="0">
                <a:effectLst/>
              </a:rPr>
              <a:t>маси літака та характеристик маршруту, спрямованого на мінімізацію витрат палива та підвищення ефективності польотів.</a:t>
            </a:r>
          </a:p>
          <a:p>
            <a:pPr>
              <a:buNone/>
            </a:pPr>
            <a:r>
              <a:rPr lang="uk-UA" b="1" dirty="0">
                <a:effectLst/>
              </a:rPr>
              <a:t>Об’єкт</a:t>
            </a:r>
            <a:r>
              <a:rPr lang="uk-UA" dirty="0">
                <a:effectLst/>
              </a:rPr>
              <a:t>: Процес набору висоти та крейсерського польоту літака </a:t>
            </a:r>
            <a:r>
              <a:rPr lang="en-US" dirty="0">
                <a:effectLst/>
              </a:rPr>
              <a:t>Boeing 738 </a:t>
            </a:r>
            <a:r>
              <a:rPr lang="uk-UA" dirty="0">
                <a:effectLst/>
              </a:rPr>
              <a:t>в умовах змінних атмосферних параметрів.</a:t>
            </a:r>
          </a:p>
          <a:p>
            <a:r>
              <a:rPr lang="uk-UA" b="1" dirty="0">
                <a:effectLst/>
              </a:rPr>
              <a:t>Предмет</a:t>
            </a:r>
            <a:r>
              <a:rPr lang="uk-UA" dirty="0">
                <a:effectLst/>
              </a:rPr>
              <a:t>: Математичні моделі, алгоритми лінійної інтерполяції та програмна реалізація для визначення оптимальної висоти польоту з урахуванням </a:t>
            </a:r>
            <a:r>
              <a:rPr lang="en-US" dirty="0">
                <a:effectLst/>
              </a:rPr>
              <a:t>ISA deviation, </a:t>
            </a:r>
            <a:r>
              <a:rPr lang="uk-UA" dirty="0">
                <a:effectLst/>
              </a:rPr>
              <a:t>маси літака та маршруту.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5276B4E-52E3-4A25-EA06-0026F6B6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1D7C1"/>
                </a:solidFill>
              </a:rPr>
              <a:t>2</a:t>
            </a:fld>
            <a:endParaRPr lang="ru-RU" sz="2800" dirty="0">
              <a:solidFill>
                <a:srgbClr val="01D7C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52036-7F81-4286-A88D-A74C8C7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5731-7B94-ACA6-FAFE-B17B8E83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55" y="365125"/>
            <a:ext cx="9343844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технології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34893F7-5C80-F02C-E059-ADC1E23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1D7C1"/>
                </a:solidFill>
              </a:rPr>
              <a:t>3</a:t>
            </a:fld>
            <a:endParaRPr lang="ru-RU" sz="2800" dirty="0">
              <a:solidFill>
                <a:srgbClr val="01D7C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8DFDB-1D18-5736-C30E-853DDDB8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0E63CD-750D-A615-0656-8D69B32C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1189"/>
            <a:ext cx="11057626" cy="28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оптимізації витрат палива літака 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 738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шляхом вибору оптимальної висоти польоту з урахуванням відхилень від стандартної атмосфери (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ISA)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було реалізовано: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Математичну модель витрати палива з урахуванням маси літака, висоти та ISA відхилень.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 ітеративного перебору висот для визначення оптимального рівня польоту.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Лінійну інтерполяцію для адаптації даних характеристик літака до змінних умов.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Графічний інтерфейс користувача (на базі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введення даних і відображення результатів.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Базу даних з координатами повітряних трас, навігаційних точок і аеропортів для точного моделювання маршрутів.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Візуалізацію маршрутів і результатів розрахунків (оптимальна висота, витрата палива, час польоту). </a:t>
            </a:r>
          </a:p>
        </p:txBody>
      </p:sp>
    </p:spTree>
    <p:extLst>
      <p:ext uri="{BB962C8B-B14F-4D97-AF65-F5344CB8AC3E}">
        <p14:creationId xmlns:p14="http://schemas.microsoft.com/office/powerpoint/2010/main" val="18863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0758-357F-59F8-5E6D-C3C8E5EC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483" y="365125"/>
            <a:ext cx="9171317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0D36EC1-BA8C-4981-72F9-38980FF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0E190"/>
                </a:solidFill>
              </a:rPr>
              <a:t>4</a:t>
            </a:fld>
            <a:endParaRPr lang="ru-RU" sz="2800" dirty="0">
              <a:solidFill>
                <a:srgbClr val="00E19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ED64A-FCD0-8C62-7BCF-7AD96D44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DD3DA3C9-E9F4-7929-AAA2-844565F3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47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C2E6-E88D-E869-F9EF-C208074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15" y="365125"/>
            <a:ext cx="9128185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AAA3E4-9CC9-4F42-7325-58E54E61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811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82C3955-9B28-F37E-6D01-B18A002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0E190"/>
                </a:solidFill>
              </a:rPr>
              <a:t>5</a:t>
            </a:fld>
            <a:endParaRPr lang="ru-RU" sz="2800" dirty="0">
              <a:solidFill>
                <a:srgbClr val="00E19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ED7E6-8AD2-7DC0-3FDB-A440B276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A858AE8A-0AA4-A73E-334E-17E5C485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3" b="2507"/>
          <a:stretch/>
        </p:blipFill>
        <p:spPr>
          <a:xfrm>
            <a:off x="770363" y="1581621"/>
            <a:ext cx="9556802" cy="41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1F167A1-FCD5-7070-728C-1C7D3F3390D2}"/>
              </a:ext>
            </a:extLst>
          </p:cNvPr>
          <p:cNvSpPr/>
          <p:nvPr/>
        </p:nvSpPr>
        <p:spPr>
          <a:xfrm>
            <a:off x="8990251" y="2441496"/>
            <a:ext cx="2743200" cy="2679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A123-135D-5D10-C4B9-AFFC3FD2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857" y="365125"/>
            <a:ext cx="9179943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09B29A-0EE8-1125-3AC0-C1E24E8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04583" cy="4177610"/>
          </a:xfrm>
        </p:spPr>
        <p:txBody>
          <a:bodyPr>
            <a:normAutofit/>
          </a:bodyPr>
          <a:lstStyle/>
          <a:p>
            <a:r>
              <a:rPr lang="uk-UA" dirty="0"/>
              <a:t>Текст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.</a:t>
            </a:r>
          </a:p>
          <a:p>
            <a:r>
              <a:rPr lang="uk-UA" dirty="0"/>
              <a:t>Текст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endParaRPr lang="uk-UA" dirty="0"/>
          </a:p>
          <a:p>
            <a:r>
              <a:rPr lang="uk-UA" dirty="0"/>
              <a:t>Текст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r>
              <a:rPr lang="uk-UA" dirty="0"/>
              <a:t> </a:t>
            </a:r>
            <a:r>
              <a:rPr lang="uk-UA" dirty="0" err="1"/>
              <a:t>текст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18824-1C18-6003-0881-793367A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80A91E-572C-63A3-0C34-2371836DD2F0}"/>
              </a:ext>
            </a:extLst>
          </p:cNvPr>
          <p:cNvSpPr txBox="1"/>
          <p:nvPr/>
        </p:nvSpPr>
        <p:spPr>
          <a:xfrm>
            <a:off x="9295475" y="1027906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Репозиторій </a:t>
            </a:r>
            <a:r>
              <a:rPr lang="uk-UA" b="1" i="1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b="1" i="1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B55D2404-0A97-2CA7-C9D2-4D4147D2EEFF}"/>
              </a:ext>
            </a:extLst>
          </p:cNvPr>
          <p:cNvSpPr/>
          <p:nvPr/>
        </p:nvSpPr>
        <p:spPr>
          <a:xfrm>
            <a:off x="9612497" y="1776941"/>
            <a:ext cx="1630393" cy="448574"/>
          </a:xfrm>
          <a:prstGeom prst="downArrow">
            <a:avLst/>
          </a:prstGeom>
          <a:solidFill>
            <a:srgbClr val="F2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Зображення, що містить візерунок, Графіка, піксель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9258AB2-EF9B-0CBE-38CC-5789171A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2" y="2578584"/>
            <a:ext cx="2386430" cy="2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1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60013B40-3F02-4836-AA01-A3795C1D5099}" vid="{F232E6CE-37CA-4AE4-B45F-9761480992F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Template_CRCT_dark 1</Template>
  <TotalTime>16</TotalTime>
  <Words>292</Words>
  <Application>Microsoft Office PowerPoint</Application>
  <PresentationFormat>Широкий екран</PresentationFormat>
  <Paragraphs>28</Paragraphs>
  <Slides>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Компʼютерний розрахунок процесу набору висоти літаком з врахуванням ISA deviation</vt:lpstr>
      <vt:lpstr>Мета, об’єкт, предмет</vt:lpstr>
      <vt:lpstr>Основні технології</vt:lpstr>
      <vt:lpstr>Структура проєкту</vt:lpstr>
      <vt:lpstr>Результати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 And</dc:creator>
  <cp:lastModifiedBy>Play And</cp:lastModifiedBy>
  <cp:revision>6</cp:revision>
  <dcterms:created xsi:type="dcterms:W3CDTF">2025-05-31T15:04:51Z</dcterms:created>
  <dcterms:modified xsi:type="dcterms:W3CDTF">2025-05-31T15:21:13Z</dcterms:modified>
</cp:coreProperties>
</file>