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190"/>
    <a:srgbClr val="01D7C1"/>
    <a:srgbClr val="F2B200"/>
    <a:srgbClr val="FB7501"/>
    <a:srgbClr val="C09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18848-AA89-43A1-80F2-1C23A96C9C41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9015-E411-453C-94AE-FAF7BD9145D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37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49015-E411-453C-94AE-FAF7BD9145D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72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9ED6-91B5-44F9-9BC6-40507DB7DC89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37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3319-FB59-4BA5-AF91-7B9DC1FECB3B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56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0DCD-589A-44C2-AABB-0B4C3F8266D1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4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B47-4EB1-49D2-A9F4-0F0E55E090A4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8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400F-3401-4D54-9908-30E8D8B95AF4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CF7-AAF8-4CF5-936C-596F06260E46}" type="datetime1">
              <a:rPr lang="ru-RU" smtClean="0"/>
              <a:t>01.06.2025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09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327F-598C-43C1-A04B-91535BA7F309}" type="datetime1">
              <a:rPr lang="ru-RU" smtClean="0"/>
              <a:t>01.06.2025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98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63D6-F266-443C-9502-8F000AEC7B6C}" type="datetime1">
              <a:rPr lang="ru-RU" smtClean="0"/>
              <a:t>01.06.2025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18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DDF5-D1D3-4CBB-A628-46737B618B5C}" type="datetime1">
              <a:rPr lang="ru-RU" smtClean="0"/>
              <a:t>01.06.2025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97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B3D1-AB01-421E-BE9F-CC0CBF3825BF}" type="datetime1">
              <a:rPr lang="ru-RU" smtClean="0"/>
              <a:t>01.06.2025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93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CEB8-73E4-49A9-922A-22DFDF5AFFA5}" type="datetime1">
              <a:rPr lang="ru-RU" smtClean="0"/>
              <a:t>01.06.2025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15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6A559-826C-47D5-9E63-D9191287B27D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971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FCEEC-7C5A-36C1-CD30-176A17D37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7805"/>
            <a:ext cx="9043358" cy="3486110"/>
          </a:xfrm>
        </p:spPr>
        <p:txBody>
          <a:bodyPr>
            <a:normAutofit fontScale="90000"/>
          </a:bodyPr>
          <a:lstStyle/>
          <a:p>
            <a:r>
              <a:rPr lang="uk-UA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Компʼютерний</a:t>
            </a:r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розрахунок процесу набору висоти літаком з врахуванням </a:t>
            </a:r>
            <a:r>
              <a:rPr lang="en-US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 deviation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299E400-DFCE-F328-EB51-807D98141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7058" y="5441273"/>
            <a:ext cx="5951415" cy="901460"/>
          </a:xfrm>
        </p:spPr>
        <p:txBody>
          <a:bodyPr/>
          <a:lstStyle/>
          <a:p>
            <a:r>
              <a:rPr lang="uk-UA" b="1" dirty="0">
                <a:solidFill>
                  <a:srgbClr val="01D7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r>
              <a:rPr lang="en-GB" b="1" dirty="0">
                <a:solidFill>
                  <a:srgbClr val="01D7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uk-UA" b="1" dirty="0">
                <a:solidFill>
                  <a:srgbClr val="01D7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b="1" dirty="0" err="1">
                <a:solidFill>
                  <a:srgbClr val="01D7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Локоть</a:t>
            </a:r>
            <a:r>
              <a:rPr lang="uk-UA" b="1" dirty="0">
                <a:solidFill>
                  <a:srgbClr val="01D7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В. О.</a:t>
            </a:r>
          </a:p>
          <a:p>
            <a:r>
              <a:rPr lang="uk-UA" b="1" dirty="0">
                <a:solidFill>
                  <a:srgbClr val="00E1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Науковий керівник</a:t>
            </a:r>
            <a:r>
              <a:rPr lang="en-GB" b="1" dirty="0">
                <a:solidFill>
                  <a:srgbClr val="00E1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uk-UA" b="1" dirty="0">
                <a:solidFill>
                  <a:srgbClr val="00E1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Баран М. О.</a:t>
            </a:r>
            <a:endParaRPr lang="ru-RU" b="1" dirty="0">
              <a:solidFill>
                <a:srgbClr val="00E1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1A4097-5838-4291-83DE-885C08032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7354"/>
            <a:ext cx="4178267" cy="1958668"/>
          </a:xfrm>
          <a:prstGeom prst="rect">
            <a:avLst/>
          </a:prstGeom>
        </p:spPr>
      </p:pic>
      <p:pic>
        <p:nvPicPr>
          <p:cNvPr id="16" name="Графіка 15">
            <a:extLst>
              <a:ext uri="{FF2B5EF4-FFF2-40B4-BE49-F238E27FC236}">
                <a16:creationId xmlns:a16="http://schemas.microsoft.com/office/drawing/2014/main" id="{0F7CBC5A-0D29-40E2-1DAA-5928C45D0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2766" y="-832362"/>
            <a:ext cx="5839234" cy="348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69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F70BD84-6264-7AD4-489A-C3462FC72755}"/>
              </a:ext>
            </a:extLst>
          </p:cNvPr>
          <p:cNvSpPr txBox="1">
            <a:spLocks/>
          </p:cNvSpPr>
          <p:nvPr/>
        </p:nvSpPr>
        <p:spPr>
          <a:xfrm>
            <a:off x="838200" y="2143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Погодні</a:t>
            </a:r>
            <a:r>
              <a:rPr lang="ru-RU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дані</a:t>
            </a:r>
            <a:r>
              <a:rPr lang="ru-RU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розрахунках</a:t>
            </a:r>
            <a:endParaRPr lang="uk-UA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D8C7D2-6398-5713-92BC-8DF0F77296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11326"/>
            <a:ext cx="10515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Погодні дані (температура, тиск, ISA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deviation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оновлюються кожні 3 години.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польотів тривалістю понад 3 години необхідно враховувати погодні дані, актуальні на момент прольоту через конкретну точку маршруту.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Приклад: маршрут LEBL–LEGA (2 години) використовує одні дані, а LEBL–LEMD (4 години) — оновлені дані для точок після 3-ї години польоту.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90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CC2E6-E88D-E869-F9EF-C2080747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615" y="365125"/>
            <a:ext cx="9128185" cy="1325563"/>
          </a:xfrm>
        </p:spPr>
        <p:txBody>
          <a:bodyPr/>
          <a:lstStyle/>
          <a:p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Результати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CAAA3E4-9CC9-4F42-7325-58E54E61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4811"/>
            <a:ext cx="10515600" cy="365125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Візуалізація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(</a:t>
            </a:r>
            <a:r>
              <a:rPr lang="uk-UA" dirty="0"/>
              <a:t>О</a:t>
            </a:r>
            <a:r>
              <a:rPr lang="ru-RU" dirty="0" err="1"/>
              <a:t>птимальніша</a:t>
            </a:r>
            <a:r>
              <a:rPr lang="ru-RU" dirty="0"/>
              <a:t> </a:t>
            </a:r>
            <a:r>
              <a:rPr lang="ru-RU" dirty="0" err="1"/>
              <a:t>висота</a:t>
            </a:r>
            <a:r>
              <a:rPr lang="ru-RU" dirty="0"/>
              <a:t> 350</a:t>
            </a:r>
            <a:r>
              <a:rPr lang="en-US" dirty="0"/>
              <a:t>FL</a:t>
            </a:r>
            <a:r>
              <a:rPr lang="ru-RU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9ED7E6-8AD2-7DC0-3FDB-A440B2768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" y="46037"/>
            <a:ext cx="1350942" cy="1426519"/>
          </a:xfrm>
          <a:prstGeom prst="rect">
            <a:avLst/>
          </a:prstGeom>
        </p:spPr>
      </p:pic>
      <p:pic>
        <p:nvPicPr>
          <p:cNvPr id="7" name="Місце для вмісту 6">
            <a:extLst>
              <a:ext uri="{FF2B5EF4-FFF2-40B4-BE49-F238E27FC236}">
                <a16:creationId xmlns:a16="http://schemas.microsoft.com/office/drawing/2014/main" id="{A858AE8A-0AA4-A73E-334E-17E5C48523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43" b="2507"/>
          <a:stretch/>
        </p:blipFill>
        <p:spPr>
          <a:xfrm>
            <a:off x="770363" y="1581621"/>
            <a:ext cx="9556802" cy="41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86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кутник: округлені кути 14">
            <a:extLst>
              <a:ext uri="{FF2B5EF4-FFF2-40B4-BE49-F238E27FC236}">
                <a16:creationId xmlns:a16="http://schemas.microsoft.com/office/drawing/2014/main" id="{11F167A1-FCD5-7070-728C-1C7D3F3390D2}"/>
              </a:ext>
            </a:extLst>
          </p:cNvPr>
          <p:cNvSpPr/>
          <p:nvPr/>
        </p:nvSpPr>
        <p:spPr>
          <a:xfrm>
            <a:off x="8990251" y="2441496"/>
            <a:ext cx="2743200" cy="267910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BA123-135D-5D10-C4B9-AFFC3FD2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47" y="96514"/>
            <a:ext cx="9179943" cy="1325563"/>
          </a:xfrm>
        </p:spPr>
        <p:txBody>
          <a:bodyPr/>
          <a:lstStyle/>
          <a:p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Висновки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318824-1C18-6003-0881-793367A03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" y="46037"/>
            <a:ext cx="1350942" cy="14265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80A91E-572C-63A3-0C34-2371836DD2F0}"/>
              </a:ext>
            </a:extLst>
          </p:cNvPr>
          <p:cNvSpPr txBox="1"/>
          <p:nvPr/>
        </p:nvSpPr>
        <p:spPr>
          <a:xfrm>
            <a:off x="9295475" y="1027906"/>
            <a:ext cx="219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i="1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Репозиторій </a:t>
            </a:r>
            <a:r>
              <a:rPr lang="uk-UA" b="1" i="1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проєкту</a:t>
            </a:r>
            <a:endParaRPr lang="ru-RU" b="1" i="1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Стрілка: униз 17">
            <a:extLst>
              <a:ext uri="{FF2B5EF4-FFF2-40B4-BE49-F238E27FC236}">
                <a16:creationId xmlns:a16="http://schemas.microsoft.com/office/drawing/2014/main" id="{B55D2404-0A97-2CA7-C9D2-4D4147D2EEFF}"/>
              </a:ext>
            </a:extLst>
          </p:cNvPr>
          <p:cNvSpPr/>
          <p:nvPr/>
        </p:nvSpPr>
        <p:spPr>
          <a:xfrm>
            <a:off x="9612497" y="1776941"/>
            <a:ext cx="1630393" cy="448574"/>
          </a:xfrm>
          <a:prstGeom prst="downArrow">
            <a:avLst/>
          </a:prstGeom>
          <a:solidFill>
            <a:srgbClr val="F2B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Зображення, що містить візерунок, Графіка, піксель, дизайн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59258AB2-EF9B-0CBE-38CC-5789171A3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592" y="2578584"/>
            <a:ext cx="2386430" cy="238643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6F286F1-280E-54DC-48D4-7ED7F61A17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8549" y="1589177"/>
            <a:ext cx="831691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Розробка програми для оптимізації витрат палива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Boeing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738 показала економію до 12% за рахунок врахування ISA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deviation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динамічної маси літака. 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Оптимальна висота польоту FL350 забезпечує мінімум витрати палива (наприклад, 2300 кг/год при масі 65 т), що підтверджує ефективність алгоритму. 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Інтуїтивний інтерфейс на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виявився ключовим для зручності використання</a:t>
            </a:r>
            <a:r>
              <a:rPr lang="en-US" altLang="uk-UA" sz="16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Лінійна інтерполяція, попри ефективність, має обмеження: вона припускає лінійну залежність між даними, що призводить до похибок при значних відхиленнях </a:t>
            </a: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ISA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або різких змінах маси літака, особливо на великих висотах (наприклад, </a:t>
            </a: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FL390),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 аеродинамічні ефекти стають нелінійними. Заміною може бути квадратична інтерполяція, яка враховує вищі порядки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залежностей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і точніше моделює складніші умови польоту.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uk-UA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Цей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проект став для мене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справжнім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викликом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поєднавши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знайомство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основами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аеродинаміки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програмування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елементи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аналізу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даних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і зародила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зацікавленість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до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подальших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досліджень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сфері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автоматизації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авіаційних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розрахунків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1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C9DC1-2922-855C-D75C-E05E7D94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253" y="397819"/>
            <a:ext cx="8660921" cy="1325563"/>
          </a:xfrm>
        </p:spPr>
        <p:txBody>
          <a:bodyPr/>
          <a:lstStyle/>
          <a:p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Мета, об’єкт, предмет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C8B5D94-33DC-7D91-7EB0-C841C32F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uk-UA" b="1" dirty="0">
                <a:effectLst/>
              </a:rPr>
              <a:t>Мета</a:t>
            </a:r>
            <a:r>
              <a:rPr lang="uk-UA" dirty="0">
                <a:effectLst/>
              </a:rPr>
              <a:t>: Розробка програмного забезпечення для автоматизованого розрахунку оптимальної висоти польоту літака </a:t>
            </a:r>
            <a:r>
              <a:rPr lang="en-US" dirty="0">
                <a:effectLst/>
              </a:rPr>
              <a:t>Boeing 73</a:t>
            </a:r>
            <a:r>
              <a:rPr lang="uk-UA" dirty="0">
                <a:effectLst/>
              </a:rPr>
              <a:t>8</a:t>
            </a:r>
            <a:r>
              <a:rPr lang="en-US" dirty="0">
                <a:effectLst/>
              </a:rPr>
              <a:t> </a:t>
            </a:r>
            <a:r>
              <a:rPr lang="uk-UA" dirty="0">
                <a:effectLst/>
              </a:rPr>
              <a:t>з урахуванням відхилень від міжнародної стандартної атмосфери (</a:t>
            </a:r>
            <a:r>
              <a:rPr lang="en-US" dirty="0">
                <a:effectLst/>
              </a:rPr>
              <a:t>ISA deviation), </a:t>
            </a:r>
            <a:r>
              <a:rPr lang="uk-UA" dirty="0">
                <a:effectLst/>
              </a:rPr>
              <a:t>маси літака та характеристик маршруту, спрямованого на мінімізацію витрат палива та підвищення ефективності польотів.</a:t>
            </a:r>
          </a:p>
          <a:p>
            <a:pPr>
              <a:buNone/>
            </a:pPr>
            <a:r>
              <a:rPr lang="uk-UA" b="1" dirty="0">
                <a:effectLst/>
              </a:rPr>
              <a:t>Об’єкт</a:t>
            </a:r>
            <a:r>
              <a:rPr lang="uk-UA" dirty="0">
                <a:effectLst/>
              </a:rPr>
              <a:t>: Процес набору висоти та крейсерського польоту літака </a:t>
            </a:r>
            <a:r>
              <a:rPr lang="en-US" dirty="0">
                <a:effectLst/>
              </a:rPr>
              <a:t>Boeing 738 </a:t>
            </a:r>
            <a:r>
              <a:rPr lang="uk-UA" dirty="0">
                <a:effectLst/>
              </a:rPr>
              <a:t>в умовах змінних атмосферних параметрів.</a:t>
            </a:r>
          </a:p>
          <a:p>
            <a:r>
              <a:rPr lang="uk-UA" b="1" dirty="0">
                <a:effectLst/>
              </a:rPr>
              <a:t>Предмет</a:t>
            </a:r>
            <a:r>
              <a:rPr lang="uk-UA" dirty="0">
                <a:effectLst/>
              </a:rPr>
              <a:t>: Математичні моделі, алгоритми лінійної інтерполяції та програмна реалізація для визначення оптимальної висоти польоту з урахуванням </a:t>
            </a:r>
            <a:r>
              <a:rPr lang="en-US" dirty="0">
                <a:effectLst/>
              </a:rPr>
              <a:t>ISA deviation, </a:t>
            </a:r>
            <a:r>
              <a:rPr lang="uk-UA" dirty="0">
                <a:effectLst/>
              </a:rPr>
              <a:t>маси літака та маршруту.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452036-7F81-4286-A88D-A74C8C7D0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" y="46037"/>
            <a:ext cx="1350942" cy="142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3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35731-7B94-ACA6-FAFE-B17B8E83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955" y="365125"/>
            <a:ext cx="9343844" cy="1325563"/>
          </a:xfrm>
        </p:spPr>
        <p:txBody>
          <a:bodyPr/>
          <a:lstStyle/>
          <a:p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Основні технології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68DFDB-1D18-5736-C30E-853DDDB87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" y="46037"/>
            <a:ext cx="1350942" cy="142651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A0E63CD-750D-A615-0656-8D69B32C80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21189"/>
            <a:ext cx="11057626" cy="282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оптимізації витрат палива літака </a:t>
            </a:r>
            <a:r>
              <a:rPr kumimoji="0" lang="en-US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Boeing 738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шляхом вибору оптимальної висоти польоту з урахуванням відхилень від стандартної атмосфери (</a:t>
            </a:r>
            <a:r>
              <a:rPr kumimoji="0" lang="en-US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ISA)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було реалізовано: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Математичну модель витрати палива з урахуванням маси літака, висоти та ISA відхилень. 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Алгоритм ітеративного перебору висот для визначення оптимального рівня польоту. 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Лінійну інтерполяцію для адаптації даних характеристик літака до змінних умов. 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Графічний інтерфейс користувача (на базі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для введення даних і відображення результатів. 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Базу даних з координатами повітряних трас, навігаційних точок і аеропортів для точного моделювання маршрутів. 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Візуалізацію маршрутів і результатів розрахунків (оптимальна висота, витрата палива, час польоту). </a:t>
            </a:r>
          </a:p>
        </p:txBody>
      </p:sp>
    </p:spTree>
    <p:extLst>
      <p:ext uri="{BB962C8B-B14F-4D97-AF65-F5344CB8AC3E}">
        <p14:creationId xmlns:p14="http://schemas.microsoft.com/office/powerpoint/2010/main" val="188637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20758-357F-59F8-5E6D-C3C8E5EC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483" y="365125"/>
            <a:ext cx="9171317" cy="1325563"/>
          </a:xfrm>
        </p:spPr>
        <p:txBody>
          <a:bodyPr/>
          <a:lstStyle/>
          <a:p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</a:t>
            </a:r>
            <a:r>
              <a:rPr lang="uk-UA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проєкту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3ED64A-FCD0-8C62-7BCF-7AD96D441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" y="46037"/>
            <a:ext cx="1350942" cy="142651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3C89CDE-6AE7-8F78-E93A-FE9751259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9744"/>
            <a:ext cx="12192000" cy="273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6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FAA872B-8BB6-F883-5A43-65213649A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985"/>
            <a:ext cx="10515600" cy="47449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effectLst/>
              </a:rPr>
              <a:t>ISA </a:t>
            </a:r>
            <a:r>
              <a:rPr lang="uk-UA" sz="1800" dirty="0">
                <a:effectLst/>
              </a:rPr>
              <a:t>файли (</a:t>
            </a:r>
            <a:r>
              <a:rPr lang="en-US" sz="1800" dirty="0">
                <a:effectLst/>
              </a:rPr>
              <a:t>boeing-738-climb.json, boeing-738-cruise.json, boeing-738-descent.json) </a:t>
            </a:r>
            <a:r>
              <a:rPr lang="uk-UA" sz="1800" dirty="0">
                <a:effectLst/>
              </a:rPr>
              <a:t>містять характеристики продуктивності </a:t>
            </a:r>
            <a:r>
              <a:rPr lang="en-US" sz="1800" dirty="0">
                <a:effectLst/>
              </a:rPr>
              <a:t>Boeing 738.</a:t>
            </a:r>
            <a:endParaRPr lang="uk-UA" sz="1800" dirty="0">
              <a:effectLst/>
            </a:endParaRPr>
          </a:p>
          <a:p>
            <a:pPr marL="0" indent="0">
              <a:buNone/>
            </a:pPr>
            <a:r>
              <a:rPr lang="ru-RU" sz="1800" dirty="0" err="1">
                <a:effectLst/>
              </a:rPr>
              <a:t>Включають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дані</a:t>
            </a:r>
            <a:r>
              <a:rPr lang="ru-RU" sz="1800" dirty="0">
                <a:effectLst/>
              </a:rPr>
              <a:t> про </a:t>
            </a:r>
            <a:r>
              <a:rPr lang="ru-RU" sz="1800" dirty="0" err="1">
                <a:effectLst/>
              </a:rPr>
              <a:t>витрату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палива</a:t>
            </a:r>
            <a:r>
              <a:rPr lang="ru-RU" sz="1800" dirty="0">
                <a:effectLst/>
              </a:rPr>
              <a:t>, TAS, IAS для </a:t>
            </a:r>
            <a:r>
              <a:rPr lang="ru-RU" sz="1800" dirty="0" err="1">
                <a:effectLst/>
              </a:rPr>
              <a:t>різних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висот</a:t>
            </a:r>
            <a:r>
              <a:rPr lang="ru-RU" sz="1800" dirty="0">
                <a:effectLst/>
              </a:rPr>
              <a:t>, </a:t>
            </a:r>
            <a:r>
              <a:rPr lang="ru-RU" sz="1800" dirty="0" err="1">
                <a:effectLst/>
              </a:rPr>
              <a:t>мас</a:t>
            </a:r>
            <a:r>
              <a:rPr lang="ru-RU" sz="1800" dirty="0">
                <a:effectLst/>
              </a:rPr>
              <a:t> і </a:t>
            </a:r>
            <a:r>
              <a:rPr lang="ru-RU" sz="1800" dirty="0" err="1">
                <a:effectLst/>
              </a:rPr>
              <a:t>відхилень</a:t>
            </a:r>
            <a:r>
              <a:rPr lang="ru-RU" sz="1800" dirty="0">
                <a:effectLst/>
              </a:rPr>
              <a:t> ISA.</a:t>
            </a:r>
          </a:p>
          <a:p>
            <a:pPr marL="0" indent="0">
              <a:buNone/>
            </a:pPr>
            <a:r>
              <a:rPr lang="uk-UA" sz="1800" dirty="0">
                <a:effectLst/>
              </a:rPr>
              <a:t>Приклад структури: { "</a:t>
            </a:r>
            <a:r>
              <a:rPr lang="en-US" sz="1800" dirty="0">
                <a:effectLst/>
              </a:rPr>
              <a:t>mass": { "ISA": { "</a:t>
            </a:r>
            <a:r>
              <a:rPr lang="en-US" sz="1800" dirty="0" err="1">
                <a:effectLst/>
              </a:rPr>
              <a:t>fl</a:t>
            </a:r>
            <a:r>
              <a:rPr lang="en-US" sz="1800" dirty="0">
                <a:effectLst/>
              </a:rPr>
              <a:t>": { "fuel": ..., "</a:t>
            </a:r>
            <a:r>
              <a:rPr lang="en-US" sz="1800" dirty="0" err="1">
                <a:effectLst/>
              </a:rPr>
              <a:t>tas</a:t>
            </a:r>
            <a:r>
              <a:rPr lang="en-US" sz="1800" dirty="0">
                <a:effectLst/>
              </a:rPr>
              <a:t>": ..., "time": ... } } }.</a:t>
            </a:r>
          </a:p>
          <a:p>
            <a:pPr marL="0" indent="0">
              <a:buNone/>
            </a:pPr>
            <a:r>
              <a:rPr lang="ru-RU" sz="1800" dirty="0" err="1">
                <a:effectLst/>
              </a:rPr>
              <a:t>Використовуються</a:t>
            </a:r>
            <a:r>
              <a:rPr lang="ru-RU" sz="1800" dirty="0">
                <a:effectLst/>
              </a:rPr>
              <a:t> для </a:t>
            </a:r>
            <a:r>
              <a:rPr lang="ru-RU" sz="1800" dirty="0" err="1">
                <a:effectLst/>
              </a:rPr>
              <a:t>лінійної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інтерполяції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параметрів</a:t>
            </a:r>
            <a:r>
              <a:rPr lang="ru-RU" sz="1800" dirty="0">
                <a:effectLst/>
              </a:rPr>
              <a:t> у </a:t>
            </a:r>
            <a:r>
              <a:rPr lang="ru-RU" sz="1800" dirty="0" err="1">
                <a:effectLst/>
              </a:rPr>
              <a:t>реальних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умовах</a:t>
            </a:r>
            <a:r>
              <a:rPr lang="ru-RU" sz="180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  "65000": {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    "0": [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      { "</a:t>
            </a:r>
            <a:r>
              <a:rPr lang="en-US" sz="1800" dirty="0" err="1">
                <a:effectLst/>
              </a:rPr>
              <a:t>fl</a:t>
            </a:r>
            <a:r>
              <a:rPr lang="en-US" sz="1800" dirty="0">
                <a:effectLst/>
              </a:rPr>
              <a:t>": "300", "fuel": 1000, "</a:t>
            </a:r>
            <a:r>
              <a:rPr lang="en-US" sz="1800" dirty="0" err="1">
                <a:effectLst/>
              </a:rPr>
              <a:t>tas</a:t>
            </a:r>
            <a:r>
              <a:rPr lang="en-US" sz="1800" dirty="0">
                <a:effectLst/>
              </a:rPr>
              <a:t>": 460, "time": 10 },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      { "</a:t>
            </a:r>
            <a:r>
              <a:rPr lang="en-US" sz="1800" dirty="0" err="1">
                <a:effectLst/>
              </a:rPr>
              <a:t>fl</a:t>
            </a:r>
            <a:r>
              <a:rPr lang="en-US" sz="1800" dirty="0">
                <a:effectLst/>
              </a:rPr>
              <a:t>": "320", "fuel": 950, "</a:t>
            </a:r>
            <a:r>
              <a:rPr lang="en-US" sz="1800" dirty="0" err="1">
                <a:effectLst/>
              </a:rPr>
              <a:t>tas</a:t>
            </a:r>
            <a:r>
              <a:rPr lang="en-US" sz="1800" dirty="0">
                <a:effectLst/>
              </a:rPr>
              <a:t>": 465, "time": 9.5 }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    ]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}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FE68050-9865-CC95-5C25-845349E854B0}"/>
              </a:ext>
            </a:extLst>
          </p:cNvPr>
          <p:cNvSpPr txBox="1">
            <a:spLocks/>
          </p:cNvSpPr>
          <p:nvPr/>
        </p:nvSpPr>
        <p:spPr>
          <a:xfrm>
            <a:off x="810883" y="280039"/>
            <a:ext cx="91713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</a:t>
            </a:r>
            <a:r>
              <a:rPr lang="ru-RU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даних</a:t>
            </a:r>
            <a:r>
              <a:rPr lang="ru-RU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ISA для </a:t>
            </a:r>
            <a:r>
              <a:rPr lang="ru-RU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моделювання</a:t>
            </a:r>
            <a:br>
              <a:rPr lang="ru-RU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12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B9DB3F2-3472-B800-F83E-872A3E4DCBCD}"/>
              </a:ext>
            </a:extLst>
          </p:cNvPr>
          <p:cNvSpPr txBox="1">
            <a:spLocks/>
          </p:cNvSpPr>
          <p:nvPr/>
        </p:nvSpPr>
        <p:spPr>
          <a:xfrm>
            <a:off x="957532" y="320675"/>
            <a:ext cx="91713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Режими польоту: Climb, Cruise, Descent</a:t>
            </a:r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A9C9A7A-2E2D-6EC3-65CF-7C36EA7233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5453" y="1843950"/>
            <a:ext cx="997480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Політ поділяється на три режими: набір висоти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Climb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крейсерський політ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Cruise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зниження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Descent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Climb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Висока витрата палива (наприклад, 3000 кг/год на FL100 при масі 65 т).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Cruise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Найекономічніший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режим (наприклад, 2400 кг/год на FL390).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Descent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Найнижча витрата (наприклад, 800 кг/год на FL100).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Вплив маси та ISA відхилень змінює витрату в кожному режимі.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Візуалізація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Таблиця: порівняння витрат палива для різних режимів і висот.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Графік: залежність витрати палива від режиму та висоти. </a:t>
            </a:r>
          </a:p>
        </p:txBody>
      </p:sp>
    </p:spTree>
    <p:extLst>
      <p:ext uri="{BB962C8B-B14F-4D97-AF65-F5344CB8AC3E}">
        <p14:creationId xmlns:p14="http://schemas.microsoft.com/office/powerpoint/2010/main" val="204006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79740-9866-DDB6-C3A4-2DB3699B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Тропопауза та </a:t>
            </a:r>
            <a:r>
              <a:rPr lang="ru-RU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вплив</a:t>
            </a:r>
            <a:r>
              <a:rPr lang="ru-RU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ISA</a:t>
            </a:r>
            <a:endParaRPr lang="uk-UA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6676BD-AE99-0A9A-4409-AE3FF7910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8363" y="1247358"/>
            <a:ext cx="9720532" cy="6137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ts val="2143"/>
              </a:lnSpc>
              <a:spcAft>
                <a:spcPts val="1029"/>
              </a:spcAft>
              <a:buNone/>
            </a:pPr>
            <a:r>
              <a:rPr lang="ru-RU" sz="1600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Тропопауза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—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шар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атмосфери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висоті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від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8 до 18 км, де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припиняється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зниження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температури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висотою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 стандартною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моделлю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атмосфери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(ISA):</a:t>
            </a:r>
          </a:p>
          <a:p>
            <a:pPr marL="0" indent="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Градієнт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температури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становить </a:t>
            </a:r>
            <a:r>
              <a:rPr lang="ru-RU" sz="1600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-6.5°C на </a:t>
            </a:r>
            <a:r>
              <a:rPr lang="ru-RU" sz="1600" b="1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кілометр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до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тропопаузи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приблизно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11 км, де температура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сягає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1600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-56.5°C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Температура </a:t>
            </a:r>
            <a:r>
              <a:rPr lang="ru-RU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розраховується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за формулою: </a:t>
            </a:r>
            <a:r>
              <a:rPr lang="en-US" sz="1600" b="0" i="1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b="0" i="1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TISA</a:t>
            </a:r>
            <a:r>
              <a:rPr lang="en-US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​+</a:t>
            </a:r>
            <a:r>
              <a:rPr lang="el-GR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1600" b="0" i="1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br>
              <a:rPr lang="uk-UA" sz="1600" b="0" i="1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Тиск визначається залежністю: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600" b="0" i="0" dirty="0">
              <a:solidFill>
                <a:srgbClr val="F8FA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None/>
            </a:pPr>
            <a:endParaRPr lang="en-US" sz="1600" dirty="0">
              <a:solidFill>
                <a:srgbClr val="F8FA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None/>
            </a:pPr>
            <a:r>
              <a:rPr lang="en-US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Lh</a:t>
            </a:r>
            <a:r>
              <a:rPr lang="en-US" sz="1600" b="0" i="1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Lh</a:t>
            </a:r>
            <a:r>
              <a:rPr lang="en-US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 — </a:t>
            </a:r>
            <a:r>
              <a:rPr lang="uk-UA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градієнт температури,</a:t>
            </a:r>
          </a:p>
          <a:p>
            <a:pPr marL="457200" lvl="1" indent="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None/>
            </a:pPr>
            <a:r>
              <a:rPr lang="en-US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  <a:r>
              <a:rPr lang="en-US" sz="1600" b="0" i="1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0​ — </a:t>
            </a:r>
            <a:r>
              <a:rPr lang="uk-UA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температура на рівні моря,</a:t>
            </a:r>
          </a:p>
          <a:p>
            <a:pPr marL="457200" lvl="1" indent="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None/>
            </a:pPr>
            <a:r>
              <a:rPr lang="en-US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g,M,RL</a:t>
            </a:r>
            <a:r>
              <a:rPr lang="en-US" sz="1600" b="0" i="1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b="0" i="1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600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b="0" i="1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RL</a:t>
            </a:r>
            <a:r>
              <a:rPr lang="en-US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 — </a:t>
            </a:r>
            <a:r>
              <a:rPr lang="uk-UA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фізичні константи.</a:t>
            </a:r>
          </a:p>
          <a:p>
            <a:pPr marL="0" indent="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uk-UA" sz="1600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Вище тропопаузи</a:t>
            </a:r>
            <a:r>
              <a:rPr lang="uk-UA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температура залишається стабільною, що впливає на аеродинамічні характеристики літаків та витрату палива.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br>
              <a:rPr lang="ru-RU" sz="16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1600" b="0" i="0" dirty="0">
              <a:solidFill>
                <a:srgbClr val="F8FA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B1E88BB3-B54A-836A-67C9-0A196D0AB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05" y="3967163"/>
            <a:ext cx="21907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0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1D25CA9-E296-3918-1A16-02107AA3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Навігаційні</a:t>
            </a:r>
            <a:r>
              <a:rPr lang="ru-RU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точки та </a:t>
            </a:r>
            <a:r>
              <a:rPr lang="ru-RU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аервеї</a:t>
            </a:r>
            <a:endParaRPr lang="uk-UA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6F6C6D8-2FEA-83C2-1954-5FFFF4F29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15578"/>
            <a:ext cx="980742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Навігаційні точки (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waypoints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з’єднуються ребрами (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airways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утворюючи граф маршрутів.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Аервеї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фіксовані повітряні коридори для безпечного руху літаків.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Використовується база даних (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vertices_esp.json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для координат точок. </a:t>
            </a:r>
          </a:p>
        </p:txBody>
      </p:sp>
    </p:spTree>
    <p:extLst>
      <p:ext uri="{BB962C8B-B14F-4D97-AF65-F5344CB8AC3E}">
        <p14:creationId xmlns:p14="http://schemas.microsoft.com/office/powerpoint/2010/main" val="369384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0CE0912-BB77-D750-B92F-53EDD5FB67E3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Аеропорти</a:t>
            </a:r>
            <a:r>
              <a:rPr lang="ru-RU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процедури</a:t>
            </a:r>
            <a:r>
              <a:rPr lang="ru-RU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SID/STAR</a:t>
            </a:r>
            <a:endParaRPr lang="uk-UA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58DFE7-47E5-1238-836E-3D32C626ED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22301"/>
            <a:ext cx="1067095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 (Standard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Instrument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Departure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Процедура зльоту, ламана траєкторія в 3D від аеропорту до термінатора (точки входу в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аервеї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 (Standard Terminal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Arrival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Процедура заходу на посадку, з’єднує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аервеї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аеропортом через термінатор.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Термінатори — спеціальні точки для входу/виходу з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аервеїв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не довільні.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Приклад: LEBL SID через точку LOTOS до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аервею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LEGA STAR через VIBAS.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278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ія1" id="{60013B40-3F02-4836-AA01-A3795C1D5099}" vid="{F232E6CE-37CA-4AE4-B45F-9761480992F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Template_CRCT_dark 1</Template>
  <TotalTime>106</TotalTime>
  <Words>956</Words>
  <Application>Microsoft Office PowerPoint</Application>
  <PresentationFormat>Широкий екран</PresentationFormat>
  <Paragraphs>79</Paragraphs>
  <Slides>12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Компʼютерний розрахунок процесу набору висоти літаком з врахуванням ISA deviation</vt:lpstr>
      <vt:lpstr>Мета, об’єкт, предмет</vt:lpstr>
      <vt:lpstr>Основні технології</vt:lpstr>
      <vt:lpstr>Структура проєкту</vt:lpstr>
      <vt:lpstr>Презентація PowerPoint</vt:lpstr>
      <vt:lpstr>Презентація PowerPoint</vt:lpstr>
      <vt:lpstr>Тропопауза та вплив на ISA</vt:lpstr>
      <vt:lpstr>Навігаційні точки та аервеї</vt:lpstr>
      <vt:lpstr>Презентація PowerPoint</vt:lpstr>
      <vt:lpstr>Презентація PowerPoint</vt:lpstr>
      <vt:lpstr>Результати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Play And</dc:creator>
  <cp:lastModifiedBy>Play And</cp:lastModifiedBy>
  <cp:revision>34</cp:revision>
  <dcterms:created xsi:type="dcterms:W3CDTF">2025-05-31T15:04:51Z</dcterms:created>
  <dcterms:modified xsi:type="dcterms:W3CDTF">2025-06-01T18:33:30Z</dcterms:modified>
</cp:coreProperties>
</file>