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17" r:id="rId3"/>
    <p:sldId id="570" r:id="rId4"/>
    <p:sldId id="514" r:id="rId5"/>
    <p:sldId id="512" r:id="rId6"/>
    <p:sldId id="513" r:id="rId7"/>
    <p:sldId id="505" r:id="rId8"/>
    <p:sldId id="504" r:id="rId9"/>
    <p:sldId id="518" r:id="rId10"/>
    <p:sldId id="506" r:id="rId11"/>
    <p:sldId id="519" r:id="rId12"/>
    <p:sldId id="520" r:id="rId13"/>
    <p:sldId id="522" r:id="rId14"/>
    <p:sldId id="523" r:id="rId15"/>
    <p:sldId id="524" r:id="rId16"/>
    <p:sldId id="525" r:id="rId17"/>
    <p:sldId id="526" r:id="rId18"/>
    <p:sldId id="501" r:id="rId19"/>
    <p:sldId id="521" r:id="rId20"/>
    <p:sldId id="527" r:id="rId21"/>
    <p:sldId id="549" r:id="rId22"/>
    <p:sldId id="586" r:id="rId23"/>
    <p:sldId id="587" r:id="rId24"/>
    <p:sldId id="535" r:id="rId25"/>
    <p:sldId id="530" r:id="rId26"/>
    <p:sldId id="588" r:id="rId27"/>
    <p:sldId id="589" r:id="rId28"/>
    <p:sldId id="536" r:id="rId29"/>
    <p:sldId id="591" r:id="rId30"/>
    <p:sldId id="592" r:id="rId31"/>
    <p:sldId id="569" r:id="rId32"/>
    <p:sldId id="593" r:id="rId33"/>
    <p:sldId id="594" r:id="rId34"/>
    <p:sldId id="595" r:id="rId35"/>
    <p:sldId id="596" r:id="rId36"/>
    <p:sldId id="598" r:id="rId37"/>
    <p:sldId id="600" r:id="rId38"/>
    <p:sldId id="602" r:id="rId39"/>
    <p:sldId id="603" r:id="rId40"/>
    <p:sldId id="575" r:id="rId41"/>
    <p:sldId id="577" r:id="rId42"/>
    <p:sldId id="576" r:id="rId43"/>
    <p:sldId id="580" r:id="rId44"/>
    <p:sldId id="581" r:id="rId45"/>
    <p:sldId id="541" r:id="rId46"/>
    <p:sldId id="548" r:id="rId47"/>
  </p:sldIdLst>
  <p:sldSz cx="10287000" cy="6858000" type="35mm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FF00"/>
    <a:srgbClr val="408000"/>
    <a:srgbClr val="004A8B"/>
    <a:srgbClr val="06F411"/>
    <a:srgbClr val="E812E3"/>
    <a:srgbClr val="008000"/>
    <a:srgbClr val="00DDA8"/>
    <a:srgbClr val="00DC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270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480"/>
    </p:cViewPr>
  </p:sorterViewPr>
  <p:notesViewPr>
    <p:cSldViewPr>
      <p:cViewPr varScale="1">
        <p:scale>
          <a:sx n="53" d="100"/>
          <a:sy n="53" d="100"/>
        </p:scale>
        <p:origin x="-120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869950" y="698500"/>
            <a:ext cx="5118100" cy="340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746125" y="363538"/>
            <a:ext cx="5365750" cy="3825875"/>
          </a:xfrm>
          <a:prstGeom prst="roundRect">
            <a:avLst>
              <a:gd name="adj" fmla="val 1248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143250" y="8709025"/>
            <a:ext cx="66516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1912" tIns="25400" rIns="61912" bIns="25400">
            <a:spAutoFit/>
          </a:bodyPr>
          <a:lstStyle/>
          <a:p>
            <a:pPr defTabSz="895350" eaLnBrk="0" hangingPunct="0">
              <a:defRPr/>
            </a:pPr>
            <a:r>
              <a:rPr lang="en-US" sz="1000">
                <a:latin typeface="Helvetica" charset="0"/>
                <a:ea typeface="ＭＳ Ｐゴシック" charset="-128"/>
              </a:rPr>
              <a:t>PET – </a:t>
            </a:r>
            <a:fld id="{98AAF61E-A9F5-43FE-AE46-0217F45A2176}" type="slidenum">
              <a:rPr lang="en-US" sz="1000">
                <a:latin typeface="Helvetica" charset="0"/>
                <a:ea typeface="ＭＳ Ｐゴシック" charset="-128"/>
              </a:rPr>
              <a:pPr defTabSz="895350" eaLnBrk="0" hangingPunct="0">
                <a:defRPr/>
              </a:pPr>
              <a:t>‹#›</a:t>
            </a:fld>
            <a:endParaRPr lang="en-US" sz="1000">
              <a:latin typeface="Helvetica" charset="0"/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24000920-8582-40BF-AC90-8105EE18EB9B}" type="slidenum">
              <a:rPr lang="en-US"/>
              <a:pPr eaLnBrk="0" hangingPunct="0"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ABC6973C-1C9A-482D-8B97-5E2ADC41A2F6}" type="slidenum">
              <a:rPr lang="en-US"/>
              <a:pPr eaLnBrk="0" hangingPunct="0"/>
              <a:t>31</a:t>
            </a:fld>
            <a:endParaRPr lang="en-US"/>
          </a:p>
        </p:txBody>
      </p:sp>
      <p:sp>
        <p:nvSpPr>
          <p:cNvPr id="77826" name="Rectangle 1026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248FB9A6-78A0-488C-A720-18AAD04984DC}" type="slidenum">
              <a:rPr lang="en-US"/>
              <a:pPr eaLnBrk="0" hangingPunct="0"/>
              <a:t>32</a:t>
            </a:fld>
            <a:endParaRPr lang="en-US"/>
          </a:p>
        </p:txBody>
      </p:sp>
      <p:sp>
        <p:nvSpPr>
          <p:cNvPr id="79874" name="Rectangle 1026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4E58AB36-5355-4FDB-B2B6-3474F79C6A5F}" type="slidenum">
              <a:rPr lang="en-US"/>
              <a:pPr eaLnBrk="0" hangingPunct="0"/>
              <a:t>34</a:t>
            </a:fld>
            <a:endParaRPr lang="en-US"/>
          </a:p>
        </p:txBody>
      </p:sp>
      <p:sp>
        <p:nvSpPr>
          <p:cNvPr id="83970" name="Rectangle 1026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DD8D037B-B655-4547-9878-20D5C9A85615}" type="slidenum">
              <a:rPr lang="en-US"/>
              <a:pPr eaLnBrk="0" hangingPunct="0"/>
              <a:t>35</a:t>
            </a:fld>
            <a:endParaRPr lang="en-US"/>
          </a:p>
        </p:txBody>
      </p:sp>
      <p:sp>
        <p:nvSpPr>
          <p:cNvPr id="86018" name="Rectangle 1026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71514D7E-3EC3-4335-9348-70026795B9E9}" type="slidenum">
              <a:rPr lang="en-US"/>
              <a:pPr eaLnBrk="0" hangingPunct="0"/>
              <a:t>36</a:t>
            </a:fld>
            <a:endParaRPr lang="en-US"/>
          </a:p>
        </p:txBody>
      </p:sp>
      <p:sp>
        <p:nvSpPr>
          <p:cNvPr id="88066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138842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61912" tIns="25400" rIns="61912" bIns="25400">
            <a:spAutoFit/>
          </a:bodyPr>
          <a:lstStyle/>
          <a:p>
            <a:pPr indent="225425" algn="just" defTabSz="895350">
              <a:lnSpc>
                <a:spcPct val="85000"/>
              </a:lnSpc>
              <a:spcBef>
                <a:spcPct val="39000"/>
              </a:spcBef>
            </a:pPr>
            <a:endParaRPr lang="fr-FR" sz="240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6877A568-5DA9-4E6A-9195-A79BEEEF1A7F}" type="slidenum">
              <a:rPr lang="en-US"/>
              <a:pPr eaLnBrk="0" hangingPunct="0"/>
              <a:t>43</a:t>
            </a:fld>
            <a:endParaRPr lang="en-US"/>
          </a:p>
        </p:txBody>
      </p:sp>
      <p:sp>
        <p:nvSpPr>
          <p:cNvPr id="102402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66775" y="685800"/>
            <a:ext cx="5145088" cy="3430588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509D8DD4-8A82-4F90-B446-04E0BDBDE3E2}" type="slidenum">
              <a:rPr lang="en-US"/>
              <a:pPr eaLnBrk="0" hangingPunct="0"/>
              <a:t>44</a:t>
            </a:fld>
            <a:endParaRPr lang="en-US"/>
          </a:p>
        </p:txBody>
      </p:sp>
      <p:sp>
        <p:nvSpPr>
          <p:cNvPr id="104450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66775" y="685800"/>
            <a:ext cx="5145088" cy="3430588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876300" y="698500"/>
            <a:ext cx="5105400" cy="34036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876300" y="698500"/>
            <a:ext cx="5105400" cy="3403600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fr-FR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1047750"/>
            <a:ext cx="2314575" cy="5078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047750"/>
            <a:ext cx="6791325" cy="5078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4050" y="1047750"/>
            <a:ext cx="6440488" cy="546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 descr="Slynci2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250" y="381000"/>
            <a:ext cx="82359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679450"/>
            <a:ext cx="7667625" cy="1027113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7000"/>
              </a:lnSpc>
              <a:defRPr/>
            </a:pPr>
            <a:r>
              <a:rPr lang="en-US" smtClean="0"/>
              <a:t>Scintillator Non-Proportionality:</a:t>
            </a:r>
            <a:br>
              <a:rPr lang="en-US" smtClean="0"/>
            </a:br>
            <a:r>
              <a:rPr lang="en-US" smtClean="0"/>
              <a:t>Why a Constant Isn’t a Constant…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162175" y="2819400"/>
            <a:ext cx="5986463" cy="166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7000"/>
              </a:lnSpc>
            </a:pPr>
            <a:r>
              <a:rPr lang="en-US" b="1">
                <a:solidFill>
                  <a:schemeClr val="accent1"/>
                </a:solidFill>
              </a:rPr>
              <a:t>William W. Moses</a:t>
            </a:r>
          </a:p>
          <a:p>
            <a:pPr algn="ctr" eaLnBrk="0" hangingPunct="0">
              <a:lnSpc>
                <a:spcPct val="87000"/>
              </a:lnSpc>
            </a:pPr>
            <a:endParaRPr lang="en-US" b="1"/>
          </a:p>
          <a:p>
            <a:pPr algn="ctr" eaLnBrk="0" hangingPunct="0">
              <a:lnSpc>
                <a:spcPct val="87000"/>
              </a:lnSpc>
            </a:pPr>
            <a:r>
              <a:rPr lang="en-US" b="1" i="1">
                <a:solidFill>
                  <a:schemeClr val="accent2"/>
                </a:solidFill>
              </a:rPr>
              <a:t>Lawrence Berkeley National Laboratory</a:t>
            </a:r>
          </a:p>
          <a:p>
            <a:pPr algn="ctr" eaLnBrk="0" hangingPunct="0">
              <a:lnSpc>
                <a:spcPct val="87000"/>
              </a:lnSpc>
            </a:pPr>
            <a:endParaRPr lang="en-US" b="1"/>
          </a:p>
          <a:p>
            <a:pPr algn="ctr" eaLnBrk="0" hangingPunct="0">
              <a:lnSpc>
                <a:spcPct val="87000"/>
              </a:lnSpc>
            </a:pPr>
            <a:r>
              <a:rPr lang="en-US" b="1"/>
              <a:t>October 21, 2011</a:t>
            </a:r>
          </a:p>
        </p:txBody>
      </p:sp>
      <p:pic>
        <p:nvPicPr>
          <p:cNvPr id="15364" name="Picture 11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943600"/>
            <a:ext cx="1004888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72600" y="5943600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1447800" y="6110288"/>
            <a:ext cx="7802563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This work supported  by the National Nuclear Security Administration, Office of Defense Nuclear</a:t>
            </a:r>
            <a:br>
              <a:rPr lang="en-US" sz="1400"/>
            </a:br>
            <a:r>
              <a:rPr lang="en-US" sz="1400"/>
              <a:t>Nonproliferation, Office of Nonproliferation Research and Development (NA-22) of the</a:t>
            </a:r>
            <a:br>
              <a:rPr lang="en-US" sz="1400"/>
            </a:br>
            <a:r>
              <a:rPr lang="en-US" sz="1400"/>
              <a:t>U.S. Department of Energy under Contract No. DE-AC02-05CH11231.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81000"/>
            <a:ext cx="98694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Initial Interaction: Compton vs. Photoelectric</a:t>
            </a:r>
          </a:p>
        </p:txBody>
      </p:sp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787400" y="5715000"/>
            <a:ext cx="9040813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Multiple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pic>
        <p:nvPicPr>
          <p:cNvPr id="3379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828800"/>
            <a:ext cx="3429000" cy="322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1406525" y="12192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33798" name="Line 11"/>
          <p:cNvSpPr>
            <a:spLocks noChangeShapeType="1"/>
          </p:cNvSpPr>
          <p:nvPr/>
        </p:nvSpPr>
        <p:spPr bwMode="auto">
          <a:xfrm>
            <a:off x="152400" y="342900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3799" name="Text Box 12"/>
          <p:cNvSpPr txBox="1">
            <a:spLocks noChangeArrowheads="1"/>
          </p:cNvSpPr>
          <p:nvPr/>
        </p:nvSpPr>
        <p:spPr bwMode="auto">
          <a:xfrm>
            <a:off x="609600" y="2378075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Incident Gamma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38200" y="3276600"/>
            <a:ext cx="2133600" cy="838200"/>
            <a:chOff x="528" y="2064"/>
            <a:chExt cx="1344" cy="528"/>
          </a:xfrm>
        </p:grpSpPr>
        <p:sp>
          <p:nvSpPr>
            <p:cNvPr id="33811" name="Oval 24"/>
            <p:cNvSpPr>
              <a:spLocks noChangeArrowheads="1"/>
            </p:cNvSpPr>
            <p:nvPr/>
          </p:nvSpPr>
          <p:spPr bwMode="auto">
            <a:xfrm>
              <a:off x="1104" y="2064"/>
              <a:ext cx="192" cy="19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12" name="Text Box 28"/>
            <p:cNvSpPr txBox="1">
              <a:spLocks noChangeArrowheads="1"/>
            </p:cNvSpPr>
            <p:nvPr/>
          </p:nvSpPr>
          <p:spPr bwMode="auto">
            <a:xfrm>
              <a:off x="528" y="2304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2"/>
                  </a:solidFill>
                </a:rPr>
                <a:t>Photoelectric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38200" y="1981200"/>
            <a:ext cx="3276600" cy="2120900"/>
            <a:chOff x="528" y="1248"/>
            <a:chExt cx="2064" cy="1336"/>
          </a:xfrm>
        </p:grpSpPr>
        <p:sp>
          <p:nvSpPr>
            <p:cNvPr id="33806" name="Line 30"/>
            <p:cNvSpPr>
              <a:spLocks noChangeShapeType="1"/>
            </p:cNvSpPr>
            <p:nvPr/>
          </p:nvSpPr>
          <p:spPr bwMode="auto">
            <a:xfrm flipV="1">
              <a:off x="1200" y="1680"/>
              <a:ext cx="864" cy="48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807" name="Oval 32"/>
            <p:cNvSpPr>
              <a:spLocks noChangeArrowheads="1"/>
            </p:cNvSpPr>
            <p:nvPr/>
          </p:nvSpPr>
          <p:spPr bwMode="auto">
            <a:xfrm>
              <a:off x="2064" y="153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08" name="Text Box 33"/>
            <p:cNvSpPr txBox="1">
              <a:spLocks noChangeArrowheads="1"/>
            </p:cNvSpPr>
            <p:nvPr/>
          </p:nvSpPr>
          <p:spPr bwMode="auto">
            <a:xfrm>
              <a:off x="1248" y="1248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Photoelectric</a:t>
              </a:r>
            </a:p>
          </p:txBody>
        </p:sp>
        <p:sp>
          <p:nvSpPr>
            <p:cNvPr id="33809" name="Oval 34"/>
            <p:cNvSpPr>
              <a:spLocks noChangeArrowheads="1"/>
            </p:cNvSpPr>
            <p:nvPr/>
          </p:nvSpPr>
          <p:spPr bwMode="auto">
            <a:xfrm>
              <a:off x="1104" y="205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10" name="Text Box 36"/>
            <p:cNvSpPr txBox="1">
              <a:spLocks noChangeArrowheads="1"/>
            </p:cNvSpPr>
            <p:nvPr/>
          </p:nvSpPr>
          <p:spPr bwMode="auto">
            <a:xfrm>
              <a:off x="528" y="2296"/>
              <a:ext cx="1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Compton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997700" y="1828800"/>
            <a:ext cx="774700" cy="609600"/>
            <a:chOff x="4408" y="1152"/>
            <a:chExt cx="488" cy="384"/>
          </a:xfrm>
        </p:grpSpPr>
        <p:sp>
          <p:nvSpPr>
            <p:cNvPr id="33804" name="Oval 40"/>
            <p:cNvSpPr>
              <a:spLocks noChangeArrowheads="1"/>
            </p:cNvSpPr>
            <p:nvPr/>
          </p:nvSpPr>
          <p:spPr bwMode="auto">
            <a:xfrm>
              <a:off x="4704" y="115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3805" name="Oval 42"/>
            <p:cNvSpPr>
              <a:spLocks noChangeArrowheads="1"/>
            </p:cNvSpPr>
            <p:nvPr/>
          </p:nvSpPr>
          <p:spPr bwMode="auto">
            <a:xfrm>
              <a:off x="4408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sp>
        <p:nvSpPr>
          <p:cNvPr id="449580" name="Oval 44"/>
          <p:cNvSpPr>
            <a:spLocks noChangeArrowheads="1"/>
          </p:cNvSpPr>
          <p:nvPr/>
        </p:nvSpPr>
        <p:spPr bwMode="auto">
          <a:xfrm>
            <a:off x="7848600" y="18034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842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81000"/>
            <a:ext cx="90058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Energy Resolution for Small LSO Crystal</a:t>
            </a:r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828675" y="5334000"/>
            <a:ext cx="8586788" cy="137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Large Difference in Photoelectric Fraction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No Difference in Energy Resolution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There Must Be Something More…</a:t>
            </a:r>
          </a:p>
        </p:txBody>
      </p:sp>
      <p:sp>
        <p:nvSpPr>
          <p:cNvPr id="35845" name="Text Box 22"/>
          <p:cNvSpPr txBox="1">
            <a:spLocks noChangeArrowheads="1"/>
          </p:cNvSpPr>
          <p:nvPr/>
        </p:nvSpPr>
        <p:spPr bwMode="auto">
          <a:xfrm>
            <a:off x="6400800" y="1233488"/>
            <a:ext cx="3108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 – </a:t>
            </a:r>
            <a:r>
              <a:rPr lang="en-US" sz="2800" b="1">
                <a:solidFill>
                  <a:schemeClr val="accent1"/>
                </a:solidFill>
              </a:rPr>
              <a:t>1 cm</a:t>
            </a:r>
            <a:r>
              <a:rPr lang="en-US" sz="2800" b="1">
                <a:solidFill>
                  <a:schemeClr val="accent2"/>
                </a:solidFill>
              </a:rPr>
              <a:t> Cube</a:t>
            </a:r>
          </a:p>
        </p:txBody>
      </p:sp>
      <p:sp>
        <p:nvSpPr>
          <p:cNvPr id="35846" name="Text Box 25"/>
          <p:cNvSpPr txBox="1">
            <a:spLocks noChangeArrowheads="1"/>
          </p:cNvSpPr>
          <p:nvPr/>
        </p:nvSpPr>
        <p:spPr bwMode="auto">
          <a:xfrm>
            <a:off x="1143000" y="1219200"/>
            <a:ext cx="32273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 – </a:t>
            </a:r>
            <a:r>
              <a:rPr lang="en-US" sz="2800" b="1">
                <a:solidFill>
                  <a:schemeClr val="accent1"/>
                </a:solidFill>
              </a:rPr>
              <a:t>2 mm</a:t>
            </a:r>
            <a:r>
              <a:rPr lang="en-US" sz="2800" b="1">
                <a:solidFill>
                  <a:schemeClr val="accent2"/>
                </a:solidFill>
              </a:rPr>
              <a:t> Cube</a:t>
            </a:r>
          </a:p>
        </p:txBody>
      </p:sp>
      <p:sp>
        <p:nvSpPr>
          <p:cNvPr id="35847" name="Text Box 23"/>
          <p:cNvSpPr txBox="1">
            <a:spLocks noChangeArrowheads="1"/>
          </p:cNvSpPr>
          <p:nvPr/>
        </p:nvSpPr>
        <p:spPr bwMode="auto">
          <a:xfrm>
            <a:off x="70866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9.4% fwhm</a:t>
            </a:r>
          </a:p>
        </p:txBody>
      </p:sp>
      <p:sp>
        <p:nvSpPr>
          <p:cNvPr id="35848" name="Text Box 27"/>
          <p:cNvSpPr txBox="1">
            <a:spLocks noChangeArrowheads="1"/>
          </p:cNvSpPr>
          <p:nvPr/>
        </p:nvSpPr>
        <p:spPr bwMode="auto">
          <a:xfrm>
            <a:off x="2438400" y="1905000"/>
            <a:ext cx="19050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10.7% fwhm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825" y="381000"/>
            <a:ext cx="57546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Photoelectric Interactions</a:t>
            </a:r>
          </a:p>
        </p:txBody>
      </p:sp>
      <p:sp>
        <p:nvSpPr>
          <p:cNvPr id="478211" name="Rectangle 3"/>
          <p:cNvSpPr>
            <a:spLocks noChangeArrowheads="1"/>
          </p:cNvSpPr>
          <p:nvPr/>
        </p:nvSpPr>
        <p:spPr bwMode="auto">
          <a:xfrm>
            <a:off x="990600" y="5616575"/>
            <a:ext cx="8315325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Usually Occur with </a:t>
            </a:r>
            <a:r>
              <a:rPr lang="en-US" sz="3200" b="1" i="1">
                <a:solidFill>
                  <a:schemeClr val="accent1"/>
                </a:solidFill>
                <a:ea typeface="ＭＳ Ｐゴシック" charset="-128"/>
              </a:rPr>
              <a:t>Inner</a:t>
            </a:r>
            <a:r>
              <a:rPr lang="en-US" sz="3200" b="1">
                <a:ea typeface="ＭＳ Ｐゴシック" charset="-128"/>
              </a:rPr>
              <a:t> Shell Electrons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Inner Shell Hole Filled via Cascade</a:t>
            </a:r>
          </a:p>
        </p:txBody>
      </p:sp>
      <p:sp>
        <p:nvSpPr>
          <p:cNvPr id="37891" name="Oval 4"/>
          <p:cNvSpPr>
            <a:spLocks noChangeArrowheads="1"/>
          </p:cNvSpPr>
          <p:nvPr/>
        </p:nvSpPr>
        <p:spPr bwMode="auto">
          <a:xfrm>
            <a:off x="4743450" y="3121025"/>
            <a:ext cx="952500" cy="952500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4495800" y="2873375"/>
            <a:ext cx="1447800" cy="1447800"/>
          </a:xfrm>
          <a:prstGeom prst="ellipse">
            <a:avLst/>
          </a:prstGeom>
          <a:noFill/>
          <a:ln w="76200">
            <a:solidFill>
              <a:srgbClr val="F92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4210050" y="2587625"/>
            <a:ext cx="2019300" cy="2019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3581400" y="1958975"/>
            <a:ext cx="3276600" cy="3276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3924300" y="2301875"/>
            <a:ext cx="25908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37896" name="Group 14"/>
          <p:cNvGrpSpPr>
            <a:grpSpLocks/>
          </p:cNvGrpSpPr>
          <p:nvPr/>
        </p:nvGrpSpPr>
        <p:grpSpPr bwMode="auto">
          <a:xfrm>
            <a:off x="5740400" y="3406775"/>
            <a:ext cx="1981200" cy="366713"/>
            <a:chOff x="3616" y="1968"/>
            <a:chExt cx="1248" cy="231"/>
          </a:xfrm>
        </p:grpSpPr>
        <p:sp>
          <p:nvSpPr>
            <p:cNvPr id="37909" name="Text Box 9"/>
            <p:cNvSpPr txBox="1">
              <a:spLocks noChangeArrowheads="1"/>
            </p:cNvSpPr>
            <p:nvPr/>
          </p:nvSpPr>
          <p:spPr bwMode="auto">
            <a:xfrm>
              <a:off x="3616" y="1968"/>
              <a:ext cx="22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K</a:t>
              </a:r>
            </a:p>
          </p:txBody>
        </p:sp>
        <p:sp>
          <p:nvSpPr>
            <p:cNvPr id="37910" name="Text Box 10"/>
            <p:cNvSpPr txBox="1">
              <a:spLocks noChangeArrowheads="1"/>
            </p:cNvSpPr>
            <p:nvPr/>
          </p:nvSpPr>
          <p:spPr bwMode="auto">
            <a:xfrm>
              <a:off x="3796" y="1968"/>
              <a:ext cx="204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L</a:t>
              </a:r>
            </a:p>
          </p:txBody>
        </p:sp>
        <p:sp>
          <p:nvSpPr>
            <p:cNvPr id="37911" name="Text Box 11"/>
            <p:cNvSpPr txBox="1">
              <a:spLocks noChangeArrowheads="1"/>
            </p:cNvSpPr>
            <p:nvPr/>
          </p:nvSpPr>
          <p:spPr bwMode="auto">
            <a:xfrm>
              <a:off x="3984" y="1968"/>
              <a:ext cx="236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M</a:t>
              </a:r>
            </a:p>
          </p:txBody>
        </p:sp>
        <p:sp>
          <p:nvSpPr>
            <p:cNvPr id="37912" name="Text Box 12"/>
            <p:cNvSpPr txBox="1">
              <a:spLocks noChangeArrowheads="1"/>
            </p:cNvSpPr>
            <p:nvPr/>
          </p:nvSpPr>
          <p:spPr bwMode="auto">
            <a:xfrm>
              <a:off x="4204" y="1968"/>
              <a:ext cx="66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Valence</a:t>
              </a:r>
            </a:p>
          </p:txBody>
        </p:sp>
      </p:grpSp>
      <p:sp>
        <p:nvSpPr>
          <p:cNvPr id="37897" name="Text Box 13"/>
          <p:cNvSpPr txBox="1">
            <a:spLocks noChangeArrowheads="1"/>
          </p:cNvSpPr>
          <p:nvPr/>
        </p:nvSpPr>
        <p:spPr bwMode="auto">
          <a:xfrm>
            <a:off x="5019675" y="34131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W</a:t>
            </a:r>
          </a:p>
        </p:txBody>
      </p:sp>
      <p:sp>
        <p:nvSpPr>
          <p:cNvPr id="37898" name="Oval 15"/>
          <p:cNvSpPr>
            <a:spLocks noChangeArrowheads="1"/>
          </p:cNvSpPr>
          <p:nvPr/>
        </p:nvSpPr>
        <p:spPr bwMode="auto">
          <a:xfrm>
            <a:off x="5251450" y="414655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37899" name="Line 17"/>
          <p:cNvSpPr>
            <a:spLocks noChangeShapeType="1"/>
          </p:cNvSpPr>
          <p:nvPr/>
        </p:nvSpPr>
        <p:spPr bwMode="auto">
          <a:xfrm>
            <a:off x="3194050" y="4298950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2822575" y="3886200"/>
            <a:ext cx="3714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  <a:endParaRPr lang="en-US" sz="3600" b="1"/>
          </a:p>
        </p:txBody>
      </p:sp>
      <p:sp>
        <p:nvSpPr>
          <p:cNvPr id="37901" name="Line 19"/>
          <p:cNvSpPr>
            <a:spLocks noChangeShapeType="1"/>
          </p:cNvSpPr>
          <p:nvPr/>
        </p:nvSpPr>
        <p:spPr bwMode="auto">
          <a:xfrm>
            <a:off x="5257800" y="25685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2" name="Line 20"/>
          <p:cNvSpPr>
            <a:spLocks noChangeShapeType="1"/>
          </p:cNvSpPr>
          <p:nvPr/>
        </p:nvSpPr>
        <p:spPr bwMode="auto">
          <a:xfrm>
            <a:off x="5105400" y="23018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3" name="Line 21"/>
          <p:cNvSpPr>
            <a:spLocks noChangeShapeType="1"/>
          </p:cNvSpPr>
          <p:nvPr/>
        </p:nvSpPr>
        <p:spPr bwMode="auto">
          <a:xfrm>
            <a:off x="4953000" y="2035175"/>
            <a:ext cx="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4" name="Line 22"/>
          <p:cNvSpPr>
            <a:spLocks noChangeShapeType="1"/>
          </p:cNvSpPr>
          <p:nvPr/>
        </p:nvSpPr>
        <p:spPr bwMode="auto">
          <a:xfrm flipV="1">
            <a:off x="5435600" y="18573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5" name="Line 23"/>
          <p:cNvSpPr>
            <a:spLocks noChangeShapeType="1"/>
          </p:cNvSpPr>
          <p:nvPr/>
        </p:nvSpPr>
        <p:spPr bwMode="auto">
          <a:xfrm flipV="1">
            <a:off x="5257800" y="15398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6" name="Line 24"/>
          <p:cNvSpPr>
            <a:spLocks noChangeShapeType="1"/>
          </p:cNvSpPr>
          <p:nvPr/>
        </p:nvSpPr>
        <p:spPr bwMode="auto">
          <a:xfrm flipV="1">
            <a:off x="5105400" y="1196975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7" name="Line 25"/>
          <p:cNvSpPr>
            <a:spLocks noChangeShapeType="1"/>
          </p:cNvSpPr>
          <p:nvPr/>
        </p:nvSpPr>
        <p:spPr bwMode="auto">
          <a:xfrm>
            <a:off x="5327650" y="4244975"/>
            <a:ext cx="26670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908" name="Text Box 26"/>
          <p:cNvSpPr txBox="1">
            <a:spLocks noChangeArrowheads="1"/>
          </p:cNvSpPr>
          <p:nvPr/>
        </p:nvSpPr>
        <p:spPr bwMode="auto">
          <a:xfrm>
            <a:off x="7162800" y="4876800"/>
            <a:ext cx="2216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photoelectron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228600"/>
            <a:ext cx="78628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Simplified Cascade Diagram for NaI</a:t>
            </a: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941388" y="5464175"/>
            <a:ext cx="8482012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Many Energetic (&gt;1 keV) Particles Created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Fluorescent X-Rays &amp; Auger Electrons</a:t>
            </a:r>
            <a:endParaRPr lang="en-US" sz="3200" b="1">
              <a:ea typeface="ＭＳ Ｐゴシック" charset="-128"/>
              <a:sym typeface="Symbol" charset="2"/>
            </a:endParaRPr>
          </a:p>
        </p:txBody>
      </p:sp>
      <p:pic>
        <p:nvPicPr>
          <p:cNvPr id="39939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914400"/>
            <a:ext cx="4305300" cy="448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838200" y="4267200"/>
            <a:ext cx="3200400" cy="1295400"/>
            <a:chOff x="528" y="2784"/>
            <a:chExt cx="2016" cy="816"/>
          </a:xfrm>
        </p:grpSpPr>
        <p:sp>
          <p:nvSpPr>
            <p:cNvPr id="39954" name="Text Box 28"/>
            <p:cNvSpPr txBox="1">
              <a:spLocks noChangeArrowheads="1"/>
            </p:cNvSpPr>
            <p:nvPr/>
          </p:nvSpPr>
          <p:spPr bwMode="auto">
            <a:xfrm>
              <a:off x="624" y="2938"/>
              <a:ext cx="1215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83% K-Shell</a:t>
              </a:r>
            </a:p>
            <a:p>
              <a:pPr algn="ctr" eaLnBrk="0" hangingPunct="0"/>
              <a:r>
                <a:rPr lang="en-US" b="1"/>
                <a:t>Interactions</a:t>
              </a:r>
            </a:p>
          </p:txBody>
        </p:sp>
        <p:sp>
          <p:nvSpPr>
            <p:cNvPr id="39955" name="Oval 30"/>
            <p:cNvSpPr>
              <a:spLocks noChangeArrowheads="1"/>
            </p:cNvSpPr>
            <p:nvPr/>
          </p:nvSpPr>
          <p:spPr bwMode="auto">
            <a:xfrm>
              <a:off x="528" y="2784"/>
              <a:ext cx="2016" cy="8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05400" y="2819400"/>
            <a:ext cx="3733800" cy="2743200"/>
            <a:chOff x="3216" y="1872"/>
            <a:chExt cx="2352" cy="1728"/>
          </a:xfrm>
        </p:grpSpPr>
        <p:sp>
          <p:nvSpPr>
            <p:cNvPr id="39952" name="Text Box 27"/>
            <p:cNvSpPr txBox="1">
              <a:spLocks noChangeArrowheads="1"/>
            </p:cNvSpPr>
            <p:nvPr/>
          </p:nvSpPr>
          <p:spPr bwMode="auto">
            <a:xfrm>
              <a:off x="4320" y="2564"/>
              <a:ext cx="1204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~30 keV</a:t>
              </a:r>
            </a:p>
            <a:p>
              <a:pPr algn="ctr" eaLnBrk="0" hangingPunct="0"/>
              <a:r>
                <a:rPr lang="en-US" b="1"/>
                <a:t>Fluorescent</a:t>
              </a:r>
            </a:p>
            <a:p>
              <a:pPr algn="ctr" eaLnBrk="0" hangingPunct="0"/>
              <a:r>
                <a:rPr lang="en-US" b="1"/>
                <a:t>X-Rays</a:t>
              </a:r>
            </a:p>
          </p:txBody>
        </p:sp>
        <p:sp>
          <p:nvSpPr>
            <p:cNvPr id="39953" name="Oval 31"/>
            <p:cNvSpPr>
              <a:spLocks noChangeArrowheads="1"/>
            </p:cNvSpPr>
            <p:nvPr/>
          </p:nvSpPr>
          <p:spPr bwMode="auto">
            <a:xfrm>
              <a:off x="3216" y="1872"/>
              <a:ext cx="2352" cy="17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09600" y="2286000"/>
            <a:ext cx="4343400" cy="2438400"/>
            <a:chOff x="384" y="1536"/>
            <a:chExt cx="2736" cy="1536"/>
          </a:xfrm>
        </p:grpSpPr>
        <p:sp>
          <p:nvSpPr>
            <p:cNvPr id="39948" name="Text Box 33"/>
            <p:cNvSpPr txBox="1">
              <a:spLocks noChangeArrowheads="1"/>
            </p:cNvSpPr>
            <p:nvPr/>
          </p:nvSpPr>
          <p:spPr bwMode="auto">
            <a:xfrm>
              <a:off x="384" y="1536"/>
              <a:ext cx="1407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Different</a:t>
              </a:r>
            </a:p>
            <a:p>
              <a:pPr algn="ctr" eaLnBrk="0" hangingPunct="0"/>
              <a:r>
                <a:rPr lang="en-US" b="1"/>
                <a:t>Photoelectron</a:t>
              </a:r>
            </a:p>
            <a:p>
              <a:pPr algn="ctr" eaLnBrk="0" hangingPunct="0"/>
              <a:r>
                <a:rPr lang="en-US" b="1"/>
                <a:t>Energies</a:t>
              </a:r>
            </a:p>
          </p:txBody>
        </p:sp>
        <p:sp>
          <p:nvSpPr>
            <p:cNvPr id="39949" name="Line 34"/>
            <p:cNvSpPr>
              <a:spLocks noChangeShapeType="1"/>
            </p:cNvSpPr>
            <p:nvPr/>
          </p:nvSpPr>
          <p:spPr bwMode="auto">
            <a:xfrm>
              <a:off x="1776" y="1680"/>
              <a:ext cx="1344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950" name="Line 35"/>
            <p:cNvSpPr>
              <a:spLocks noChangeShapeType="1"/>
            </p:cNvSpPr>
            <p:nvPr/>
          </p:nvSpPr>
          <p:spPr bwMode="auto">
            <a:xfrm>
              <a:off x="1776" y="1680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951" name="Line 36"/>
            <p:cNvSpPr>
              <a:spLocks noChangeShapeType="1"/>
            </p:cNvSpPr>
            <p:nvPr/>
          </p:nvSpPr>
          <p:spPr bwMode="auto">
            <a:xfrm flipV="1">
              <a:off x="1776" y="1632"/>
              <a:ext cx="72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257800" y="914400"/>
            <a:ext cx="4419600" cy="1905000"/>
            <a:chOff x="3312" y="672"/>
            <a:chExt cx="2784" cy="1200"/>
          </a:xfrm>
        </p:grpSpPr>
        <p:sp>
          <p:nvSpPr>
            <p:cNvPr id="39945" name="Text Box 29"/>
            <p:cNvSpPr txBox="1">
              <a:spLocks noChangeArrowheads="1"/>
            </p:cNvSpPr>
            <p:nvPr/>
          </p:nvSpPr>
          <p:spPr bwMode="auto">
            <a:xfrm>
              <a:off x="4497" y="960"/>
              <a:ext cx="1599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1–4 keV</a:t>
              </a:r>
            </a:p>
            <a:p>
              <a:pPr algn="ctr" eaLnBrk="0" hangingPunct="0"/>
              <a:r>
                <a:rPr lang="en-US" b="1"/>
                <a:t>Auger Electrons</a:t>
              </a:r>
            </a:p>
          </p:txBody>
        </p:sp>
        <p:sp>
          <p:nvSpPr>
            <p:cNvPr id="39946" name="Oval 32"/>
            <p:cNvSpPr>
              <a:spLocks noChangeArrowheads="1"/>
            </p:cNvSpPr>
            <p:nvPr/>
          </p:nvSpPr>
          <p:spPr bwMode="auto">
            <a:xfrm>
              <a:off x="3312" y="672"/>
              <a:ext cx="720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39947" name="Line 37"/>
            <p:cNvSpPr>
              <a:spLocks noChangeShapeType="1"/>
            </p:cNvSpPr>
            <p:nvPr/>
          </p:nvSpPr>
          <p:spPr bwMode="auto">
            <a:xfrm flipH="1">
              <a:off x="4032" y="1104"/>
              <a:ext cx="81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304800" y="6477000"/>
            <a:ext cx="71612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B.D. Rooney &amp; J.D. Valentine, IEEE Trans. Nucl. Sci. 44, pp. 509–516,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81000"/>
            <a:ext cx="8702675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Cascade After Photoelectric Interaction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87400" y="5715000"/>
            <a:ext cx="9040813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Multiple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sp>
        <p:nvSpPr>
          <p:cNvPr id="41987" name="Text Box 23"/>
          <p:cNvSpPr txBox="1">
            <a:spLocks noChangeArrowheads="1"/>
          </p:cNvSpPr>
          <p:nvPr/>
        </p:nvSpPr>
        <p:spPr bwMode="auto">
          <a:xfrm>
            <a:off x="7494588" y="1244600"/>
            <a:ext cx="2182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</a:rPr>
              <a:t>Initial Gamma</a:t>
            </a:r>
          </a:p>
        </p:txBody>
      </p:sp>
      <p:sp>
        <p:nvSpPr>
          <p:cNvPr id="41988" name="Line 24"/>
          <p:cNvSpPr>
            <a:spLocks noChangeShapeType="1"/>
          </p:cNvSpPr>
          <p:nvPr/>
        </p:nvSpPr>
        <p:spPr bwMode="auto">
          <a:xfrm flipH="1">
            <a:off x="6503988" y="1473200"/>
            <a:ext cx="990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86400" y="1930400"/>
            <a:ext cx="1911350" cy="1711325"/>
            <a:chOff x="3456" y="1216"/>
            <a:chExt cx="1204" cy="1078"/>
          </a:xfrm>
        </p:grpSpPr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>
              <a:off x="3456" y="1776"/>
              <a:ext cx="1204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Fluorescent</a:t>
              </a:r>
              <a:br>
                <a:rPr lang="en-US" b="1">
                  <a:solidFill>
                    <a:schemeClr val="accent1"/>
                  </a:solidFill>
                </a:rPr>
              </a:br>
              <a:r>
                <a:rPr lang="en-US" b="1">
                  <a:solidFill>
                    <a:schemeClr val="accent1"/>
                  </a:solidFill>
                </a:rPr>
                <a:t>X-Ray</a:t>
              </a:r>
            </a:p>
          </p:txBody>
        </p:sp>
        <p:sp>
          <p:nvSpPr>
            <p:cNvPr id="42003" name="Oval 30"/>
            <p:cNvSpPr>
              <a:spLocks noChangeArrowheads="1"/>
            </p:cNvSpPr>
            <p:nvPr/>
          </p:nvSpPr>
          <p:spPr bwMode="auto">
            <a:xfrm>
              <a:off x="3504" y="121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2004" name="Line 31"/>
            <p:cNvSpPr>
              <a:spLocks noChangeShapeType="1"/>
            </p:cNvSpPr>
            <p:nvPr/>
          </p:nvSpPr>
          <p:spPr bwMode="auto">
            <a:xfrm flipH="1" flipV="1">
              <a:off x="3648" y="1440"/>
              <a:ext cx="192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267200" y="2362200"/>
            <a:ext cx="1725613" cy="1965325"/>
            <a:chOff x="2688" y="1488"/>
            <a:chExt cx="1087" cy="1238"/>
          </a:xfrm>
        </p:grpSpPr>
        <p:sp>
          <p:nvSpPr>
            <p:cNvPr id="41997" name="Oval 20"/>
            <p:cNvSpPr>
              <a:spLocks noChangeArrowheads="1"/>
            </p:cNvSpPr>
            <p:nvPr/>
          </p:nvSpPr>
          <p:spPr bwMode="auto">
            <a:xfrm>
              <a:off x="2880" y="148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8" name="Oval 27"/>
            <p:cNvSpPr>
              <a:spLocks noChangeArrowheads="1"/>
            </p:cNvSpPr>
            <p:nvPr/>
          </p:nvSpPr>
          <p:spPr bwMode="auto">
            <a:xfrm>
              <a:off x="2688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9" name="Text Box 34"/>
            <p:cNvSpPr txBox="1">
              <a:spLocks noChangeArrowheads="1"/>
            </p:cNvSpPr>
            <p:nvPr/>
          </p:nvSpPr>
          <p:spPr bwMode="auto">
            <a:xfrm>
              <a:off x="2784" y="2208"/>
              <a:ext cx="99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</a:rPr>
                <a:t>Auger</a:t>
              </a:r>
              <a:br>
                <a:rPr lang="en-US" b="1">
                  <a:solidFill>
                    <a:schemeClr val="accent1"/>
                  </a:solidFill>
                </a:rPr>
              </a:br>
              <a:r>
                <a:rPr lang="en-US" b="1">
                  <a:solidFill>
                    <a:schemeClr val="accent1"/>
                  </a:solidFill>
                </a:rPr>
                <a:t>Electrons</a:t>
              </a:r>
            </a:p>
          </p:txBody>
        </p:sp>
        <p:sp>
          <p:nvSpPr>
            <p:cNvPr id="42000" name="Line 36"/>
            <p:cNvSpPr>
              <a:spLocks noChangeShapeType="1"/>
            </p:cNvSpPr>
            <p:nvPr/>
          </p:nvSpPr>
          <p:spPr bwMode="auto">
            <a:xfrm flipH="1" flipV="1">
              <a:off x="2880" y="1920"/>
              <a:ext cx="288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001" name="Line 37"/>
            <p:cNvSpPr>
              <a:spLocks noChangeShapeType="1"/>
            </p:cNvSpPr>
            <p:nvPr/>
          </p:nvSpPr>
          <p:spPr bwMode="auto">
            <a:xfrm flipH="1" flipV="1">
              <a:off x="3024" y="1680"/>
              <a:ext cx="144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41991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5240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1992" name="Oval 21"/>
          <p:cNvSpPr>
            <a:spLocks noChangeArrowheads="1"/>
          </p:cNvSpPr>
          <p:nvPr/>
        </p:nvSpPr>
        <p:spPr bwMode="auto">
          <a:xfrm>
            <a:off x="6199188" y="20574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471988" y="1193800"/>
            <a:ext cx="2233612" cy="1143000"/>
            <a:chOff x="2352" y="720"/>
            <a:chExt cx="1407" cy="720"/>
          </a:xfrm>
        </p:grpSpPr>
        <p:sp>
          <p:nvSpPr>
            <p:cNvPr id="41994" name="Text Box 22"/>
            <p:cNvSpPr txBox="1">
              <a:spLocks noChangeArrowheads="1"/>
            </p:cNvSpPr>
            <p:nvPr/>
          </p:nvSpPr>
          <p:spPr bwMode="auto">
            <a:xfrm>
              <a:off x="2352" y="720"/>
              <a:ext cx="140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1"/>
                  </a:solidFill>
                </a:rPr>
                <a:t>Photoelectron</a:t>
              </a:r>
            </a:p>
          </p:txBody>
        </p:sp>
        <p:sp>
          <p:nvSpPr>
            <p:cNvPr id="41995" name="Oval 19"/>
            <p:cNvSpPr>
              <a:spLocks noChangeArrowheads="1"/>
            </p:cNvSpPr>
            <p:nvPr/>
          </p:nvSpPr>
          <p:spPr bwMode="auto">
            <a:xfrm>
              <a:off x="3360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41996" name="Line 25"/>
            <p:cNvSpPr>
              <a:spLocks noChangeShapeType="1"/>
            </p:cNvSpPr>
            <p:nvPr/>
          </p:nvSpPr>
          <p:spPr bwMode="auto">
            <a:xfrm>
              <a:off x="3168" y="960"/>
              <a:ext cx="192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43" descr="Photon Response Apparat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057400"/>
            <a:ext cx="1654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0075" y="381000"/>
            <a:ext cx="40259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Photon Response</a:t>
            </a:r>
          </a:p>
        </p:txBody>
      </p:sp>
      <p:sp>
        <p:nvSpPr>
          <p:cNvPr id="486403" name="Rectangle 3"/>
          <p:cNvSpPr>
            <a:spLocks noChangeArrowheads="1"/>
          </p:cNvSpPr>
          <p:nvPr/>
        </p:nvSpPr>
        <p:spPr bwMode="auto">
          <a:xfrm>
            <a:off x="1438275" y="5395913"/>
            <a:ext cx="7475538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+mn-ea"/>
              </a:rPr>
              <a:t>Structure in Photon Response Curve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+mn-ea"/>
              </a:rPr>
              <a:t>Includes Many Confounding Effects</a:t>
            </a: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2101850" y="11430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44037" name="Text Box 24"/>
          <p:cNvSpPr txBox="1">
            <a:spLocks noChangeArrowheads="1"/>
          </p:cNvSpPr>
          <p:nvPr/>
        </p:nvSpPr>
        <p:spPr bwMode="auto">
          <a:xfrm>
            <a:off x="1825625" y="4114800"/>
            <a:ext cx="25939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Photodetector</a:t>
            </a:r>
          </a:p>
        </p:txBody>
      </p:sp>
      <p:pic>
        <p:nvPicPr>
          <p:cNvPr id="44038" name="Picture 26" descr="NaI Photon Respon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7300" y="1509713"/>
            <a:ext cx="49911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27"/>
          <p:cNvSpPr txBox="1">
            <a:spLocks noChangeArrowheads="1"/>
          </p:cNvSpPr>
          <p:nvPr/>
        </p:nvSpPr>
        <p:spPr bwMode="auto">
          <a:xfrm>
            <a:off x="5219700" y="448151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</a:p>
        </p:txBody>
      </p:sp>
      <p:sp>
        <p:nvSpPr>
          <p:cNvPr id="44040" name="Text Box 28"/>
          <p:cNvSpPr txBox="1">
            <a:spLocks noChangeArrowheads="1"/>
          </p:cNvSpPr>
          <p:nvPr/>
        </p:nvSpPr>
        <p:spPr bwMode="auto">
          <a:xfrm>
            <a:off x="7124700" y="4524375"/>
            <a:ext cx="523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  <a:r>
              <a:rPr lang="en-US" sz="1800" baseline="30000"/>
              <a:t>2</a:t>
            </a:r>
            <a:endParaRPr lang="en-US" sz="1800"/>
          </a:p>
        </p:txBody>
      </p:sp>
      <p:sp>
        <p:nvSpPr>
          <p:cNvPr id="44041" name="Text Box 29"/>
          <p:cNvSpPr txBox="1">
            <a:spLocks noChangeArrowheads="1"/>
          </p:cNvSpPr>
          <p:nvPr/>
        </p:nvSpPr>
        <p:spPr bwMode="auto">
          <a:xfrm>
            <a:off x="9115425" y="4524375"/>
            <a:ext cx="523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10</a:t>
            </a:r>
            <a:r>
              <a:rPr lang="en-US" sz="1800" baseline="30000"/>
              <a:t>3</a:t>
            </a:r>
            <a:endParaRPr lang="en-US" sz="1800"/>
          </a:p>
        </p:txBody>
      </p:sp>
      <p:sp>
        <p:nvSpPr>
          <p:cNvPr id="44042" name="Text Box 30"/>
          <p:cNvSpPr txBox="1">
            <a:spLocks noChangeArrowheads="1"/>
          </p:cNvSpPr>
          <p:nvPr/>
        </p:nvSpPr>
        <p:spPr bwMode="auto">
          <a:xfrm>
            <a:off x="4972050" y="38719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1.00</a:t>
            </a:r>
          </a:p>
        </p:txBody>
      </p:sp>
      <p:sp>
        <p:nvSpPr>
          <p:cNvPr id="44043" name="Text Box 31"/>
          <p:cNvSpPr txBox="1">
            <a:spLocks noChangeArrowheads="1"/>
          </p:cNvSpPr>
          <p:nvPr/>
        </p:nvSpPr>
        <p:spPr bwMode="auto">
          <a:xfrm>
            <a:off x="4972050" y="33385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1.13</a:t>
            </a:r>
          </a:p>
        </p:txBody>
      </p:sp>
      <p:sp>
        <p:nvSpPr>
          <p:cNvPr id="44044" name="Text Box 32"/>
          <p:cNvSpPr txBox="1">
            <a:spLocks noChangeArrowheads="1"/>
          </p:cNvSpPr>
          <p:nvPr/>
        </p:nvSpPr>
        <p:spPr bwMode="auto">
          <a:xfrm>
            <a:off x="4972050" y="28051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1.25</a:t>
            </a:r>
          </a:p>
        </p:txBody>
      </p:sp>
      <p:sp>
        <p:nvSpPr>
          <p:cNvPr id="44045" name="Text Box 33"/>
          <p:cNvSpPr txBox="1">
            <a:spLocks noChangeArrowheads="1"/>
          </p:cNvSpPr>
          <p:nvPr/>
        </p:nvSpPr>
        <p:spPr bwMode="auto">
          <a:xfrm>
            <a:off x="4972050" y="22717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1.38</a:t>
            </a:r>
          </a:p>
        </p:txBody>
      </p:sp>
      <p:sp>
        <p:nvSpPr>
          <p:cNvPr id="44046" name="Text Box 34"/>
          <p:cNvSpPr txBox="1">
            <a:spLocks noChangeArrowheads="1"/>
          </p:cNvSpPr>
          <p:nvPr/>
        </p:nvSpPr>
        <p:spPr bwMode="auto">
          <a:xfrm>
            <a:off x="4972050" y="1738313"/>
            <a:ext cx="628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1.50</a:t>
            </a:r>
          </a:p>
        </p:txBody>
      </p:sp>
      <p:sp>
        <p:nvSpPr>
          <p:cNvPr id="44047" name="Text Box 35"/>
          <p:cNvSpPr txBox="1">
            <a:spLocks noChangeArrowheads="1"/>
          </p:cNvSpPr>
          <p:nvPr/>
        </p:nvSpPr>
        <p:spPr bwMode="auto">
          <a:xfrm>
            <a:off x="6667500" y="4786313"/>
            <a:ext cx="2047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Energy (keV)</a:t>
            </a:r>
          </a:p>
        </p:txBody>
      </p:sp>
      <p:sp>
        <p:nvSpPr>
          <p:cNvPr id="44048" name="Text Box 36"/>
          <p:cNvSpPr txBox="1">
            <a:spLocks noChangeArrowheads="1"/>
          </p:cNvSpPr>
          <p:nvPr/>
        </p:nvSpPr>
        <p:spPr bwMode="auto">
          <a:xfrm rot="-5400000">
            <a:off x="3225007" y="2874169"/>
            <a:ext cx="2995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Relative Light Yield</a:t>
            </a:r>
          </a:p>
        </p:txBody>
      </p:sp>
      <p:sp>
        <p:nvSpPr>
          <p:cNvPr id="44049" name="Text Box 37"/>
          <p:cNvSpPr txBox="1">
            <a:spLocks noChangeArrowheads="1"/>
          </p:cNvSpPr>
          <p:nvPr/>
        </p:nvSpPr>
        <p:spPr bwMode="auto">
          <a:xfrm>
            <a:off x="304800" y="6477000"/>
            <a:ext cx="6251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M. Moszyński, et al., Nucl. Instr. Meth. A-484, pp. 259–269, 2002</a:t>
            </a:r>
          </a:p>
        </p:txBody>
      </p:sp>
      <p:sp>
        <p:nvSpPr>
          <p:cNvPr id="44050" name="Text Box 8"/>
          <p:cNvSpPr txBox="1">
            <a:spLocks noChangeArrowheads="1"/>
          </p:cNvSpPr>
          <p:nvPr/>
        </p:nvSpPr>
        <p:spPr bwMode="auto">
          <a:xfrm>
            <a:off x="0" y="1982788"/>
            <a:ext cx="2590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Monochromatic Gamma</a:t>
            </a:r>
          </a:p>
        </p:txBody>
      </p:sp>
      <p:sp>
        <p:nvSpPr>
          <p:cNvPr id="44051" name="Line 7"/>
          <p:cNvSpPr>
            <a:spLocks noChangeShapeType="1"/>
          </p:cNvSpPr>
          <p:nvPr/>
        </p:nvSpPr>
        <p:spPr bwMode="auto">
          <a:xfrm>
            <a:off x="1981200" y="2576513"/>
            <a:ext cx="98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73275" y="457200"/>
            <a:ext cx="6161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2: Electron Response</a:t>
            </a:r>
          </a:p>
        </p:txBody>
      </p:sp>
      <p:pic>
        <p:nvPicPr>
          <p:cNvPr id="46082" name="Picture 1027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048" descr="Photon Response Apparat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590800"/>
            <a:ext cx="1654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04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1488" y="381000"/>
            <a:ext cx="42814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Electron Response</a:t>
            </a:r>
          </a:p>
        </p:txBody>
      </p:sp>
      <p:sp>
        <p:nvSpPr>
          <p:cNvPr id="48131" name="Text Box 1029"/>
          <p:cNvSpPr txBox="1">
            <a:spLocks noChangeArrowheads="1"/>
          </p:cNvSpPr>
          <p:nvPr/>
        </p:nvSpPr>
        <p:spPr bwMode="auto">
          <a:xfrm>
            <a:off x="4006850" y="1676400"/>
            <a:ext cx="20224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Scintillator</a:t>
            </a:r>
          </a:p>
        </p:txBody>
      </p:sp>
      <p:sp>
        <p:nvSpPr>
          <p:cNvPr id="48132" name="Text Box 1030"/>
          <p:cNvSpPr txBox="1">
            <a:spLocks noChangeArrowheads="1"/>
          </p:cNvSpPr>
          <p:nvPr/>
        </p:nvSpPr>
        <p:spPr bwMode="auto">
          <a:xfrm>
            <a:off x="1752600" y="2516188"/>
            <a:ext cx="2590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Monochromatic Electron</a:t>
            </a:r>
          </a:p>
        </p:txBody>
      </p:sp>
      <p:sp>
        <p:nvSpPr>
          <p:cNvPr id="48133" name="Line 1036"/>
          <p:cNvSpPr>
            <a:spLocks noChangeShapeType="1"/>
          </p:cNvSpPr>
          <p:nvPr/>
        </p:nvSpPr>
        <p:spPr bwMode="auto">
          <a:xfrm>
            <a:off x="3886200" y="3109913"/>
            <a:ext cx="987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4" name="Text Box 1037"/>
          <p:cNvSpPr txBox="1">
            <a:spLocks noChangeArrowheads="1"/>
          </p:cNvSpPr>
          <p:nvPr/>
        </p:nvSpPr>
        <p:spPr bwMode="auto">
          <a:xfrm>
            <a:off x="3730625" y="4648200"/>
            <a:ext cx="25939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Photodetector</a:t>
            </a:r>
          </a:p>
        </p:txBody>
      </p:sp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2667000" y="1600200"/>
            <a:ext cx="4800600" cy="4899025"/>
            <a:chOff x="1680" y="1008"/>
            <a:chExt cx="3024" cy="3086"/>
          </a:xfrm>
        </p:grpSpPr>
        <p:sp>
          <p:nvSpPr>
            <p:cNvPr id="490499" name="Rectangle 1027"/>
            <p:cNvSpPr>
              <a:spLocks noChangeArrowheads="1"/>
            </p:cNvSpPr>
            <p:nvPr/>
          </p:nvSpPr>
          <p:spPr bwMode="auto">
            <a:xfrm>
              <a:off x="2094" y="3504"/>
              <a:ext cx="2333" cy="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60325" tIns="23812" rIns="60325" bIns="23812">
              <a:spAutoFit/>
            </a:bodyPr>
            <a:lstStyle/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buFontTx/>
                <a:buChar char="•"/>
                <a:defRPr/>
              </a:pPr>
              <a:r>
                <a:rPr lang="en-US" sz="3200" b="1">
                  <a:ea typeface="+mn-ea"/>
                </a:rPr>
                <a:t>Surface Effects</a:t>
              </a:r>
            </a:p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buFontTx/>
                <a:buChar char="•"/>
                <a:defRPr/>
              </a:pPr>
              <a:r>
                <a:rPr lang="en-US" sz="3200" b="1">
                  <a:ea typeface="+mn-ea"/>
                </a:rPr>
                <a:t>Sample Charging</a:t>
              </a:r>
            </a:p>
          </p:txBody>
        </p:sp>
        <p:grpSp>
          <p:nvGrpSpPr>
            <p:cNvPr id="48137" name="Group 1041"/>
            <p:cNvGrpSpPr>
              <a:grpSpLocks/>
            </p:cNvGrpSpPr>
            <p:nvPr/>
          </p:nvGrpSpPr>
          <p:grpSpPr bwMode="auto">
            <a:xfrm>
              <a:off x="1680" y="1008"/>
              <a:ext cx="3024" cy="2208"/>
              <a:chOff x="1680" y="1008"/>
              <a:chExt cx="3024" cy="2208"/>
            </a:xfrm>
          </p:grpSpPr>
          <p:sp>
            <p:nvSpPr>
              <p:cNvPr id="48138" name="Line 1039"/>
              <p:cNvSpPr>
                <a:spLocks noChangeShapeType="1"/>
              </p:cNvSpPr>
              <p:nvPr/>
            </p:nvSpPr>
            <p:spPr bwMode="auto">
              <a:xfrm flipV="1">
                <a:off x="1680" y="1008"/>
                <a:ext cx="3024" cy="220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8139" name="Line 1040"/>
              <p:cNvSpPr>
                <a:spLocks noChangeShapeType="1"/>
              </p:cNvSpPr>
              <p:nvPr/>
            </p:nvSpPr>
            <p:spPr bwMode="auto">
              <a:xfrm flipH="1" flipV="1">
                <a:off x="1680" y="1008"/>
                <a:ext cx="3024" cy="220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228600"/>
            <a:ext cx="8421688" cy="5461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How Is Electron Response Measured?</a:t>
            </a:r>
          </a:p>
        </p:txBody>
      </p:sp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3"/>
          <a:srcRect l="7437" t="11600" r="4057" b="13919"/>
          <a:stretch>
            <a:fillRect/>
          </a:stretch>
        </p:blipFill>
        <p:spPr bwMode="auto">
          <a:xfrm>
            <a:off x="685800" y="1143000"/>
            <a:ext cx="91233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841375" y="5111750"/>
            <a:ext cx="8602663" cy="1212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662 keV Gamma Compton Scatters in Scintillator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Energy of Scattered Gamma Measured in HPGe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Plot Light Output vs. Electron Energy (E</a:t>
            </a:r>
            <a:r>
              <a:rPr lang="en-US" sz="2800" b="1" baseline="-25000">
                <a:ea typeface="ＭＳ Ｐゴシック" charset="-128"/>
                <a:sym typeface="Symbol" charset="2"/>
              </a:rPr>
              <a:t></a:t>
            </a:r>
            <a:r>
              <a:rPr lang="en-US" sz="2800" b="1">
                <a:ea typeface="ＭＳ Ｐゴシック" charset="-128"/>
              </a:rPr>
              <a:t>–E</a:t>
            </a:r>
            <a:r>
              <a:rPr lang="en-US" sz="2800" b="1" baseline="-25000">
                <a:ea typeface="ＭＳ Ｐゴシック" charset="-128"/>
              </a:rPr>
              <a:t>HPGe</a:t>
            </a:r>
            <a:r>
              <a:rPr lang="en-US" sz="2800" b="1">
                <a:ea typeface="ＭＳ Ｐゴシック" charset="-128"/>
              </a:rPr>
              <a:t>) 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8864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J.D. Valentine, et al., Nucl. Instr. Meth. A-486, pp. 452, 2002</a:t>
            </a:r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776288" y="990600"/>
            <a:ext cx="5053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</a:rPr>
              <a:t>Compton Coincidence Technique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8913" y="381000"/>
            <a:ext cx="48641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Compton Interactions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792163" y="5616575"/>
            <a:ext cx="8723312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</a:rPr>
              <a:t>•</a:t>
            </a:r>
            <a:r>
              <a:rPr lang="en-US" sz="3200" b="1">
                <a:ea typeface="ＭＳ Ｐゴシック" charset="-128"/>
              </a:rPr>
              <a:t> Usually Occur with </a:t>
            </a:r>
            <a:r>
              <a:rPr lang="en-US" sz="3200" b="1" i="1">
                <a:solidFill>
                  <a:srgbClr val="009900"/>
                </a:solidFill>
                <a:ea typeface="ＭＳ Ｐゴシック" charset="-128"/>
              </a:rPr>
              <a:t>Outer</a:t>
            </a:r>
            <a:r>
              <a:rPr lang="en-US" sz="3200" b="1">
                <a:ea typeface="ＭＳ Ｐゴシック" charset="-128"/>
              </a:rPr>
              <a:t> Shell Electrons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</a:t>
            </a:r>
            <a:r>
              <a:rPr lang="en-US" sz="3200" b="1" i="1">
                <a:ea typeface="ＭＳ Ｐゴシック" charset="-128"/>
                <a:sym typeface="Symbol" charset="2"/>
              </a:rPr>
              <a:t>All </a:t>
            </a:r>
            <a:r>
              <a:rPr lang="en-US" sz="3200" b="1">
                <a:ea typeface="ＭＳ Ｐゴシック" charset="-128"/>
                <a:sym typeface="Symbol" charset="2"/>
              </a:rPr>
              <a:t>Energy Transferred to e</a:t>
            </a:r>
            <a:r>
              <a:rPr lang="en-US" sz="3200" b="1" baseline="30000">
                <a:ea typeface="ＭＳ Ｐゴシック" charset="-128"/>
                <a:sym typeface="Symbol" charset="2"/>
              </a:rPr>
              <a:t>–</a:t>
            </a:r>
            <a:r>
              <a:rPr lang="en-US" sz="3200" b="1">
                <a:ea typeface="ＭＳ Ｐゴシック" charset="-128"/>
                <a:sym typeface="Symbol" charset="2"/>
              </a:rPr>
              <a:t> (No Cascade)</a:t>
            </a:r>
          </a:p>
        </p:txBody>
      </p:sp>
      <p:sp>
        <p:nvSpPr>
          <p:cNvPr id="52227" name="Oval 4"/>
          <p:cNvSpPr>
            <a:spLocks noChangeArrowheads="1"/>
          </p:cNvSpPr>
          <p:nvPr/>
        </p:nvSpPr>
        <p:spPr bwMode="auto">
          <a:xfrm>
            <a:off x="4743450" y="2762250"/>
            <a:ext cx="952500" cy="952500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4495800" y="2514600"/>
            <a:ext cx="1447800" cy="1447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29" name="Oval 6"/>
          <p:cNvSpPr>
            <a:spLocks noChangeArrowheads="1"/>
          </p:cNvSpPr>
          <p:nvPr/>
        </p:nvSpPr>
        <p:spPr bwMode="auto">
          <a:xfrm>
            <a:off x="4210050" y="2228850"/>
            <a:ext cx="2019300" cy="2019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3581400" y="1600200"/>
            <a:ext cx="3276600" cy="3276600"/>
          </a:xfrm>
          <a:prstGeom prst="ellips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3924300" y="1943100"/>
            <a:ext cx="25908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grpSp>
        <p:nvGrpSpPr>
          <p:cNvPr id="52232" name="Group 9"/>
          <p:cNvGrpSpPr>
            <a:grpSpLocks/>
          </p:cNvGrpSpPr>
          <p:nvPr/>
        </p:nvGrpSpPr>
        <p:grpSpPr bwMode="auto">
          <a:xfrm>
            <a:off x="5740400" y="3048000"/>
            <a:ext cx="1981200" cy="366713"/>
            <a:chOff x="3616" y="1968"/>
            <a:chExt cx="1248" cy="231"/>
          </a:xfrm>
        </p:grpSpPr>
        <p:sp>
          <p:nvSpPr>
            <p:cNvPr id="52239" name="Text Box 10"/>
            <p:cNvSpPr txBox="1">
              <a:spLocks noChangeArrowheads="1"/>
            </p:cNvSpPr>
            <p:nvPr/>
          </p:nvSpPr>
          <p:spPr bwMode="auto">
            <a:xfrm>
              <a:off x="3616" y="1968"/>
              <a:ext cx="22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K</a:t>
              </a:r>
            </a:p>
          </p:txBody>
        </p:sp>
        <p:sp>
          <p:nvSpPr>
            <p:cNvPr id="52240" name="Text Box 11"/>
            <p:cNvSpPr txBox="1">
              <a:spLocks noChangeArrowheads="1"/>
            </p:cNvSpPr>
            <p:nvPr/>
          </p:nvSpPr>
          <p:spPr bwMode="auto">
            <a:xfrm>
              <a:off x="3796" y="1968"/>
              <a:ext cx="204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L</a:t>
              </a:r>
            </a:p>
          </p:txBody>
        </p:sp>
        <p:sp>
          <p:nvSpPr>
            <p:cNvPr id="52241" name="Text Box 12"/>
            <p:cNvSpPr txBox="1">
              <a:spLocks noChangeArrowheads="1"/>
            </p:cNvSpPr>
            <p:nvPr/>
          </p:nvSpPr>
          <p:spPr bwMode="auto">
            <a:xfrm>
              <a:off x="3984" y="1968"/>
              <a:ext cx="236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M</a:t>
              </a:r>
            </a:p>
          </p:txBody>
        </p:sp>
        <p:sp>
          <p:nvSpPr>
            <p:cNvPr id="52242" name="Text Box 13"/>
            <p:cNvSpPr txBox="1">
              <a:spLocks noChangeArrowheads="1"/>
            </p:cNvSpPr>
            <p:nvPr/>
          </p:nvSpPr>
          <p:spPr bwMode="auto">
            <a:xfrm>
              <a:off x="4204" y="1968"/>
              <a:ext cx="660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/>
                <a:t>Valence</a:t>
              </a:r>
            </a:p>
          </p:txBody>
        </p:sp>
      </p:grpSp>
      <p:sp>
        <p:nvSpPr>
          <p:cNvPr id="52233" name="Text Box 14"/>
          <p:cNvSpPr txBox="1">
            <a:spLocks noChangeArrowheads="1"/>
          </p:cNvSpPr>
          <p:nvPr/>
        </p:nvSpPr>
        <p:spPr bwMode="auto">
          <a:xfrm>
            <a:off x="5019675" y="3054350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W</a:t>
            </a:r>
          </a:p>
        </p:txBody>
      </p:sp>
      <p:sp>
        <p:nvSpPr>
          <p:cNvPr id="52234" name="Oval 24"/>
          <p:cNvSpPr>
            <a:spLocks noChangeArrowheads="1"/>
          </p:cNvSpPr>
          <p:nvPr/>
        </p:nvSpPr>
        <p:spPr bwMode="auto">
          <a:xfrm>
            <a:off x="5251450" y="4746625"/>
            <a:ext cx="228600" cy="228600"/>
          </a:xfrm>
          <a:prstGeom prst="ellipse">
            <a:avLst/>
          </a:prstGeom>
          <a:solidFill>
            <a:srgbClr val="009900"/>
          </a:solidFill>
          <a:ln w="127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2235" name="Line 25"/>
          <p:cNvSpPr>
            <a:spLocks noChangeShapeType="1"/>
          </p:cNvSpPr>
          <p:nvPr/>
        </p:nvSpPr>
        <p:spPr bwMode="auto">
          <a:xfrm>
            <a:off x="3194050" y="4899025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36" name="Text Box 26"/>
          <p:cNvSpPr txBox="1">
            <a:spLocks noChangeArrowheads="1"/>
          </p:cNvSpPr>
          <p:nvPr/>
        </p:nvSpPr>
        <p:spPr bwMode="auto">
          <a:xfrm>
            <a:off x="2822575" y="4486275"/>
            <a:ext cx="3714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  <a:endParaRPr lang="en-US" sz="3600" b="1"/>
          </a:p>
        </p:txBody>
      </p:sp>
      <p:sp>
        <p:nvSpPr>
          <p:cNvPr id="52237" name="Line 27"/>
          <p:cNvSpPr>
            <a:spLocks noChangeShapeType="1"/>
          </p:cNvSpPr>
          <p:nvPr/>
        </p:nvSpPr>
        <p:spPr bwMode="auto">
          <a:xfrm flipV="1">
            <a:off x="5327650" y="4257675"/>
            <a:ext cx="2667000" cy="6096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7156450" y="4495800"/>
            <a:ext cx="2792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Compton electron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1600" y="596900"/>
            <a:ext cx="24765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Light Yield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836738" y="5673725"/>
            <a:ext cx="6748462" cy="49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7800" indent="-1778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+mn-ea"/>
              </a:rPr>
              <a:t>Fundamental Scintillator Constant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81200" y="1784350"/>
            <a:ext cx="6346825" cy="316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BGO	8,200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NaI:Tl	38,000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CsI:Tl	60,000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LSO	28,000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LaCl</a:t>
            </a:r>
            <a:r>
              <a:rPr lang="en-US" sz="2800" b="1" baseline="-25000">
                <a:solidFill>
                  <a:schemeClr val="accent2"/>
                </a:solidFill>
              </a:rPr>
              <a:t>3</a:t>
            </a:r>
            <a:r>
              <a:rPr lang="en-US" sz="2800" b="1">
                <a:solidFill>
                  <a:schemeClr val="accent2"/>
                </a:solidFill>
              </a:rPr>
              <a:t>:Ce	50,000 photons/MeV</a:t>
            </a:r>
          </a:p>
          <a:p>
            <a:pPr marL="228600" indent="-228600" eaLnBrk="0" hangingPunct="0">
              <a:lnSpc>
                <a:spcPct val="120000"/>
              </a:lnSpc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2"/>
                </a:solidFill>
              </a:rPr>
              <a:t>LaBr</a:t>
            </a:r>
            <a:r>
              <a:rPr lang="en-US" sz="2800" b="1" baseline="-25000">
                <a:solidFill>
                  <a:schemeClr val="accent2"/>
                </a:solidFill>
              </a:rPr>
              <a:t>3</a:t>
            </a:r>
            <a:r>
              <a:rPr lang="en-US" sz="2800" b="1">
                <a:solidFill>
                  <a:schemeClr val="accent2"/>
                </a:solidFill>
              </a:rPr>
              <a:t>:Ce	63,000 photons/MeV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67000" y="1600200"/>
            <a:ext cx="4800600" cy="3505200"/>
            <a:chOff x="1680" y="1008"/>
            <a:chExt cx="3024" cy="2208"/>
          </a:xfrm>
        </p:grpSpPr>
        <p:sp>
          <p:nvSpPr>
            <p:cNvPr id="17413" name="Line 15"/>
            <p:cNvSpPr>
              <a:spLocks noChangeShapeType="1"/>
            </p:cNvSpPr>
            <p:nvPr/>
          </p:nvSpPr>
          <p:spPr bwMode="auto">
            <a:xfrm flipV="1">
              <a:off x="1680" y="1008"/>
              <a:ext cx="3024" cy="220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414" name="Line 16"/>
            <p:cNvSpPr>
              <a:spLocks noChangeShapeType="1"/>
            </p:cNvSpPr>
            <p:nvPr/>
          </p:nvSpPr>
          <p:spPr bwMode="auto">
            <a:xfrm flipH="1" flipV="1">
              <a:off x="1680" y="1008"/>
              <a:ext cx="3024" cy="220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28600"/>
            <a:ext cx="90566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Electron Response vs. Photon Response</a:t>
            </a:r>
          </a:p>
        </p:txBody>
      </p:sp>
      <p:sp>
        <p:nvSpPr>
          <p:cNvPr id="492547" name="Rectangle 3"/>
          <p:cNvSpPr>
            <a:spLocks noChangeArrowheads="1"/>
          </p:cNvSpPr>
          <p:nvPr/>
        </p:nvSpPr>
        <p:spPr bwMode="auto">
          <a:xfrm>
            <a:off x="923925" y="4959350"/>
            <a:ext cx="8640763" cy="1212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Electron Response Has Less Structure 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  <a:sym typeface="Symbol" charset="2"/>
              </a:rPr>
              <a:t>Photon Response Can Be </a:t>
            </a:r>
            <a:r>
              <a:rPr lang="en-US" sz="2800" b="1" i="1">
                <a:ea typeface="+mn-ea"/>
                <a:sym typeface="Symbol" charset="2"/>
              </a:rPr>
              <a:t>Qualitatively</a:t>
            </a:r>
            <a:r>
              <a:rPr lang="en-US" sz="2800" b="1">
                <a:ea typeface="+mn-ea"/>
                <a:sym typeface="Symbol" charset="2"/>
              </a:rPr>
              <a:t> Predicted</a:t>
            </a:r>
            <a:br>
              <a:rPr lang="en-US" sz="2800" b="1">
                <a:ea typeface="+mn-ea"/>
                <a:sym typeface="Symbol" charset="2"/>
              </a:rPr>
            </a:br>
            <a:r>
              <a:rPr lang="en-US" sz="2800" b="1">
                <a:ea typeface="+mn-ea"/>
                <a:sym typeface="Symbol" charset="2"/>
              </a:rPr>
              <a:t>from Electron Response &amp; Cascade</a:t>
            </a:r>
          </a:p>
        </p:txBody>
      </p:sp>
      <p:sp>
        <p:nvSpPr>
          <p:cNvPr id="54275" name="Text Box 19"/>
          <p:cNvSpPr txBox="1">
            <a:spLocks noChangeArrowheads="1"/>
          </p:cNvSpPr>
          <p:nvPr/>
        </p:nvSpPr>
        <p:spPr bwMode="auto">
          <a:xfrm>
            <a:off x="1522413" y="914400"/>
            <a:ext cx="2774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Photon Response</a:t>
            </a:r>
          </a:p>
        </p:txBody>
      </p:sp>
      <p:pic>
        <p:nvPicPr>
          <p:cNvPr id="54276" name="Picture 21" descr="NaI Photon Respon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295400"/>
            <a:ext cx="47244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Text Box 22"/>
          <p:cNvSpPr txBox="1">
            <a:spLocks noChangeAspect="1" noChangeArrowheads="1"/>
          </p:cNvSpPr>
          <p:nvPr/>
        </p:nvSpPr>
        <p:spPr bwMode="auto">
          <a:xfrm>
            <a:off x="627063" y="4154488"/>
            <a:ext cx="3841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</a:p>
        </p:txBody>
      </p:sp>
      <p:sp>
        <p:nvSpPr>
          <p:cNvPr id="54278" name="Text Box 23"/>
          <p:cNvSpPr txBox="1">
            <a:spLocks noChangeAspect="1" noChangeArrowheads="1"/>
          </p:cNvSpPr>
          <p:nvPr/>
        </p:nvSpPr>
        <p:spPr bwMode="auto">
          <a:xfrm>
            <a:off x="2355850" y="4208463"/>
            <a:ext cx="4460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2</a:t>
            </a:r>
            <a:endParaRPr lang="en-US" sz="1400"/>
          </a:p>
        </p:txBody>
      </p:sp>
      <p:sp>
        <p:nvSpPr>
          <p:cNvPr id="54279" name="Text Box 24"/>
          <p:cNvSpPr txBox="1">
            <a:spLocks noChangeAspect="1" noChangeArrowheads="1"/>
          </p:cNvSpPr>
          <p:nvPr/>
        </p:nvSpPr>
        <p:spPr bwMode="auto">
          <a:xfrm>
            <a:off x="4262438" y="4208463"/>
            <a:ext cx="4476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3</a:t>
            </a:r>
            <a:endParaRPr lang="en-US" sz="1400"/>
          </a:p>
        </p:txBody>
      </p:sp>
      <p:sp>
        <p:nvSpPr>
          <p:cNvPr id="54280" name="Text Box 25"/>
          <p:cNvSpPr txBox="1">
            <a:spLocks noChangeAspect="1" noChangeArrowheads="1"/>
          </p:cNvSpPr>
          <p:nvPr/>
        </p:nvSpPr>
        <p:spPr bwMode="auto">
          <a:xfrm>
            <a:off x="390525" y="3513138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1.00</a:t>
            </a:r>
          </a:p>
        </p:txBody>
      </p:sp>
      <p:sp>
        <p:nvSpPr>
          <p:cNvPr id="54281" name="Text Box 26"/>
          <p:cNvSpPr txBox="1">
            <a:spLocks noChangeAspect="1" noChangeArrowheads="1"/>
          </p:cNvSpPr>
          <p:nvPr/>
        </p:nvSpPr>
        <p:spPr bwMode="auto">
          <a:xfrm>
            <a:off x="390525" y="3013075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1.13</a:t>
            </a:r>
          </a:p>
        </p:txBody>
      </p:sp>
      <p:sp>
        <p:nvSpPr>
          <p:cNvPr id="54282" name="Text Box 27"/>
          <p:cNvSpPr txBox="1">
            <a:spLocks noChangeAspect="1" noChangeArrowheads="1"/>
          </p:cNvSpPr>
          <p:nvPr/>
        </p:nvSpPr>
        <p:spPr bwMode="auto">
          <a:xfrm>
            <a:off x="390525" y="251301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1.25</a:t>
            </a:r>
          </a:p>
        </p:txBody>
      </p:sp>
      <p:sp>
        <p:nvSpPr>
          <p:cNvPr id="54283" name="Text Box 28"/>
          <p:cNvSpPr txBox="1">
            <a:spLocks noChangeAspect="1" noChangeArrowheads="1"/>
          </p:cNvSpPr>
          <p:nvPr/>
        </p:nvSpPr>
        <p:spPr bwMode="auto">
          <a:xfrm>
            <a:off x="390525" y="2011363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1.38</a:t>
            </a:r>
          </a:p>
        </p:txBody>
      </p:sp>
      <p:sp>
        <p:nvSpPr>
          <p:cNvPr id="54284" name="Text Box 29"/>
          <p:cNvSpPr txBox="1">
            <a:spLocks noChangeAspect="1" noChangeArrowheads="1"/>
          </p:cNvSpPr>
          <p:nvPr/>
        </p:nvSpPr>
        <p:spPr bwMode="auto">
          <a:xfrm>
            <a:off x="390525" y="1511300"/>
            <a:ext cx="5302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1.50</a:t>
            </a:r>
          </a:p>
        </p:txBody>
      </p:sp>
      <p:sp>
        <p:nvSpPr>
          <p:cNvPr id="54285" name="Text Box 30"/>
          <p:cNvSpPr txBox="1">
            <a:spLocks noChangeAspect="1" noChangeArrowheads="1"/>
          </p:cNvSpPr>
          <p:nvPr/>
        </p:nvSpPr>
        <p:spPr bwMode="auto">
          <a:xfrm>
            <a:off x="1631950" y="4419600"/>
            <a:ext cx="245586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Photon Energy (keV)</a:t>
            </a:r>
          </a:p>
        </p:txBody>
      </p:sp>
      <p:sp>
        <p:nvSpPr>
          <p:cNvPr id="54286" name="Text Box 31"/>
          <p:cNvSpPr txBox="1">
            <a:spLocks noChangeAspect="1" noChangeArrowheads="1"/>
          </p:cNvSpPr>
          <p:nvPr/>
        </p:nvSpPr>
        <p:spPr bwMode="auto">
          <a:xfrm rot="-5400000">
            <a:off x="-923925" y="2478088"/>
            <a:ext cx="22923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Relative Light Yield</a:t>
            </a:r>
          </a:p>
        </p:txBody>
      </p:sp>
      <p:sp>
        <p:nvSpPr>
          <p:cNvPr id="54287" name="Text Box 20"/>
          <p:cNvSpPr txBox="1">
            <a:spLocks noChangeArrowheads="1"/>
          </p:cNvSpPr>
          <p:nvPr/>
        </p:nvSpPr>
        <p:spPr bwMode="auto">
          <a:xfrm>
            <a:off x="6248400" y="914400"/>
            <a:ext cx="2944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Electron Response</a:t>
            </a:r>
          </a:p>
        </p:txBody>
      </p:sp>
      <p:sp>
        <p:nvSpPr>
          <p:cNvPr id="54288" name="Text Box 82"/>
          <p:cNvSpPr txBox="1">
            <a:spLocks noChangeArrowheads="1"/>
          </p:cNvSpPr>
          <p:nvPr/>
        </p:nvSpPr>
        <p:spPr bwMode="auto">
          <a:xfrm>
            <a:off x="304800" y="6324600"/>
            <a:ext cx="6831013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on left from M. Moszyński, et al., Nucl. Instr. Meth. A-484, pp. 259–269, 2002</a:t>
            </a:r>
          </a:p>
          <a:p>
            <a:pPr eaLnBrk="0" hangingPunct="0"/>
            <a:r>
              <a:rPr lang="en-US" sz="1400"/>
              <a:t>Data on right from G. Hull, et al., IEEE Trans. Nucl. Sci. 56, pp. 331–336, 2009</a:t>
            </a:r>
          </a:p>
        </p:txBody>
      </p:sp>
      <p:pic>
        <p:nvPicPr>
          <p:cNvPr id="54289" name="Picture 3" descr="Comparison NonProp J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8300" y="1371600"/>
            <a:ext cx="4724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90" name="Rectangle 42"/>
          <p:cNvSpPr>
            <a:spLocks noChangeArrowheads="1"/>
          </p:cNvSpPr>
          <p:nvPr/>
        </p:nvSpPr>
        <p:spPr bwMode="auto">
          <a:xfrm>
            <a:off x="5829300" y="4146550"/>
            <a:ext cx="4267200" cy="53340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4291" name="Rectangle 41"/>
          <p:cNvSpPr>
            <a:spLocks noChangeArrowheads="1"/>
          </p:cNvSpPr>
          <p:nvPr/>
        </p:nvSpPr>
        <p:spPr bwMode="auto">
          <a:xfrm>
            <a:off x="5359400" y="1371600"/>
            <a:ext cx="457200" cy="289560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4292" name="Text Box 25"/>
          <p:cNvSpPr txBox="1">
            <a:spLocks noChangeAspect="1" noChangeArrowheads="1"/>
          </p:cNvSpPr>
          <p:nvPr/>
        </p:nvSpPr>
        <p:spPr bwMode="auto">
          <a:xfrm>
            <a:off x="5473700" y="36734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0.9</a:t>
            </a:r>
          </a:p>
        </p:txBody>
      </p:sp>
      <p:sp>
        <p:nvSpPr>
          <p:cNvPr id="54293" name="Text Box 26"/>
          <p:cNvSpPr txBox="1">
            <a:spLocks noChangeAspect="1" noChangeArrowheads="1"/>
          </p:cNvSpPr>
          <p:nvPr/>
        </p:nvSpPr>
        <p:spPr bwMode="auto">
          <a:xfrm>
            <a:off x="5473700" y="314642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1.0</a:t>
            </a:r>
          </a:p>
        </p:txBody>
      </p:sp>
      <p:sp>
        <p:nvSpPr>
          <p:cNvPr id="54294" name="Text Box 27"/>
          <p:cNvSpPr txBox="1">
            <a:spLocks noChangeAspect="1" noChangeArrowheads="1"/>
          </p:cNvSpPr>
          <p:nvPr/>
        </p:nvSpPr>
        <p:spPr bwMode="auto">
          <a:xfrm>
            <a:off x="5473700" y="26193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1.1</a:t>
            </a:r>
          </a:p>
        </p:txBody>
      </p:sp>
      <p:sp>
        <p:nvSpPr>
          <p:cNvPr id="54295" name="Text Box 28"/>
          <p:cNvSpPr txBox="1">
            <a:spLocks noChangeAspect="1" noChangeArrowheads="1"/>
          </p:cNvSpPr>
          <p:nvPr/>
        </p:nvSpPr>
        <p:spPr bwMode="auto">
          <a:xfrm>
            <a:off x="5473700" y="209232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1.2</a:t>
            </a:r>
          </a:p>
        </p:txBody>
      </p:sp>
      <p:sp>
        <p:nvSpPr>
          <p:cNvPr id="54296" name="Text Box 29"/>
          <p:cNvSpPr txBox="1">
            <a:spLocks noChangeAspect="1" noChangeArrowheads="1"/>
          </p:cNvSpPr>
          <p:nvPr/>
        </p:nvSpPr>
        <p:spPr bwMode="auto">
          <a:xfrm>
            <a:off x="5473700" y="1565275"/>
            <a:ext cx="4333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1.3</a:t>
            </a:r>
          </a:p>
        </p:txBody>
      </p:sp>
      <p:sp>
        <p:nvSpPr>
          <p:cNvPr id="54297" name="Text Box 31"/>
          <p:cNvSpPr txBox="1">
            <a:spLocks noChangeAspect="1" noChangeArrowheads="1"/>
          </p:cNvSpPr>
          <p:nvPr/>
        </p:nvSpPr>
        <p:spPr bwMode="auto">
          <a:xfrm rot="-5400000">
            <a:off x="4257675" y="2562225"/>
            <a:ext cx="22923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Relative Light Yield</a:t>
            </a:r>
          </a:p>
        </p:txBody>
      </p:sp>
      <p:sp>
        <p:nvSpPr>
          <p:cNvPr id="54298" name="Text Box 22"/>
          <p:cNvSpPr txBox="1">
            <a:spLocks noChangeAspect="1" noChangeArrowheads="1"/>
          </p:cNvSpPr>
          <p:nvPr/>
        </p:nvSpPr>
        <p:spPr bwMode="auto">
          <a:xfrm>
            <a:off x="5721350" y="4191000"/>
            <a:ext cx="2857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</a:t>
            </a:r>
          </a:p>
        </p:txBody>
      </p:sp>
      <p:sp>
        <p:nvSpPr>
          <p:cNvPr id="54299" name="Text Box 23"/>
          <p:cNvSpPr txBox="1">
            <a:spLocks noChangeAspect="1" noChangeArrowheads="1"/>
          </p:cNvSpPr>
          <p:nvPr/>
        </p:nvSpPr>
        <p:spPr bwMode="auto">
          <a:xfrm>
            <a:off x="8372475" y="4189413"/>
            <a:ext cx="44767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2</a:t>
            </a:r>
            <a:endParaRPr lang="en-US" sz="1400"/>
          </a:p>
        </p:txBody>
      </p:sp>
      <p:sp>
        <p:nvSpPr>
          <p:cNvPr id="54300" name="Text Box 24"/>
          <p:cNvSpPr txBox="1">
            <a:spLocks noChangeAspect="1" noChangeArrowheads="1"/>
          </p:cNvSpPr>
          <p:nvPr/>
        </p:nvSpPr>
        <p:spPr bwMode="auto">
          <a:xfrm>
            <a:off x="9736138" y="4189413"/>
            <a:ext cx="44767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  <a:r>
              <a:rPr lang="en-US" sz="1400" baseline="30000"/>
              <a:t>3</a:t>
            </a:r>
            <a:endParaRPr lang="en-US" sz="1400"/>
          </a:p>
        </p:txBody>
      </p:sp>
      <p:sp>
        <p:nvSpPr>
          <p:cNvPr id="54301" name="Text Box 30"/>
          <p:cNvSpPr txBox="1">
            <a:spLocks noChangeAspect="1" noChangeArrowheads="1"/>
          </p:cNvSpPr>
          <p:nvPr/>
        </p:nvSpPr>
        <p:spPr bwMode="auto">
          <a:xfrm>
            <a:off x="6667500" y="4456113"/>
            <a:ext cx="258286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Electron Energy (keV)</a:t>
            </a:r>
          </a:p>
        </p:txBody>
      </p:sp>
      <p:sp>
        <p:nvSpPr>
          <p:cNvPr id="54302" name="Text Box 22"/>
          <p:cNvSpPr txBox="1">
            <a:spLocks noChangeAspect="1" noChangeArrowheads="1"/>
          </p:cNvSpPr>
          <p:nvPr/>
        </p:nvSpPr>
        <p:spPr bwMode="auto">
          <a:xfrm>
            <a:off x="7038975" y="4191000"/>
            <a:ext cx="384175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228600"/>
            <a:ext cx="8491538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How Is Electron Response Measured?</a:t>
            </a:r>
          </a:p>
        </p:txBody>
      </p:sp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260350" y="5273675"/>
            <a:ext cx="9764713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Synchrotron X-Ray Ejects K-Shell Electron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Measure Light, Subtract “Offset” from K-Shell Filling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b="1">
                <a:ea typeface="ＭＳ Ｐゴシック" charset="-128"/>
              </a:rPr>
              <a:t>Measures Electron Response From Tenths of keV to Tens of keV</a:t>
            </a:r>
          </a:p>
        </p:txBody>
      </p:sp>
      <p:sp>
        <p:nvSpPr>
          <p:cNvPr id="56323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6642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I.V. Khodyuk, et al., J. Appl. Phys. 107, pp. 113513, 2010</a:t>
            </a:r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931863" y="2166938"/>
            <a:ext cx="774700" cy="773112"/>
          </a:xfrm>
          <a:prstGeom prst="ellipse">
            <a:avLst/>
          </a:prstGeom>
          <a:noFill/>
          <a:ln w="76200">
            <a:solidFill>
              <a:srgbClr val="F92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779463" y="2012950"/>
            <a:ext cx="1079500" cy="1079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6" name="Oval 7"/>
          <p:cNvSpPr>
            <a:spLocks noChangeAspect="1" noChangeArrowheads="1"/>
          </p:cNvSpPr>
          <p:nvPr/>
        </p:nvSpPr>
        <p:spPr bwMode="auto">
          <a:xfrm>
            <a:off x="444500" y="1677988"/>
            <a:ext cx="1751013" cy="17510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7" name="Oval 8"/>
          <p:cNvSpPr>
            <a:spLocks noChangeArrowheads="1"/>
          </p:cNvSpPr>
          <p:nvPr/>
        </p:nvSpPr>
        <p:spPr bwMode="auto">
          <a:xfrm>
            <a:off x="627063" y="1860550"/>
            <a:ext cx="1385887" cy="13858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8" name="Oval 15"/>
          <p:cNvSpPr>
            <a:spLocks noChangeArrowheads="1"/>
          </p:cNvSpPr>
          <p:nvPr/>
        </p:nvSpPr>
        <p:spPr bwMode="auto">
          <a:xfrm>
            <a:off x="1336675" y="2846388"/>
            <a:ext cx="122238" cy="1222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29" name="Line 17"/>
          <p:cNvSpPr>
            <a:spLocks noChangeShapeType="1"/>
          </p:cNvSpPr>
          <p:nvPr/>
        </p:nvSpPr>
        <p:spPr bwMode="auto">
          <a:xfrm>
            <a:off x="236538" y="2928938"/>
            <a:ext cx="11001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0" name="Text Box 18"/>
          <p:cNvSpPr txBox="1">
            <a:spLocks noChangeArrowheads="1"/>
          </p:cNvSpPr>
          <p:nvPr/>
        </p:nvSpPr>
        <p:spPr bwMode="auto">
          <a:xfrm>
            <a:off x="38100" y="2813050"/>
            <a:ext cx="16764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sym typeface="Symbol" pitchFamily="18" charset="2"/>
              </a:rPr>
              <a:t></a:t>
            </a:r>
          </a:p>
          <a:p>
            <a:pPr eaLnBrk="0" hangingPunct="0"/>
            <a:r>
              <a:rPr lang="en-US" b="1">
                <a:sym typeface="Symbol" pitchFamily="18" charset="2"/>
              </a:rPr>
              <a:t>E= E</a:t>
            </a:r>
            <a:r>
              <a:rPr lang="en-US" b="1" baseline="-25000">
                <a:sym typeface="Symbol" pitchFamily="18" charset="2"/>
              </a:rPr>
              <a:t>K</a:t>
            </a:r>
            <a:endParaRPr lang="en-US" b="1" baseline="-25000"/>
          </a:p>
        </p:txBody>
      </p:sp>
      <p:sp>
        <p:nvSpPr>
          <p:cNvPr id="56331" name="Line 19"/>
          <p:cNvSpPr>
            <a:spLocks noChangeShapeType="1"/>
          </p:cNvSpPr>
          <p:nvPr/>
        </p:nvSpPr>
        <p:spPr bwMode="auto">
          <a:xfrm>
            <a:off x="1339850" y="2003425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2" name="Line 20"/>
          <p:cNvSpPr>
            <a:spLocks noChangeShapeType="1"/>
          </p:cNvSpPr>
          <p:nvPr/>
        </p:nvSpPr>
        <p:spPr bwMode="auto">
          <a:xfrm>
            <a:off x="1258888" y="1860550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3" name="Line 21"/>
          <p:cNvSpPr>
            <a:spLocks noChangeShapeType="1"/>
          </p:cNvSpPr>
          <p:nvPr/>
        </p:nvSpPr>
        <p:spPr bwMode="auto">
          <a:xfrm>
            <a:off x="1176338" y="1717675"/>
            <a:ext cx="0" cy="163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4" name="Line 22"/>
          <p:cNvSpPr>
            <a:spLocks noChangeShapeType="1"/>
          </p:cNvSpPr>
          <p:nvPr/>
        </p:nvSpPr>
        <p:spPr bwMode="auto">
          <a:xfrm flipV="1">
            <a:off x="1435100" y="1624013"/>
            <a:ext cx="447675" cy="40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5" name="Line 23"/>
          <p:cNvSpPr>
            <a:spLocks noChangeShapeType="1"/>
          </p:cNvSpPr>
          <p:nvPr/>
        </p:nvSpPr>
        <p:spPr bwMode="auto">
          <a:xfrm flipV="1">
            <a:off x="1339850" y="1454150"/>
            <a:ext cx="447675" cy="406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6" name="Line 24"/>
          <p:cNvSpPr>
            <a:spLocks noChangeShapeType="1"/>
          </p:cNvSpPr>
          <p:nvPr/>
        </p:nvSpPr>
        <p:spPr bwMode="auto">
          <a:xfrm flipV="1">
            <a:off x="1258888" y="1270000"/>
            <a:ext cx="447675" cy="4079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37" name="Text Box 26"/>
          <p:cNvSpPr txBox="1">
            <a:spLocks noChangeArrowheads="1"/>
          </p:cNvSpPr>
          <p:nvPr/>
        </p:nvSpPr>
        <p:spPr bwMode="auto">
          <a:xfrm>
            <a:off x="1485900" y="3098800"/>
            <a:ext cx="1371600" cy="92392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/>
              <a:t>Photo-electron</a:t>
            </a:r>
          </a:p>
          <a:p>
            <a:pPr eaLnBrk="0" hangingPunct="0"/>
            <a:r>
              <a:rPr lang="en-US" sz="1800" b="1"/>
              <a:t>(E= 0 keV)</a:t>
            </a:r>
          </a:p>
        </p:txBody>
      </p:sp>
      <p:sp>
        <p:nvSpPr>
          <p:cNvPr id="56338" name="TextBox 28"/>
          <p:cNvSpPr txBox="1">
            <a:spLocks noChangeArrowheads="1"/>
          </p:cNvSpPr>
          <p:nvPr/>
        </p:nvSpPr>
        <p:spPr bwMode="auto">
          <a:xfrm>
            <a:off x="1565275" y="2413000"/>
            <a:ext cx="1216025" cy="277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K L M Valence</a:t>
            </a:r>
          </a:p>
        </p:txBody>
      </p:sp>
      <p:sp>
        <p:nvSpPr>
          <p:cNvPr id="56339" name="TextBox 52"/>
          <p:cNvSpPr txBox="1">
            <a:spLocks noChangeArrowheads="1"/>
          </p:cNvSpPr>
          <p:nvPr/>
        </p:nvSpPr>
        <p:spPr bwMode="auto">
          <a:xfrm>
            <a:off x="38100" y="4165600"/>
            <a:ext cx="2622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Total Light =</a:t>
            </a:r>
          </a:p>
          <a:p>
            <a:pPr eaLnBrk="0" hangingPunct="0"/>
            <a:r>
              <a:rPr lang="en-US" sz="2000"/>
              <a:t>Light (K-shell hole) +</a:t>
            </a:r>
          </a:p>
          <a:p>
            <a:pPr eaLnBrk="0" hangingPunct="0"/>
            <a:r>
              <a:rPr lang="en-US" sz="2000"/>
              <a:t>Light (0 keV electron)</a:t>
            </a:r>
          </a:p>
        </p:txBody>
      </p:sp>
      <p:sp>
        <p:nvSpPr>
          <p:cNvPr id="56340" name="Line 25"/>
          <p:cNvSpPr>
            <a:spLocks noChangeShapeType="1"/>
          </p:cNvSpPr>
          <p:nvPr/>
        </p:nvSpPr>
        <p:spPr bwMode="auto">
          <a:xfrm>
            <a:off x="1377950" y="2898775"/>
            <a:ext cx="488950" cy="1127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009900" y="1270000"/>
            <a:ext cx="2819400" cy="3911600"/>
            <a:chOff x="3009900" y="990600"/>
            <a:chExt cx="2819400" cy="3911263"/>
          </a:xfrm>
        </p:grpSpPr>
        <p:sp>
          <p:nvSpPr>
            <p:cNvPr id="56348" name="Oval 5"/>
            <p:cNvSpPr>
              <a:spLocks noChangeArrowheads="1"/>
            </p:cNvSpPr>
            <p:nvPr/>
          </p:nvSpPr>
          <p:spPr bwMode="auto">
            <a:xfrm>
              <a:off x="3904447" y="1886644"/>
              <a:ext cx="774030" cy="773857"/>
            </a:xfrm>
            <a:prstGeom prst="ellipse">
              <a:avLst/>
            </a:prstGeom>
            <a:noFill/>
            <a:ln w="76200">
              <a:solidFill>
                <a:srgbClr val="F92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49" name="Oval 6"/>
            <p:cNvSpPr>
              <a:spLocks noChangeArrowheads="1"/>
            </p:cNvSpPr>
            <p:nvPr/>
          </p:nvSpPr>
          <p:spPr bwMode="auto">
            <a:xfrm>
              <a:off x="3751678" y="1733910"/>
              <a:ext cx="1079568" cy="10793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0" name="Oval 7"/>
            <p:cNvSpPr>
              <a:spLocks noChangeAspect="1" noChangeArrowheads="1"/>
            </p:cNvSpPr>
            <p:nvPr/>
          </p:nvSpPr>
          <p:spPr bwMode="auto">
            <a:xfrm>
              <a:off x="3415587" y="1397893"/>
              <a:ext cx="1751751" cy="17513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1" name="Oval 8"/>
            <p:cNvSpPr>
              <a:spLocks noChangeArrowheads="1"/>
            </p:cNvSpPr>
            <p:nvPr/>
          </p:nvSpPr>
          <p:spPr bwMode="auto">
            <a:xfrm>
              <a:off x="3598909" y="1581175"/>
              <a:ext cx="1385106" cy="13847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2" name="Oval 15"/>
            <p:cNvSpPr>
              <a:spLocks noChangeArrowheads="1"/>
            </p:cNvSpPr>
            <p:nvPr/>
          </p:nvSpPr>
          <p:spPr bwMode="auto">
            <a:xfrm>
              <a:off x="4308437" y="2567163"/>
              <a:ext cx="122215" cy="1221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53" name="Line 17"/>
            <p:cNvSpPr>
              <a:spLocks noChangeShapeType="1"/>
            </p:cNvSpPr>
            <p:nvPr/>
          </p:nvSpPr>
          <p:spPr bwMode="auto">
            <a:xfrm>
              <a:off x="3208500" y="2648622"/>
              <a:ext cx="10999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4" name="Text Box 18"/>
            <p:cNvSpPr txBox="1">
              <a:spLocks noChangeArrowheads="1"/>
            </p:cNvSpPr>
            <p:nvPr/>
          </p:nvSpPr>
          <p:spPr bwMode="auto">
            <a:xfrm>
              <a:off x="3009900" y="2533471"/>
              <a:ext cx="1676400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3600" b="1">
                  <a:sym typeface="Symbol" pitchFamily="18" charset="2"/>
                </a:rPr>
                <a:t></a:t>
              </a:r>
            </a:p>
            <a:p>
              <a:pPr eaLnBrk="0" hangingPunct="0"/>
              <a:r>
                <a:rPr lang="en-US" b="1">
                  <a:sym typeface="Symbol" pitchFamily="18" charset="2"/>
                </a:rPr>
                <a:t>E= E</a:t>
              </a:r>
              <a:r>
                <a:rPr lang="en-US" b="1" baseline="-25000">
                  <a:sym typeface="Symbol" pitchFamily="18" charset="2"/>
                </a:rPr>
                <a:t>K</a:t>
              </a:r>
              <a:r>
                <a:rPr lang="en-US" b="1">
                  <a:sym typeface="Symbol" pitchFamily="18" charset="2"/>
                </a:rPr>
                <a:t>+1</a:t>
              </a:r>
              <a:endParaRPr lang="en-US" b="1"/>
            </a:p>
          </p:txBody>
        </p:sp>
        <p:sp>
          <p:nvSpPr>
            <p:cNvPr id="56355" name="Line 19"/>
            <p:cNvSpPr>
              <a:spLocks noChangeShapeType="1"/>
            </p:cNvSpPr>
            <p:nvPr/>
          </p:nvSpPr>
          <p:spPr bwMode="auto">
            <a:xfrm>
              <a:off x="4311831" y="1723727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6" name="Line 20"/>
            <p:cNvSpPr>
              <a:spLocks noChangeShapeType="1"/>
            </p:cNvSpPr>
            <p:nvPr/>
          </p:nvSpPr>
          <p:spPr bwMode="auto">
            <a:xfrm>
              <a:off x="4230355" y="1581175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7" name="Line 21"/>
            <p:cNvSpPr>
              <a:spLocks noChangeShapeType="1"/>
            </p:cNvSpPr>
            <p:nvPr/>
          </p:nvSpPr>
          <p:spPr bwMode="auto">
            <a:xfrm>
              <a:off x="4148878" y="1438622"/>
              <a:ext cx="0" cy="16291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8" name="Line 22"/>
            <p:cNvSpPr>
              <a:spLocks noChangeShapeType="1"/>
            </p:cNvSpPr>
            <p:nvPr/>
          </p:nvSpPr>
          <p:spPr bwMode="auto">
            <a:xfrm flipV="1">
              <a:off x="4406888" y="1343587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59" name="Line 23"/>
            <p:cNvSpPr>
              <a:spLocks noChangeShapeType="1"/>
            </p:cNvSpPr>
            <p:nvPr/>
          </p:nvSpPr>
          <p:spPr bwMode="auto">
            <a:xfrm flipV="1">
              <a:off x="4311831" y="1173882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0" name="Line 24"/>
            <p:cNvSpPr>
              <a:spLocks noChangeShapeType="1"/>
            </p:cNvSpPr>
            <p:nvPr/>
          </p:nvSpPr>
          <p:spPr bwMode="auto">
            <a:xfrm flipV="1">
              <a:off x="4230355" y="990600"/>
              <a:ext cx="448122" cy="4072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1" name="Text Box 26"/>
            <p:cNvSpPr txBox="1">
              <a:spLocks noChangeArrowheads="1"/>
            </p:cNvSpPr>
            <p:nvPr/>
          </p:nvSpPr>
          <p:spPr bwMode="auto">
            <a:xfrm>
              <a:off x="4457700" y="2819400"/>
              <a:ext cx="1371600" cy="92333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b="1"/>
                <a:t>Photo-electron</a:t>
              </a:r>
            </a:p>
            <a:p>
              <a:pPr eaLnBrk="0" hangingPunct="0"/>
              <a:r>
                <a:rPr lang="en-US" sz="1800" b="1"/>
                <a:t>(E= 1 keV)</a:t>
              </a:r>
            </a:p>
          </p:txBody>
        </p:sp>
        <p:sp>
          <p:nvSpPr>
            <p:cNvPr id="56362" name="TextBox 70"/>
            <p:cNvSpPr txBox="1">
              <a:spLocks noChangeArrowheads="1"/>
            </p:cNvSpPr>
            <p:nvPr/>
          </p:nvSpPr>
          <p:spPr bwMode="auto">
            <a:xfrm>
              <a:off x="4533900" y="2133600"/>
              <a:ext cx="1216724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K L M Valence</a:t>
              </a:r>
            </a:p>
          </p:txBody>
        </p:sp>
        <p:sp>
          <p:nvSpPr>
            <p:cNvPr id="56363" name="TextBox 72"/>
            <p:cNvSpPr txBox="1">
              <a:spLocks noChangeArrowheads="1"/>
            </p:cNvSpPr>
            <p:nvPr/>
          </p:nvSpPr>
          <p:spPr bwMode="auto">
            <a:xfrm>
              <a:off x="3009900" y="3886200"/>
              <a:ext cx="262248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Total Light =</a:t>
              </a:r>
            </a:p>
            <a:p>
              <a:pPr eaLnBrk="0" hangingPunct="0"/>
              <a:r>
                <a:rPr lang="en-US" sz="2000"/>
                <a:t>Light (K-shell hole) +</a:t>
              </a:r>
            </a:p>
            <a:p>
              <a:pPr eaLnBrk="0" hangingPunct="0"/>
              <a:r>
                <a:rPr lang="en-US" sz="2000"/>
                <a:t>Light (1 keV electron)</a:t>
              </a:r>
            </a:p>
          </p:txBody>
        </p:sp>
        <p:sp>
          <p:nvSpPr>
            <p:cNvPr id="56364" name="Line 25"/>
            <p:cNvSpPr>
              <a:spLocks noChangeShapeType="1"/>
            </p:cNvSpPr>
            <p:nvPr/>
          </p:nvSpPr>
          <p:spPr bwMode="auto">
            <a:xfrm>
              <a:off x="4349175" y="2619772"/>
              <a:ext cx="1099125" cy="25117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65" name="Oval 4"/>
            <p:cNvSpPr>
              <a:spLocks noChangeArrowheads="1"/>
            </p:cNvSpPr>
            <p:nvPr/>
          </p:nvSpPr>
          <p:spPr bwMode="auto">
            <a:xfrm>
              <a:off x="4036847" y="2019015"/>
              <a:ext cx="509230" cy="509116"/>
            </a:xfrm>
            <a:prstGeom prst="ellipse">
              <a:avLst/>
            </a:prstGeom>
            <a:solidFill>
              <a:srgbClr val="FF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56366" name="TextBox 71"/>
            <p:cNvSpPr txBox="1">
              <a:spLocks noChangeArrowheads="1"/>
            </p:cNvSpPr>
            <p:nvPr/>
          </p:nvSpPr>
          <p:spPr bwMode="auto">
            <a:xfrm>
              <a:off x="4131722" y="2110601"/>
              <a:ext cx="35137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W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781675" y="1277938"/>
            <a:ext cx="4391025" cy="3598862"/>
            <a:chOff x="5781040" y="1143000"/>
            <a:chExt cx="4391660" cy="3599180"/>
          </a:xfrm>
        </p:grpSpPr>
        <p:pic>
          <p:nvPicPr>
            <p:cNvPr id="56346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81040" y="1143000"/>
              <a:ext cx="4391660" cy="359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7" name="Text Box 18"/>
            <p:cNvSpPr txBox="1">
              <a:spLocks noChangeArrowheads="1"/>
            </p:cNvSpPr>
            <p:nvPr/>
          </p:nvSpPr>
          <p:spPr bwMode="auto">
            <a:xfrm>
              <a:off x="6667500" y="1367135"/>
              <a:ext cx="10668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ym typeface="Symbol" pitchFamily="18" charset="2"/>
                </a:rPr>
                <a:t>NaI:Tl</a:t>
              </a:r>
              <a:endParaRPr lang="en-US" b="1" baseline="-25000"/>
            </a:p>
          </p:txBody>
        </p:sp>
      </p:grpSp>
      <p:sp>
        <p:nvSpPr>
          <p:cNvPr id="56343" name="TextBox 76"/>
          <p:cNvSpPr txBox="1">
            <a:spLocks noChangeArrowheads="1"/>
          </p:cNvSpPr>
          <p:nvPr/>
        </p:nvSpPr>
        <p:spPr bwMode="auto">
          <a:xfrm>
            <a:off x="776288" y="833438"/>
            <a:ext cx="313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</a:rPr>
              <a:t>K-Dip Spectroscopy</a:t>
            </a:r>
          </a:p>
        </p:txBody>
      </p:sp>
      <p:sp>
        <p:nvSpPr>
          <p:cNvPr id="56344" name="Oval 4"/>
          <p:cNvSpPr>
            <a:spLocks noChangeArrowheads="1"/>
          </p:cNvSpPr>
          <p:nvPr/>
        </p:nvSpPr>
        <p:spPr bwMode="auto">
          <a:xfrm>
            <a:off x="1065213" y="2298700"/>
            <a:ext cx="509587" cy="509588"/>
          </a:xfrm>
          <a:prstGeom prst="ellipse">
            <a:avLst/>
          </a:prstGeom>
          <a:solidFill>
            <a:srgbClr val="FF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56345" name="TextBox 31"/>
          <p:cNvSpPr txBox="1">
            <a:spLocks noChangeArrowheads="1"/>
          </p:cNvSpPr>
          <p:nvPr/>
        </p:nvSpPr>
        <p:spPr bwMode="auto">
          <a:xfrm>
            <a:off x="1160463" y="2390775"/>
            <a:ext cx="3508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1257300"/>
            <a:ext cx="7315200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228600"/>
            <a:ext cx="9972675" cy="10287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Do Primary Compton &amp; Core Holes / Cascade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Completely Explain Resolution Degradation?</a:t>
            </a:r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1323975" y="5930900"/>
            <a:ext cx="7926388" cy="49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ＭＳ Ｐゴシック" charset="-128"/>
              </a:rPr>
              <a:t>No!!! There Must Be Something More…</a:t>
            </a:r>
            <a:endParaRPr lang="en-US" sz="3200" b="1">
              <a:ea typeface="ＭＳ Ｐゴシック" charset="-128"/>
              <a:sym typeface="Symbol" charset="2"/>
            </a:endParaRPr>
          </a:p>
        </p:txBody>
      </p:sp>
      <p:sp>
        <p:nvSpPr>
          <p:cNvPr id="58372" name="Text Box 9"/>
          <p:cNvSpPr txBox="1">
            <a:spLocks noChangeArrowheads="1"/>
          </p:cNvSpPr>
          <p:nvPr/>
        </p:nvSpPr>
        <p:spPr bwMode="auto">
          <a:xfrm>
            <a:off x="6858000" y="3117850"/>
            <a:ext cx="148907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chemeClr val="accent1"/>
                </a:solidFill>
              </a:rPr>
              <a:t>Gamma</a:t>
            </a:r>
          </a:p>
          <a:p>
            <a:pPr algn="ctr" eaLnBrk="0" hangingPunct="0"/>
            <a:r>
              <a:rPr lang="en-US" sz="2800" b="1">
                <a:solidFill>
                  <a:schemeClr val="accent1"/>
                </a:solidFill>
              </a:rPr>
              <a:t>Excited</a:t>
            </a:r>
          </a:p>
        </p:txBody>
      </p:sp>
      <p:sp>
        <p:nvSpPr>
          <p:cNvPr id="58373" name="Text Box 10"/>
          <p:cNvSpPr txBox="1">
            <a:spLocks noChangeArrowheads="1"/>
          </p:cNvSpPr>
          <p:nvPr/>
        </p:nvSpPr>
        <p:spPr bwMode="auto">
          <a:xfrm>
            <a:off x="2973388" y="4535488"/>
            <a:ext cx="27130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008000"/>
                </a:solidFill>
              </a:rPr>
              <a:t>Counting Stats</a:t>
            </a:r>
          </a:p>
        </p:txBody>
      </p:sp>
      <p:sp>
        <p:nvSpPr>
          <p:cNvPr id="58374" name="Line 11"/>
          <p:cNvSpPr>
            <a:spLocks noChangeShapeType="1"/>
          </p:cNvSpPr>
          <p:nvPr/>
        </p:nvSpPr>
        <p:spPr bwMode="auto">
          <a:xfrm flipV="1">
            <a:off x="4267200" y="3987800"/>
            <a:ext cx="304800" cy="533400"/>
          </a:xfrm>
          <a:prstGeom prst="line">
            <a:avLst/>
          </a:prstGeom>
          <a:noFill/>
          <a:ln w="38100">
            <a:solidFill>
              <a:srgbClr val="408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5" name="Line 12"/>
          <p:cNvSpPr>
            <a:spLocks noChangeShapeType="1"/>
          </p:cNvSpPr>
          <p:nvPr/>
        </p:nvSpPr>
        <p:spPr bwMode="auto">
          <a:xfrm flipH="1">
            <a:off x="5410200" y="3530600"/>
            <a:ext cx="14478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6" name="Line 13"/>
          <p:cNvSpPr>
            <a:spLocks noChangeShapeType="1"/>
          </p:cNvSpPr>
          <p:nvPr/>
        </p:nvSpPr>
        <p:spPr bwMode="auto">
          <a:xfrm flipH="1">
            <a:off x="5791200" y="3530600"/>
            <a:ext cx="10668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7" name="Line 14"/>
          <p:cNvSpPr>
            <a:spLocks noChangeShapeType="1"/>
          </p:cNvSpPr>
          <p:nvPr/>
        </p:nvSpPr>
        <p:spPr bwMode="auto">
          <a:xfrm flipH="1">
            <a:off x="6705600" y="3530600"/>
            <a:ext cx="1524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8" name="Text Box 15"/>
          <p:cNvSpPr txBox="1">
            <a:spLocks noChangeArrowheads="1"/>
          </p:cNvSpPr>
          <p:nvPr/>
        </p:nvSpPr>
        <p:spPr bwMode="auto">
          <a:xfrm>
            <a:off x="4972050" y="1854200"/>
            <a:ext cx="16065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chemeClr val="accent2"/>
                </a:solidFill>
              </a:rPr>
              <a:t>Electron</a:t>
            </a:r>
          </a:p>
          <a:p>
            <a:pPr algn="ctr" eaLnBrk="0" hangingPunct="0"/>
            <a:r>
              <a:rPr lang="en-US" sz="2800" b="1">
                <a:solidFill>
                  <a:schemeClr val="accent2"/>
                </a:solidFill>
              </a:rPr>
              <a:t>Excited</a:t>
            </a:r>
          </a:p>
        </p:txBody>
      </p:sp>
      <p:sp>
        <p:nvSpPr>
          <p:cNvPr id="58379" name="Line 16"/>
          <p:cNvSpPr>
            <a:spLocks noChangeShapeType="1"/>
          </p:cNvSpPr>
          <p:nvPr/>
        </p:nvSpPr>
        <p:spPr bwMode="auto">
          <a:xfrm flipH="1">
            <a:off x="4267200" y="2311400"/>
            <a:ext cx="762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611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W.W. Moses, et al., IEEE Trans. Nucl. Sci. NS-55, pp. 1049, 2008</a:t>
            </a:r>
          </a:p>
        </p:txBody>
      </p:sp>
      <p:sp>
        <p:nvSpPr>
          <p:cNvPr id="58381" name="TextBox 13"/>
          <p:cNvSpPr txBox="1">
            <a:spLocks noChangeArrowheads="1"/>
          </p:cNvSpPr>
          <p:nvPr/>
        </p:nvSpPr>
        <p:spPr bwMode="auto">
          <a:xfrm>
            <a:off x="6923088" y="1600200"/>
            <a:ext cx="1039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NaI:Tl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381000"/>
            <a:ext cx="9486900" cy="5461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Electron Energy Deposit Still Non-Uniform!</a:t>
            </a:r>
          </a:p>
        </p:txBody>
      </p:sp>
      <p:pic>
        <p:nvPicPr>
          <p:cNvPr id="60418" name="Picture 6" descr="Bubble Chamber Photo Cropp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184275"/>
            <a:ext cx="61976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 Box 7"/>
          <p:cNvSpPr txBox="1">
            <a:spLocks noChangeArrowheads="1"/>
          </p:cNvSpPr>
          <p:nvPr/>
        </p:nvSpPr>
        <p:spPr bwMode="auto">
          <a:xfrm>
            <a:off x="4953000" y="1524000"/>
            <a:ext cx="3163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</a:rPr>
              <a:t>Landau Fluctuations</a:t>
            </a:r>
          </a:p>
        </p:txBody>
      </p:sp>
      <p:sp>
        <p:nvSpPr>
          <p:cNvPr id="60420" name="Line 8"/>
          <p:cNvSpPr>
            <a:spLocks noChangeShapeType="1"/>
          </p:cNvSpPr>
          <p:nvPr/>
        </p:nvSpPr>
        <p:spPr bwMode="auto">
          <a:xfrm>
            <a:off x="4648200" y="4267200"/>
            <a:ext cx="1600200" cy="762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0421" name="Text Box 10"/>
          <p:cNvSpPr txBox="1">
            <a:spLocks noChangeArrowheads="1"/>
          </p:cNvSpPr>
          <p:nvPr/>
        </p:nvSpPr>
        <p:spPr bwMode="auto">
          <a:xfrm>
            <a:off x="3074988" y="3962400"/>
            <a:ext cx="1573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</a:rPr>
              <a:t>Delta Ray</a:t>
            </a:r>
          </a:p>
        </p:txBody>
      </p:sp>
      <p:sp>
        <p:nvSpPr>
          <p:cNvPr id="60422" name="Line 11"/>
          <p:cNvSpPr>
            <a:spLocks noChangeShapeType="1"/>
          </p:cNvSpPr>
          <p:nvPr/>
        </p:nvSpPr>
        <p:spPr bwMode="auto">
          <a:xfrm flipH="1">
            <a:off x="4114800" y="1828800"/>
            <a:ext cx="83820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0423" name="Rectangle 12"/>
          <p:cNvSpPr>
            <a:spLocks noChangeArrowheads="1"/>
          </p:cNvSpPr>
          <p:nvPr/>
        </p:nvSpPr>
        <p:spPr bwMode="auto">
          <a:xfrm>
            <a:off x="9598025" y="119062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60424" name="Text Box 13"/>
          <p:cNvSpPr txBox="1">
            <a:spLocks noChangeArrowheads="1"/>
          </p:cNvSpPr>
          <p:nvPr/>
        </p:nvSpPr>
        <p:spPr bwMode="auto">
          <a:xfrm>
            <a:off x="2247900" y="6070600"/>
            <a:ext cx="48101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sym typeface="Symbol" pitchFamily="18" charset="2"/>
              </a:rPr>
              <a:t>e</a:t>
            </a:r>
            <a:r>
              <a:rPr lang="en-US" sz="2800" b="1" baseline="3000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lang="en-US" sz="2800" b="1">
                <a:solidFill>
                  <a:schemeClr val="bg1"/>
                </a:solidFill>
                <a:sym typeface="Symbol" pitchFamily="18" charset="2"/>
              </a:rPr>
              <a:t>e</a:t>
            </a:r>
            <a:r>
              <a:rPr lang="en-US" sz="2800" b="1" baseline="30000">
                <a:solidFill>
                  <a:schemeClr val="bg1"/>
                </a:solidFill>
                <a:sym typeface="Symbol" pitchFamily="18" charset="2"/>
              </a:rPr>
              <a:t>–</a:t>
            </a:r>
            <a:r>
              <a:rPr lang="en-US" sz="2800" b="1">
                <a:solidFill>
                  <a:schemeClr val="bg1"/>
                </a:solidFill>
              </a:rPr>
              <a:t> in Bubble Chamber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8" y="457200"/>
            <a:ext cx="5932487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3: Ionization Density</a:t>
            </a:r>
          </a:p>
        </p:txBody>
      </p:sp>
      <p:pic>
        <p:nvPicPr>
          <p:cNvPr id="62466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625600"/>
            <a:ext cx="4572000" cy="360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9971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Yield Depends on Electron Ionization Density</a:t>
            </a:r>
          </a:p>
        </p:txBody>
      </p:sp>
      <p:sp>
        <p:nvSpPr>
          <p:cNvPr id="498704" name="Rectangle 16"/>
          <p:cNvSpPr>
            <a:spLocks noChangeArrowheads="1"/>
          </p:cNvSpPr>
          <p:nvPr/>
        </p:nvSpPr>
        <p:spPr bwMode="auto">
          <a:xfrm>
            <a:off x="152400" y="5715000"/>
            <a:ext cx="9988550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Non-Proportionality + Non-Uniform Energy Deposit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chemeClr val="accent1"/>
                </a:solidFill>
                <a:ea typeface="ＭＳ Ｐゴシック" charset="-128"/>
                <a:sym typeface="Symbol" charset="2"/>
              </a:rPr>
              <a:t></a:t>
            </a:r>
            <a:r>
              <a:rPr lang="en-US" sz="3200" b="1">
                <a:ea typeface="ＭＳ Ｐゴシック" charset="-128"/>
                <a:sym typeface="Symbol" charset="2"/>
              </a:rPr>
              <a:t> Degraded Energy Resolution</a:t>
            </a:r>
            <a:endParaRPr lang="en-US" sz="3200" b="1">
              <a:ea typeface="ＭＳ Ｐゴシック" charset="-128"/>
            </a:endParaRPr>
          </a:p>
        </p:txBody>
      </p:sp>
      <p:sp>
        <p:nvSpPr>
          <p:cNvPr id="498695" name="Oval 7"/>
          <p:cNvSpPr>
            <a:spLocks noChangeArrowheads="1"/>
          </p:cNvSpPr>
          <p:nvPr/>
        </p:nvSpPr>
        <p:spPr bwMode="auto">
          <a:xfrm>
            <a:off x="6858000" y="2209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6" name="Oval 8"/>
          <p:cNvSpPr>
            <a:spLocks noChangeArrowheads="1"/>
          </p:cNvSpPr>
          <p:nvPr/>
        </p:nvSpPr>
        <p:spPr bwMode="auto">
          <a:xfrm>
            <a:off x="8915400" y="2438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7" name="Oval 9"/>
          <p:cNvSpPr>
            <a:spLocks noChangeArrowheads="1"/>
          </p:cNvSpPr>
          <p:nvPr/>
        </p:nvSpPr>
        <p:spPr bwMode="auto">
          <a:xfrm>
            <a:off x="9144000" y="3276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8" name="Oval 10"/>
          <p:cNvSpPr>
            <a:spLocks noChangeArrowheads="1"/>
          </p:cNvSpPr>
          <p:nvPr/>
        </p:nvSpPr>
        <p:spPr bwMode="auto">
          <a:xfrm>
            <a:off x="7696200" y="2057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699" name="Oval 11"/>
          <p:cNvSpPr>
            <a:spLocks noChangeArrowheads="1"/>
          </p:cNvSpPr>
          <p:nvPr/>
        </p:nvSpPr>
        <p:spPr bwMode="auto">
          <a:xfrm>
            <a:off x="7315200" y="2133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0" name="Oval 12"/>
          <p:cNvSpPr>
            <a:spLocks noChangeArrowheads="1"/>
          </p:cNvSpPr>
          <p:nvPr/>
        </p:nvSpPr>
        <p:spPr bwMode="auto">
          <a:xfrm>
            <a:off x="8039100" y="20193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1" name="Oval 13"/>
          <p:cNvSpPr>
            <a:spLocks noChangeArrowheads="1"/>
          </p:cNvSpPr>
          <p:nvPr/>
        </p:nvSpPr>
        <p:spPr bwMode="auto">
          <a:xfrm>
            <a:off x="9067800" y="2895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2" name="Oval 14"/>
          <p:cNvSpPr>
            <a:spLocks noChangeArrowheads="1"/>
          </p:cNvSpPr>
          <p:nvPr/>
        </p:nvSpPr>
        <p:spPr bwMode="auto">
          <a:xfrm>
            <a:off x="9258300" y="3810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498703" name="Oval 15"/>
          <p:cNvSpPr>
            <a:spLocks noChangeArrowheads="1"/>
          </p:cNvSpPr>
          <p:nvPr/>
        </p:nvSpPr>
        <p:spPr bwMode="auto">
          <a:xfrm>
            <a:off x="8686800" y="2133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pic>
        <p:nvPicPr>
          <p:cNvPr id="64525" name="Picture 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543050"/>
            <a:ext cx="5029200" cy="3771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5" grpId="0" animBg="1"/>
      <p:bldP spid="498696" grpId="0" animBg="1"/>
      <p:bldP spid="498697" grpId="0" animBg="1"/>
      <p:bldP spid="498698" grpId="0" animBg="1"/>
      <p:bldP spid="498699" grpId="0" animBg="1"/>
      <p:bldP spid="498700" grpId="0" animBg="1"/>
      <p:bldP spid="498701" grpId="0" animBg="1"/>
      <p:bldP spid="498702" grpId="0" animBg="1"/>
      <p:bldP spid="4987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Line 26"/>
          <p:cNvSpPr>
            <a:spLocks noChangeShapeType="1"/>
          </p:cNvSpPr>
          <p:nvPr/>
        </p:nvSpPr>
        <p:spPr bwMode="auto">
          <a:xfrm>
            <a:off x="1028700" y="2235200"/>
            <a:ext cx="833437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6562" name="Line 27"/>
          <p:cNvSpPr>
            <a:spLocks noChangeShapeType="1"/>
          </p:cNvSpPr>
          <p:nvPr/>
        </p:nvSpPr>
        <p:spPr bwMode="auto">
          <a:xfrm>
            <a:off x="1028700" y="3327400"/>
            <a:ext cx="764857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6563" name="Line 28"/>
          <p:cNvSpPr>
            <a:spLocks noChangeShapeType="1"/>
          </p:cNvSpPr>
          <p:nvPr/>
        </p:nvSpPr>
        <p:spPr bwMode="auto">
          <a:xfrm>
            <a:off x="1028700" y="4432300"/>
            <a:ext cx="7772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>
          <a:xfrm>
            <a:off x="1304925" y="228600"/>
            <a:ext cx="7770813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 Fluctuations in Light Output</a:t>
            </a:r>
            <a:br>
              <a:rPr lang="en-US" smtClean="0"/>
            </a:br>
            <a:r>
              <a:rPr lang="en-US" smtClean="0"/>
              <a:t>Along the Electron Track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534988" y="5410200"/>
            <a:ext cx="9304337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Compute Variance in Light Produced at Each Point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Integrate Variance Along Track To Get Total Variance</a:t>
            </a:r>
          </a:p>
        </p:txBody>
      </p:sp>
      <p:sp>
        <p:nvSpPr>
          <p:cNvPr id="66566" name="Text Box 24"/>
          <p:cNvSpPr txBox="1">
            <a:spLocks noChangeArrowheads="1"/>
          </p:cNvSpPr>
          <p:nvPr/>
        </p:nvSpPr>
        <p:spPr bwMode="auto">
          <a:xfrm>
            <a:off x="952500" y="1828800"/>
            <a:ext cx="8461375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Bethe-Block Equation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ionization density (dE/dx) as function of E</a:t>
            </a:r>
          </a:p>
          <a:p>
            <a:pPr eaLnBrk="0" hangingPunct="0"/>
            <a:endParaRPr lang="en-US" b="1">
              <a:sym typeface="Symbol" pitchFamily="18" charset="2"/>
            </a:endParaRPr>
          </a:p>
          <a:p>
            <a:pPr eaLnBrk="0" hangingPunct="0"/>
            <a:r>
              <a:rPr lang="en-US" b="1">
                <a:solidFill>
                  <a:schemeClr val="accent1"/>
                </a:solidFill>
              </a:rPr>
              <a:t>Landau Equation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variation in ionization density (dE/dx)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>
                <a:solidFill>
                  <a:schemeClr val="accent1"/>
                </a:solidFill>
              </a:rPr>
              <a:t>Measured Electron Response</a:t>
            </a:r>
            <a:endParaRPr lang="en-US" b="1"/>
          </a:p>
          <a:p>
            <a:pPr eaLnBrk="0" hangingPunct="0"/>
            <a:r>
              <a:rPr lang="en-US" b="1"/>
              <a:t>	</a:t>
            </a:r>
            <a:r>
              <a:rPr lang="en-US" b="1">
                <a:sym typeface="Symbol" pitchFamily="18" charset="2"/>
              </a:rPr>
              <a:t> Gives scintillation efficiency as function of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>
          <a:xfrm>
            <a:off x="3911600" y="76200"/>
            <a:ext cx="2462213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Success!!!</a:t>
            </a: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876300" y="5562600"/>
            <a:ext cx="8501063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Given the Electron Response for a Material,</a:t>
            </a:r>
            <a:br>
              <a:rPr lang="en-US" sz="2800" b="1" dirty="0">
                <a:ea typeface="+mn-ea"/>
              </a:rPr>
            </a:br>
            <a:r>
              <a:rPr lang="en-US" sz="2800" b="1" dirty="0">
                <a:ea typeface="+mn-ea"/>
              </a:rPr>
              <a:t>Can </a:t>
            </a:r>
            <a:r>
              <a:rPr lang="en-US" sz="2800" b="1" i="1" dirty="0">
                <a:ea typeface="+mn-ea"/>
              </a:rPr>
              <a:t>Quantitatively </a:t>
            </a:r>
            <a:r>
              <a:rPr lang="en-US" sz="2800" b="1" dirty="0">
                <a:ea typeface="+mn-ea"/>
              </a:rPr>
              <a:t>Predict the Energy Resolution</a:t>
            </a: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309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I8-2 at SCINT09, Jeju Island, Korea</a:t>
            </a:r>
          </a:p>
        </p:txBody>
      </p:sp>
      <p:grpSp>
        <p:nvGrpSpPr>
          <p:cNvPr id="68612" name="Group 63"/>
          <p:cNvGrpSpPr>
            <a:grpSpLocks noChangeAspect="1"/>
          </p:cNvGrpSpPr>
          <p:nvPr/>
        </p:nvGrpSpPr>
        <p:grpSpPr bwMode="auto">
          <a:xfrm>
            <a:off x="1638300" y="762000"/>
            <a:ext cx="6981825" cy="4487863"/>
            <a:chOff x="2761345" y="2362200"/>
            <a:chExt cx="7347855" cy="4724400"/>
          </a:xfrm>
        </p:grpSpPr>
        <p:pic>
          <p:nvPicPr>
            <p:cNvPr id="61" name="Picture 10" descr="Picture 6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61345" y="2362200"/>
              <a:ext cx="7347855" cy="472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rotWithShape="0">
                <a:srgbClr val="808080">
                  <a:alpha val="42999"/>
                </a:srgbClr>
              </a:outerShdw>
            </a:effectLst>
          </p:spPr>
        </p:pic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5018497" y="3047380"/>
              <a:ext cx="13867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54312" y="3276331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780348" y="3597196"/>
              <a:ext cx="13867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086091" y="3809434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6375127" y="3978223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712614" y="4115259"/>
              <a:ext cx="135328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7152014" y="4359249"/>
              <a:ext cx="138671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7442721" y="4436123"/>
              <a:ext cx="137000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7730086" y="4546421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8034158" y="4640006"/>
              <a:ext cx="138671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8298133" y="4720222"/>
              <a:ext cx="137000" cy="1353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8630608" y="4787069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8941363" y="4812136"/>
              <a:ext cx="135328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9105094" y="4825506"/>
              <a:ext cx="137000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5003460" y="3445119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9270495" y="4803781"/>
              <a:ext cx="137000" cy="1387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9195313" y="3401668"/>
              <a:ext cx="135328" cy="1370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5354312" y="3520322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5780348" y="3734232"/>
              <a:ext cx="138670" cy="1353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086091" y="3901349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375127" y="4055096"/>
              <a:ext cx="137000" cy="1353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712614" y="4207172"/>
              <a:ext cx="135328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152014" y="4419412"/>
              <a:ext cx="138671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7442721" y="4511325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7740110" y="4663403"/>
              <a:ext cx="135329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8029146" y="4783727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8288108" y="4887339"/>
              <a:ext cx="138671" cy="138707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8628936" y="5074511"/>
              <a:ext cx="135329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911290" y="5193163"/>
              <a:ext cx="135328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9105094" y="5291763"/>
              <a:ext cx="137000" cy="13703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9253788" y="5370307"/>
              <a:ext cx="138671" cy="13870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9195313" y="3582155"/>
              <a:ext cx="135328" cy="13536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5003460" y="336824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5354312" y="3657358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5780348" y="4115259"/>
              <a:ext cx="13867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6086091" y="451132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6375127" y="4877312"/>
              <a:ext cx="13700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712614" y="5044429"/>
              <a:ext cx="135328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7152014" y="5121303"/>
              <a:ext cx="138671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7442721" y="518146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7746793" y="5181465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8029146" y="5176451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8298133" y="5156397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8630608" y="5156397"/>
              <a:ext cx="137000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8916301" y="5054456"/>
              <a:ext cx="135329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9113447" y="5004321"/>
              <a:ext cx="137000" cy="135364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9270495" y="4960871"/>
              <a:ext cx="137000" cy="138707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9195313" y="3749272"/>
              <a:ext cx="135328" cy="137036"/>
            </a:xfrm>
            <a:prstGeom prst="ellipse">
              <a:avLst/>
            </a:prstGeom>
            <a:solidFill>
              <a:srgbClr val="000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8600"/>
            <a:ext cx="8926513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Can We Understand the</a:t>
            </a:r>
            <a:br>
              <a:rPr lang="en-US" smtClean="0"/>
            </a:br>
            <a:r>
              <a:rPr lang="en-US" smtClean="0"/>
              <a:t>Shape of the Electron Response Curve?</a:t>
            </a:r>
          </a:p>
        </p:txBody>
      </p:sp>
      <p:pic>
        <p:nvPicPr>
          <p:cNvPr id="70658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5263" y="182563"/>
            <a:ext cx="7415212" cy="1036637"/>
          </a:xfrm>
        </p:spPr>
        <p:txBody>
          <a:bodyPr/>
          <a:lstStyle/>
          <a:p>
            <a:pPr>
              <a:defRPr/>
            </a:pPr>
            <a:r>
              <a:rPr lang="en-US" smtClean="0"/>
              <a:t>What Creates the Shape</a:t>
            </a:r>
            <a:br>
              <a:rPr lang="en-US" smtClean="0"/>
            </a:br>
            <a:r>
              <a:rPr lang="en-US" smtClean="0"/>
              <a:t>of the Electron Response Curve?</a:t>
            </a:r>
          </a:p>
        </p:txBody>
      </p:sp>
      <p:pic>
        <p:nvPicPr>
          <p:cNvPr id="727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3260725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333500" y="5799138"/>
            <a:ext cx="7623175" cy="830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Arial" charset="0"/>
                <a:cs typeface="Arial" charset="0"/>
              </a:rPr>
              <a:t>Key Empirical Observation:</a:t>
            </a:r>
          </a:p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Arial" charset="0"/>
                <a:cs typeface="Arial" charset="0"/>
              </a:rPr>
              <a:t>Light Output Depends on Ionization Density</a:t>
            </a: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325" y="1800225"/>
            <a:ext cx="4346575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2100" y="1800225"/>
            <a:ext cx="4349750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TextBox 7"/>
          <p:cNvSpPr txBox="1">
            <a:spLocks noChangeArrowheads="1"/>
          </p:cNvSpPr>
          <p:nvPr/>
        </p:nvSpPr>
        <p:spPr bwMode="auto">
          <a:xfrm>
            <a:off x="6438900" y="1343025"/>
            <a:ext cx="2185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Alkali Halides</a:t>
            </a:r>
          </a:p>
        </p:txBody>
      </p:sp>
      <p:sp>
        <p:nvSpPr>
          <p:cNvPr id="72711" name="TextBox 8"/>
          <p:cNvSpPr txBox="1">
            <a:spLocks noChangeArrowheads="1"/>
          </p:cNvSpPr>
          <p:nvPr/>
        </p:nvSpPr>
        <p:spPr bwMode="auto">
          <a:xfrm>
            <a:off x="2255838" y="1343025"/>
            <a:ext cx="1211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Oxides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42900" y="3857625"/>
            <a:ext cx="6096000" cy="1857375"/>
            <a:chOff x="342900" y="3733800"/>
            <a:chExt cx="6096000" cy="1858089"/>
          </a:xfrm>
        </p:grpSpPr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342900" y="4883592"/>
              <a:ext cx="4545013" cy="708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rgbClr val="FF0000"/>
                  </a:solidFill>
                  <a:ea typeface="+mn-ea"/>
                </a:rPr>
                <a:t>Decrease at High Ionization Density</a:t>
              </a:r>
            </a:p>
            <a:p>
              <a:pPr algn="ctr" eaLnBrk="0" hangingPunct="0">
                <a:defRPr/>
              </a:pPr>
              <a:r>
                <a:rPr lang="en-US" sz="2000" b="1" dirty="0">
                  <a:solidFill>
                    <a:srgbClr val="FF0000"/>
                  </a:solidFill>
                  <a:ea typeface="+mn-ea"/>
                </a:rPr>
                <a:t>(All Materials)</a:t>
              </a:r>
            </a:p>
          </p:txBody>
        </p:sp>
        <p:cxnSp>
          <p:nvCxnSpPr>
            <p:cNvPr id="72717" name="Straight Arrow Connector 10"/>
            <p:cNvCxnSpPr>
              <a:cxnSpLocks noChangeShapeType="1"/>
            </p:cNvCxnSpPr>
            <p:nvPr/>
          </p:nvCxnSpPr>
          <p:spPr bwMode="auto">
            <a:xfrm rot="10800000">
              <a:off x="2400300" y="3810000"/>
              <a:ext cx="1219200" cy="1066800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  <p:cxnSp>
          <p:nvCxnSpPr>
            <p:cNvPr id="72718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3619501" y="3733800"/>
              <a:ext cx="2819399" cy="1143000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72100" y="4010025"/>
            <a:ext cx="4479925" cy="1704975"/>
            <a:chOff x="5372100" y="3886200"/>
            <a:chExt cx="4480714" cy="1705689"/>
          </a:xfrm>
        </p:grpSpPr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5372100" y="4883567"/>
              <a:ext cx="4480714" cy="7083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rgbClr val="FF0000"/>
                  </a:solidFill>
                  <a:ea typeface="ＭＳ Ｐゴシック" charset="-128"/>
                </a:rPr>
                <a:t>Decrease at Low Ionization Density</a:t>
              </a:r>
            </a:p>
            <a:p>
              <a:pPr algn="ctr" eaLnBrk="0" hangingPunct="0">
                <a:defRPr/>
              </a:pPr>
              <a:r>
                <a:rPr lang="en-US" sz="2000" b="1">
                  <a:solidFill>
                    <a:srgbClr val="FF0000"/>
                  </a:solidFill>
                  <a:ea typeface="ＭＳ Ｐゴシック" charset="-128"/>
                </a:rPr>
                <a:t>(~Only Alkali Halides)</a:t>
              </a:r>
            </a:p>
          </p:txBody>
        </p:sp>
        <p:cxnSp>
          <p:nvCxnSpPr>
            <p:cNvPr id="72715" name="Straight Arr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960668" y="4188768"/>
              <a:ext cx="990600" cy="385464"/>
            </a:xfrm>
            <a:prstGeom prst="straightConnector1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4975" y="346075"/>
            <a:ext cx="44323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Non-Proportionality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1524000" y="5486400"/>
            <a:ext cx="7340600" cy="936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+mn-ea"/>
              </a:rPr>
              <a:t>Light Yield </a:t>
            </a:r>
            <a:r>
              <a:rPr lang="en-US" sz="3200" b="1" i="1">
                <a:ea typeface="+mn-ea"/>
              </a:rPr>
              <a:t>Not</a:t>
            </a:r>
            <a:r>
              <a:rPr lang="en-US" sz="3200" b="1">
                <a:ea typeface="+mn-ea"/>
              </a:rPr>
              <a:t> Constant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3200" b="1">
                <a:ea typeface="+mn-ea"/>
              </a:rPr>
              <a:t>Depends on Particle Energy &amp; Type </a:t>
            </a:r>
          </a:p>
        </p:txBody>
      </p:sp>
      <p:pic>
        <p:nvPicPr>
          <p:cNvPr id="19459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95400"/>
            <a:ext cx="5486400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177800" y="228600"/>
            <a:ext cx="9979025" cy="549275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Arial" charset="0"/>
              </a:rPr>
              <a:t>Competing Processes for e/h Recombination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833438" y="5486400"/>
            <a:ext cx="86233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Many Ways for e/h Pairs in a Voxel to Recombine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Not All Recombinations Produce Light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sz="2800" b="1">
                <a:ea typeface="Arial" charset="0"/>
                <a:cs typeface="Arial" charset="0"/>
              </a:rPr>
              <a:t>Processes Depend on Ionization Density</a:t>
            </a:r>
          </a:p>
        </p:txBody>
      </p:sp>
      <p:sp>
        <p:nvSpPr>
          <p:cNvPr id="74755" name="AutoShape 7"/>
          <p:cNvSpPr>
            <a:spLocks noChangeArrowheads="1"/>
          </p:cNvSpPr>
          <p:nvPr/>
        </p:nvSpPr>
        <p:spPr bwMode="auto">
          <a:xfrm rot="5400000">
            <a:off x="5010150" y="-1262062"/>
            <a:ext cx="609600" cy="7372350"/>
          </a:xfrm>
          <a:prstGeom prst="can">
            <a:avLst>
              <a:gd name="adj" fmla="val 70547"/>
            </a:avLst>
          </a:prstGeom>
          <a:solidFill>
            <a:srgbClr val="00DC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 b="1">
              <a:cs typeface="Arial" charset="0"/>
            </a:endParaRPr>
          </a:p>
        </p:txBody>
      </p:sp>
      <p:sp>
        <p:nvSpPr>
          <p:cNvPr id="74756" name="Text Box 11"/>
          <p:cNvSpPr txBox="1">
            <a:spLocks noChangeArrowheads="1"/>
          </p:cNvSpPr>
          <p:nvPr/>
        </p:nvSpPr>
        <p:spPr bwMode="auto">
          <a:xfrm>
            <a:off x="584200" y="1568450"/>
            <a:ext cx="292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cs typeface="Arial" charset="0"/>
              </a:rPr>
              <a:t>Electron Ionization Track</a:t>
            </a:r>
          </a:p>
        </p:txBody>
      </p:sp>
      <p:grpSp>
        <p:nvGrpSpPr>
          <p:cNvPr id="74757" name="Group 16"/>
          <p:cNvGrpSpPr>
            <a:grpSpLocks/>
          </p:cNvGrpSpPr>
          <p:nvPr/>
        </p:nvGrpSpPr>
        <p:grpSpPr bwMode="auto">
          <a:xfrm>
            <a:off x="4705350" y="1219200"/>
            <a:ext cx="1296988" cy="1509713"/>
            <a:chOff x="2635" y="864"/>
            <a:chExt cx="726" cy="951"/>
          </a:xfrm>
        </p:grpSpPr>
        <p:sp>
          <p:nvSpPr>
            <p:cNvPr id="74811" name="AutoShape 8"/>
            <p:cNvSpPr>
              <a:spLocks noChangeArrowheads="1"/>
            </p:cNvSpPr>
            <p:nvPr/>
          </p:nvSpPr>
          <p:spPr bwMode="auto">
            <a:xfrm rot="5400000">
              <a:off x="2808" y="1359"/>
              <a:ext cx="384" cy="528"/>
            </a:xfrm>
            <a:prstGeom prst="can">
              <a:avLst>
                <a:gd name="adj" fmla="val 6875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 b="1">
                <a:cs typeface="Arial" charset="0"/>
              </a:endParaRPr>
            </a:p>
          </p:txBody>
        </p:sp>
        <p:sp>
          <p:nvSpPr>
            <p:cNvPr id="74812" name="Text Box 12"/>
            <p:cNvSpPr txBox="1">
              <a:spLocks noChangeArrowheads="1"/>
            </p:cNvSpPr>
            <p:nvPr/>
          </p:nvSpPr>
          <p:spPr bwMode="auto">
            <a:xfrm>
              <a:off x="2635" y="864"/>
              <a:ext cx="7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cs typeface="Arial" charset="0"/>
                </a:rPr>
                <a:t>One Voxel</a:t>
              </a:r>
            </a:p>
          </p:txBody>
        </p:sp>
        <p:sp>
          <p:nvSpPr>
            <p:cNvPr id="74813" name="Line 13"/>
            <p:cNvSpPr>
              <a:spLocks noChangeShapeType="1"/>
            </p:cNvSpPr>
            <p:nvPr/>
          </p:nvSpPr>
          <p:spPr bwMode="auto">
            <a:xfrm flipH="1">
              <a:off x="2998" y="1095"/>
              <a:ext cx="0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4758" name="Group 65"/>
          <p:cNvGrpSpPr>
            <a:grpSpLocks/>
          </p:cNvGrpSpPr>
          <p:nvPr/>
        </p:nvGrpSpPr>
        <p:grpSpPr bwMode="auto">
          <a:xfrm>
            <a:off x="506413" y="2438400"/>
            <a:ext cx="9053512" cy="2808288"/>
            <a:chOff x="506414" y="2590800"/>
            <a:chExt cx="9053511" cy="2808288"/>
          </a:xfrm>
        </p:grpSpPr>
        <p:sp>
          <p:nvSpPr>
            <p:cNvPr id="74759" name="Text Box 17"/>
            <p:cNvSpPr txBox="1">
              <a:spLocks noChangeArrowheads="1"/>
            </p:cNvSpPr>
            <p:nvPr/>
          </p:nvSpPr>
          <p:spPr bwMode="auto">
            <a:xfrm>
              <a:off x="3873347" y="3611991"/>
              <a:ext cx="5686578" cy="1570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Non-Radiative Trapping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Exciton Formation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cs typeface="Arial" charset="0"/>
                </a:rPr>
                <a:t>Electron / Hole / Exciton Interactions</a:t>
              </a:r>
            </a:p>
            <a:p>
              <a:pPr marL="177800" lvl="1" indent="-165100" eaLnBrk="0" hangingPunct="0">
                <a:buClr>
                  <a:schemeClr val="accent1"/>
                </a:buClr>
                <a:buFont typeface="Arial" charset="0"/>
                <a:buChar char="•"/>
                <a:tabLst>
                  <a:tab pos="3886200" algn="l"/>
                  <a:tab pos="6350000" algn="l"/>
                </a:tabLst>
              </a:pPr>
              <a:r>
                <a:rPr lang="en-US" b="1">
                  <a:solidFill>
                    <a:schemeClr val="accent2"/>
                  </a:solidFill>
                  <a:cs typeface="Arial" charset="0"/>
                </a:rPr>
                <a:t>Luminescence</a:t>
              </a:r>
            </a:p>
          </p:txBody>
        </p:sp>
        <p:grpSp>
          <p:nvGrpSpPr>
            <p:cNvPr id="74760" name="Group 60"/>
            <p:cNvGrpSpPr>
              <a:grpSpLocks/>
            </p:cNvGrpSpPr>
            <p:nvPr/>
          </p:nvGrpSpPr>
          <p:grpSpPr bwMode="auto">
            <a:xfrm>
              <a:off x="506414" y="3429000"/>
              <a:ext cx="2836272" cy="1970088"/>
              <a:chOff x="506414" y="3429000"/>
              <a:chExt cx="2836272" cy="1970088"/>
            </a:xfrm>
          </p:grpSpPr>
          <p:sp>
            <p:nvSpPr>
              <p:cNvPr id="74762" name="AutoShape 10"/>
              <p:cNvSpPr>
                <a:spLocks noChangeArrowheads="1"/>
              </p:cNvSpPr>
              <p:nvPr/>
            </p:nvSpPr>
            <p:spPr bwMode="auto">
              <a:xfrm rot="5400000">
                <a:off x="1007509" y="2985865"/>
                <a:ext cx="1834081" cy="2836272"/>
              </a:xfrm>
              <a:prstGeom prst="can">
                <a:avLst>
                  <a:gd name="adj" fmla="val 68744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FR" b="1">
                  <a:cs typeface="Arial" charset="0"/>
                </a:endParaRPr>
              </a:p>
            </p:txBody>
          </p:sp>
          <p:sp>
            <p:nvSpPr>
              <p:cNvPr id="74763" name="Text Box 44"/>
              <p:cNvSpPr txBox="1">
                <a:spLocks noChangeArrowheads="1"/>
              </p:cNvSpPr>
              <p:nvPr/>
            </p:nvSpPr>
            <p:spPr bwMode="auto">
              <a:xfrm>
                <a:off x="2061183" y="4068944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4" name="Text Box 62"/>
              <p:cNvSpPr txBox="1">
                <a:spLocks noChangeArrowheads="1"/>
              </p:cNvSpPr>
              <p:nvPr/>
            </p:nvSpPr>
            <p:spPr bwMode="auto">
              <a:xfrm>
                <a:off x="1607523" y="441988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5" name="Text Box 18"/>
              <p:cNvSpPr txBox="1">
                <a:spLocks noChangeArrowheads="1"/>
              </p:cNvSpPr>
              <p:nvPr/>
            </p:nvSpPr>
            <p:spPr bwMode="auto">
              <a:xfrm>
                <a:off x="751997" y="371959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6" name="Text Box 19"/>
              <p:cNvSpPr txBox="1">
                <a:spLocks noChangeArrowheads="1"/>
              </p:cNvSpPr>
              <p:nvPr/>
            </p:nvSpPr>
            <p:spPr bwMode="auto">
              <a:xfrm>
                <a:off x="923460" y="387203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7" name="Text Box 20"/>
              <p:cNvSpPr txBox="1">
                <a:spLocks noChangeArrowheads="1"/>
              </p:cNvSpPr>
              <p:nvPr/>
            </p:nvSpPr>
            <p:spPr bwMode="auto">
              <a:xfrm>
                <a:off x="1273528" y="349093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68" name="Text Box 21"/>
              <p:cNvSpPr txBox="1">
                <a:spLocks noChangeArrowheads="1"/>
              </p:cNvSpPr>
              <p:nvPr/>
            </p:nvSpPr>
            <p:spPr bwMode="auto">
              <a:xfrm>
                <a:off x="927031" y="353539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69" name="Text Box 22"/>
              <p:cNvSpPr txBox="1">
                <a:spLocks noChangeArrowheads="1"/>
              </p:cNvSpPr>
              <p:nvPr/>
            </p:nvSpPr>
            <p:spPr bwMode="auto">
              <a:xfrm>
                <a:off x="1186011" y="379581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0" name="Text Box 23"/>
              <p:cNvSpPr txBox="1">
                <a:spLocks noChangeArrowheads="1"/>
              </p:cNvSpPr>
              <p:nvPr/>
            </p:nvSpPr>
            <p:spPr bwMode="auto">
              <a:xfrm>
                <a:off x="1357473" y="394826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1" name="Text Box 24"/>
              <p:cNvSpPr txBox="1">
                <a:spLocks noChangeArrowheads="1"/>
              </p:cNvSpPr>
              <p:nvPr/>
            </p:nvSpPr>
            <p:spPr bwMode="auto">
              <a:xfrm>
                <a:off x="1707542" y="3567152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2" name="Text Box 25"/>
              <p:cNvSpPr txBox="1">
                <a:spLocks noChangeArrowheads="1"/>
              </p:cNvSpPr>
              <p:nvPr/>
            </p:nvSpPr>
            <p:spPr bwMode="auto">
              <a:xfrm>
                <a:off x="1521792" y="3733886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3" name="Text Box 26"/>
              <p:cNvSpPr txBox="1">
                <a:spLocks noChangeArrowheads="1"/>
              </p:cNvSpPr>
              <p:nvPr/>
            </p:nvSpPr>
            <p:spPr bwMode="auto">
              <a:xfrm>
                <a:off x="2037964" y="365766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4" name="Text Box 27"/>
              <p:cNvSpPr txBox="1">
                <a:spLocks noChangeArrowheads="1"/>
              </p:cNvSpPr>
              <p:nvPr/>
            </p:nvSpPr>
            <p:spPr bwMode="auto">
              <a:xfrm>
                <a:off x="2209427" y="381010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5" name="Text Box 28"/>
              <p:cNvSpPr txBox="1">
                <a:spLocks noChangeArrowheads="1"/>
              </p:cNvSpPr>
              <p:nvPr/>
            </p:nvSpPr>
            <p:spPr bwMode="auto">
              <a:xfrm>
                <a:off x="2559496" y="342900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6" name="Text Box 29"/>
              <p:cNvSpPr txBox="1">
                <a:spLocks noChangeArrowheads="1"/>
              </p:cNvSpPr>
              <p:nvPr/>
            </p:nvSpPr>
            <p:spPr bwMode="auto">
              <a:xfrm>
                <a:off x="2212999" y="347346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7" name="Text Box 30"/>
              <p:cNvSpPr txBox="1">
                <a:spLocks noChangeArrowheads="1"/>
              </p:cNvSpPr>
              <p:nvPr/>
            </p:nvSpPr>
            <p:spPr bwMode="auto">
              <a:xfrm>
                <a:off x="2471978" y="373388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78" name="Text Box 31"/>
              <p:cNvSpPr txBox="1">
                <a:spLocks noChangeArrowheads="1"/>
              </p:cNvSpPr>
              <p:nvPr/>
            </p:nvSpPr>
            <p:spPr bwMode="auto">
              <a:xfrm>
                <a:off x="2643441" y="388632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79" name="Text Box 32"/>
              <p:cNvSpPr txBox="1">
                <a:spLocks noChangeArrowheads="1"/>
              </p:cNvSpPr>
              <p:nvPr/>
            </p:nvSpPr>
            <p:spPr bwMode="auto">
              <a:xfrm>
                <a:off x="2807758" y="367195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0" name="Text Box 33"/>
              <p:cNvSpPr txBox="1">
                <a:spLocks noChangeArrowheads="1"/>
              </p:cNvSpPr>
              <p:nvPr/>
            </p:nvSpPr>
            <p:spPr bwMode="auto">
              <a:xfrm>
                <a:off x="600182" y="431507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1" name="Text Box 34"/>
              <p:cNvSpPr txBox="1">
                <a:spLocks noChangeArrowheads="1"/>
              </p:cNvSpPr>
              <p:nvPr/>
            </p:nvSpPr>
            <p:spPr bwMode="auto">
              <a:xfrm>
                <a:off x="771644" y="44675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2" name="Text Box 35"/>
              <p:cNvSpPr txBox="1">
                <a:spLocks noChangeArrowheads="1"/>
              </p:cNvSpPr>
              <p:nvPr/>
            </p:nvSpPr>
            <p:spPr bwMode="auto">
              <a:xfrm>
                <a:off x="1121713" y="408641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3" name="Text Box 36"/>
              <p:cNvSpPr txBox="1">
                <a:spLocks noChangeArrowheads="1"/>
              </p:cNvSpPr>
              <p:nvPr/>
            </p:nvSpPr>
            <p:spPr bwMode="auto">
              <a:xfrm>
                <a:off x="775216" y="413087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4" name="Text Box 37"/>
              <p:cNvSpPr txBox="1">
                <a:spLocks noChangeArrowheads="1"/>
              </p:cNvSpPr>
              <p:nvPr/>
            </p:nvSpPr>
            <p:spPr bwMode="auto">
              <a:xfrm>
                <a:off x="1034196" y="439129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5" name="Text Box 38"/>
              <p:cNvSpPr txBox="1">
                <a:spLocks noChangeArrowheads="1"/>
              </p:cNvSpPr>
              <p:nvPr/>
            </p:nvSpPr>
            <p:spPr bwMode="auto">
              <a:xfrm>
                <a:off x="1205658" y="454374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6" name="Text Box 39"/>
              <p:cNvSpPr txBox="1">
                <a:spLocks noChangeArrowheads="1"/>
              </p:cNvSpPr>
              <p:nvPr/>
            </p:nvSpPr>
            <p:spPr bwMode="auto">
              <a:xfrm>
                <a:off x="1555726" y="4162632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7" name="Text Box 40"/>
              <p:cNvSpPr txBox="1">
                <a:spLocks noChangeArrowheads="1"/>
              </p:cNvSpPr>
              <p:nvPr/>
            </p:nvSpPr>
            <p:spPr bwMode="auto">
              <a:xfrm>
                <a:off x="1369976" y="432936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88" name="Text Box 41"/>
              <p:cNvSpPr txBox="1">
                <a:spLocks noChangeArrowheads="1"/>
              </p:cNvSpPr>
              <p:nvPr/>
            </p:nvSpPr>
            <p:spPr bwMode="auto">
              <a:xfrm>
                <a:off x="1886149" y="425314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89" name="Text Box 42"/>
              <p:cNvSpPr txBox="1">
                <a:spLocks noChangeArrowheads="1"/>
              </p:cNvSpPr>
              <p:nvPr/>
            </p:nvSpPr>
            <p:spPr bwMode="auto">
              <a:xfrm>
                <a:off x="2057611" y="440558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0" name="Text Box 43"/>
              <p:cNvSpPr txBox="1">
                <a:spLocks noChangeArrowheads="1"/>
              </p:cNvSpPr>
              <p:nvPr/>
            </p:nvSpPr>
            <p:spPr bwMode="auto">
              <a:xfrm>
                <a:off x="2407680" y="402448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1" name="Text Box 45"/>
              <p:cNvSpPr txBox="1">
                <a:spLocks noChangeArrowheads="1"/>
              </p:cNvSpPr>
              <p:nvPr/>
            </p:nvSpPr>
            <p:spPr bwMode="auto">
              <a:xfrm>
                <a:off x="2320163" y="4329367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2" name="Text Box 46"/>
              <p:cNvSpPr txBox="1">
                <a:spLocks noChangeArrowheads="1"/>
              </p:cNvSpPr>
              <p:nvPr/>
            </p:nvSpPr>
            <p:spPr bwMode="auto">
              <a:xfrm>
                <a:off x="2491625" y="448181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3" name="Text Box 47"/>
              <p:cNvSpPr txBox="1">
                <a:spLocks noChangeArrowheads="1"/>
              </p:cNvSpPr>
              <p:nvPr/>
            </p:nvSpPr>
            <p:spPr bwMode="auto">
              <a:xfrm>
                <a:off x="2655943" y="426743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4" name="Text Box 48"/>
              <p:cNvSpPr txBox="1">
                <a:spLocks noChangeArrowheads="1"/>
              </p:cNvSpPr>
              <p:nvPr/>
            </p:nvSpPr>
            <p:spPr bwMode="auto">
              <a:xfrm>
                <a:off x="1689682" y="399431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5" name="Text Box 49"/>
              <p:cNvSpPr txBox="1">
                <a:spLocks noChangeArrowheads="1"/>
              </p:cNvSpPr>
              <p:nvPr/>
            </p:nvSpPr>
            <p:spPr bwMode="auto">
              <a:xfrm>
                <a:off x="1864716" y="381010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6" name="Text Box 50"/>
              <p:cNvSpPr txBox="1">
                <a:spLocks noChangeArrowheads="1"/>
              </p:cNvSpPr>
              <p:nvPr/>
            </p:nvSpPr>
            <p:spPr bwMode="auto">
              <a:xfrm>
                <a:off x="737709" y="4710475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7" name="Text Box 51"/>
              <p:cNvSpPr txBox="1">
                <a:spLocks noChangeArrowheads="1"/>
              </p:cNvSpPr>
              <p:nvPr/>
            </p:nvSpPr>
            <p:spPr bwMode="auto">
              <a:xfrm>
                <a:off x="909171" y="48629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798" name="Text Box 52"/>
              <p:cNvSpPr txBox="1">
                <a:spLocks noChangeArrowheads="1"/>
              </p:cNvSpPr>
              <p:nvPr/>
            </p:nvSpPr>
            <p:spPr bwMode="auto">
              <a:xfrm>
                <a:off x="1171723" y="478669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799" name="Text Box 53"/>
              <p:cNvSpPr txBox="1">
                <a:spLocks noChangeArrowheads="1"/>
              </p:cNvSpPr>
              <p:nvPr/>
            </p:nvSpPr>
            <p:spPr bwMode="auto">
              <a:xfrm>
                <a:off x="1343185" y="4939139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0" name="Text Box 54"/>
              <p:cNvSpPr txBox="1">
                <a:spLocks noChangeArrowheads="1"/>
              </p:cNvSpPr>
              <p:nvPr/>
            </p:nvSpPr>
            <p:spPr bwMode="auto">
              <a:xfrm>
                <a:off x="1507503" y="4724766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1" name="Text Box 55"/>
              <p:cNvSpPr txBox="1">
                <a:spLocks noChangeArrowheads="1"/>
              </p:cNvSpPr>
              <p:nvPr/>
            </p:nvSpPr>
            <p:spPr bwMode="auto">
              <a:xfrm>
                <a:off x="2023675" y="4648544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2" name="Text Box 56"/>
              <p:cNvSpPr txBox="1">
                <a:spLocks noChangeArrowheads="1"/>
              </p:cNvSpPr>
              <p:nvPr/>
            </p:nvSpPr>
            <p:spPr bwMode="auto">
              <a:xfrm>
                <a:off x="2195138" y="4800987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3" name="Text Box 57"/>
              <p:cNvSpPr txBox="1">
                <a:spLocks noChangeArrowheads="1"/>
              </p:cNvSpPr>
              <p:nvPr/>
            </p:nvSpPr>
            <p:spPr bwMode="auto">
              <a:xfrm>
                <a:off x="2457689" y="4724766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4" name="Text Box 58"/>
              <p:cNvSpPr txBox="1">
                <a:spLocks noChangeArrowheads="1"/>
              </p:cNvSpPr>
              <p:nvPr/>
            </p:nvSpPr>
            <p:spPr bwMode="auto">
              <a:xfrm>
                <a:off x="2629152" y="4862918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5" name="Text Box 59"/>
              <p:cNvSpPr txBox="1">
                <a:spLocks noChangeArrowheads="1"/>
              </p:cNvSpPr>
              <p:nvPr/>
            </p:nvSpPr>
            <p:spPr bwMode="auto">
              <a:xfrm>
                <a:off x="2379103" y="5029652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6" name="Text Box 60"/>
              <p:cNvSpPr txBox="1">
                <a:spLocks noChangeArrowheads="1"/>
              </p:cNvSpPr>
              <p:nvPr/>
            </p:nvSpPr>
            <p:spPr bwMode="auto">
              <a:xfrm>
                <a:off x="1793273" y="4953430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7" name="Text Box 61"/>
              <p:cNvSpPr txBox="1">
                <a:spLocks noChangeArrowheads="1"/>
              </p:cNvSpPr>
              <p:nvPr/>
            </p:nvSpPr>
            <p:spPr bwMode="auto">
              <a:xfrm>
                <a:off x="2829191" y="461996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  <p:sp>
            <p:nvSpPr>
              <p:cNvPr id="74808" name="Text Box 63"/>
              <p:cNvSpPr txBox="1">
                <a:spLocks noChangeArrowheads="1"/>
              </p:cNvSpPr>
              <p:nvPr/>
            </p:nvSpPr>
            <p:spPr bwMode="auto">
              <a:xfrm>
                <a:off x="1778985" y="4572323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09" name="Text Box 64"/>
              <p:cNvSpPr txBox="1">
                <a:spLocks noChangeArrowheads="1"/>
              </p:cNvSpPr>
              <p:nvPr/>
            </p:nvSpPr>
            <p:spPr bwMode="auto">
              <a:xfrm>
                <a:off x="2979221" y="4419880"/>
                <a:ext cx="325691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00FFFF"/>
                    </a:solidFill>
                    <a:cs typeface="Arial" charset="0"/>
                  </a:rPr>
                  <a:t>h</a:t>
                </a:r>
              </a:p>
            </p:txBody>
          </p:sp>
          <p:sp>
            <p:nvSpPr>
              <p:cNvPr id="74810" name="Text Box 65"/>
              <p:cNvSpPr txBox="1">
                <a:spLocks noChangeArrowheads="1"/>
              </p:cNvSpPr>
              <p:nvPr/>
            </p:nvSpPr>
            <p:spPr bwMode="auto">
              <a:xfrm>
                <a:off x="3029230" y="4024481"/>
                <a:ext cx="313066" cy="369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FFFF66"/>
                    </a:solidFill>
                    <a:cs typeface="Arial" charset="0"/>
                  </a:rPr>
                  <a:t>e</a:t>
                </a:r>
              </a:p>
            </p:txBody>
          </p:sp>
        </p:grpSp>
        <p:cxnSp>
          <p:nvCxnSpPr>
            <p:cNvPr id="74761" name="Curved Connector 62"/>
            <p:cNvCxnSpPr>
              <a:cxnSpLocks noChangeShapeType="1"/>
            </p:cNvCxnSpPr>
            <p:nvPr/>
          </p:nvCxnSpPr>
          <p:spPr bwMode="auto">
            <a:xfrm rot="10800000" flipV="1">
              <a:off x="3314700" y="2590800"/>
              <a:ext cx="1447800" cy="129540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Line 10"/>
          <p:cNvSpPr>
            <a:spLocks noChangeShapeType="1"/>
          </p:cNvSpPr>
          <p:nvPr/>
        </p:nvSpPr>
        <p:spPr bwMode="auto">
          <a:xfrm>
            <a:off x="428625" y="3962400"/>
            <a:ext cx="90582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7800" y="441325"/>
            <a:ext cx="4899025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Pause for Definitions</a:t>
            </a:r>
          </a:p>
        </p:txBody>
      </p:sp>
      <p:sp>
        <p:nvSpPr>
          <p:cNvPr id="76803" name="Line 6"/>
          <p:cNvSpPr>
            <a:spLocks noChangeShapeType="1"/>
          </p:cNvSpPr>
          <p:nvPr/>
        </p:nvSpPr>
        <p:spPr bwMode="auto">
          <a:xfrm>
            <a:off x="428625" y="1987550"/>
            <a:ext cx="81438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6804" name="Text Box 7"/>
          <p:cNvSpPr txBox="1">
            <a:spLocks noChangeArrowheads="1"/>
          </p:cNvSpPr>
          <p:nvPr/>
        </p:nvSpPr>
        <p:spPr bwMode="auto">
          <a:xfrm>
            <a:off x="342900" y="1581150"/>
            <a:ext cx="9731375" cy="46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</a:rPr>
              <a:t>Exciton: A bound state of a hole and an excited electron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/>
              <a:t>Moves as a single particle through the lattice</a:t>
            </a:r>
            <a:endParaRPr lang="en-US" b="1">
              <a:cs typeface="Arial" charset="0"/>
            </a:endParaRP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Frequently de-excites radiatively (by emitting a photon)</a:t>
            </a: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Auger </a:t>
            </a:r>
            <a:r>
              <a:rPr lang="en-US" b="1">
                <a:solidFill>
                  <a:srgbClr val="FC0128"/>
                </a:solidFill>
                <a:cs typeface="Arial" charset="0"/>
              </a:rPr>
              <a:t>Process: Two particles in excited states turn into one particle in an excited state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Initial State: Two excited state particles (e, hole, or exciton)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They Collide!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Energy from Particle 1 transferred to Particle 2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Particle 1 is now in the ground state (without radiating)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Particle 2 now has extra energy, which it tends to lose by thermalization (i.e., without radiating photons)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Line 10"/>
          <p:cNvSpPr>
            <a:spLocks noChangeShapeType="1"/>
          </p:cNvSpPr>
          <p:nvPr/>
        </p:nvSpPr>
        <p:spPr bwMode="auto">
          <a:xfrm>
            <a:off x="952500" y="2525713"/>
            <a:ext cx="80772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8850" name="Line 10"/>
          <p:cNvSpPr>
            <a:spLocks noChangeShapeType="1"/>
          </p:cNvSpPr>
          <p:nvPr/>
        </p:nvSpPr>
        <p:spPr bwMode="auto">
          <a:xfrm>
            <a:off x="962025" y="3414713"/>
            <a:ext cx="83724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227013"/>
            <a:ext cx="6669087" cy="871537"/>
          </a:xfrm>
        </p:spPr>
        <p:txBody>
          <a:bodyPr/>
          <a:lstStyle/>
          <a:p>
            <a:pPr>
              <a:defRPr/>
            </a:pPr>
            <a:r>
              <a:rPr lang="en-US" smtClean="0"/>
              <a:t>Approach 1: Minimalist Model</a:t>
            </a:r>
            <a:br>
              <a:rPr lang="en-US" smtClean="0"/>
            </a:br>
            <a:r>
              <a:rPr lang="en-US" sz="2400" smtClean="0"/>
              <a:t>(Steve Payne)</a:t>
            </a:r>
            <a:endParaRPr lang="en-US" smtClean="0"/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962025" y="1646238"/>
            <a:ext cx="73056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8853" name="Line 10"/>
          <p:cNvSpPr>
            <a:spLocks noChangeShapeType="1"/>
          </p:cNvSpPr>
          <p:nvPr/>
        </p:nvSpPr>
        <p:spPr bwMode="auto">
          <a:xfrm>
            <a:off x="952500" y="4668838"/>
            <a:ext cx="80010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377950" y="5638800"/>
            <a:ext cx="7534275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b="1">
                <a:ea typeface="ＭＳ Ｐゴシック" charset="-128"/>
                <a:cs typeface="Arial" charset="0"/>
              </a:rPr>
              <a:t>Two Free Parameters: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>
                <a:ea typeface="ＭＳ Ｐゴシック" charset="-128"/>
                <a:cs typeface="Arial" charset="0"/>
              </a:rPr>
              <a:t>“Strength” of Auger Quenching (Birks Parameter)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>
                <a:ea typeface="ＭＳ Ｐゴシック" charset="-128"/>
                <a:cs typeface="Arial" charset="0"/>
              </a:rPr>
              <a:t>Fraction of Geminate Excitons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876300" y="1239838"/>
            <a:ext cx="8610600" cy="4246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</a:rPr>
              <a:t>Only Excitons Luminesce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Free electrons or holes get trapped / quenched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Excitation Density Assumed To Be Independent of Time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Initial ionization density used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At High Excitation Density, Auger-Like Quenching Occurs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Colliding excitons de-excite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“Birks” mechanism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At Low Excitation Density, Exciton Formation Hindered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Separated electrons &amp; holes can’t “find each other”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Some “geminate” excitons (formed at time 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752600"/>
            <a:ext cx="33178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" y="4140200"/>
            <a:ext cx="284321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893888" y="2994025"/>
            <a:ext cx="841375" cy="30638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b="1">
                <a:ea typeface="ＭＳ Ｐゴシック" charset="-128"/>
              </a:rPr>
              <a:t>SrI</a:t>
            </a:r>
            <a:r>
              <a:rPr lang="en-US" sz="1400" b="1" baseline="-25000">
                <a:ea typeface="ＭＳ Ｐゴシック" charset="-128"/>
              </a:rPr>
              <a:t>2</a:t>
            </a:r>
            <a:r>
              <a:rPr lang="en-US" sz="1400" b="1">
                <a:ea typeface="ＭＳ Ｐゴシック" charset="-128"/>
              </a:rPr>
              <a:t>(Eu)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28600"/>
            <a:ext cx="8670925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Excellent at </a:t>
            </a:r>
            <a:r>
              <a:rPr lang="en-US" i="1" smtClean="0"/>
              <a:t>Fitting </a:t>
            </a:r>
            <a:r>
              <a:rPr lang="en-US" smtClean="0"/>
              <a:t>Electron Response,</a:t>
            </a:r>
            <a:br>
              <a:rPr lang="en-US" smtClean="0"/>
            </a:br>
            <a:r>
              <a:rPr lang="en-US" smtClean="0"/>
              <a:t>But Can’t </a:t>
            </a:r>
            <a:r>
              <a:rPr lang="en-US" i="1" smtClean="0"/>
              <a:t>Predict </a:t>
            </a:r>
            <a:r>
              <a:rPr lang="en-US" smtClean="0"/>
              <a:t>It</a:t>
            </a:r>
          </a:p>
        </p:txBody>
      </p:sp>
      <p:pic>
        <p:nvPicPr>
          <p:cNvPr id="8090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14700" y="4064000"/>
            <a:ext cx="3048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4700" y="1701800"/>
            <a:ext cx="3048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3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8404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  <p:sp>
        <p:nvSpPr>
          <p:cNvPr id="80904" name="Rectangle 13"/>
          <p:cNvSpPr>
            <a:spLocks noChangeArrowheads="1"/>
          </p:cNvSpPr>
          <p:nvPr/>
        </p:nvSpPr>
        <p:spPr bwMode="auto">
          <a:xfrm>
            <a:off x="1638300" y="4191000"/>
            <a:ext cx="228600" cy="1524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80905" name="TextBox 10"/>
          <p:cNvSpPr txBox="1">
            <a:spLocks noChangeArrowheads="1"/>
          </p:cNvSpPr>
          <p:nvPr/>
        </p:nvSpPr>
        <p:spPr bwMode="auto">
          <a:xfrm>
            <a:off x="1549400" y="4135438"/>
            <a:ext cx="774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/>
              <a:t>LaBr</a:t>
            </a:r>
            <a:r>
              <a:rPr lang="en-US" sz="1000" b="1" baseline="-25000"/>
              <a:t>3</a:t>
            </a:r>
            <a:r>
              <a:rPr lang="en-US" sz="1000" b="1"/>
              <a:t>(Ce)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972300" y="1412875"/>
          <a:ext cx="2819400" cy="5368925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  <a:gridCol w="1143000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Scintillator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ＭＳ Ｐゴシック" charset="-128"/>
                          <a:cs typeface="Times New Roman" charset="0"/>
                        </a:rPr>
                        <a:t>h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e/h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(dE/dx)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BIRKS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Alkali Halides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CsI(Tl)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36 %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556 MeV/cm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CsI(Na)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39.5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667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NaI(Tl)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53.4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166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Simple Oxides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YAG(Ce)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526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GYGAG(Ce)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599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YAP(Ce)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606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LuAG(Ce)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8.8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752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LuAG(Pr)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11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806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Silicate Oxides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LSO(Ce)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185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GSO(Ce)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556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YSO(Ce)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167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LPS(Ce)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Fluorides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CaF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(Eu)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333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CeF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Organics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Std Plastic 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Ir:Plastic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Liquid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Stilbene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PVK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-128"/>
                          <a:cs typeface="Times New Roman" charset="0"/>
                        </a:rPr>
                        <a:t>Multivalent Halides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SrI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(Eu)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24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454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Undoped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 SrI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44.5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159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LaBr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15.5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444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LaCl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(Ce)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345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8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Tungstate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Cd(WO</a:t>
                      </a:r>
                      <a:r>
                        <a:rPr kumimoji="0" lang="en-US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454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575675" cy="871538"/>
          </a:xfrm>
        </p:spPr>
        <p:txBody>
          <a:bodyPr/>
          <a:lstStyle/>
          <a:p>
            <a:pPr>
              <a:defRPr/>
            </a:pPr>
            <a:r>
              <a:rPr lang="en-US" smtClean="0"/>
              <a:t>Approach 2: Kinetic Model</a:t>
            </a:r>
            <a:br>
              <a:rPr lang="en-US" smtClean="0"/>
            </a:br>
            <a:r>
              <a:rPr lang="en-US" sz="2400" smtClean="0"/>
              <a:t>(G. Bizarri, S. Kerisit, J. Singh, A. Vasil’ev, R. Williams…)</a:t>
            </a:r>
            <a:endParaRPr lang="en-US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55738" y="5638800"/>
            <a:ext cx="7378700" cy="1050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>
                <a:ea typeface="Arial" charset="0"/>
                <a:cs typeface="Arial" charset="0"/>
              </a:rPr>
              <a:t>The Processes are Described by Kinetic Rates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>
                <a:ea typeface="Arial" charset="0"/>
                <a:cs typeface="Arial" charset="0"/>
              </a:rPr>
              <a:t>Many More Processes Can Participate</a:t>
            </a:r>
          </a:p>
          <a:p>
            <a:pPr marL="173038" indent="-173038" algn="ctr" defTabSz="858838" eaLnBrk="0" hangingPunct="0">
              <a:lnSpc>
                <a:spcPct val="9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en-US" b="1">
                <a:ea typeface="Arial" charset="0"/>
                <a:cs typeface="Arial" charset="0"/>
              </a:rPr>
              <a:t>Different Dependences on the Ionization Density</a:t>
            </a:r>
          </a:p>
        </p:txBody>
      </p:sp>
      <p:sp>
        <p:nvSpPr>
          <p:cNvPr id="82947" name="Line 10"/>
          <p:cNvSpPr>
            <a:spLocks noChangeShapeType="1"/>
          </p:cNvSpPr>
          <p:nvPr/>
        </p:nvSpPr>
        <p:spPr bwMode="auto">
          <a:xfrm>
            <a:off x="1257300" y="3529013"/>
            <a:ext cx="67818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48" name="Line 10"/>
          <p:cNvSpPr>
            <a:spLocks noChangeShapeType="1"/>
          </p:cNvSpPr>
          <p:nvPr/>
        </p:nvSpPr>
        <p:spPr bwMode="auto">
          <a:xfrm>
            <a:off x="1266825" y="4773613"/>
            <a:ext cx="76104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49" name="Line 6"/>
          <p:cNvSpPr>
            <a:spLocks noChangeShapeType="1"/>
          </p:cNvSpPr>
          <p:nvPr/>
        </p:nvSpPr>
        <p:spPr bwMode="auto">
          <a:xfrm>
            <a:off x="1266825" y="1474788"/>
            <a:ext cx="74580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50" name="Line 10"/>
          <p:cNvSpPr>
            <a:spLocks noChangeShapeType="1"/>
          </p:cNvSpPr>
          <p:nvPr/>
        </p:nvSpPr>
        <p:spPr bwMode="auto">
          <a:xfrm>
            <a:off x="1257300" y="2360613"/>
            <a:ext cx="61722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81100" y="1068388"/>
            <a:ext cx="7848600" cy="453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</a:rPr>
              <a:t>Excitation Density Assumed To Depend on Time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000000"/>
                </a:solidFill>
              </a:rPr>
              <a:t>Rate equations determine propagation with time</a:t>
            </a:r>
            <a:endParaRPr lang="en-US" b="1">
              <a:solidFill>
                <a:srgbClr val="FF0000"/>
              </a:solidFill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</a:rPr>
              <a:t>Several Carrier Species are Present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000000"/>
                </a:solidFill>
              </a:rPr>
              <a:t>Free electrons, free holes, and excitons</a:t>
            </a:r>
            <a:endParaRPr lang="en-US" b="1">
              <a:solidFill>
                <a:srgbClr val="000000"/>
              </a:solidFill>
              <a:cs typeface="Arial" charset="0"/>
            </a:endParaRP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Some “geminate” excitons formed</a:t>
            </a:r>
          </a:p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Several Emission Mechanisms Occur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Excitonic emission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Sequential free electron &amp; free hole capture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Several Quenching Mechanisms Occur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Colliding excitons de-excite (“Birks” mechanism)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Trapping on impurities / defects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10"/>
          <p:cNvSpPr>
            <a:spLocks noChangeShapeType="1"/>
          </p:cNvSpPr>
          <p:nvPr/>
        </p:nvSpPr>
        <p:spPr bwMode="auto">
          <a:xfrm>
            <a:off x="962025" y="3275013"/>
            <a:ext cx="82200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27013"/>
            <a:ext cx="8723313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General Rate Equation for One Species</a:t>
            </a:r>
          </a:p>
        </p:txBody>
      </p:sp>
      <p:sp>
        <p:nvSpPr>
          <p:cNvPr id="84997" name="Line 6"/>
          <p:cNvSpPr>
            <a:spLocks noChangeShapeType="1"/>
          </p:cNvSpPr>
          <p:nvPr/>
        </p:nvSpPr>
        <p:spPr bwMode="auto">
          <a:xfrm>
            <a:off x="962025" y="2373313"/>
            <a:ext cx="7381875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>
            <a:off x="952500" y="4138613"/>
            <a:ext cx="7772400" cy="0"/>
          </a:xfrm>
          <a:prstGeom prst="line">
            <a:avLst/>
          </a:prstGeom>
          <a:noFill/>
          <a:ln w="38100">
            <a:solidFill>
              <a:srgbClr val="00DDA8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2493963" y="1066800"/>
          <a:ext cx="5300662" cy="736600"/>
        </p:xfrm>
        <a:graphic>
          <a:graphicData uri="http://schemas.openxmlformats.org/presentationml/2006/ole">
            <p:oleObj spid="_x0000_s84994" name="Equation" r:id="rId4" imgW="4711700" imgH="736600" progId="Equation.3">
              <p:embed/>
            </p:oleObj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0050" y="5334000"/>
            <a:ext cx="9536113" cy="1341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General Concept Seems Correct, But…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Too Many Rate Constants Needed to Describe System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  <a:cs typeface="Arial" charset="0"/>
              </a:rPr>
              <a:t>Must Simplify Somehow!!!</a:t>
            </a:r>
          </a:p>
        </p:txBody>
      </p:sp>
      <p:sp>
        <p:nvSpPr>
          <p:cNvPr id="85000" name="Text Box 7"/>
          <p:cNvSpPr txBox="1">
            <a:spLocks noChangeArrowheads="1"/>
          </p:cNvSpPr>
          <p:nvPr/>
        </p:nvSpPr>
        <p:spPr bwMode="auto">
          <a:xfrm>
            <a:off x="876300" y="1966913"/>
            <a:ext cx="8458200" cy="2986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200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</a:rPr>
              <a:t>Radiative Recombination Terms: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First and second order (with ionization density)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Non-Radiative Recombination Terms: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First, second, and third order (with ionization density)</a:t>
            </a:r>
            <a:endParaRPr lang="en-US" b="1">
              <a:solidFill>
                <a:srgbClr val="FF0000"/>
              </a:solidFill>
              <a:cs typeface="Arial" charset="0"/>
            </a:endParaRPr>
          </a:p>
          <a:p>
            <a:pPr marL="177800" indent="-177800" eaLnBrk="0" hangingPunct="0">
              <a:spcBef>
                <a:spcPts val="1200"/>
              </a:spcBef>
              <a:buClr>
                <a:schemeClr val="accent1"/>
              </a:buClr>
              <a:tabLst>
                <a:tab pos="3886200" algn="l"/>
                <a:tab pos="6350000" algn="l"/>
              </a:tabLst>
            </a:pPr>
            <a:r>
              <a:rPr lang="en-US" b="1">
                <a:solidFill>
                  <a:srgbClr val="FF0000"/>
                </a:solidFill>
                <a:cs typeface="Arial" charset="0"/>
              </a:rPr>
              <a:t>Multiple Species (excitons, free electrons, free holes):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Separate equation needed for each species</a:t>
            </a:r>
          </a:p>
          <a:p>
            <a:pPr marL="469900" lvl="1" indent="-177800" eaLnBrk="0" hangingPunct="0">
              <a:buClr>
                <a:schemeClr val="accent1"/>
              </a:buClr>
              <a:buFont typeface="Arial" charset="0"/>
              <a:buChar char="•"/>
              <a:tabLst>
                <a:tab pos="3886200" algn="l"/>
                <a:tab pos="6350000" algn="l"/>
              </a:tabLst>
            </a:pPr>
            <a:r>
              <a:rPr lang="en-US" b="1">
                <a:cs typeface="Arial" charset="0"/>
              </a:rPr>
              <a:t>Conversion / coupling terms also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4" descr="Screen Sho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676275"/>
            <a:ext cx="8304213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76200"/>
            <a:ext cx="8183562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 Reproduces Multiple Features</a:t>
            </a:r>
          </a:p>
        </p:txBody>
      </p:sp>
      <p:sp>
        <p:nvSpPr>
          <p:cNvPr id="87043" name="Text Box 6"/>
          <p:cNvSpPr txBox="1">
            <a:spLocks noChangeArrowheads="1"/>
          </p:cNvSpPr>
          <p:nvPr/>
        </p:nvSpPr>
        <p:spPr bwMode="auto">
          <a:xfrm>
            <a:off x="190500" y="6570663"/>
            <a:ext cx="657066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at 2008 NSS/MIC, Dresden, Germany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225" y="152400"/>
            <a:ext cx="6411913" cy="854075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Approach 3: Diffusion Model</a:t>
            </a:r>
            <a:br>
              <a:rPr lang="en-US" smtClean="0"/>
            </a:br>
            <a:r>
              <a:rPr lang="en-US" sz="2400" smtClean="0"/>
              <a:t>(Richard Williams)</a:t>
            </a:r>
            <a:endParaRPr lang="en-US" smtClean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15938" y="5795963"/>
            <a:ext cx="9329737" cy="909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69863" indent="-169863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+mn-ea"/>
              </a:rPr>
              <a:t>Electrons &amp; Holes Diffuse After Creation</a:t>
            </a:r>
          </a:p>
          <a:p>
            <a:pPr marL="169863" indent="-169863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+mn-ea"/>
              </a:rPr>
              <a:t>Diffusion Diameter </a:t>
            </a:r>
            <a:r>
              <a:rPr lang="en-US" sz="2800" b="1" i="1">
                <a:ea typeface="+mn-ea"/>
              </a:rPr>
              <a:t>Greatly </a:t>
            </a:r>
            <a:r>
              <a:rPr lang="en-US" sz="2800" b="1">
                <a:ea typeface="+mn-ea"/>
              </a:rPr>
              <a:t>Affects Ionization Density</a:t>
            </a:r>
          </a:p>
        </p:txBody>
      </p:sp>
      <p:sp>
        <p:nvSpPr>
          <p:cNvPr id="89093" name="Can 7"/>
          <p:cNvSpPr>
            <a:spLocks noChangeArrowheads="1"/>
          </p:cNvSpPr>
          <p:nvPr/>
        </p:nvSpPr>
        <p:spPr bwMode="auto">
          <a:xfrm rot="-5400000">
            <a:off x="4153694" y="1243806"/>
            <a:ext cx="1644650" cy="6326188"/>
          </a:xfrm>
          <a:prstGeom prst="can">
            <a:avLst>
              <a:gd name="adj" fmla="val 38358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89094" name="Straight Connector 10"/>
          <p:cNvCxnSpPr>
            <a:cxnSpLocks noChangeShapeType="1"/>
          </p:cNvCxnSpPr>
          <p:nvPr/>
        </p:nvCxnSpPr>
        <p:spPr bwMode="auto">
          <a:xfrm>
            <a:off x="1195388" y="4406900"/>
            <a:ext cx="8101012" cy="15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89095" name="TextBox 11"/>
          <p:cNvSpPr txBox="1">
            <a:spLocks noChangeArrowheads="1"/>
          </p:cNvSpPr>
          <p:nvPr/>
        </p:nvSpPr>
        <p:spPr bwMode="auto">
          <a:xfrm>
            <a:off x="8561388" y="3514725"/>
            <a:ext cx="14160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cs typeface="Arial" charset="0"/>
              </a:rPr>
              <a:t>Electron</a:t>
            </a:r>
          </a:p>
          <a:p>
            <a:pPr algn="ctr" eaLnBrk="0" hangingPunct="0"/>
            <a:r>
              <a:rPr lang="en-US" b="1">
                <a:cs typeface="Arial" charset="0"/>
              </a:rPr>
              <a:t>Path</a:t>
            </a:r>
          </a:p>
        </p:txBody>
      </p:sp>
      <p:sp>
        <p:nvSpPr>
          <p:cNvPr id="89096" name="TextBox 12"/>
          <p:cNvSpPr txBox="1">
            <a:spLocks noChangeArrowheads="1"/>
          </p:cNvSpPr>
          <p:nvPr/>
        </p:nvSpPr>
        <p:spPr bwMode="auto">
          <a:xfrm>
            <a:off x="7766050" y="4821238"/>
            <a:ext cx="2314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cs typeface="Arial" charset="0"/>
              </a:rPr>
              <a:t>Hole Distribution</a:t>
            </a:r>
          </a:p>
        </p:txBody>
      </p:sp>
      <p:cxnSp>
        <p:nvCxnSpPr>
          <p:cNvPr id="89097" name="Straight Connector 14"/>
          <p:cNvCxnSpPr>
            <a:cxnSpLocks noChangeShapeType="1"/>
          </p:cNvCxnSpPr>
          <p:nvPr/>
        </p:nvCxnSpPr>
        <p:spPr bwMode="auto">
          <a:xfrm rot="10800000">
            <a:off x="7599363" y="4508500"/>
            <a:ext cx="820737" cy="525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89098" name="TextBox 18"/>
          <p:cNvSpPr txBox="1">
            <a:spLocks noChangeArrowheads="1"/>
          </p:cNvSpPr>
          <p:nvPr/>
        </p:nvSpPr>
        <p:spPr bwMode="auto">
          <a:xfrm>
            <a:off x="50800" y="4821238"/>
            <a:ext cx="21605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00FFA7"/>
                </a:solidFill>
                <a:cs typeface="Arial" charset="0"/>
              </a:rPr>
              <a:t>Electron</a:t>
            </a:r>
            <a:br>
              <a:rPr lang="en-US" b="1">
                <a:solidFill>
                  <a:srgbClr val="00FFA7"/>
                </a:solidFill>
                <a:cs typeface="Arial" charset="0"/>
              </a:rPr>
            </a:br>
            <a:r>
              <a:rPr lang="en-US" b="1">
                <a:solidFill>
                  <a:srgbClr val="00FFA7"/>
                </a:solidFill>
                <a:cs typeface="Arial" charset="0"/>
              </a:rPr>
              <a:t>Distribution</a:t>
            </a:r>
          </a:p>
        </p:txBody>
      </p:sp>
      <p:cxnSp>
        <p:nvCxnSpPr>
          <p:cNvPr id="89099" name="Straight Connector 19"/>
          <p:cNvCxnSpPr>
            <a:cxnSpLocks noChangeShapeType="1"/>
          </p:cNvCxnSpPr>
          <p:nvPr/>
        </p:nvCxnSpPr>
        <p:spPr bwMode="auto">
          <a:xfrm flipV="1">
            <a:off x="1790700" y="4783138"/>
            <a:ext cx="1116013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89100" name="Rectangle 8"/>
          <p:cNvSpPr>
            <a:spLocks noChangeArrowheads="1"/>
          </p:cNvSpPr>
          <p:nvPr/>
        </p:nvSpPr>
        <p:spPr bwMode="auto">
          <a:xfrm>
            <a:off x="468313" y="1130300"/>
            <a:ext cx="9418637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>
                <a:cs typeface="Arial" charset="0"/>
              </a:rPr>
              <a:t>Non-Proportionality Depends on Volumetric Ionization Density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>
                <a:cs typeface="Arial" charset="0"/>
              </a:rPr>
              <a:t>Bethe-Bloch Equation Gives </a:t>
            </a:r>
            <a:r>
              <a:rPr lang="en-US" b="1" i="1">
                <a:cs typeface="Arial" charset="0"/>
              </a:rPr>
              <a:t>Linear </a:t>
            </a:r>
            <a:r>
              <a:rPr lang="en-US" b="1">
                <a:cs typeface="Arial" charset="0"/>
              </a:rPr>
              <a:t>Ionization Density</a:t>
            </a:r>
          </a:p>
          <a:p>
            <a:pPr marL="173038" indent="-173038" algn="ctr" defTabSz="858838" eaLnBrk="0" hangingPunct="0">
              <a:buClr>
                <a:srgbClr val="FF0000"/>
              </a:buClr>
              <a:buFontTx/>
              <a:buChar char="•"/>
            </a:pPr>
            <a:r>
              <a:rPr lang="en-US" b="1">
                <a:cs typeface="Arial" charset="0"/>
              </a:rPr>
              <a:t>Need Track Radius to Compute </a:t>
            </a:r>
            <a:r>
              <a:rPr lang="en-US" b="1" i="1">
                <a:cs typeface="Arial" charset="0"/>
              </a:rPr>
              <a:t>Volumetric </a:t>
            </a:r>
            <a:r>
              <a:rPr lang="en-US" b="1">
                <a:cs typeface="Arial" charset="0"/>
              </a:rPr>
              <a:t>Ionization Density</a:t>
            </a:r>
          </a:p>
        </p:txBody>
      </p:sp>
      <p:sp>
        <p:nvSpPr>
          <p:cNvPr id="25" name="Can 24"/>
          <p:cNvSpPr/>
          <p:nvPr/>
        </p:nvSpPr>
        <p:spPr bwMode="auto">
          <a:xfrm rot="16200000">
            <a:off x="4925219" y="1534319"/>
            <a:ext cx="157162" cy="5765800"/>
          </a:xfrm>
          <a:prstGeom prst="can">
            <a:avLst>
              <a:gd name="adj" fmla="val 38333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890713" y="2443163"/>
          <a:ext cx="6210300" cy="982662"/>
        </p:xfrm>
        <a:graphic>
          <a:graphicData uri="http://schemas.openxmlformats.org/presentationml/2006/ole">
            <p:oleObj spid="_x0000_s89090" name="Equation" r:id="rId4" imgW="6134100" imgH="1092200" progId="Equation.3">
              <p:embed/>
            </p:oleObj>
          </a:graphicData>
        </a:graphic>
      </p:graphicFrame>
      <p:cxnSp>
        <p:nvCxnSpPr>
          <p:cNvPr id="89102" name="Straight Connector 14"/>
          <p:cNvCxnSpPr>
            <a:cxnSpLocks noChangeShapeType="1"/>
          </p:cNvCxnSpPr>
          <p:nvPr/>
        </p:nvCxnSpPr>
        <p:spPr bwMode="auto">
          <a:xfrm rot="16200000" flipV="1">
            <a:off x="2432050" y="4489450"/>
            <a:ext cx="206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373063"/>
            <a:ext cx="9926637" cy="541337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Ratio of Electron &amp; Hole Mobilities Important</a:t>
            </a:r>
          </a:p>
        </p:txBody>
      </p:sp>
      <p:sp>
        <p:nvSpPr>
          <p:cNvPr id="91138" name="TextBox 11"/>
          <p:cNvSpPr txBox="1">
            <a:spLocks noChangeArrowheads="1"/>
          </p:cNvSpPr>
          <p:nvPr/>
        </p:nvSpPr>
        <p:spPr bwMode="auto">
          <a:xfrm>
            <a:off x="0" y="2065338"/>
            <a:ext cx="1333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Electron</a:t>
            </a:r>
          </a:p>
          <a:p>
            <a:pPr algn="ctr" eaLnBrk="0" hangingPunct="0"/>
            <a:r>
              <a:rPr lang="en-US"/>
              <a:t>Path</a:t>
            </a:r>
          </a:p>
        </p:txBody>
      </p:sp>
      <p:sp>
        <p:nvSpPr>
          <p:cNvPr id="91139" name="TextBox 12"/>
          <p:cNvSpPr txBox="1">
            <a:spLocks noChangeArrowheads="1"/>
          </p:cNvSpPr>
          <p:nvPr/>
        </p:nvSpPr>
        <p:spPr bwMode="auto">
          <a:xfrm>
            <a:off x="1333500" y="43434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Hole Distribution</a:t>
            </a:r>
          </a:p>
        </p:txBody>
      </p:sp>
      <p:sp>
        <p:nvSpPr>
          <p:cNvPr id="91140" name="TextBox 18"/>
          <p:cNvSpPr txBox="1">
            <a:spLocks noChangeArrowheads="1"/>
          </p:cNvSpPr>
          <p:nvPr/>
        </p:nvSpPr>
        <p:spPr bwMode="auto">
          <a:xfrm>
            <a:off x="4457700" y="4343400"/>
            <a:ext cx="487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008000"/>
                </a:solidFill>
              </a:rPr>
              <a:t>Electron Distribution</a:t>
            </a:r>
          </a:p>
        </p:txBody>
      </p:sp>
      <p:cxnSp>
        <p:nvCxnSpPr>
          <p:cNvPr id="91141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2171700" y="29718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07988" y="5105400"/>
            <a:ext cx="9431337" cy="1341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Ratio of Diameters ∝ Ratio of Mobilities</a:t>
            </a:r>
          </a:p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Similar Diameters </a:t>
            </a:r>
            <a:r>
              <a:rPr lang="en-US" sz="2800" b="1">
                <a:latin typeface="Wingdings" charset="2"/>
                <a:ea typeface="ＭＳ Ｐゴシック" charset="-128"/>
              </a:rPr>
              <a:t></a:t>
            </a:r>
            <a:r>
              <a:rPr lang="en-US" sz="2800" b="1">
                <a:ea typeface="ＭＳ Ｐゴシック" charset="-128"/>
              </a:rPr>
              <a:t> High Recombination Probability</a:t>
            </a:r>
          </a:p>
          <a:p>
            <a:pPr marL="228600" indent="-228600" algn="ctr" defTabSz="858838" eaLnBrk="0" hangingPunct="0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μ</a:t>
            </a:r>
            <a:r>
              <a:rPr lang="en-US" sz="2800" b="1" baseline="-25000">
                <a:ea typeface="ＭＳ Ｐゴシック" charset="-128"/>
              </a:rPr>
              <a:t>hole</a:t>
            </a:r>
            <a:r>
              <a:rPr lang="en-US" sz="2800" b="1">
                <a:ea typeface="ＭＳ Ｐゴシック" charset="-128"/>
              </a:rPr>
              <a:t> ≈ μ</a:t>
            </a:r>
            <a:r>
              <a:rPr lang="en-US" sz="2800" b="1" baseline="-25000">
                <a:ea typeface="ＭＳ Ｐゴシック" charset="-128"/>
              </a:rPr>
              <a:t>electron</a:t>
            </a:r>
            <a:r>
              <a:rPr lang="en-US" sz="2800" b="1">
                <a:ea typeface="ＭＳ Ｐゴシック" charset="-128"/>
              </a:rPr>
              <a:t> </a:t>
            </a:r>
            <a:r>
              <a:rPr lang="en-US" sz="2800" b="1">
                <a:latin typeface="Wingdings" charset="2"/>
                <a:ea typeface="ＭＳ Ｐゴシック" charset="-128"/>
              </a:rPr>
              <a:t></a:t>
            </a:r>
            <a:r>
              <a:rPr lang="en-US" sz="2800" b="1">
                <a:ea typeface="ＭＳ Ｐゴシック" charset="-128"/>
              </a:rPr>
              <a:t> Proportional Scintillator </a:t>
            </a:r>
            <a:r>
              <a:rPr lang="en-US" sz="2800" b="1">
                <a:latin typeface="Wingdings" charset="2"/>
                <a:ea typeface="ＭＳ Ｐゴシック" charset="-128"/>
              </a:rPr>
              <a:t> </a:t>
            </a:r>
            <a:endParaRPr lang="en-US" sz="2800" b="1">
              <a:ea typeface="ＭＳ Ｐゴシック" charset="-128"/>
            </a:endParaRPr>
          </a:p>
        </p:txBody>
      </p:sp>
      <p:sp>
        <p:nvSpPr>
          <p:cNvPr id="91143" name="Can 7"/>
          <p:cNvSpPr>
            <a:spLocks noChangeArrowheads="1"/>
          </p:cNvSpPr>
          <p:nvPr/>
        </p:nvSpPr>
        <p:spPr bwMode="auto">
          <a:xfrm rot="-5400000">
            <a:off x="2324100" y="1143000"/>
            <a:ext cx="1828800" cy="3505200"/>
          </a:xfrm>
          <a:prstGeom prst="can">
            <a:avLst>
              <a:gd name="adj" fmla="val 38307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19" name="Can 18"/>
          <p:cNvSpPr/>
          <p:nvPr/>
        </p:nvSpPr>
        <p:spPr bwMode="auto">
          <a:xfrm rot="16200000">
            <a:off x="3162300" y="1447800"/>
            <a:ext cx="152400" cy="2895600"/>
          </a:xfrm>
          <a:prstGeom prst="can">
            <a:avLst>
              <a:gd name="adj" fmla="val 38333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cxnSp>
        <p:nvCxnSpPr>
          <p:cNvPr id="91145" name="Straight Connector 14"/>
          <p:cNvCxnSpPr>
            <a:cxnSpLocks noChangeShapeType="1"/>
          </p:cNvCxnSpPr>
          <p:nvPr/>
        </p:nvCxnSpPr>
        <p:spPr bwMode="auto">
          <a:xfrm rot="5400000">
            <a:off x="2110581" y="2897982"/>
            <a:ext cx="1555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46" name="Straight Connector 14"/>
          <p:cNvCxnSpPr>
            <a:cxnSpLocks noChangeShapeType="1"/>
          </p:cNvCxnSpPr>
          <p:nvPr/>
        </p:nvCxnSpPr>
        <p:spPr bwMode="auto">
          <a:xfrm rot="5400000">
            <a:off x="2110581" y="2905919"/>
            <a:ext cx="1555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7" name="TextBox 29"/>
          <p:cNvSpPr txBox="1">
            <a:spLocks noChangeArrowheads="1"/>
          </p:cNvSpPr>
          <p:nvPr/>
        </p:nvSpPr>
        <p:spPr bwMode="auto">
          <a:xfrm>
            <a:off x="2095500" y="1295400"/>
            <a:ext cx="2667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μ</a:t>
            </a:r>
            <a:r>
              <a:rPr lang="en-US" sz="2800" b="1" baseline="-25000"/>
              <a:t>hole</a:t>
            </a:r>
            <a:r>
              <a:rPr lang="en-US" sz="2800" b="1"/>
              <a:t> &lt;&lt; μ</a:t>
            </a:r>
            <a:r>
              <a:rPr lang="en-US" sz="2800" b="1" baseline="-25000"/>
              <a:t>electron</a:t>
            </a:r>
            <a:endParaRPr lang="en-US" sz="2800" b="1"/>
          </a:p>
        </p:txBody>
      </p:sp>
      <p:cxnSp>
        <p:nvCxnSpPr>
          <p:cNvPr id="91148" name="Straight Connector 14"/>
          <p:cNvCxnSpPr>
            <a:cxnSpLocks noChangeShapeType="1"/>
          </p:cNvCxnSpPr>
          <p:nvPr/>
        </p:nvCxnSpPr>
        <p:spPr bwMode="auto">
          <a:xfrm rot="10800000">
            <a:off x="4610100" y="3581400"/>
            <a:ext cx="83820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1149" name="TextBox 22"/>
          <p:cNvSpPr txBox="1">
            <a:spLocks noChangeArrowheads="1"/>
          </p:cNvSpPr>
          <p:nvPr/>
        </p:nvSpPr>
        <p:spPr bwMode="auto">
          <a:xfrm>
            <a:off x="6815138" y="1304925"/>
            <a:ext cx="2443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μ</a:t>
            </a:r>
            <a:r>
              <a:rPr lang="en-US" sz="2800" b="1" baseline="-25000"/>
              <a:t>hole</a:t>
            </a:r>
            <a:r>
              <a:rPr lang="en-US" sz="2800" b="1"/>
              <a:t> ≈ μ</a:t>
            </a:r>
            <a:r>
              <a:rPr lang="en-US" sz="2800" b="1" baseline="-25000"/>
              <a:t>electron</a:t>
            </a:r>
            <a:endParaRPr lang="en-US" sz="2800" b="1"/>
          </a:p>
        </p:txBody>
      </p:sp>
      <p:sp>
        <p:nvSpPr>
          <p:cNvPr id="91150" name="Can 7"/>
          <p:cNvSpPr>
            <a:spLocks noChangeArrowheads="1"/>
          </p:cNvSpPr>
          <p:nvPr/>
        </p:nvSpPr>
        <p:spPr bwMode="auto">
          <a:xfrm rot="-5400000">
            <a:off x="6896100" y="1143000"/>
            <a:ext cx="1828800" cy="3505200"/>
          </a:xfrm>
          <a:prstGeom prst="can">
            <a:avLst>
              <a:gd name="adj" fmla="val 38307"/>
            </a:avLst>
          </a:prstGeom>
          <a:gradFill rotWithShape="1">
            <a:gsLst>
              <a:gs pos="0">
                <a:srgbClr val="00FFA7"/>
              </a:gs>
              <a:gs pos="100000">
                <a:srgbClr val="BFFFDE"/>
              </a:gs>
            </a:gsLst>
            <a:lin ang="522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91151" name="Straight Connector 10"/>
          <p:cNvCxnSpPr>
            <a:cxnSpLocks noChangeShapeType="1"/>
          </p:cNvCxnSpPr>
          <p:nvPr/>
        </p:nvCxnSpPr>
        <p:spPr bwMode="auto">
          <a:xfrm>
            <a:off x="190500" y="2897188"/>
            <a:ext cx="51816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26" name="Can 25"/>
          <p:cNvSpPr/>
          <p:nvPr/>
        </p:nvSpPr>
        <p:spPr bwMode="auto">
          <a:xfrm rot="16200000">
            <a:off x="7058819" y="1266032"/>
            <a:ext cx="1447800" cy="3255962"/>
          </a:xfrm>
          <a:prstGeom prst="can">
            <a:avLst>
              <a:gd name="adj" fmla="val 32719"/>
            </a:avLst>
          </a:prstGeom>
          <a:gradFill flip="none" rotWithShape="1">
            <a:gsLst>
              <a:gs pos="0">
                <a:srgbClr val="FF0000"/>
              </a:gs>
              <a:gs pos="100000">
                <a:schemeClr val="accent5"/>
              </a:gs>
            </a:gsLst>
            <a:lin ang="4860000" scaled="0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91153" name="Can 7"/>
          <p:cNvSpPr>
            <a:spLocks noChangeArrowheads="1"/>
          </p:cNvSpPr>
          <p:nvPr/>
        </p:nvSpPr>
        <p:spPr bwMode="auto">
          <a:xfrm rot="-5400000">
            <a:off x="6896100" y="1143000"/>
            <a:ext cx="1828800" cy="3505200"/>
          </a:xfrm>
          <a:prstGeom prst="can">
            <a:avLst>
              <a:gd name="adj" fmla="val 3834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cxnSp>
        <p:nvCxnSpPr>
          <p:cNvPr id="91154" name="Straight Connector 30"/>
          <p:cNvCxnSpPr>
            <a:cxnSpLocks noChangeShapeType="1"/>
          </p:cNvCxnSpPr>
          <p:nvPr/>
        </p:nvCxnSpPr>
        <p:spPr bwMode="auto">
          <a:xfrm>
            <a:off x="5753100" y="2895600"/>
            <a:ext cx="609600" cy="15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91155" name="Straight Connector 14"/>
          <p:cNvCxnSpPr>
            <a:cxnSpLocks noChangeShapeType="1"/>
          </p:cNvCxnSpPr>
          <p:nvPr/>
        </p:nvCxnSpPr>
        <p:spPr bwMode="auto">
          <a:xfrm flipV="1">
            <a:off x="8267700" y="3733800"/>
            <a:ext cx="6858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6" name="Straight Connector 14"/>
          <p:cNvCxnSpPr>
            <a:cxnSpLocks noChangeShapeType="1"/>
          </p:cNvCxnSpPr>
          <p:nvPr/>
        </p:nvCxnSpPr>
        <p:spPr bwMode="auto">
          <a:xfrm flipV="1">
            <a:off x="3695700" y="3352800"/>
            <a:ext cx="2667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7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3314700" y="34290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1158" name="Straight Connector 10"/>
          <p:cNvCxnSpPr>
            <a:cxnSpLocks noChangeShapeType="1"/>
          </p:cNvCxnSpPr>
          <p:nvPr/>
        </p:nvCxnSpPr>
        <p:spPr bwMode="auto">
          <a:xfrm>
            <a:off x="5981700" y="2897188"/>
            <a:ext cx="4038600" cy="1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228600"/>
            <a:ext cx="7488237" cy="54133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Value of (Hole) Mobility Important</a:t>
            </a:r>
          </a:p>
        </p:txBody>
      </p:sp>
      <p:pic>
        <p:nvPicPr>
          <p:cNvPr id="93186" name="Picture 27"/>
          <p:cNvPicPr>
            <a:picLocks noChangeAspect="1" noChangeArrowheads="1"/>
          </p:cNvPicPr>
          <p:nvPr/>
        </p:nvPicPr>
        <p:blipFill>
          <a:blip r:embed="rId3"/>
          <a:srcRect l="7373" t="6667" r="7834" b="3999"/>
          <a:stretch>
            <a:fillRect/>
          </a:stretch>
        </p:blipFill>
        <p:spPr bwMode="auto">
          <a:xfrm>
            <a:off x="2857500" y="2359025"/>
            <a:ext cx="57912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8"/>
          <p:cNvSpPr>
            <a:spLocks noChangeArrowheads="1"/>
          </p:cNvSpPr>
          <p:nvPr/>
        </p:nvSpPr>
        <p:spPr bwMode="auto">
          <a:xfrm>
            <a:off x="571500" y="838200"/>
            <a:ext cx="9067800" cy="1525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0325" tIns="23812" rIns="60325" bIns="23812">
            <a:spAutoFit/>
          </a:bodyPr>
          <a:lstStyle/>
          <a:p>
            <a:pPr marL="173038" indent="-173038" defTabSz="858838" eaLnBrk="0" hangingPunct="0">
              <a:buClr>
                <a:schemeClr val="accent1"/>
              </a:buClr>
              <a:buFontTx/>
              <a:buChar char="•"/>
            </a:pPr>
            <a:r>
              <a:rPr lang="en-US" b="1"/>
              <a:t>Sets time scale to reach equilibrium</a:t>
            </a:r>
          </a:p>
          <a:p>
            <a:pPr marL="173038" indent="-173038" defTabSz="858838" eaLnBrk="0" hangingPunct="0">
              <a:buClr>
                <a:schemeClr val="accent1"/>
              </a:buClr>
              <a:buFontTx/>
              <a:buChar char="•"/>
            </a:pPr>
            <a:r>
              <a:rPr lang="en-US" b="1"/>
              <a:t>High mobility implies that electrons &amp; holes separate rapidly</a:t>
            </a:r>
            <a:br>
              <a:rPr lang="en-US" b="1"/>
            </a:br>
            <a:r>
              <a:rPr lang="en-US" b="1">
                <a:sym typeface="Wingdings" pitchFamily="2" charset="2"/>
              </a:rPr>
              <a:t> Ionization density becomes </a:t>
            </a:r>
            <a:r>
              <a:rPr lang="en-US" b="1" i="1">
                <a:sym typeface="Wingdings" pitchFamily="2" charset="2"/>
              </a:rPr>
              <a:t>Very </a:t>
            </a:r>
            <a:r>
              <a:rPr lang="en-US" b="1">
                <a:sym typeface="Wingdings" pitchFamily="2" charset="2"/>
              </a:rPr>
              <a:t>low in a </a:t>
            </a:r>
            <a:r>
              <a:rPr lang="en-US" b="1" i="1">
                <a:sym typeface="Wingdings" pitchFamily="2" charset="2"/>
              </a:rPr>
              <a:t>Very </a:t>
            </a:r>
            <a:r>
              <a:rPr lang="en-US" b="1">
                <a:sym typeface="Wingdings" pitchFamily="2" charset="2"/>
              </a:rPr>
              <a:t>short time</a:t>
            </a:r>
            <a:br>
              <a:rPr lang="en-US" b="1">
                <a:sym typeface="Wingdings" pitchFamily="2" charset="2"/>
              </a:rPr>
            </a:br>
            <a:r>
              <a:rPr lang="en-US" b="1">
                <a:sym typeface="Wingdings" pitchFamily="2" charset="2"/>
              </a:rPr>
              <a:t> Auger (non-radiative) processes are </a:t>
            </a:r>
            <a:r>
              <a:rPr lang="en-US" b="1" i="1">
                <a:sym typeface="Wingdings" pitchFamily="2" charset="2"/>
              </a:rPr>
              <a:t>Greatly </a:t>
            </a:r>
            <a:r>
              <a:rPr lang="en-US" b="1">
                <a:sym typeface="Wingdings" pitchFamily="2" charset="2"/>
              </a:rPr>
              <a:t>suppressed!</a:t>
            </a:r>
            <a:endParaRPr lang="en-US" b="1" baseline="3000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657225" y="6172200"/>
            <a:ext cx="9047163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High Hole Mobility </a:t>
            </a:r>
            <a:r>
              <a:rPr lang="en-US" sz="3200" b="1">
                <a:ea typeface="ＭＳ Ｐゴシック" charset="-128"/>
                <a:sym typeface="Wingdings" charset="2"/>
              </a:rPr>
              <a:t> Proportional Scintillator</a:t>
            </a:r>
            <a:endParaRPr lang="en-US" sz="3200" b="1">
              <a:ea typeface="ＭＳ Ｐゴシック" charset="-128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19900" y="2897188"/>
            <a:ext cx="3352800" cy="2441575"/>
            <a:chOff x="6819900" y="2897188"/>
            <a:chExt cx="3352800" cy="2441515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819900" y="3276591"/>
              <a:ext cx="3352800" cy="206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3200" b="1">
                  <a:ea typeface="+mn-ea"/>
                </a:rPr>
                <a:t>This is Why Solid-State Detectors are Proportional!!!</a:t>
              </a:r>
            </a:p>
          </p:txBody>
        </p:sp>
        <p:cxnSp>
          <p:nvCxnSpPr>
            <p:cNvPr id="93196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7925991" y="3086497"/>
              <a:ext cx="379412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93197" name="Straight Connector 14"/>
            <p:cNvCxnSpPr>
              <a:cxnSpLocks noChangeShapeType="1"/>
            </p:cNvCxnSpPr>
            <p:nvPr/>
          </p:nvCxnSpPr>
          <p:spPr bwMode="auto">
            <a:xfrm rot="10800000">
              <a:off x="7048500" y="2972566"/>
              <a:ext cx="1066800" cy="3040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sp>
        <p:nvSpPr>
          <p:cNvPr id="93190" name="TextBox 11"/>
          <p:cNvSpPr txBox="1">
            <a:spLocks noChangeArrowheads="1"/>
          </p:cNvSpPr>
          <p:nvPr/>
        </p:nvSpPr>
        <p:spPr bwMode="auto">
          <a:xfrm>
            <a:off x="114300" y="4191000"/>
            <a:ext cx="2705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0000"/>
                </a:solidFill>
              </a:rPr>
              <a:t>Modeled </a:t>
            </a:r>
            <a:r>
              <a:rPr lang="en-US" sz="2000">
                <a:solidFill>
                  <a:srgbClr val="FF0000"/>
                </a:solidFill>
              </a:rPr>
              <a:t>Survival Probability at 10 ps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(Related to Light Yield at Low Electron E)</a:t>
            </a:r>
          </a:p>
        </p:txBody>
      </p:sp>
      <p:cxnSp>
        <p:nvCxnSpPr>
          <p:cNvPr id="93191" name="Straight Connector 14"/>
          <p:cNvCxnSpPr>
            <a:cxnSpLocks noChangeShapeType="1"/>
          </p:cNvCxnSpPr>
          <p:nvPr/>
        </p:nvCxnSpPr>
        <p:spPr bwMode="auto">
          <a:xfrm>
            <a:off x="2628900" y="4800600"/>
            <a:ext cx="1447800" cy="4572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stealth" w="lg" len="lg"/>
          </a:ln>
        </p:spPr>
      </p:cxnSp>
      <p:sp>
        <p:nvSpPr>
          <p:cNvPr id="93192" name="TextBox 11"/>
          <p:cNvSpPr txBox="1">
            <a:spLocks noChangeArrowheads="1"/>
          </p:cNvSpPr>
          <p:nvPr/>
        </p:nvSpPr>
        <p:spPr bwMode="auto">
          <a:xfrm>
            <a:off x="266700" y="2514600"/>
            <a:ext cx="2705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Measured </a:t>
            </a:r>
            <a:r>
              <a:rPr lang="en-US" sz="2000">
                <a:solidFill>
                  <a:schemeClr val="accent2"/>
                </a:solidFill>
              </a:rPr>
              <a:t>Light Yield at Low Electron E</a:t>
            </a:r>
          </a:p>
        </p:txBody>
      </p:sp>
      <p:cxnSp>
        <p:nvCxnSpPr>
          <p:cNvPr id="93193" name="Straight Connector 14"/>
          <p:cNvCxnSpPr>
            <a:cxnSpLocks noChangeShapeType="1"/>
          </p:cNvCxnSpPr>
          <p:nvPr/>
        </p:nvCxnSpPr>
        <p:spPr bwMode="auto">
          <a:xfrm>
            <a:off x="2781300" y="3048000"/>
            <a:ext cx="3124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93194" name="Text Box 6"/>
          <p:cNvSpPr txBox="1">
            <a:spLocks noChangeArrowheads="1"/>
          </p:cNvSpPr>
          <p:nvPr/>
        </p:nvSpPr>
        <p:spPr bwMode="auto">
          <a:xfrm>
            <a:off x="38100" y="5867400"/>
            <a:ext cx="49672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R. Williams, et al., SCINT11, Giessen, Germany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8175" y="457200"/>
            <a:ext cx="9031288" cy="546100"/>
          </a:xfrm>
        </p:spPr>
        <p:txBody>
          <a:bodyPr/>
          <a:lstStyle/>
          <a:p>
            <a:pPr>
              <a:defRPr/>
            </a:pPr>
            <a:r>
              <a:rPr lang="en-US" smtClean="0"/>
              <a:t>1950’s: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Non-Proportionality First Studied</a:t>
            </a:r>
          </a:p>
        </p:txBody>
      </p:sp>
      <p:sp>
        <p:nvSpPr>
          <p:cNvPr id="21506" name="Text Box 1081"/>
          <p:cNvSpPr txBox="1">
            <a:spLocks noChangeArrowheads="1"/>
          </p:cNvSpPr>
          <p:nvPr/>
        </p:nvSpPr>
        <p:spPr bwMode="auto">
          <a:xfrm>
            <a:off x="1295400" y="1371600"/>
            <a:ext cx="7848600" cy="3503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/>
              <a:t>Alkali Halides (NaI &amp; CsI)</a:t>
            </a: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endParaRPr lang="en-US" sz="3200" b="1"/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/>
              <a:t>Different Particle Types</a:t>
            </a:r>
            <a:br>
              <a:rPr lang="en-US" sz="3200" b="1"/>
            </a:br>
            <a:r>
              <a:rPr lang="en-US" sz="3200" b="1"/>
              <a:t>(</a:t>
            </a:r>
            <a:r>
              <a:rPr lang="en-US" sz="3200" b="1">
                <a:sym typeface="Symbol" pitchFamily="18" charset="2"/>
              </a:rPr>
              <a:t>, , p, , Light &amp; Heavy Nuclei,</a:t>
            </a:r>
            <a:br>
              <a:rPr lang="en-US" sz="3200" b="1">
                <a:sym typeface="Symbol" pitchFamily="18" charset="2"/>
              </a:rPr>
            </a:br>
            <a:r>
              <a:rPr lang="en-US" sz="3200" b="1">
                <a:sym typeface="Symbol" pitchFamily="18" charset="2"/>
              </a:rPr>
              <a:t>Fission Fragments, …)</a:t>
            </a: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endParaRPr lang="en-US" sz="3200" b="1">
              <a:sym typeface="Symbol" pitchFamily="18" charset="2"/>
            </a:endParaRPr>
          </a:p>
          <a:p>
            <a:pPr marL="177800" indent="-177800" eaLnBrk="0" hangingPunct="0">
              <a:buClr>
                <a:schemeClr val="accent1"/>
              </a:buClr>
              <a:buFont typeface="Times" pitchFamily="18" charset="0"/>
              <a:buChar char="•"/>
            </a:pPr>
            <a:r>
              <a:rPr lang="en-US" sz="3200" b="1">
                <a:sym typeface="Symbol" pitchFamily="18" charset="2"/>
              </a:rPr>
              <a:t>~4 Orders of Magnitude Energy Range</a:t>
            </a:r>
          </a:p>
        </p:txBody>
      </p:sp>
      <p:sp>
        <p:nvSpPr>
          <p:cNvPr id="465978" name="Rectangle 1082"/>
          <p:cNvSpPr>
            <a:spLocks noChangeArrowheads="1"/>
          </p:cNvSpPr>
          <p:nvPr/>
        </p:nvSpPr>
        <p:spPr bwMode="auto">
          <a:xfrm>
            <a:off x="1935163" y="5181600"/>
            <a:ext cx="6529387" cy="138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solidFill>
                  <a:srgbClr val="FF0000"/>
                </a:solidFill>
                <a:ea typeface="ＭＳ Ｐゴシック" charset="-128"/>
              </a:rPr>
              <a:t>Question Studied:</a:t>
            </a:r>
            <a:r>
              <a:rPr lang="en-US" sz="3200" b="1">
                <a:ea typeface="ＭＳ Ｐゴシック" charset="-128"/>
              </a:rPr>
              <a:t/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Why Does Light Yield Depend on</a:t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Particle Type &amp; Energy?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457200"/>
            <a:ext cx="7107237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Engineering Electron Response</a:t>
            </a:r>
          </a:p>
        </p:txBody>
      </p:sp>
      <p:pic>
        <p:nvPicPr>
          <p:cNvPr id="95234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417638" y="304800"/>
            <a:ext cx="7540625" cy="103663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mtClean="0"/>
              <a:t>What Affects Electron Response?</a:t>
            </a:r>
            <a:br>
              <a:rPr lang="en-US" smtClean="0"/>
            </a:br>
            <a:r>
              <a:rPr lang="en-US" smtClean="0"/>
              <a:t>Dopant Concentration?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77913" y="5867400"/>
            <a:ext cx="8264525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69863" indent="-169863" algn="ctr" defTabSz="858838" eaLnBrk="0" hangingPunct="0"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Dependence on </a:t>
            </a:r>
            <a:r>
              <a:rPr lang="en-US" sz="2800" b="1" dirty="0" err="1">
                <a:ea typeface="+mn-ea"/>
              </a:rPr>
              <a:t>Dopant</a:t>
            </a:r>
            <a:r>
              <a:rPr lang="en-US" sz="2800" b="1" dirty="0">
                <a:ea typeface="+mn-ea"/>
              </a:rPr>
              <a:t> Concentration is Small</a:t>
            </a:r>
          </a:p>
        </p:txBody>
      </p:sp>
      <p:pic>
        <p:nvPicPr>
          <p:cNvPr id="9728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638300"/>
            <a:ext cx="5318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6900" y="2032000"/>
            <a:ext cx="45720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29500" y="1600200"/>
            <a:ext cx="12795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err="1">
                <a:ea typeface="+mn-ea"/>
              </a:rPr>
              <a:t>LSO:Ce</a:t>
            </a:r>
            <a:endParaRPr lang="en-US" dirty="0"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19300" y="1570038"/>
            <a:ext cx="14271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ea typeface="ＭＳ Ｐゴシック" charset="-128"/>
              </a:rPr>
              <a:t>LaBr</a:t>
            </a:r>
            <a:r>
              <a:rPr lang="en-US" baseline="-25000">
                <a:ea typeface="ＭＳ Ｐゴシック" charset="-128"/>
              </a:rPr>
              <a:t>3</a:t>
            </a:r>
            <a:r>
              <a:rPr lang="en-US">
                <a:ea typeface="ＭＳ Ｐゴシック" charset="-128"/>
              </a:rPr>
              <a:t>:Ce</a:t>
            </a:r>
          </a:p>
        </p:txBody>
      </p:sp>
      <p:sp>
        <p:nvSpPr>
          <p:cNvPr id="97287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57896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76200"/>
            <a:ext cx="7542213" cy="1017588"/>
          </a:xfrm>
          <a:ln cap="flat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6000"/>
              </a:lnSpc>
              <a:defRPr/>
            </a:pPr>
            <a:r>
              <a:rPr lang="en-US" smtClean="0"/>
              <a:t>What Affects Electron Response?</a:t>
            </a:r>
            <a:br>
              <a:rPr lang="en-US" smtClean="0"/>
            </a:br>
            <a:r>
              <a:rPr lang="en-US" smtClean="0"/>
              <a:t>Crystal Structure?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1081088" y="6053138"/>
            <a:ext cx="8199437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173038" indent="-173038" algn="ctr" defTabSz="858838" eaLnBrk="0" hangingPunct="0">
              <a:buClr>
                <a:schemeClr val="accent1"/>
              </a:buClr>
              <a:buFontTx/>
              <a:buChar char="•"/>
              <a:defRPr/>
            </a:pPr>
            <a:r>
              <a:rPr lang="en-US" sz="2800" b="1" dirty="0">
                <a:ea typeface="+mn-ea"/>
              </a:rPr>
              <a:t>Major Differences in </a:t>
            </a:r>
            <a:r>
              <a:rPr lang="en-US" sz="2800" b="1" dirty="0" err="1">
                <a:ea typeface="+mn-ea"/>
              </a:rPr>
              <a:t>LuAG</a:t>
            </a:r>
            <a:r>
              <a:rPr lang="en-US" sz="2800" b="1" dirty="0">
                <a:ea typeface="+mn-ea"/>
              </a:rPr>
              <a:t> / LSO / LPS System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6488" y="1308100"/>
            <a:ext cx="3032125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" y="1319213"/>
            <a:ext cx="3048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316038"/>
            <a:ext cx="3048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4" name="Picture 3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8900" y="3678238"/>
            <a:ext cx="45720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5" name="Text Box 6"/>
          <p:cNvSpPr txBox="1">
            <a:spLocks noChangeArrowheads="1"/>
          </p:cNvSpPr>
          <p:nvPr/>
        </p:nvSpPr>
        <p:spPr bwMode="auto">
          <a:xfrm>
            <a:off x="304800" y="6550025"/>
            <a:ext cx="57896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S. Payne, et al., Presentation 7805-18 at 2011 SPIE 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28600"/>
            <a:ext cx="8158162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Sample to Sample Variation in NaI:Tl</a:t>
            </a:r>
          </a:p>
        </p:txBody>
      </p:sp>
      <p:pic>
        <p:nvPicPr>
          <p:cNvPr id="101378" name="Picture 3" descr="Comparison NonProp J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990600"/>
            <a:ext cx="7440613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598488" y="5943600"/>
            <a:ext cx="9018587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ＭＳ Ｐゴシック" charset="-128"/>
              </a:rPr>
              <a:t>Modeling Results: Quenching Due To Auger &amp; Traps </a:t>
            </a:r>
            <a:endParaRPr lang="en-US" sz="2800" b="1">
              <a:ea typeface="ＭＳ Ｐゴシック" charset="-128"/>
              <a:sym typeface="Symbol" charset="2"/>
            </a:endParaRPr>
          </a:p>
        </p:txBody>
      </p:sp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08171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Data from G. Hull, et al., IEEE Trans. Nucl. Sci. NS-56, pp. 331–336,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228600"/>
            <a:ext cx="8901112" cy="1036638"/>
          </a:xfrm>
        </p:spPr>
        <p:txBody>
          <a:bodyPr/>
          <a:lstStyle/>
          <a:p>
            <a:pPr>
              <a:defRPr/>
            </a:pPr>
            <a:r>
              <a:rPr lang="en-US" smtClean="0"/>
              <a:t>Use Model to Predict Energy Resolution</a:t>
            </a:r>
            <a:br>
              <a:rPr lang="en-US" smtClean="0"/>
            </a:br>
            <a:r>
              <a:rPr lang="en-US" smtClean="0"/>
              <a:t> if Quenching Removed in NaI:Tl</a:t>
            </a:r>
          </a:p>
        </p:txBody>
      </p:sp>
      <p:pic>
        <p:nvPicPr>
          <p:cNvPr id="103426" name="Picture 14" descr="Picture 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3663" y="1422400"/>
            <a:ext cx="7564437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575" y="6032500"/>
            <a:ext cx="9650413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sz="2800" b="1">
                <a:ea typeface="ＭＳ Ｐゴシック" charset="-128"/>
              </a:rPr>
              <a:t>Potential to Reach 4–5% Energy Resolution @ 662 keV?</a:t>
            </a:r>
            <a:endParaRPr lang="en-US" sz="2800" b="1">
              <a:ea typeface="ＭＳ Ｐゴシック" charset="-128"/>
              <a:sym typeface="Symbol" charset="2"/>
            </a:endParaRPr>
          </a:p>
        </p:txBody>
      </p:sp>
      <p:sp>
        <p:nvSpPr>
          <p:cNvPr id="103428" name="Text Box 6"/>
          <p:cNvSpPr txBox="1">
            <a:spLocks noChangeArrowheads="1"/>
          </p:cNvSpPr>
          <p:nvPr/>
        </p:nvSpPr>
        <p:spPr bwMode="auto">
          <a:xfrm>
            <a:off x="304800" y="6477000"/>
            <a:ext cx="63309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G. Bizarri, et al., Presentation I8-2 at SCINT09, Jeju Island, Korea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68725" y="457200"/>
            <a:ext cx="2781300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Conclusion:</a:t>
            </a:r>
          </a:p>
        </p:txBody>
      </p:sp>
      <p:pic>
        <p:nvPicPr>
          <p:cNvPr id="105474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2873375" y="3505200"/>
            <a:ext cx="4649788" cy="828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A Few Layers Peeled, but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Tx/>
              <a:buChar char="•"/>
              <a:defRPr/>
            </a:pPr>
            <a:r>
              <a:rPr lang="en-US" sz="2800" b="1">
                <a:ea typeface="+mn-ea"/>
              </a:rPr>
              <a:t>Plenty of Onion Left!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1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97313" y="669925"/>
            <a:ext cx="2590800" cy="549275"/>
          </a:xfrm>
        </p:spPr>
        <p:txBody>
          <a:bodyPr/>
          <a:lstStyle/>
          <a:p>
            <a:pPr>
              <a:defRPr/>
            </a:pPr>
            <a:r>
              <a:rPr lang="en-US" smtClean="0"/>
              <a:t>Thanks To:</a:t>
            </a:r>
          </a:p>
        </p:txBody>
      </p:sp>
      <p:sp>
        <p:nvSpPr>
          <p:cNvPr id="107522" name="Text Box 52"/>
          <p:cNvSpPr txBox="1">
            <a:spLocks noChangeArrowheads="1"/>
          </p:cNvSpPr>
          <p:nvPr/>
        </p:nvSpPr>
        <p:spPr bwMode="auto">
          <a:xfrm>
            <a:off x="1562100" y="1479550"/>
            <a:ext cx="7200900" cy="362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1"/>
                </a:solidFill>
              </a:rPr>
              <a:t>John Valentine, SAIC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1"/>
                </a:solidFill>
              </a:rPr>
              <a:t>Gregory Bizarri, LBNL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1"/>
                </a:solidFill>
              </a:rPr>
              <a:t>Steve Payne, LLNL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1"/>
                </a:solidFill>
              </a:rPr>
              <a:t>Giulia Hull, IPN Orsay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1"/>
                </a:solidFill>
              </a:rPr>
              <a:t>Richard Williams, Wake Forest University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1"/>
                </a:solidFill>
              </a:rPr>
              <a:t>Andrey Vasil’ev, Moscow State University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accent1"/>
                </a:solidFill>
              </a:rPr>
              <a:t>And Many, Many More, Including…</a:t>
            </a:r>
            <a:endParaRPr lang="en-US" sz="2800" b="1"/>
          </a:p>
        </p:txBody>
      </p:sp>
      <p:pic>
        <p:nvPicPr>
          <p:cNvPr id="107523" name="Picture 7" descr="IEEE_TAG_BLU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0" y="6040438"/>
            <a:ext cx="118586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5" descr="nps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064250"/>
            <a:ext cx="18669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Text Box 52"/>
          <p:cNvSpPr txBox="1">
            <a:spLocks noChangeArrowheads="1"/>
          </p:cNvSpPr>
          <p:nvPr/>
        </p:nvSpPr>
        <p:spPr bwMode="auto">
          <a:xfrm>
            <a:off x="1362075" y="5486400"/>
            <a:ext cx="7667625" cy="1039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ctr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tx2"/>
                </a:solidFill>
              </a:rPr>
              <a:t>IEEE NPSS Distinguished Lecturer Program</a:t>
            </a:r>
          </a:p>
          <a:p>
            <a:pPr marL="457200" indent="-457200" algn="ctr" eaLnBrk="0" hangingPunct="0">
              <a:spcBef>
                <a:spcPct val="20000"/>
              </a:spcBef>
              <a:buClr>
                <a:schemeClr val="accent1"/>
              </a:buClr>
              <a:tabLst>
                <a:tab pos="2743200" algn="l"/>
              </a:tabLst>
            </a:pPr>
            <a:r>
              <a:rPr lang="en-US" sz="2800" b="1">
                <a:solidFill>
                  <a:schemeClr val="tx2"/>
                </a:solidFill>
              </a:rPr>
              <a:t>http://www.ieee-npss.org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8763" y="228600"/>
            <a:ext cx="9753600" cy="920750"/>
          </a:xfrm>
        </p:spPr>
        <p:txBody>
          <a:bodyPr/>
          <a:lstStyle/>
          <a:p>
            <a:pPr marL="177800" indent="-177800">
              <a:buClr>
                <a:schemeClr val="accent1"/>
              </a:buClr>
              <a:buFontTx/>
              <a:buChar char="•"/>
              <a:tabLst>
                <a:tab pos="177800" algn="l"/>
              </a:tabLst>
              <a:defRPr/>
            </a:pPr>
            <a:r>
              <a:rPr lang="en-US" sz="3200" smtClean="0"/>
              <a:t>Light Yield Correlated with Ionization Density</a:t>
            </a:r>
            <a:r>
              <a:rPr lang="en-US" sz="3200" smtClean="0">
                <a:solidFill>
                  <a:schemeClr val="tx1"/>
                </a:solidFill>
              </a:rPr>
              <a:t/>
            </a:r>
            <a:br>
              <a:rPr lang="en-US" sz="32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accent1"/>
                </a:solidFill>
              </a:rPr>
              <a:t>•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3200" smtClean="0"/>
              <a:t>Mechanism: Saturation of Luminescent Centers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61829" name="Rectangle 1029"/>
          <p:cNvSpPr>
            <a:spLocks noChangeArrowheads="1"/>
          </p:cNvSpPr>
          <p:nvPr/>
        </p:nvSpPr>
        <p:spPr bwMode="auto">
          <a:xfrm>
            <a:off x="1981200" y="5638800"/>
            <a:ext cx="6357938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defRPr/>
            </a:pPr>
            <a:r>
              <a:rPr lang="en-US" sz="3600" b="1">
                <a:ea typeface="ＭＳ Ｐゴシック" charset="-128"/>
              </a:rPr>
              <a:t>Work Stopped in Late 1960’s</a:t>
            </a:r>
          </a:p>
        </p:txBody>
      </p:sp>
      <p:pic>
        <p:nvPicPr>
          <p:cNvPr id="23555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850" y="1371600"/>
            <a:ext cx="5321300" cy="416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6" name="Text Box 1031"/>
          <p:cNvSpPr txBox="1">
            <a:spLocks noChangeArrowheads="1"/>
          </p:cNvSpPr>
          <p:nvPr/>
        </p:nvSpPr>
        <p:spPr bwMode="auto">
          <a:xfrm>
            <a:off x="304800" y="6400800"/>
            <a:ext cx="59547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Figure from R. B. Murray &amp; A. Meyer, Phys. Rev. 122, pp. 815–826, 1961</a:t>
            </a:r>
          </a:p>
        </p:txBody>
      </p:sp>
      <p:sp>
        <p:nvSpPr>
          <p:cNvPr id="23557" name="Text Box 1032"/>
          <p:cNvSpPr txBox="1">
            <a:spLocks noChangeArrowheads="1"/>
          </p:cNvSpPr>
          <p:nvPr/>
        </p:nvSpPr>
        <p:spPr bwMode="auto">
          <a:xfrm>
            <a:off x="533400" y="2217738"/>
            <a:ext cx="17256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Scintillation</a:t>
            </a:r>
            <a:br>
              <a:rPr lang="en-US"/>
            </a:br>
            <a:r>
              <a:rPr lang="en-US"/>
              <a:t>Efficiency</a:t>
            </a:r>
          </a:p>
          <a:p>
            <a:pPr eaLnBrk="0" hangingPunct="0"/>
            <a:r>
              <a:rPr lang="en-US"/>
              <a:t>(dL/dE)</a:t>
            </a:r>
          </a:p>
        </p:txBody>
      </p:sp>
      <p:sp>
        <p:nvSpPr>
          <p:cNvPr id="23558" name="Text Box 1033"/>
          <p:cNvSpPr txBox="1">
            <a:spLocks noChangeArrowheads="1"/>
          </p:cNvSpPr>
          <p:nvPr/>
        </p:nvSpPr>
        <p:spPr bwMode="auto">
          <a:xfrm>
            <a:off x="2743200" y="4584700"/>
            <a:ext cx="4953000" cy="493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  <a:spcAft>
                <a:spcPct val="10000"/>
              </a:spcAft>
            </a:pPr>
            <a:r>
              <a:rPr lang="en-US"/>
              <a:t>Ionization Density (dE/dx)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0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2" name="Picture 104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82750"/>
            <a:ext cx="4572000" cy="349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2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49672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1991: LSO Discovered</a:t>
            </a:r>
          </a:p>
        </p:txBody>
      </p:sp>
      <p:sp>
        <p:nvSpPr>
          <p:cNvPr id="462854" name="Rectangle 1030"/>
          <p:cNvSpPr>
            <a:spLocks noChangeArrowheads="1"/>
          </p:cNvSpPr>
          <p:nvPr/>
        </p:nvSpPr>
        <p:spPr bwMode="auto">
          <a:xfrm>
            <a:off x="223838" y="5648325"/>
            <a:ext cx="9883775" cy="828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~4x More Light Than BGO, But Same Energy Resolution</a:t>
            </a:r>
          </a:p>
          <a:p>
            <a:pPr marL="228600" indent="-228600" algn="ctr" defTabSz="858838" eaLnBrk="0" hangingPunct="0">
              <a:lnSpc>
                <a:spcPct val="90000"/>
              </a:lnSpc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800" b="1">
                <a:ea typeface="ＭＳ Ｐゴシック" charset="-128"/>
              </a:rPr>
              <a:t>Why Isn’t Resolution Dominated by Counting Statistics?</a:t>
            </a:r>
          </a:p>
        </p:txBody>
      </p:sp>
      <p:sp>
        <p:nvSpPr>
          <p:cNvPr id="25605" name="Text Box 1035"/>
          <p:cNvSpPr txBox="1">
            <a:spLocks noChangeArrowheads="1"/>
          </p:cNvSpPr>
          <p:nvPr/>
        </p:nvSpPr>
        <p:spPr bwMode="auto">
          <a:xfrm>
            <a:off x="2590800" y="1246188"/>
            <a:ext cx="9937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BGO</a:t>
            </a:r>
          </a:p>
        </p:txBody>
      </p:sp>
      <p:sp>
        <p:nvSpPr>
          <p:cNvPr id="25606" name="Text Box 1036"/>
          <p:cNvSpPr txBox="1">
            <a:spLocks noChangeArrowheads="1"/>
          </p:cNvSpPr>
          <p:nvPr/>
        </p:nvSpPr>
        <p:spPr bwMode="auto">
          <a:xfrm>
            <a:off x="7315200" y="1233488"/>
            <a:ext cx="9144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</a:rPr>
              <a:t>LSO</a:t>
            </a:r>
          </a:p>
        </p:txBody>
      </p:sp>
      <p:sp>
        <p:nvSpPr>
          <p:cNvPr id="25607" name="Text Box 1037"/>
          <p:cNvSpPr txBox="1">
            <a:spLocks noChangeArrowheads="1"/>
          </p:cNvSpPr>
          <p:nvPr/>
        </p:nvSpPr>
        <p:spPr bwMode="auto">
          <a:xfrm>
            <a:off x="25908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9.9% fwhm</a:t>
            </a:r>
          </a:p>
        </p:txBody>
      </p:sp>
      <p:sp>
        <p:nvSpPr>
          <p:cNvPr id="25608" name="Text Box 1038"/>
          <p:cNvSpPr txBox="1">
            <a:spLocks noChangeArrowheads="1"/>
          </p:cNvSpPr>
          <p:nvPr/>
        </p:nvSpPr>
        <p:spPr bwMode="auto">
          <a:xfrm>
            <a:off x="7086600" y="1905000"/>
            <a:ext cx="17526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662 keV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/>
              <a:t>9.4% fwhm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381000"/>
            <a:ext cx="8523287" cy="10287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1995: Non-Proportionality Resurrected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to Explain Poor Energy Resolution</a:t>
            </a:r>
          </a:p>
        </p:txBody>
      </p:sp>
      <p:sp>
        <p:nvSpPr>
          <p:cNvPr id="447511" name="Rectangle 23"/>
          <p:cNvSpPr>
            <a:spLocks noChangeArrowheads="1"/>
          </p:cNvSpPr>
          <p:nvPr/>
        </p:nvSpPr>
        <p:spPr bwMode="auto">
          <a:xfrm>
            <a:off x="1855788" y="5768975"/>
            <a:ext cx="6675437" cy="942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60325" tIns="23812" rIns="60325" bIns="23812">
            <a:spAutoFit/>
          </a:bodyPr>
          <a:lstStyle/>
          <a:p>
            <a:pPr algn="ctr" defTabSz="85883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sz="3200" b="1">
                <a:ea typeface="ＭＳ Ｐゴシック" charset="-128"/>
              </a:rPr>
              <a:t>Interest Growing Steadily </a:t>
            </a:r>
            <a:br>
              <a:rPr lang="en-US" sz="3200" b="1">
                <a:ea typeface="ＭＳ Ｐゴシック" charset="-128"/>
              </a:rPr>
            </a:br>
            <a:r>
              <a:rPr lang="en-US" sz="3200" b="1">
                <a:ea typeface="ＭＳ Ｐゴシック" charset="-128"/>
              </a:rPr>
              <a:t>(for </a:t>
            </a:r>
            <a:r>
              <a:rPr lang="en-US" sz="3200" b="1">
                <a:ea typeface="ＭＳ Ｐゴシック" charset="-128"/>
                <a:sym typeface="Symbol" charset="2"/>
              </a:rPr>
              <a:t> spectroscopy / excitation…)</a:t>
            </a:r>
            <a:endParaRPr lang="en-US" sz="3200" b="1">
              <a:ea typeface="ＭＳ Ｐゴシック" charset="-128"/>
            </a:endParaRPr>
          </a:p>
        </p:txBody>
      </p:sp>
      <p:pic>
        <p:nvPicPr>
          <p:cNvPr id="27651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1609725"/>
            <a:ext cx="9086850" cy="387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538" y="193675"/>
            <a:ext cx="6769100" cy="10287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How Does Non-Proportionality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Affect Energy Resolution?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632075" y="1489075"/>
            <a:ext cx="5064125" cy="5064125"/>
            <a:chOff x="1658" y="938"/>
            <a:chExt cx="3190" cy="3190"/>
          </a:xfrm>
        </p:grpSpPr>
        <p:pic>
          <p:nvPicPr>
            <p:cNvPr id="29699" name="Picture 22" descr="oni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58" y="938"/>
              <a:ext cx="3190" cy="3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5464" name="Rectangle 24"/>
            <p:cNvSpPr>
              <a:spLocks noChangeArrowheads="1"/>
            </p:cNvSpPr>
            <p:nvPr/>
          </p:nvSpPr>
          <p:spPr bwMode="auto">
            <a:xfrm>
              <a:off x="2031" y="2208"/>
              <a:ext cx="2487" cy="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60325" tIns="23812" rIns="60325" bIns="23812">
              <a:spAutoFit/>
            </a:bodyPr>
            <a:lstStyle/>
            <a:p>
              <a:pPr marL="228600" indent="-228600" algn="ctr" defTabSz="858838" eaLnBrk="0" hangingPunct="0">
                <a:lnSpc>
                  <a:spcPct val="90000"/>
                </a:lnSpc>
                <a:buClr>
                  <a:schemeClr val="accent1"/>
                </a:buClr>
                <a:defRPr/>
              </a:pPr>
              <a:r>
                <a:rPr lang="en-US" sz="3200" b="1">
                  <a:ea typeface="ＭＳ Ｐゴシック" charset="-128"/>
                </a:rPr>
                <a:t>The Onion Model…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0" y="457200"/>
            <a:ext cx="5907088" cy="5461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Layer 1: Photon Response</a:t>
            </a:r>
          </a:p>
        </p:txBody>
      </p:sp>
      <p:pic>
        <p:nvPicPr>
          <p:cNvPr id="31746" name="Picture 3" descr="on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075" y="1489075"/>
            <a:ext cx="5064125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Blank Presentation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13744</TotalTime>
  <Words>1669</Words>
  <Application>Microsoft Office PowerPoint</Application>
  <PresentationFormat>35mm Slides</PresentationFormat>
  <Paragraphs>490</Paragraphs>
  <Slides>46</Slides>
  <Notes>46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Arial</vt:lpstr>
      <vt:lpstr>ＭＳ Ｐゴシック</vt:lpstr>
      <vt:lpstr>Helvetica</vt:lpstr>
      <vt:lpstr>Symbol</vt:lpstr>
      <vt:lpstr>Times</vt:lpstr>
      <vt:lpstr>Times New Roman</vt:lpstr>
      <vt:lpstr>Wingdings</vt:lpstr>
      <vt:lpstr>Blank Presentation</vt:lpstr>
      <vt:lpstr>Equation</vt:lpstr>
      <vt:lpstr>Scintillator Non-Proportionality: Why a Constant Isn’t a Constant…</vt:lpstr>
      <vt:lpstr>Light Yield</vt:lpstr>
      <vt:lpstr>Non-Proportionality</vt:lpstr>
      <vt:lpstr>1950’s: Non-Proportionality First Studied</vt:lpstr>
      <vt:lpstr>Light Yield Correlated with Ionization Density • Mechanism: Saturation of Luminescent Centers</vt:lpstr>
      <vt:lpstr>1991: LSO Discovered</vt:lpstr>
      <vt:lpstr>1995: Non-Proportionality Resurrected to Explain Poor Energy Resolution</vt:lpstr>
      <vt:lpstr>How Does Non-Proportionality Affect Energy Resolution?</vt:lpstr>
      <vt:lpstr>Layer 1: Photon Response</vt:lpstr>
      <vt:lpstr>Initial Interaction: Compton vs. Photoelectric</vt:lpstr>
      <vt:lpstr>Energy Resolution for Small LSO Crystal</vt:lpstr>
      <vt:lpstr>Photoelectric Interactions</vt:lpstr>
      <vt:lpstr>Simplified Cascade Diagram for NaI</vt:lpstr>
      <vt:lpstr>Cascade After Photoelectric Interaction</vt:lpstr>
      <vt:lpstr>Photon Response</vt:lpstr>
      <vt:lpstr>Layer 2: Electron Response</vt:lpstr>
      <vt:lpstr>Electron Response</vt:lpstr>
      <vt:lpstr>How Is Electron Response Measured?</vt:lpstr>
      <vt:lpstr>Compton Interactions</vt:lpstr>
      <vt:lpstr>Electron Response vs. Photon Response</vt:lpstr>
      <vt:lpstr>How Is Electron Response Measured?</vt:lpstr>
      <vt:lpstr>Do Primary Compton &amp; Core Holes / Cascade Completely Explain Resolution Degradation?</vt:lpstr>
      <vt:lpstr>Electron Energy Deposit Still Non-Uniform!</vt:lpstr>
      <vt:lpstr>Layer 3: Ionization Density</vt:lpstr>
      <vt:lpstr>Yield Depends on Electron Ionization Density</vt:lpstr>
      <vt:lpstr>Model Fluctuations in Light Output Along the Electron Track</vt:lpstr>
      <vt:lpstr>Success!!!</vt:lpstr>
      <vt:lpstr>Can We Understand the Shape of the Electron Response Curve?</vt:lpstr>
      <vt:lpstr>What Creates the Shape of the Electron Response Curve?</vt:lpstr>
      <vt:lpstr>Competing Processes for e/h Recombination</vt:lpstr>
      <vt:lpstr>Pause for Definitions</vt:lpstr>
      <vt:lpstr>Approach 1: Minimalist Model (Steve Payne)</vt:lpstr>
      <vt:lpstr>Excellent at Fitting Electron Response, But Can’t Predict It</vt:lpstr>
      <vt:lpstr>Approach 2: Kinetic Model (G. Bizarri, S. Kerisit, J. Singh, A. Vasil’ev, R. Williams…)</vt:lpstr>
      <vt:lpstr>General Rate Equation for One Species</vt:lpstr>
      <vt:lpstr>Model Reproduces Multiple Features</vt:lpstr>
      <vt:lpstr>Approach 3: Diffusion Model (Richard Williams)</vt:lpstr>
      <vt:lpstr>Ratio of Electron &amp; Hole Mobilities Important</vt:lpstr>
      <vt:lpstr>Value of (Hole) Mobility Important</vt:lpstr>
      <vt:lpstr>Engineering Electron Response</vt:lpstr>
      <vt:lpstr>What Affects Electron Response? Dopant Concentration?</vt:lpstr>
      <vt:lpstr>What Affects Electron Response? Crystal Structure?</vt:lpstr>
      <vt:lpstr>Sample to Sample Variation in NaI:Tl</vt:lpstr>
      <vt:lpstr>Use Model to Predict Energy Resolution  if Quenching Removed in NaI:Tl</vt:lpstr>
      <vt:lpstr>Conclusion:</vt:lpstr>
      <vt:lpstr>Thanks To:</vt:lpstr>
    </vt:vector>
  </TitlesOfParts>
  <Company>Center for Functional Imaging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Imaging Instrumentation</dc:title>
  <dc:creator>William W. Moses</dc:creator>
  <cp:lastModifiedBy>I am</cp:lastModifiedBy>
  <cp:revision>407</cp:revision>
  <cp:lastPrinted>2005-12-01T16:59:21Z</cp:lastPrinted>
  <dcterms:created xsi:type="dcterms:W3CDTF">2011-10-19T21:56:08Z</dcterms:created>
  <dcterms:modified xsi:type="dcterms:W3CDTF">2012-10-31T08:59:53Z</dcterms:modified>
</cp:coreProperties>
</file>