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7" r:id="rId3"/>
    <p:sldId id="570" r:id="rId4"/>
    <p:sldId id="514" r:id="rId5"/>
    <p:sldId id="512" r:id="rId6"/>
    <p:sldId id="513" r:id="rId7"/>
    <p:sldId id="505" r:id="rId8"/>
    <p:sldId id="504" r:id="rId9"/>
    <p:sldId id="518" r:id="rId10"/>
    <p:sldId id="506" r:id="rId11"/>
    <p:sldId id="519" r:id="rId12"/>
    <p:sldId id="520" r:id="rId13"/>
    <p:sldId id="522" r:id="rId14"/>
    <p:sldId id="523" r:id="rId15"/>
    <p:sldId id="524" r:id="rId16"/>
    <p:sldId id="525" r:id="rId17"/>
    <p:sldId id="526" r:id="rId18"/>
    <p:sldId id="501" r:id="rId19"/>
    <p:sldId id="521" r:id="rId20"/>
    <p:sldId id="527" r:id="rId21"/>
    <p:sldId id="549" r:id="rId22"/>
    <p:sldId id="586" r:id="rId23"/>
    <p:sldId id="587" r:id="rId24"/>
    <p:sldId id="535" r:id="rId25"/>
    <p:sldId id="530" r:id="rId26"/>
    <p:sldId id="588" r:id="rId27"/>
    <p:sldId id="589" r:id="rId28"/>
    <p:sldId id="536" r:id="rId29"/>
    <p:sldId id="591" r:id="rId30"/>
    <p:sldId id="592" r:id="rId31"/>
    <p:sldId id="569" r:id="rId32"/>
    <p:sldId id="593" r:id="rId33"/>
    <p:sldId id="594" r:id="rId34"/>
    <p:sldId id="595" r:id="rId35"/>
    <p:sldId id="596" r:id="rId36"/>
    <p:sldId id="598" r:id="rId37"/>
    <p:sldId id="600" r:id="rId38"/>
    <p:sldId id="602" r:id="rId39"/>
    <p:sldId id="603" r:id="rId40"/>
    <p:sldId id="575" r:id="rId41"/>
    <p:sldId id="577" r:id="rId42"/>
    <p:sldId id="576" r:id="rId43"/>
    <p:sldId id="580" r:id="rId44"/>
    <p:sldId id="581" r:id="rId45"/>
    <p:sldId id="541" r:id="rId46"/>
    <p:sldId id="548" r:id="rId47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08000"/>
    <a:srgbClr val="004A8B"/>
    <a:srgbClr val="06F411"/>
    <a:srgbClr val="E812E3"/>
    <a:srgbClr val="008000"/>
    <a:srgbClr val="00DDA8"/>
    <a:srgbClr val="00D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744" y="10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480"/>
    </p:cViewPr>
  </p:sorterViewPr>
  <p:notesViewPr>
    <p:cSldViewPr>
      <p:cViewPr varScale="1">
        <p:scale>
          <a:sx n="53" d="100"/>
          <a:sy n="53" d="100"/>
        </p:scale>
        <p:origin x="-120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06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698500"/>
            <a:ext cx="5118100" cy="340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746125" y="363538"/>
            <a:ext cx="5365750" cy="3825875"/>
          </a:xfrm>
          <a:prstGeom prst="roundRect">
            <a:avLst>
              <a:gd name="adj" fmla="val 1248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143250" y="8709025"/>
            <a:ext cx="66516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1912" tIns="25400" rIns="61912" bIns="25400">
            <a:spAutoFit/>
          </a:bodyPr>
          <a:lstStyle/>
          <a:p>
            <a:pPr defTabSz="895350" eaLnBrk="0" hangingPunct="0">
              <a:defRPr/>
            </a:pPr>
            <a:r>
              <a:rPr lang="en-US" sz="1000">
                <a:latin typeface="Helvetica" charset="0"/>
                <a:ea typeface="ＭＳ Ｐゴシック" charset="-128"/>
              </a:rPr>
              <a:t>PET – </a:t>
            </a:r>
            <a:fld id="{98AAF61E-A9F5-43FE-AE46-0217F45A2176}" type="slidenum">
              <a:rPr lang="en-US" sz="1000">
                <a:latin typeface="Helvetica" charset="0"/>
                <a:ea typeface="ＭＳ Ｐゴシック" charset="-128"/>
              </a:rPr>
              <a:pPr defTabSz="895350" eaLnBrk="0" hangingPunct="0">
                <a:defRPr/>
              </a:pPr>
              <a:t>‹#›</a:t>
            </a:fld>
            <a:endParaRPr lang="en-US" sz="1000">
              <a:latin typeface="Helvetic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51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07287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8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12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44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66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8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05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21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75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93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83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698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932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169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35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766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935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7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221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548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13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6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52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000920-8582-40BF-AC90-8105EE18EB9B}" type="slidenum">
              <a:rPr lang="en-US"/>
              <a:pPr eaLnBrk="0" hangingPunct="0"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34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ABC6973C-1C9A-482D-8B97-5E2ADC41A2F6}" type="slidenum">
              <a:rPr lang="en-US"/>
              <a:pPr eaLnBrk="0" hangingPunct="0"/>
              <a:t>31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80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8FB9A6-78A0-488C-A720-18AAD04984DC}" type="slidenum">
              <a:rPr lang="en-US"/>
              <a:pPr eaLnBrk="0" hangingPunct="0"/>
              <a:t>32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37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917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4E58AB36-5355-4FDB-B2B6-3474F79C6A5F}" type="slidenum">
              <a:rPr lang="en-US"/>
              <a:pPr eaLnBrk="0" hangingPunct="0"/>
              <a:t>34</a:t>
            </a:fld>
            <a:endParaRPr lang="en-US"/>
          </a:p>
        </p:txBody>
      </p:sp>
      <p:sp>
        <p:nvSpPr>
          <p:cNvPr id="83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22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DD8D037B-B655-4547-9878-20D5C9A85615}" type="slidenum">
              <a:rPr lang="en-US"/>
              <a:pPr eaLnBrk="0" hangingPunct="0"/>
              <a:t>35</a:t>
            </a:fld>
            <a:endParaRPr lang="en-US"/>
          </a:p>
        </p:txBody>
      </p:sp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05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71514D7E-3EC3-4335-9348-70026795B9E9}" type="slidenum">
              <a:rPr lang="en-US"/>
              <a:pPr eaLnBrk="0" hangingPunct="0"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647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823714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6988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15216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991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41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138842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61912" tIns="25400" rIns="61912" bIns="25400">
            <a:spAutoFit/>
          </a:bodyPr>
          <a:lstStyle/>
          <a:p>
            <a:pPr indent="225425" algn="just" defTabSz="895350">
              <a:lnSpc>
                <a:spcPct val="85000"/>
              </a:lnSpc>
              <a:spcBef>
                <a:spcPct val="39000"/>
              </a:spcBef>
            </a:pPr>
            <a:endParaRPr lang="fr-FR" sz="240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878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926569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877A568-5DA9-4E6A-9195-A79BEEEF1A7F}" type="slidenum">
              <a:rPr lang="en-US"/>
              <a:pPr eaLnBrk="0" hangingPunct="0"/>
              <a:t>43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346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09D8DD4-8A82-4F90-B446-04E0BDBDE3E2}" type="slidenum">
              <a:rPr lang="en-US"/>
              <a:pPr eaLnBrk="0" hangingPunct="0"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869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834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5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32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8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86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2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1047750"/>
            <a:ext cx="2314575" cy="5078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047750"/>
            <a:ext cx="6791325" cy="5078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4050" y="1047750"/>
            <a:ext cx="6440488" cy="546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lynci2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381000"/>
            <a:ext cx="82359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679450"/>
            <a:ext cx="7667625" cy="1027113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7000"/>
              </a:lnSpc>
              <a:defRPr/>
            </a:pPr>
            <a:r>
              <a:rPr lang="en-US" smtClean="0"/>
              <a:t>Scintillator Non-Proportionality:</a:t>
            </a:r>
            <a:br>
              <a:rPr lang="en-US" smtClean="0"/>
            </a:br>
            <a:r>
              <a:rPr lang="en-US" smtClean="0"/>
              <a:t>Why a Constant Isn’t a Constant…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162175" y="2819400"/>
            <a:ext cx="5986463" cy="166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7000"/>
              </a:lnSpc>
            </a:pPr>
            <a:r>
              <a:rPr lang="en-US" b="1">
                <a:solidFill>
                  <a:schemeClr val="accent1"/>
                </a:solidFill>
              </a:rPr>
              <a:t>William W. Moses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 i="1">
                <a:solidFill>
                  <a:schemeClr val="accent2"/>
                </a:solidFill>
              </a:rPr>
              <a:t>Lawrence Berkeley National Laboratory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/>
              <a:t>October 21, 2011</a:t>
            </a:r>
          </a:p>
        </p:txBody>
      </p:sp>
      <p:pic>
        <p:nvPicPr>
          <p:cNvPr id="15364" name="Picture 11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943600"/>
            <a:ext cx="10048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2600" y="59436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447800" y="6110288"/>
            <a:ext cx="7802563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This work supported  by the National Nuclear Security Administration, Office of Defense Nuclear</a:t>
            </a:r>
            <a:br>
              <a:rPr lang="en-US" sz="1400"/>
            </a:br>
            <a:r>
              <a:rPr lang="en-US" sz="1400"/>
              <a:t>Nonproliferation, Office of Nonproliferation Research and Development (NA-22) of the</a:t>
            </a:r>
            <a:br>
              <a:rPr lang="en-US" sz="1400"/>
            </a:br>
            <a:r>
              <a:rPr lang="en-US" sz="1400"/>
              <a:t>U.S. Department of Energy under Contract No. DE-AC02-05CH11231.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81000"/>
            <a:ext cx="98694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Initial Interaction: Compton vs. Photoelectric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3379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28800"/>
            <a:ext cx="3429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1406525" y="12192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>
            <a:off x="152400" y="34290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9600" y="23780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Incident Gamma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38200" y="3276600"/>
            <a:ext cx="2133600" cy="838200"/>
            <a:chOff x="528" y="2064"/>
            <a:chExt cx="1344" cy="528"/>
          </a:xfrm>
        </p:grpSpPr>
        <p:sp>
          <p:nvSpPr>
            <p:cNvPr id="33811" name="Oval 24"/>
            <p:cNvSpPr>
              <a:spLocks noChangeArrowheads="1"/>
            </p:cNvSpPr>
            <p:nvPr/>
          </p:nvSpPr>
          <p:spPr bwMode="auto">
            <a:xfrm>
              <a:off x="1104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2" name="Text Box 28"/>
            <p:cNvSpPr txBox="1">
              <a:spLocks noChangeArrowheads="1"/>
            </p:cNvSpPr>
            <p:nvPr/>
          </p:nvSpPr>
          <p:spPr bwMode="auto">
            <a:xfrm>
              <a:off x="528" y="2304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Photoelectric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1981200"/>
            <a:ext cx="3276600" cy="2120900"/>
            <a:chOff x="528" y="1248"/>
            <a:chExt cx="2064" cy="1336"/>
          </a:xfrm>
        </p:grpSpPr>
        <p:sp>
          <p:nvSpPr>
            <p:cNvPr id="33806" name="Line 30"/>
            <p:cNvSpPr>
              <a:spLocks noChangeShapeType="1"/>
            </p:cNvSpPr>
            <p:nvPr/>
          </p:nvSpPr>
          <p:spPr bwMode="auto">
            <a:xfrm flipV="1">
              <a:off x="1200" y="1680"/>
              <a:ext cx="864" cy="48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7" name="Oval 32"/>
            <p:cNvSpPr>
              <a:spLocks noChangeArrowheads="1"/>
            </p:cNvSpPr>
            <p:nvPr/>
          </p:nvSpPr>
          <p:spPr bwMode="auto">
            <a:xfrm>
              <a:off x="206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8" name="Text Box 33"/>
            <p:cNvSpPr txBox="1">
              <a:spLocks noChangeArrowheads="1"/>
            </p:cNvSpPr>
            <p:nvPr/>
          </p:nvSpPr>
          <p:spPr bwMode="auto">
            <a:xfrm>
              <a:off x="1248" y="1248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Photoelectric</a:t>
              </a:r>
            </a:p>
          </p:txBody>
        </p:sp>
        <p:sp>
          <p:nvSpPr>
            <p:cNvPr id="33809" name="Oval 34"/>
            <p:cNvSpPr>
              <a:spLocks noChangeArrowheads="1"/>
            </p:cNvSpPr>
            <p:nvPr/>
          </p:nvSpPr>
          <p:spPr bwMode="auto">
            <a:xfrm>
              <a:off x="1104" y="20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0" name="Text Box 36"/>
            <p:cNvSpPr txBox="1">
              <a:spLocks noChangeArrowheads="1"/>
            </p:cNvSpPr>
            <p:nvPr/>
          </p:nvSpPr>
          <p:spPr bwMode="auto">
            <a:xfrm>
              <a:off x="528" y="2296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Compton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997700" y="1828800"/>
            <a:ext cx="774700" cy="609600"/>
            <a:chOff x="4408" y="1152"/>
            <a:chExt cx="488" cy="384"/>
          </a:xfrm>
        </p:grpSpPr>
        <p:sp>
          <p:nvSpPr>
            <p:cNvPr id="33804" name="Oval 4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5" name="Oval 42"/>
            <p:cNvSpPr>
              <a:spLocks noChangeArrowheads="1"/>
            </p:cNvSpPr>
            <p:nvPr/>
          </p:nvSpPr>
          <p:spPr bwMode="auto">
            <a:xfrm>
              <a:off x="44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848600" y="1803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1000"/>
            <a:ext cx="90058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Energy Resolution for Small LSO Crystal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828675" y="5334000"/>
            <a:ext cx="8586788" cy="137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Large Difference in Photoelectric Fraction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No Difference in Energy Resolution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There Must Be Something More…</a:t>
            </a:r>
          </a:p>
        </p:txBody>
      </p: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6400800" y="1233488"/>
            <a:ext cx="3108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1 cm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6" name="Text Box 25"/>
          <p:cNvSpPr txBox="1">
            <a:spLocks noChangeArrowheads="1"/>
          </p:cNvSpPr>
          <p:nvPr/>
        </p:nvSpPr>
        <p:spPr bwMode="auto">
          <a:xfrm>
            <a:off x="1143000" y="1219200"/>
            <a:ext cx="32273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2 mm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7" name="Text Box 23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2438400" y="1905000"/>
            <a:ext cx="1905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10.7%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381000"/>
            <a:ext cx="5754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Photoelectric Interactions</a:t>
            </a:r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990600" y="5616575"/>
            <a:ext cx="8315325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chemeClr val="accent1"/>
                </a:solidFill>
                <a:ea typeface="ＭＳ Ｐゴシック" charset="-128"/>
              </a:rPr>
              <a:t>Inner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Inner Shell Hole Filled via Cascade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4743450" y="3121025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4495800" y="2873375"/>
            <a:ext cx="1447800" cy="1447800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4210050" y="2587625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3581400" y="1958975"/>
            <a:ext cx="3276600" cy="3276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924300" y="2301875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5740400" y="3406775"/>
            <a:ext cx="1981200" cy="366713"/>
            <a:chOff x="3616" y="1968"/>
            <a:chExt cx="1248" cy="231"/>
          </a:xfrm>
        </p:grpSpPr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37912" name="Text Box 12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5019675" y="34131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37898" name="Oval 15"/>
          <p:cNvSpPr>
            <a:spLocks noChangeArrowheads="1"/>
          </p:cNvSpPr>
          <p:nvPr/>
        </p:nvSpPr>
        <p:spPr bwMode="auto">
          <a:xfrm>
            <a:off x="5251450" y="41465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>
            <a:off x="3194050" y="429895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2822575" y="3886200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>
            <a:off x="5257800" y="25685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5105400" y="23018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953000" y="20351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 flipV="1">
            <a:off x="5435600" y="18573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5" name="Line 23"/>
          <p:cNvSpPr>
            <a:spLocks noChangeShapeType="1"/>
          </p:cNvSpPr>
          <p:nvPr/>
        </p:nvSpPr>
        <p:spPr bwMode="auto">
          <a:xfrm flipV="1">
            <a:off x="5257800" y="15398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6" name="Line 24"/>
          <p:cNvSpPr>
            <a:spLocks noChangeShapeType="1"/>
          </p:cNvSpPr>
          <p:nvPr/>
        </p:nvSpPr>
        <p:spPr bwMode="auto">
          <a:xfrm flipV="1">
            <a:off x="5105400" y="11969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7" name="Line 25"/>
          <p:cNvSpPr>
            <a:spLocks noChangeShapeType="1"/>
          </p:cNvSpPr>
          <p:nvPr/>
        </p:nvSpPr>
        <p:spPr bwMode="auto">
          <a:xfrm>
            <a:off x="5327650" y="4244975"/>
            <a:ext cx="26670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8" name="Text Box 26"/>
          <p:cNvSpPr txBox="1">
            <a:spLocks noChangeArrowheads="1"/>
          </p:cNvSpPr>
          <p:nvPr/>
        </p:nvSpPr>
        <p:spPr bwMode="auto">
          <a:xfrm>
            <a:off x="7162800" y="4876800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228600"/>
            <a:ext cx="78628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Simplified Cascade Diagram for NaI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941388" y="5464175"/>
            <a:ext cx="84820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Many Energetic (&gt;1 keV) Particles Created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Fluorescent X-Rays &amp; Auger Electrons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pic>
        <p:nvPicPr>
          <p:cNvPr id="39939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914400"/>
            <a:ext cx="4305300" cy="448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38200" y="4267200"/>
            <a:ext cx="3200400" cy="1295400"/>
            <a:chOff x="528" y="2784"/>
            <a:chExt cx="2016" cy="816"/>
          </a:xfrm>
        </p:grpSpPr>
        <p:sp>
          <p:nvSpPr>
            <p:cNvPr id="39954" name="Text Box 28"/>
            <p:cNvSpPr txBox="1">
              <a:spLocks noChangeArrowheads="1"/>
            </p:cNvSpPr>
            <p:nvPr/>
          </p:nvSpPr>
          <p:spPr bwMode="auto">
            <a:xfrm>
              <a:off x="624" y="2938"/>
              <a:ext cx="1215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83% K-Shell</a:t>
              </a:r>
            </a:p>
            <a:p>
              <a:pPr algn="ctr" eaLnBrk="0" hangingPunct="0"/>
              <a:r>
                <a:rPr lang="en-US" b="1"/>
                <a:t>Interactions</a:t>
              </a:r>
            </a:p>
          </p:txBody>
        </p:sp>
        <p:sp>
          <p:nvSpPr>
            <p:cNvPr id="39955" name="Oval 30"/>
            <p:cNvSpPr>
              <a:spLocks noChangeArrowheads="1"/>
            </p:cNvSpPr>
            <p:nvPr/>
          </p:nvSpPr>
          <p:spPr bwMode="auto">
            <a:xfrm>
              <a:off x="528" y="2784"/>
              <a:ext cx="2016" cy="8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819400"/>
            <a:ext cx="3733800" cy="2743200"/>
            <a:chOff x="3216" y="1872"/>
            <a:chExt cx="2352" cy="1728"/>
          </a:xfrm>
        </p:grpSpPr>
        <p:sp>
          <p:nvSpPr>
            <p:cNvPr id="39952" name="Text Box 27"/>
            <p:cNvSpPr txBox="1">
              <a:spLocks noChangeArrowheads="1"/>
            </p:cNvSpPr>
            <p:nvPr/>
          </p:nvSpPr>
          <p:spPr bwMode="auto">
            <a:xfrm>
              <a:off x="4320" y="2564"/>
              <a:ext cx="120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~30 keV</a:t>
              </a:r>
            </a:p>
            <a:p>
              <a:pPr algn="ctr" eaLnBrk="0" hangingPunct="0"/>
              <a:r>
                <a:rPr lang="en-US" b="1"/>
                <a:t>Fluorescent</a:t>
              </a:r>
            </a:p>
            <a:p>
              <a:pPr algn="ctr" eaLnBrk="0" hangingPunct="0"/>
              <a:r>
                <a:rPr lang="en-US" b="1"/>
                <a:t>X-Rays</a:t>
              </a:r>
            </a:p>
          </p:txBody>
        </p:sp>
        <p:sp>
          <p:nvSpPr>
            <p:cNvPr id="39953" name="Oval 31"/>
            <p:cNvSpPr>
              <a:spLocks noChangeArrowheads="1"/>
            </p:cNvSpPr>
            <p:nvPr/>
          </p:nvSpPr>
          <p:spPr bwMode="auto">
            <a:xfrm>
              <a:off x="3216" y="1872"/>
              <a:ext cx="2352" cy="17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2286000"/>
            <a:ext cx="4343400" cy="2438400"/>
            <a:chOff x="384" y="1536"/>
            <a:chExt cx="2736" cy="1536"/>
          </a:xfrm>
        </p:grpSpPr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384" y="1536"/>
              <a:ext cx="140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Different</a:t>
              </a:r>
            </a:p>
            <a:p>
              <a:pPr algn="ctr" eaLnBrk="0" hangingPunct="0"/>
              <a:r>
                <a:rPr lang="en-US" b="1"/>
                <a:t>Photoelectron</a:t>
              </a:r>
            </a:p>
            <a:p>
              <a:pPr algn="ctr" eaLnBrk="0" hangingPunct="0"/>
              <a:r>
                <a:rPr lang="en-US" b="1"/>
                <a:t>Energies</a:t>
              </a:r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1344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1776" y="1680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 flipV="1">
              <a:off x="1776" y="1632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257800" y="914400"/>
            <a:ext cx="4419600" cy="1905000"/>
            <a:chOff x="3312" y="672"/>
            <a:chExt cx="2784" cy="1200"/>
          </a:xfrm>
        </p:grpSpPr>
        <p:sp>
          <p:nvSpPr>
            <p:cNvPr id="39945" name="Text Box 29"/>
            <p:cNvSpPr txBox="1">
              <a:spLocks noChangeArrowheads="1"/>
            </p:cNvSpPr>
            <p:nvPr/>
          </p:nvSpPr>
          <p:spPr bwMode="auto">
            <a:xfrm>
              <a:off x="4497" y="960"/>
              <a:ext cx="1599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1–4 keV</a:t>
              </a:r>
            </a:p>
            <a:p>
              <a:pPr algn="ctr" eaLnBrk="0" hangingPunct="0"/>
              <a:r>
                <a:rPr lang="en-US" b="1"/>
                <a:t>Auger Electrons</a:t>
              </a:r>
            </a:p>
          </p:txBody>
        </p:sp>
        <p:sp>
          <p:nvSpPr>
            <p:cNvPr id="39946" name="Oval 32"/>
            <p:cNvSpPr>
              <a:spLocks noChangeArrowheads="1"/>
            </p:cNvSpPr>
            <p:nvPr/>
          </p:nvSpPr>
          <p:spPr bwMode="auto">
            <a:xfrm>
              <a:off x="3312" y="672"/>
              <a:ext cx="720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 flipH="1">
              <a:off x="4032" y="1104"/>
              <a:ext cx="81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304800" y="6477000"/>
            <a:ext cx="7161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B.D. Rooney &amp; J.D. Valentine, IEEE Trans. Nucl. Sci. 44, pp. 509–516,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702675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Cascade After Photoelectric Interaction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1987" name="Text Box 23"/>
          <p:cNvSpPr txBox="1">
            <a:spLocks noChangeArrowheads="1"/>
          </p:cNvSpPr>
          <p:nvPr/>
        </p:nvSpPr>
        <p:spPr bwMode="auto">
          <a:xfrm>
            <a:off x="7494588" y="1244600"/>
            <a:ext cx="2182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Initial Gamma</a:t>
            </a:r>
          </a:p>
        </p:txBody>
      </p:sp>
      <p:sp>
        <p:nvSpPr>
          <p:cNvPr id="41988" name="Line 24"/>
          <p:cNvSpPr>
            <a:spLocks noChangeShapeType="1"/>
          </p:cNvSpPr>
          <p:nvPr/>
        </p:nvSpPr>
        <p:spPr bwMode="auto">
          <a:xfrm flipH="1">
            <a:off x="6503988" y="1473200"/>
            <a:ext cx="990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1930400"/>
            <a:ext cx="1911350" cy="1711325"/>
            <a:chOff x="3456" y="1216"/>
            <a:chExt cx="1204" cy="1078"/>
          </a:xfrm>
        </p:grpSpPr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>
              <a:off x="3456" y="1776"/>
              <a:ext cx="1204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Fluorescent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X-Ray</a:t>
              </a:r>
            </a:p>
          </p:txBody>
        </p:sp>
        <p:sp>
          <p:nvSpPr>
            <p:cNvPr id="42003" name="Oval 30"/>
            <p:cNvSpPr>
              <a:spLocks noChangeArrowheads="1"/>
            </p:cNvSpPr>
            <p:nvPr/>
          </p:nvSpPr>
          <p:spPr bwMode="auto">
            <a:xfrm>
              <a:off x="3504" y="121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2004" name="Line 31"/>
            <p:cNvSpPr>
              <a:spLocks noChangeShapeType="1"/>
            </p:cNvSpPr>
            <p:nvPr/>
          </p:nvSpPr>
          <p:spPr bwMode="auto">
            <a:xfrm flipH="1" flipV="1">
              <a:off x="3648" y="1440"/>
              <a:ext cx="192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267200" y="2362200"/>
            <a:ext cx="1725613" cy="1965325"/>
            <a:chOff x="2688" y="1488"/>
            <a:chExt cx="1087" cy="1238"/>
          </a:xfrm>
        </p:grpSpPr>
        <p:sp>
          <p:nvSpPr>
            <p:cNvPr id="41997" name="Oval 20"/>
            <p:cNvSpPr>
              <a:spLocks noChangeArrowheads="1"/>
            </p:cNvSpPr>
            <p:nvPr/>
          </p:nvSpPr>
          <p:spPr bwMode="auto">
            <a:xfrm>
              <a:off x="2880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8" name="Oval 27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9" name="Text Box 34"/>
            <p:cNvSpPr txBox="1">
              <a:spLocks noChangeArrowheads="1"/>
            </p:cNvSpPr>
            <p:nvPr/>
          </p:nvSpPr>
          <p:spPr bwMode="auto">
            <a:xfrm>
              <a:off x="2784" y="2208"/>
              <a:ext cx="99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Auger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Electrons</a:t>
              </a:r>
            </a:p>
          </p:txBody>
        </p:sp>
        <p:sp>
          <p:nvSpPr>
            <p:cNvPr id="42000" name="Line 36"/>
            <p:cNvSpPr>
              <a:spLocks noChangeShapeType="1"/>
            </p:cNvSpPr>
            <p:nvPr/>
          </p:nvSpPr>
          <p:spPr bwMode="auto">
            <a:xfrm flipH="1" flipV="1">
              <a:off x="2880" y="1920"/>
              <a:ext cx="28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01" name="Line 37"/>
            <p:cNvSpPr>
              <a:spLocks noChangeShapeType="1"/>
            </p:cNvSpPr>
            <p:nvPr/>
          </p:nvSpPr>
          <p:spPr bwMode="auto">
            <a:xfrm flipH="1" flipV="1">
              <a:off x="3024" y="1680"/>
              <a:ext cx="144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99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92" name="Oval 21"/>
          <p:cNvSpPr>
            <a:spLocks noChangeArrowheads="1"/>
          </p:cNvSpPr>
          <p:nvPr/>
        </p:nvSpPr>
        <p:spPr bwMode="auto">
          <a:xfrm>
            <a:off x="6199188" y="2057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471988" y="1193800"/>
            <a:ext cx="2233612" cy="1143000"/>
            <a:chOff x="2352" y="720"/>
            <a:chExt cx="1407" cy="720"/>
          </a:xfrm>
        </p:grpSpPr>
        <p:sp>
          <p:nvSpPr>
            <p:cNvPr id="41994" name="Text Box 22"/>
            <p:cNvSpPr txBox="1">
              <a:spLocks noChangeArrowheads="1"/>
            </p:cNvSpPr>
            <p:nvPr/>
          </p:nvSpPr>
          <p:spPr bwMode="auto">
            <a:xfrm>
              <a:off x="2352" y="720"/>
              <a:ext cx="140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1"/>
                  </a:solidFill>
                </a:rPr>
                <a:t>Photoelectron</a:t>
              </a:r>
            </a:p>
          </p:txBody>
        </p:sp>
        <p:sp>
          <p:nvSpPr>
            <p:cNvPr id="41995" name="Oval 19"/>
            <p:cNvSpPr>
              <a:spLocks noChangeArrowheads="1"/>
            </p:cNvSpPr>
            <p:nvPr/>
          </p:nvSpPr>
          <p:spPr bwMode="auto">
            <a:xfrm>
              <a:off x="33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6" name="Line 25"/>
            <p:cNvSpPr>
              <a:spLocks noChangeShapeType="1"/>
            </p:cNvSpPr>
            <p:nvPr/>
          </p:nvSpPr>
          <p:spPr bwMode="auto">
            <a:xfrm>
              <a:off x="3168" y="960"/>
              <a:ext cx="192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3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0075" y="381000"/>
            <a:ext cx="40259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Photon Response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1438275" y="5395913"/>
            <a:ext cx="7475538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Structure in Photon Response Curve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Includes Many Confounding Effects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101850" y="11430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4037" name="Text Box 24"/>
          <p:cNvSpPr txBox="1">
            <a:spLocks noChangeArrowheads="1"/>
          </p:cNvSpPr>
          <p:nvPr/>
        </p:nvSpPr>
        <p:spPr bwMode="auto">
          <a:xfrm>
            <a:off x="1825625" y="41148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pic>
        <p:nvPicPr>
          <p:cNvPr id="44038" name="Picture 26" descr="NaI Photon Respon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1509713"/>
            <a:ext cx="4991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27"/>
          <p:cNvSpPr txBox="1">
            <a:spLocks noChangeArrowheads="1"/>
          </p:cNvSpPr>
          <p:nvPr/>
        </p:nvSpPr>
        <p:spPr bwMode="auto">
          <a:xfrm>
            <a:off x="5219700" y="44815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7124700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2</a:t>
            </a:r>
            <a:endParaRPr lang="en-US" sz="1800"/>
          </a:p>
        </p:txBody>
      </p:sp>
      <p:sp>
        <p:nvSpPr>
          <p:cNvPr id="44041" name="Text Box 29"/>
          <p:cNvSpPr txBox="1">
            <a:spLocks noChangeArrowheads="1"/>
          </p:cNvSpPr>
          <p:nvPr/>
        </p:nvSpPr>
        <p:spPr bwMode="auto">
          <a:xfrm>
            <a:off x="9115425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3</a:t>
            </a:r>
            <a:endParaRPr lang="en-US" sz="1800"/>
          </a:p>
        </p:txBody>
      </p:sp>
      <p:sp>
        <p:nvSpPr>
          <p:cNvPr id="44042" name="Text Box 30"/>
          <p:cNvSpPr txBox="1">
            <a:spLocks noChangeArrowheads="1"/>
          </p:cNvSpPr>
          <p:nvPr/>
        </p:nvSpPr>
        <p:spPr bwMode="auto">
          <a:xfrm>
            <a:off x="4972050" y="38719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1.00</a:t>
            </a:r>
          </a:p>
        </p:txBody>
      </p:sp>
      <p:sp>
        <p:nvSpPr>
          <p:cNvPr id="44043" name="Text Box 31"/>
          <p:cNvSpPr txBox="1">
            <a:spLocks noChangeArrowheads="1"/>
          </p:cNvSpPr>
          <p:nvPr/>
        </p:nvSpPr>
        <p:spPr bwMode="auto">
          <a:xfrm>
            <a:off x="4972050" y="33385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1.13</a:t>
            </a:r>
          </a:p>
        </p:txBody>
      </p:sp>
      <p:sp>
        <p:nvSpPr>
          <p:cNvPr id="44044" name="Text Box 32"/>
          <p:cNvSpPr txBox="1">
            <a:spLocks noChangeArrowheads="1"/>
          </p:cNvSpPr>
          <p:nvPr/>
        </p:nvSpPr>
        <p:spPr bwMode="auto">
          <a:xfrm>
            <a:off x="4972050" y="28051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1.25</a:t>
            </a:r>
          </a:p>
        </p:txBody>
      </p:sp>
      <p:sp>
        <p:nvSpPr>
          <p:cNvPr id="44045" name="Text Box 33"/>
          <p:cNvSpPr txBox="1">
            <a:spLocks noChangeArrowheads="1"/>
          </p:cNvSpPr>
          <p:nvPr/>
        </p:nvSpPr>
        <p:spPr bwMode="auto">
          <a:xfrm>
            <a:off x="4972050" y="22717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1.38</a:t>
            </a:r>
          </a:p>
        </p:txBody>
      </p:sp>
      <p:sp>
        <p:nvSpPr>
          <p:cNvPr id="44046" name="Text Box 34"/>
          <p:cNvSpPr txBox="1">
            <a:spLocks noChangeArrowheads="1"/>
          </p:cNvSpPr>
          <p:nvPr/>
        </p:nvSpPr>
        <p:spPr bwMode="auto">
          <a:xfrm>
            <a:off x="4972050" y="17383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1.50</a:t>
            </a:r>
          </a:p>
        </p:txBody>
      </p:sp>
      <p:sp>
        <p:nvSpPr>
          <p:cNvPr id="44047" name="Text Box 35"/>
          <p:cNvSpPr txBox="1">
            <a:spLocks noChangeArrowheads="1"/>
          </p:cNvSpPr>
          <p:nvPr/>
        </p:nvSpPr>
        <p:spPr bwMode="auto">
          <a:xfrm>
            <a:off x="6667500" y="4786313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Energy (keV)</a:t>
            </a:r>
          </a:p>
        </p:txBody>
      </p:sp>
      <p:sp>
        <p:nvSpPr>
          <p:cNvPr id="44048" name="Text Box 36"/>
          <p:cNvSpPr txBox="1">
            <a:spLocks noChangeArrowheads="1"/>
          </p:cNvSpPr>
          <p:nvPr/>
        </p:nvSpPr>
        <p:spPr bwMode="auto">
          <a:xfrm rot="-5400000">
            <a:off x="3225007" y="2874169"/>
            <a:ext cx="2995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Relative Light Yield</a:t>
            </a:r>
          </a:p>
        </p:txBody>
      </p:sp>
      <p:sp>
        <p:nvSpPr>
          <p:cNvPr id="44049" name="Text Box 37"/>
          <p:cNvSpPr txBox="1">
            <a:spLocks noChangeArrowheads="1"/>
          </p:cNvSpPr>
          <p:nvPr/>
        </p:nvSpPr>
        <p:spPr bwMode="auto">
          <a:xfrm>
            <a:off x="304800" y="6477000"/>
            <a:ext cx="6251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M. Moszyński, et al., Nucl. Instr. Meth. A-484, pp. 259–269, 2002</a:t>
            </a:r>
          </a:p>
        </p:txBody>
      </p:sp>
      <p:sp>
        <p:nvSpPr>
          <p:cNvPr id="44050" name="Text Box 8"/>
          <p:cNvSpPr txBox="1">
            <a:spLocks noChangeArrowheads="1"/>
          </p:cNvSpPr>
          <p:nvPr/>
        </p:nvSpPr>
        <p:spPr bwMode="auto">
          <a:xfrm>
            <a:off x="0" y="19827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Gamma</a:t>
            </a:r>
          </a:p>
        </p:txBody>
      </p:sp>
      <p:sp>
        <p:nvSpPr>
          <p:cNvPr id="44051" name="Line 7"/>
          <p:cNvSpPr>
            <a:spLocks noChangeShapeType="1"/>
          </p:cNvSpPr>
          <p:nvPr/>
        </p:nvSpPr>
        <p:spPr bwMode="auto">
          <a:xfrm>
            <a:off x="1981200" y="25765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73275" y="457200"/>
            <a:ext cx="616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2: Electron Response</a:t>
            </a:r>
          </a:p>
        </p:txBody>
      </p:sp>
      <p:pic>
        <p:nvPicPr>
          <p:cNvPr id="46082" name="Picture 1027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48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908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0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1488" y="381000"/>
            <a:ext cx="4281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</a:t>
            </a:r>
          </a:p>
        </p:txBody>
      </p:sp>
      <p:sp>
        <p:nvSpPr>
          <p:cNvPr id="48131" name="Text Box 1029"/>
          <p:cNvSpPr txBox="1">
            <a:spLocks noChangeArrowheads="1"/>
          </p:cNvSpPr>
          <p:nvPr/>
        </p:nvSpPr>
        <p:spPr bwMode="auto">
          <a:xfrm>
            <a:off x="4006850" y="16764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8132" name="Text Box 1030"/>
          <p:cNvSpPr txBox="1">
            <a:spLocks noChangeArrowheads="1"/>
          </p:cNvSpPr>
          <p:nvPr/>
        </p:nvSpPr>
        <p:spPr bwMode="auto">
          <a:xfrm>
            <a:off x="1752600" y="25161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Electron</a:t>
            </a:r>
          </a:p>
        </p:txBody>
      </p:sp>
      <p:sp>
        <p:nvSpPr>
          <p:cNvPr id="48133" name="Line 1036"/>
          <p:cNvSpPr>
            <a:spLocks noChangeShapeType="1"/>
          </p:cNvSpPr>
          <p:nvPr/>
        </p:nvSpPr>
        <p:spPr bwMode="auto">
          <a:xfrm>
            <a:off x="3886200" y="31099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4" name="Text Box 1037"/>
          <p:cNvSpPr txBox="1">
            <a:spLocks noChangeArrowheads="1"/>
          </p:cNvSpPr>
          <p:nvPr/>
        </p:nvSpPr>
        <p:spPr bwMode="auto">
          <a:xfrm>
            <a:off x="3730625" y="46482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667000" y="1600200"/>
            <a:ext cx="4800600" cy="4899025"/>
            <a:chOff x="1680" y="1008"/>
            <a:chExt cx="3024" cy="3086"/>
          </a:xfrm>
        </p:grpSpPr>
        <p:sp>
          <p:nvSpPr>
            <p:cNvPr id="490499" name="Rectangle 1027"/>
            <p:cNvSpPr>
              <a:spLocks noChangeArrowheads="1"/>
            </p:cNvSpPr>
            <p:nvPr/>
          </p:nvSpPr>
          <p:spPr bwMode="auto">
            <a:xfrm>
              <a:off x="2094" y="3504"/>
              <a:ext cx="2333" cy="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Surface Effects</a:t>
              </a:r>
            </a:p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Sample Charging</a:t>
              </a:r>
            </a:p>
          </p:txBody>
        </p:sp>
        <p:grpSp>
          <p:nvGrpSpPr>
            <p:cNvPr id="48137" name="Group 1041"/>
            <p:cNvGrpSpPr>
              <a:grpSpLocks/>
            </p:cNvGrpSpPr>
            <p:nvPr/>
          </p:nvGrpSpPr>
          <p:grpSpPr bwMode="auto">
            <a:xfrm>
              <a:off x="1680" y="1008"/>
              <a:ext cx="3024" cy="2208"/>
              <a:chOff x="1680" y="1008"/>
              <a:chExt cx="3024" cy="2208"/>
            </a:xfrm>
          </p:grpSpPr>
          <p:sp>
            <p:nvSpPr>
              <p:cNvPr id="48138" name="Line 1039"/>
              <p:cNvSpPr>
                <a:spLocks noChangeShapeType="1"/>
              </p:cNvSpPr>
              <p:nvPr/>
            </p:nvSpPr>
            <p:spPr bwMode="auto">
              <a:xfrm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139" name="Line 1040"/>
              <p:cNvSpPr>
                <a:spLocks noChangeShapeType="1"/>
              </p:cNvSpPr>
              <p:nvPr/>
            </p:nvSpPr>
            <p:spPr bwMode="auto">
              <a:xfrm flipH="1"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28600"/>
            <a:ext cx="8421688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Is Electron Response Measured?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/>
          <a:srcRect l="7437" t="11600" r="4057" b="13919"/>
          <a:stretch>
            <a:fillRect/>
          </a:stretch>
        </p:blipFill>
        <p:spPr bwMode="auto">
          <a:xfrm>
            <a:off x="685800" y="1143000"/>
            <a:ext cx="91233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841375" y="5111750"/>
            <a:ext cx="86026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662 keV Gamma Compton Scatters in Scintillator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Energy of Scattered Gamma Measured in HPGe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Plot Light Output vs. Electron Energy (E</a:t>
            </a:r>
            <a:r>
              <a:rPr lang="en-US" sz="2800" b="1" baseline="-25000">
                <a:ea typeface="ＭＳ Ｐゴシック" charset="-128"/>
                <a:sym typeface="Symbol" charset="2"/>
              </a:rPr>
              <a:t></a:t>
            </a:r>
            <a:r>
              <a:rPr lang="en-US" sz="2800" b="1">
                <a:ea typeface="ＭＳ Ｐゴシック" charset="-128"/>
              </a:rPr>
              <a:t>–E</a:t>
            </a:r>
            <a:r>
              <a:rPr lang="en-US" sz="2800" b="1" baseline="-25000">
                <a:ea typeface="ＭＳ Ｐゴシック" charset="-128"/>
              </a:rPr>
              <a:t>HPGe</a:t>
            </a:r>
            <a:r>
              <a:rPr lang="en-US" sz="2800" b="1">
                <a:ea typeface="ＭＳ Ｐゴシック" charset="-128"/>
              </a:rPr>
              <a:t>) 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864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J.D. Valentine, et al., Nucl. Instr. Meth. A-486, pp. 452, 2002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76288" y="990600"/>
            <a:ext cx="5053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</a:rPr>
              <a:t>Compton Coincidence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8913" y="381000"/>
            <a:ext cx="48641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Compton Interactions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792163" y="5616575"/>
            <a:ext cx="87233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rgbClr val="009900"/>
                </a:solidFill>
                <a:ea typeface="ＭＳ Ｐゴシック" charset="-128"/>
              </a:rPr>
              <a:t>Outer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</a:t>
            </a:r>
            <a:r>
              <a:rPr lang="en-US" sz="3200" b="1" i="1">
                <a:ea typeface="ＭＳ Ｐゴシック" charset="-128"/>
                <a:sym typeface="Symbol" charset="2"/>
              </a:rPr>
              <a:t>All </a:t>
            </a:r>
            <a:r>
              <a:rPr lang="en-US" sz="3200" b="1">
                <a:ea typeface="ＭＳ Ｐゴシック" charset="-128"/>
                <a:sym typeface="Symbol" charset="2"/>
              </a:rPr>
              <a:t>Energy Transferred to e</a:t>
            </a:r>
            <a:r>
              <a:rPr lang="en-US" sz="3200" b="1" baseline="30000">
                <a:ea typeface="ＭＳ Ｐゴシック" charset="-128"/>
                <a:sym typeface="Symbol" charset="2"/>
              </a:rPr>
              <a:t>–</a:t>
            </a:r>
            <a:r>
              <a:rPr lang="en-US" sz="3200" b="1">
                <a:ea typeface="ＭＳ Ｐゴシック" charset="-128"/>
                <a:sym typeface="Symbol" charset="2"/>
              </a:rPr>
              <a:t> (No Cascade)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4743450" y="2762250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4495800" y="2514600"/>
            <a:ext cx="14478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4210050" y="2228850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3581400" y="1600200"/>
            <a:ext cx="3276600" cy="3276600"/>
          </a:xfrm>
          <a:prstGeom prst="ellips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924300" y="1943100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52232" name="Group 9"/>
          <p:cNvGrpSpPr>
            <a:grpSpLocks/>
          </p:cNvGrpSpPr>
          <p:nvPr/>
        </p:nvGrpSpPr>
        <p:grpSpPr bwMode="auto">
          <a:xfrm>
            <a:off x="5740400" y="3048000"/>
            <a:ext cx="1981200" cy="366713"/>
            <a:chOff x="3616" y="1968"/>
            <a:chExt cx="1248" cy="231"/>
          </a:xfrm>
        </p:grpSpPr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52240" name="Text Box 11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52242" name="Text Box 13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5019675" y="305435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52234" name="Oval 24"/>
          <p:cNvSpPr>
            <a:spLocks noChangeArrowheads="1"/>
          </p:cNvSpPr>
          <p:nvPr/>
        </p:nvSpPr>
        <p:spPr bwMode="auto">
          <a:xfrm>
            <a:off x="5251450" y="4746625"/>
            <a:ext cx="228600" cy="22860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5" name="Line 25"/>
          <p:cNvSpPr>
            <a:spLocks noChangeShapeType="1"/>
          </p:cNvSpPr>
          <p:nvPr/>
        </p:nvSpPr>
        <p:spPr bwMode="auto">
          <a:xfrm>
            <a:off x="3194050" y="4899025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6" name="Text Box 26"/>
          <p:cNvSpPr txBox="1">
            <a:spLocks noChangeArrowheads="1"/>
          </p:cNvSpPr>
          <p:nvPr/>
        </p:nvSpPr>
        <p:spPr bwMode="auto">
          <a:xfrm>
            <a:off x="2822575" y="4486275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 flipV="1">
            <a:off x="5327650" y="4257675"/>
            <a:ext cx="26670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7156450" y="4495800"/>
            <a:ext cx="2792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Compton 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600" y="596900"/>
            <a:ext cx="24765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Light Yield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836738" y="5673725"/>
            <a:ext cx="6748462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7800" indent="-1778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+mn-ea"/>
              </a:rPr>
              <a:t>Fundamental Scintillator Constant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81200" y="1784350"/>
            <a:ext cx="6346825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BGO	8,200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NaI:Tl	38,000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CsI:Tl	60,000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LSO	28,000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LaCl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50,000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LaBr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63,000 photons/MeV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1600200"/>
            <a:ext cx="4800600" cy="3505200"/>
            <a:chOff x="1680" y="1008"/>
            <a:chExt cx="3024" cy="2208"/>
          </a:xfrm>
        </p:grpSpPr>
        <p:sp>
          <p:nvSpPr>
            <p:cNvPr id="17413" name="Line 15"/>
            <p:cNvSpPr>
              <a:spLocks noChangeShapeType="1"/>
            </p:cNvSpPr>
            <p:nvPr/>
          </p:nvSpPr>
          <p:spPr bwMode="auto">
            <a:xfrm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4" name="Line 16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9056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 vs. Photon Response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923925" y="4959350"/>
            <a:ext cx="86407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Electron Response Has Less Structure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  <a:sym typeface="Symbol" charset="2"/>
              </a:rPr>
              <a:t>Photon Response Can Be </a:t>
            </a:r>
            <a:r>
              <a:rPr lang="en-US" sz="2800" b="1" i="1" dirty="0">
                <a:ea typeface="+mn-ea"/>
                <a:sym typeface="Symbol" charset="2"/>
              </a:rPr>
              <a:t>Qualitatively</a:t>
            </a:r>
            <a:r>
              <a:rPr lang="en-US" sz="2800" b="1" dirty="0">
                <a:ea typeface="+mn-ea"/>
                <a:sym typeface="Symbol" charset="2"/>
              </a:rPr>
              <a:t> Predicted</a:t>
            </a:r>
            <a:br>
              <a:rPr lang="en-US" sz="2800" b="1" dirty="0">
                <a:ea typeface="+mn-ea"/>
                <a:sym typeface="Symbol" charset="2"/>
              </a:rPr>
            </a:br>
            <a:r>
              <a:rPr lang="en-US" sz="2800" b="1" dirty="0">
                <a:ea typeface="+mn-ea"/>
                <a:sym typeface="Symbol" charset="2"/>
              </a:rPr>
              <a:t>from Electron Response &amp; Cascade</a:t>
            </a:r>
          </a:p>
        </p:txBody>
      </p:sp>
      <p:sp>
        <p:nvSpPr>
          <p:cNvPr id="54275" name="Text Box 19"/>
          <p:cNvSpPr txBox="1">
            <a:spLocks noChangeArrowheads="1"/>
          </p:cNvSpPr>
          <p:nvPr/>
        </p:nvSpPr>
        <p:spPr bwMode="auto">
          <a:xfrm>
            <a:off x="1522413" y="914400"/>
            <a:ext cx="2774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Photon Response</a:t>
            </a:r>
          </a:p>
        </p:txBody>
      </p:sp>
      <p:pic>
        <p:nvPicPr>
          <p:cNvPr id="54276" name="Picture 21" descr="NaI Photon Respon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295400"/>
            <a:ext cx="47244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 Box 22"/>
          <p:cNvSpPr txBox="1">
            <a:spLocks noChangeAspect="1" noChangeArrowheads="1"/>
          </p:cNvSpPr>
          <p:nvPr/>
        </p:nvSpPr>
        <p:spPr bwMode="auto">
          <a:xfrm>
            <a:off x="627063" y="4154488"/>
            <a:ext cx="384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  <p:sp>
        <p:nvSpPr>
          <p:cNvPr id="54278" name="Text Box 23"/>
          <p:cNvSpPr txBox="1">
            <a:spLocks noChangeAspect="1" noChangeArrowheads="1"/>
          </p:cNvSpPr>
          <p:nvPr/>
        </p:nvSpPr>
        <p:spPr bwMode="auto">
          <a:xfrm>
            <a:off x="2355850" y="4208463"/>
            <a:ext cx="4460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279" name="Text Box 24"/>
          <p:cNvSpPr txBox="1">
            <a:spLocks noChangeAspect="1" noChangeArrowheads="1"/>
          </p:cNvSpPr>
          <p:nvPr/>
        </p:nvSpPr>
        <p:spPr bwMode="auto">
          <a:xfrm>
            <a:off x="4262438" y="4208463"/>
            <a:ext cx="4476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280" name="Text Box 25"/>
          <p:cNvSpPr txBox="1">
            <a:spLocks noChangeAspect="1" noChangeArrowheads="1"/>
          </p:cNvSpPr>
          <p:nvPr/>
        </p:nvSpPr>
        <p:spPr bwMode="auto">
          <a:xfrm>
            <a:off x="390525" y="3513138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1.00</a:t>
            </a:r>
          </a:p>
        </p:txBody>
      </p:sp>
      <p:sp>
        <p:nvSpPr>
          <p:cNvPr id="54281" name="Text Box 26"/>
          <p:cNvSpPr txBox="1">
            <a:spLocks noChangeAspect="1" noChangeArrowheads="1"/>
          </p:cNvSpPr>
          <p:nvPr/>
        </p:nvSpPr>
        <p:spPr bwMode="auto">
          <a:xfrm>
            <a:off x="390525" y="3013075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1.13</a:t>
            </a:r>
          </a:p>
        </p:txBody>
      </p:sp>
      <p:sp>
        <p:nvSpPr>
          <p:cNvPr id="54282" name="Text Box 27"/>
          <p:cNvSpPr txBox="1">
            <a:spLocks noChangeAspect="1" noChangeArrowheads="1"/>
          </p:cNvSpPr>
          <p:nvPr/>
        </p:nvSpPr>
        <p:spPr bwMode="auto">
          <a:xfrm>
            <a:off x="390525" y="251301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1.25</a:t>
            </a:r>
          </a:p>
        </p:txBody>
      </p:sp>
      <p:sp>
        <p:nvSpPr>
          <p:cNvPr id="54283" name="Text Box 28"/>
          <p:cNvSpPr txBox="1">
            <a:spLocks noChangeAspect="1" noChangeArrowheads="1"/>
          </p:cNvSpPr>
          <p:nvPr/>
        </p:nvSpPr>
        <p:spPr bwMode="auto">
          <a:xfrm>
            <a:off x="390525" y="20113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1.38</a:t>
            </a:r>
          </a:p>
        </p:txBody>
      </p:sp>
      <p:sp>
        <p:nvSpPr>
          <p:cNvPr id="54284" name="Text Box 29"/>
          <p:cNvSpPr txBox="1">
            <a:spLocks noChangeAspect="1" noChangeArrowheads="1"/>
          </p:cNvSpPr>
          <p:nvPr/>
        </p:nvSpPr>
        <p:spPr bwMode="auto">
          <a:xfrm>
            <a:off x="390525" y="1511300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1.50</a:t>
            </a:r>
          </a:p>
        </p:txBody>
      </p:sp>
      <p:sp>
        <p:nvSpPr>
          <p:cNvPr id="54285" name="Text Box 30"/>
          <p:cNvSpPr txBox="1">
            <a:spLocks noChangeAspect="1" noChangeArrowheads="1"/>
          </p:cNvSpPr>
          <p:nvPr/>
        </p:nvSpPr>
        <p:spPr bwMode="auto">
          <a:xfrm>
            <a:off x="1631950" y="4419600"/>
            <a:ext cx="24558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Photon Energy (keV)</a:t>
            </a:r>
          </a:p>
        </p:txBody>
      </p:sp>
      <p:sp>
        <p:nvSpPr>
          <p:cNvPr id="54286" name="Text Box 31"/>
          <p:cNvSpPr txBox="1">
            <a:spLocks noChangeAspect="1" noChangeArrowheads="1"/>
          </p:cNvSpPr>
          <p:nvPr/>
        </p:nvSpPr>
        <p:spPr bwMode="auto">
          <a:xfrm rot="-5400000">
            <a:off x="-923925" y="2478088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87" name="Text Box 20"/>
          <p:cNvSpPr txBox="1">
            <a:spLocks noChangeArrowheads="1"/>
          </p:cNvSpPr>
          <p:nvPr/>
        </p:nvSpPr>
        <p:spPr bwMode="auto">
          <a:xfrm>
            <a:off x="6248400" y="914400"/>
            <a:ext cx="294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Electron Response</a:t>
            </a:r>
          </a:p>
        </p:txBody>
      </p:sp>
      <p:sp>
        <p:nvSpPr>
          <p:cNvPr id="54288" name="Text Box 82"/>
          <p:cNvSpPr txBox="1">
            <a:spLocks noChangeArrowheads="1"/>
          </p:cNvSpPr>
          <p:nvPr/>
        </p:nvSpPr>
        <p:spPr bwMode="auto">
          <a:xfrm>
            <a:off x="304800" y="6324600"/>
            <a:ext cx="683101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on left from M. Moszyński, et al., Nucl. Instr. Meth. A-484, pp. 259–269, 2002</a:t>
            </a:r>
          </a:p>
          <a:p>
            <a:pPr eaLnBrk="0" hangingPunct="0"/>
            <a:r>
              <a:rPr lang="en-US" sz="1400"/>
              <a:t>Data on right from G. Hull, et al., IEEE Trans. Nucl. Sci. 56, pp. 331–336, 2009</a:t>
            </a:r>
          </a:p>
        </p:txBody>
      </p:sp>
      <p:pic>
        <p:nvPicPr>
          <p:cNvPr id="54289" name="Picture 3" descr="Comparison NonProp J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1371600"/>
            <a:ext cx="472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0" name="Rectangle 42"/>
          <p:cNvSpPr>
            <a:spLocks noChangeArrowheads="1"/>
          </p:cNvSpPr>
          <p:nvPr/>
        </p:nvSpPr>
        <p:spPr bwMode="auto">
          <a:xfrm>
            <a:off x="5829300" y="4146550"/>
            <a:ext cx="4267200" cy="5334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1" name="Rectangle 41"/>
          <p:cNvSpPr>
            <a:spLocks noChangeArrowheads="1"/>
          </p:cNvSpPr>
          <p:nvPr/>
        </p:nvSpPr>
        <p:spPr bwMode="auto">
          <a:xfrm>
            <a:off x="5359400" y="1371600"/>
            <a:ext cx="457200" cy="28956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2" name="Text Box 25"/>
          <p:cNvSpPr txBox="1">
            <a:spLocks noChangeAspect="1" noChangeArrowheads="1"/>
          </p:cNvSpPr>
          <p:nvPr/>
        </p:nvSpPr>
        <p:spPr bwMode="auto">
          <a:xfrm>
            <a:off x="5473700" y="36734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0.9</a:t>
            </a:r>
          </a:p>
        </p:txBody>
      </p:sp>
      <p:sp>
        <p:nvSpPr>
          <p:cNvPr id="54293" name="Text Box 26"/>
          <p:cNvSpPr txBox="1">
            <a:spLocks noChangeAspect="1" noChangeArrowheads="1"/>
          </p:cNvSpPr>
          <p:nvPr/>
        </p:nvSpPr>
        <p:spPr bwMode="auto">
          <a:xfrm>
            <a:off x="5473700" y="31464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</a:t>
            </a:r>
          </a:p>
        </p:txBody>
      </p:sp>
      <p:sp>
        <p:nvSpPr>
          <p:cNvPr id="54294" name="Text Box 27"/>
          <p:cNvSpPr txBox="1">
            <a:spLocks noChangeAspect="1" noChangeArrowheads="1"/>
          </p:cNvSpPr>
          <p:nvPr/>
        </p:nvSpPr>
        <p:spPr bwMode="auto">
          <a:xfrm>
            <a:off x="5473700" y="26193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</a:t>
            </a:r>
          </a:p>
        </p:txBody>
      </p:sp>
      <p:sp>
        <p:nvSpPr>
          <p:cNvPr id="54295" name="Text Box 28"/>
          <p:cNvSpPr txBox="1">
            <a:spLocks noChangeAspect="1" noChangeArrowheads="1"/>
          </p:cNvSpPr>
          <p:nvPr/>
        </p:nvSpPr>
        <p:spPr bwMode="auto">
          <a:xfrm>
            <a:off x="5473700" y="20923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</a:t>
            </a:r>
          </a:p>
        </p:txBody>
      </p:sp>
      <p:sp>
        <p:nvSpPr>
          <p:cNvPr id="54296" name="Text Box 29"/>
          <p:cNvSpPr txBox="1">
            <a:spLocks noChangeAspect="1" noChangeArrowheads="1"/>
          </p:cNvSpPr>
          <p:nvPr/>
        </p:nvSpPr>
        <p:spPr bwMode="auto">
          <a:xfrm>
            <a:off x="5473700" y="15652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</a:t>
            </a:r>
          </a:p>
        </p:txBody>
      </p:sp>
      <p:sp>
        <p:nvSpPr>
          <p:cNvPr id="54297" name="Text Box 31"/>
          <p:cNvSpPr txBox="1">
            <a:spLocks noChangeAspect="1" noChangeArrowheads="1"/>
          </p:cNvSpPr>
          <p:nvPr/>
        </p:nvSpPr>
        <p:spPr bwMode="auto">
          <a:xfrm rot="-5400000">
            <a:off x="4257675" y="2562225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98" name="Text Box 22"/>
          <p:cNvSpPr txBox="1">
            <a:spLocks noChangeAspect="1" noChangeArrowheads="1"/>
          </p:cNvSpPr>
          <p:nvPr/>
        </p:nvSpPr>
        <p:spPr bwMode="auto">
          <a:xfrm>
            <a:off x="5721350" y="4191000"/>
            <a:ext cx="2857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</a:t>
            </a:r>
          </a:p>
        </p:txBody>
      </p:sp>
      <p:sp>
        <p:nvSpPr>
          <p:cNvPr id="54299" name="Text Box 23"/>
          <p:cNvSpPr txBox="1">
            <a:spLocks noChangeAspect="1" noChangeArrowheads="1"/>
          </p:cNvSpPr>
          <p:nvPr/>
        </p:nvSpPr>
        <p:spPr bwMode="auto">
          <a:xfrm>
            <a:off x="8372475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300" name="Text Box 24"/>
          <p:cNvSpPr txBox="1">
            <a:spLocks noChangeAspect="1" noChangeArrowheads="1"/>
          </p:cNvSpPr>
          <p:nvPr/>
        </p:nvSpPr>
        <p:spPr bwMode="auto">
          <a:xfrm>
            <a:off x="9736138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301" name="Text Box 30"/>
          <p:cNvSpPr txBox="1">
            <a:spLocks noChangeAspect="1" noChangeArrowheads="1"/>
          </p:cNvSpPr>
          <p:nvPr/>
        </p:nvSpPr>
        <p:spPr bwMode="auto">
          <a:xfrm>
            <a:off x="6667500" y="4456113"/>
            <a:ext cx="25828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Electron Energy (keV)</a:t>
            </a:r>
          </a:p>
        </p:txBody>
      </p:sp>
      <p:sp>
        <p:nvSpPr>
          <p:cNvPr id="54302" name="Text Box 22"/>
          <p:cNvSpPr txBox="1">
            <a:spLocks noChangeAspect="1" noChangeArrowheads="1"/>
          </p:cNvSpPr>
          <p:nvPr/>
        </p:nvSpPr>
        <p:spPr bwMode="auto">
          <a:xfrm>
            <a:off x="7038975" y="4191000"/>
            <a:ext cx="38417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8491538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Is Electron Response Measured?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60350" y="5273675"/>
            <a:ext cx="9764713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Synchrotron X-Ray Ejects K-Shell Electron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 Light, Subtract “Offset” from K-Shell Filling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Measures Electron Response From Tenths of keV to Tens of keV</a:t>
            </a: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6642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I.V. Khodyuk, et al., J. Appl. Phys. 107, pp. 113513, 2010</a:t>
            </a: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931863" y="2166938"/>
            <a:ext cx="774700" cy="773112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79463" y="2012950"/>
            <a:ext cx="1079500" cy="1079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6" name="Oval 7"/>
          <p:cNvSpPr>
            <a:spLocks noChangeAspect="1" noChangeArrowheads="1"/>
          </p:cNvSpPr>
          <p:nvPr/>
        </p:nvSpPr>
        <p:spPr bwMode="auto">
          <a:xfrm>
            <a:off x="444500" y="1677988"/>
            <a:ext cx="1751013" cy="17510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627063" y="1860550"/>
            <a:ext cx="1385887" cy="1385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8" name="Oval 15"/>
          <p:cNvSpPr>
            <a:spLocks noChangeArrowheads="1"/>
          </p:cNvSpPr>
          <p:nvPr/>
        </p:nvSpPr>
        <p:spPr bwMode="auto">
          <a:xfrm>
            <a:off x="1336675" y="2846388"/>
            <a:ext cx="122238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9" name="Line 17"/>
          <p:cNvSpPr>
            <a:spLocks noChangeShapeType="1"/>
          </p:cNvSpPr>
          <p:nvPr/>
        </p:nvSpPr>
        <p:spPr bwMode="auto">
          <a:xfrm>
            <a:off x="236538" y="2928938"/>
            <a:ext cx="11001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0" name="Text Box 18"/>
          <p:cNvSpPr txBox="1">
            <a:spLocks noChangeArrowheads="1"/>
          </p:cNvSpPr>
          <p:nvPr/>
        </p:nvSpPr>
        <p:spPr bwMode="auto">
          <a:xfrm>
            <a:off x="38100" y="2813050"/>
            <a:ext cx="16764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</a:p>
          <a:p>
            <a:pPr eaLnBrk="0" hangingPunct="0"/>
            <a:r>
              <a:rPr lang="en-US" b="1">
                <a:sym typeface="Symbol" pitchFamily="18" charset="2"/>
              </a:rPr>
              <a:t>E= E</a:t>
            </a:r>
            <a:r>
              <a:rPr lang="en-US" b="1" baseline="-25000">
                <a:sym typeface="Symbol" pitchFamily="18" charset="2"/>
              </a:rPr>
              <a:t>K</a:t>
            </a:r>
            <a:endParaRPr lang="en-US" b="1" baseline="-25000"/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>
            <a:off x="1339850" y="200342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>
            <a:off x="1258888" y="1860550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>
            <a:off x="1176338" y="171767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4" name="Line 22"/>
          <p:cNvSpPr>
            <a:spLocks noChangeShapeType="1"/>
          </p:cNvSpPr>
          <p:nvPr/>
        </p:nvSpPr>
        <p:spPr bwMode="auto">
          <a:xfrm flipV="1">
            <a:off x="1435100" y="1624013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5" name="Line 23"/>
          <p:cNvSpPr>
            <a:spLocks noChangeShapeType="1"/>
          </p:cNvSpPr>
          <p:nvPr/>
        </p:nvSpPr>
        <p:spPr bwMode="auto">
          <a:xfrm flipV="1">
            <a:off x="1339850" y="1454150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V="1">
            <a:off x="1258888" y="1270000"/>
            <a:ext cx="447675" cy="4079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7" name="Text Box 26"/>
          <p:cNvSpPr txBox="1">
            <a:spLocks noChangeArrowheads="1"/>
          </p:cNvSpPr>
          <p:nvPr/>
        </p:nvSpPr>
        <p:spPr bwMode="auto">
          <a:xfrm>
            <a:off x="1485900" y="3098800"/>
            <a:ext cx="1371600" cy="9239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Photo-electron</a:t>
            </a:r>
          </a:p>
          <a:p>
            <a:pPr eaLnBrk="0" hangingPunct="0"/>
            <a:r>
              <a:rPr lang="en-US" sz="1800" b="1"/>
              <a:t>(E= 0 keV)</a:t>
            </a:r>
          </a:p>
        </p:txBody>
      </p:sp>
      <p:sp>
        <p:nvSpPr>
          <p:cNvPr id="56338" name="TextBox 28"/>
          <p:cNvSpPr txBox="1">
            <a:spLocks noChangeArrowheads="1"/>
          </p:cNvSpPr>
          <p:nvPr/>
        </p:nvSpPr>
        <p:spPr bwMode="auto">
          <a:xfrm>
            <a:off x="1565275" y="2413000"/>
            <a:ext cx="1216025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K L M Valence</a:t>
            </a:r>
          </a:p>
        </p:txBody>
      </p:sp>
      <p:sp>
        <p:nvSpPr>
          <p:cNvPr id="56339" name="TextBox 52"/>
          <p:cNvSpPr txBox="1">
            <a:spLocks noChangeArrowheads="1"/>
          </p:cNvSpPr>
          <p:nvPr/>
        </p:nvSpPr>
        <p:spPr bwMode="auto">
          <a:xfrm>
            <a:off x="38100" y="4165600"/>
            <a:ext cx="2622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Total Light =</a:t>
            </a:r>
          </a:p>
          <a:p>
            <a:pPr eaLnBrk="0" hangingPunct="0"/>
            <a:r>
              <a:rPr lang="en-US" sz="2000"/>
              <a:t>Light (K-shell hole) +</a:t>
            </a:r>
          </a:p>
          <a:p>
            <a:pPr eaLnBrk="0" hangingPunct="0"/>
            <a:r>
              <a:rPr lang="en-US" sz="2000"/>
              <a:t>Light (0 keV electron)</a:t>
            </a:r>
          </a:p>
        </p:txBody>
      </p:sp>
      <p:sp>
        <p:nvSpPr>
          <p:cNvPr id="56340" name="Line 25"/>
          <p:cNvSpPr>
            <a:spLocks noChangeShapeType="1"/>
          </p:cNvSpPr>
          <p:nvPr/>
        </p:nvSpPr>
        <p:spPr bwMode="auto">
          <a:xfrm>
            <a:off x="1377950" y="2898775"/>
            <a:ext cx="488950" cy="112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09900" y="1270000"/>
            <a:ext cx="2819400" cy="3911600"/>
            <a:chOff x="3009900" y="990600"/>
            <a:chExt cx="2819400" cy="3911263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3904447" y="1886644"/>
              <a:ext cx="774030" cy="773857"/>
            </a:xfrm>
            <a:prstGeom prst="ellipse">
              <a:avLst/>
            </a:prstGeom>
            <a:noFill/>
            <a:ln w="76200">
              <a:solidFill>
                <a:srgbClr val="F92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3751678" y="1733910"/>
              <a:ext cx="1079568" cy="10793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0" name="Oval 7"/>
            <p:cNvSpPr>
              <a:spLocks noChangeAspect="1" noChangeArrowheads="1"/>
            </p:cNvSpPr>
            <p:nvPr/>
          </p:nvSpPr>
          <p:spPr bwMode="auto">
            <a:xfrm>
              <a:off x="3415587" y="1397893"/>
              <a:ext cx="1751751" cy="17513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1" name="Oval 8"/>
            <p:cNvSpPr>
              <a:spLocks noChangeArrowheads="1"/>
            </p:cNvSpPr>
            <p:nvPr/>
          </p:nvSpPr>
          <p:spPr bwMode="auto">
            <a:xfrm>
              <a:off x="3598909" y="1581175"/>
              <a:ext cx="1385106" cy="1384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2" name="Oval 15"/>
            <p:cNvSpPr>
              <a:spLocks noChangeArrowheads="1"/>
            </p:cNvSpPr>
            <p:nvPr/>
          </p:nvSpPr>
          <p:spPr bwMode="auto">
            <a:xfrm>
              <a:off x="4308437" y="2567163"/>
              <a:ext cx="122215" cy="1221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3" name="Line 17"/>
            <p:cNvSpPr>
              <a:spLocks noChangeShapeType="1"/>
            </p:cNvSpPr>
            <p:nvPr/>
          </p:nvSpPr>
          <p:spPr bwMode="auto">
            <a:xfrm>
              <a:off x="3208500" y="2648622"/>
              <a:ext cx="10999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4" name="Text Box 18"/>
            <p:cNvSpPr txBox="1">
              <a:spLocks noChangeArrowheads="1"/>
            </p:cNvSpPr>
            <p:nvPr/>
          </p:nvSpPr>
          <p:spPr bwMode="auto">
            <a:xfrm>
              <a:off x="3009900" y="2533471"/>
              <a:ext cx="1676400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 b="1">
                  <a:sym typeface="Symbol" pitchFamily="18" charset="2"/>
                </a:rPr>
                <a:t></a:t>
              </a:r>
            </a:p>
            <a:p>
              <a:pPr eaLnBrk="0" hangingPunct="0"/>
              <a:r>
                <a:rPr lang="en-US" b="1">
                  <a:sym typeface="Symbol" pitchFamily="18" charset="2"/>
                </a:rPr>
                <a:t>E= E</a:t>
              </a:r>
              <a:r>
                <a:rPr lang="en-US" b="1" baseline="-25000">
                  <a:sym typeface="Symbol" pitchFamily="18" charset="2"/>
                </a:rPr>
                <a:t>K</a:t>
              </a:r>
              <a:r>
                <a:rPr lang="en-US" b="1">
                  <a:sym typeface="Symbol" pitchFamily="18" charset="2"/>
                </a:rPr>
                <a:t>+1</a:t>
              </a:r>
              <a:endParaRPr lang="en-US" b="1"/>
            </a:p>
          </p:txBody>
        </p:sp>
        <p:sp>
          <p:nvSpPr>
            <p:cNvPr id="56355" name="Line 19"/>
            <p:cNvSpPr>
              <a:spLocks noChangeShapeType="1"/>
            </p:cNvSpPr>
            <p:nvPr/>
          </p:nvSpPr>
          <p:spPr bwMode="auto">
            <a:xfrm>
              <a:off x="4311831" y="1723727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6" name="Line 20"/>
            <p:cNvSpPr>
              <a:spLocks noChangeShapeType="1"/>
            </p:cNvSpPr>
            <p:nvPr/>
          </p:nvSpPr>
          <p:spPr bwMode="auto">
            <a:xfrm>
              <a:off x="4230355" y="1581175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7" name="Line 21"/>
            <p:cNvSpPr>
              <a:spLocks noChangeShapeType="1"/>
            </p:cNvSpPr>
            <p:nvPr/>
          </p:nvSpPr>
          <p:spPr bwMode="auto">
            <a:xfrm>
              <a:off x="4148878" y="1438622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8" name="Line 22"/>
            <p:cNvSpPr>
              <a:spLocks noChangeShapeType="1"/>
            </p:cNvSpPr>
            <p:nvPr/>
          </p:nvSpPr>
          <p:spPr bwMode="auto">
            <a:xfrm flipV="1">
              <a:off x="4406888" y="1343587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9" name="Line 23"/>
            <p:cNvSpPr>
              <a:spLocks noChangeShapeType="1"/>
            </p:cNvSpPr>
            <p:nvPr/>
          </p:nvSpPr>
          <p:spPr bwMode="auto">
            <a:xfrm flipV="1">
              <a:off x="4311831" y="1173882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0" name="Line 24"/>
            <p:cNvSpPr>
              <a:spLocks noChangeShapeType="1"/>
            </p:cNvSpPr>
            <p:nvPr/>
          </p:nvSpPr>
          <p:spPr bwMode="auto">
            <a:xfrm flipV="1">
              <a:off x="4230355" y="990600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1" name="Text Box 26"/>
            <p:cNvSpPr txBox="1">
              <a:spLocks noChangeArrowheads="1"/>
            </p:cNvSpPr>
            <p:nvPr/>
          </p:nvSpPr>
          <p:spPr bwMode="auto">
            <a:xfrm>
              <a:off x="4457700" y="2819400"/>
              <a:ext cx="1371600" cy="92333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/>
                <a:t>Photo-electron</a:t>
              </a:r>
            </a:p>
            <a:p>
              <a:pPr eaLnBrk="0" hangingPunct="0"/>
              <a:r>
                <a:rPr lang="en-US" sz="1800" b="1"/>
                <a:t>(E= 1 keV)</a:t>
              </a:r>
            </a:p>
          </p:txBody>
        </p:sp>
        <p:sp>
          <p:nvSpPr>
            <p:cNvPr id="56362" name="TextBox 70"/>
            <p:cNvSpPr txBox="1">
              <a:spLocks noChangeArrowheads="1"/>
            </p:cNvSpPr>
            <p:nvPr/>
          </p:nvSpPr>
          <p:spPr bwMode="auto">
            <a:xfrm>
              <a:off x="4533900" y="2133600"/>
              <a:ext cx="121672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K L M Valence</a:t>
              </a:r>
            </a:p>
          </p:txBody>
        </p:sp>
        <p:sp>
          <p:nvSpPr>
            <p:cNvPr id="56363" name="TextBox 72"/>
            <p:cNvSpPr txBox="1">
              <a:spLocks noChangeArrowheads="1"/>
            </p:cNvSpPr>
            <p:nvPr/>
          </p:nvSpPr>
          <p:spPr bwMode="auto">
            <a:xfrm>
              <a:off x="3009900" y="3886200"/>
              <a:ext cx="262248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Total Light =</a:t>
              </a:r>
            </a:p>
            <a:p>
              <a:pPr eaLnBrk="0" hangingPunct="0"/>
              <a:r>
                <a:rPr lang="en-US" sz="2000"/>
                <a:t>Light (K-shell hole) +</a:t>
              </a:r>
            </a:p>
            <a:p>
              <a:pPr eaLnBrk="0" hangingPunct="0"/>
              <a:r>
                <a:rPr lang="en-US" sz="2000"/>
                <a:t>Light (1 keV electron)</a:t>
              </a:r>
            </a:p>
          </p:txBody>
        </p:sp>
        <p:sp>
          <p:nvSpPr>
            <p:cNvPr id="56364" name="Line 25"/>
            <p:cNvSpPr>
              <a:spLocks noChangeShapeType="1"/>
            </p:cNvSpPr>
            <p:nvPr/>
          </p:nvSpPr>
          <p:spPr bwMode="auto">
            <a:xfrm>
              <a:off x="4349175" y="2619772"/>
              <a:ext cx="1099125" cy="25117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5" name="Oval 4"/>
            <p:cNvSpPr>
              <a:spLocks noChangeArrowheads="1"/>
            </p:cNvSpPr>
            <p:nvPr/>
          </p:nvSpPr>
          <p:spPr bwMode="auto">
            <a:xfrm>
              <a:off x="4036847" y="2019015"/>
              <a:ext cx="509230" cy="509116"/>
            </a:xfrm>
            <a:prstGeom prst="ellipse">
              <a:avLst/>
            </a:prstGeom>
            <a:solidFill>
              <a:srgbClr val="FF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66" name="TextBox 71"/>
            <p:cNvSpPr txBox="1">
              <a:spLocks noChangeArrowheads="1"/>
            </p:cNvSpPr>
            <p:nvPr/>
          </p:nvSpPr>
          <p:spPr bwMode="auto">
            <a:xfrm>
              <a:off x="4131722" y="2110601"/>
              <a:ext cx="3513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W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781675" y="1277938"/>
            <a:ext cx="4391025" cy="3598862"/>
            <a:chOff x="5781040" y="1143000"/>
            <a:chExt cx="4391660" cy="3599180"/>
          </a:xfrm>
        </p:grpSpPr>
        <p:pic>
          <p:nvPicPr>
            <p:cNvPr id="5634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1040" y="1143000"/>
              <a:ext cx="4391660" cy="359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7" name="Text Box 18"/>
            <p:cNvSpPr txBox="1">
              <a:spLocks noChangeArrowheads="1"/>
            </p:cNvSpPr>
            <p:nvPr/>
          </p:nvSpPr>
          <p:spPr bwMode="auto">
            <a:xfrm>
              <a:off x="6667500" y="1367135"/>
              <a:ext cx="10668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ym typeface="Symbol" pitchFamily="18" charset="2"/>
                </a:rPr>
                <a:t>NaI:Tl</a:t>
              </a:r>
              <a:endParaRPr lang="en-US" b="1" baseline="-25000"/>
            </a:p>
          </p:txBody>
        </p:sp>
      </p:grpSp>
      <p:sp>
        <p:nvSpPr>
          <p:cNvPr id="56343" name="TextBox 76"/>
          <p:cNvSpPr txBox="1">
            <a:spLocks noChangeArrowheads="1"/>
          </p:cNvSpPr>
          <p:nvPr/>
        </p:nvSpPr>
        <p:spPr bwMode="auto">
          <a:xfrm>
            <a:off x="776288" y="833438"/>
            <a:ext cx="313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C0128"/>
                </a:solidFill>
              </a:rPr>
              <a:t>K-Dip Spectroscopy</a:t>
            </a:r>
          </a:p>
        </p:txBody>
      </p:sp>
      <p:sp>
        <p:nvSpPr>
          <p:cNvPr id="56344" name="Oval 4"/>
          <p:cNvSpPr>
            <a:spLocks noChangeArrowheads="1"/>
          </p:cNvSpPr>
          <p:nvPr/>
        </p:nvSpPr>
        <p:spPr bwMode="auto">
          <a:xfrm>
            <a:off x="1065213" y="2298700"/>
            <a:ext cx="509587" cy="509588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45" name="TextBox 31"/>
          <p:cNvSpPr txBox="1">
            <a:spLocks noChangeArrowheads="1"/>
          </p:cNvSpPr>
          <p:nvPr/>
        </p:nvSpPr>
        <p:spPr bwMode="auto">
          <a:xfrm>
            <a:off x="1160463" y="2390775"/>
            <a:ext cx="350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1257300"/>
            <a:ext cx="73152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9972675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Do Primary Compton &amp; Core Holes / Cascade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Completely Explain Resolution Degradation?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1323975" y="5930900"/>
            <a:ext cx="7926388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No!!! There Must Be Something More…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6858000" y="3117850"/>
            <a:ext cx="14890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Gamma</a:t>
            </a:r>
          </a:p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Excited</a:t>
            </a: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2973388" y="4535488"/>
            <a:ext cx="27130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8000"/>
                </a:solidFill>
              </a:rPr>
              <a:t>Counting Stats</a:t>
            </a:r>
          </a:p>
        </p:txBody>
      </p:sp>
      <p:sp>
        <p:nvSpPr>
          <p:cNvPr id="58374" name="Line 11"/>
          <p:cNvSpPr>
            <a:spLocks noChangeShapeType="1"/>
          </p:cNvSpPr>
          <p:nvPr/>
        </p:nvSpPr>
        <p:spPr bwMode="auto">
          <a:xfrm flipV="1">
            <a:off x="4267200" y="3987800"/>
            <a:ext cx="304800" cy="533400"/>
          </a:xfrm>
          <a:prstGeom prst="line">
            <a:avLst/>
          </a:prstGeom>
          <a:noFill/>
          <a:ln w="38100">
            <a:solidFill>
              <a:srgbClr val="408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5" name="Line 12"/>
          <p:cNvSpPr>
            <a:spLocks noChangeShapeType="1"/>
          </p:cNvSpPr>
          <p:nvPr/>
        </p:nvSpPr>
        <p:spPr bwMode="auto">
          <a:xfrm flipH="1">
            <a:off x="5410200" y="3530600"/>
            <a:ext cx="1447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6" name="Line 13"/>
          <p:cNvSpPr>
            <a:spLocks noChangeShapeType="1"/>
          </p:cNvSpPr>
          <p:nvPr/>
        </p:nvSpPr>
        <p:spPr bwMode="auto">
          <a:xfrm flipH="1">
            <a:off x="5791200" y="3530600"/>
            <a:ext cx="10668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7" name="Line 14"/>
          <p:cNvSpPr>
            <a:spLocks noChangeShapeType="1"/>
          </p:cNvSpPr>
          <p:nvPr/>
        </p:nvSpPr>
        <p:spPr bwMode="auto">
          <a:xfrm flipH="1">
            <a:off x="6705600" y="3530600"/>
            <a:ext cx="1524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8" name="Text Box 15"/>
          <p:cNvSpPr txBox="1">
            <a:spLocks noChangeArrowheads="1"/>
          </p:cNvSpPr>
          <p:nvPr/>
        </p:nvSpPr>
        <p:spPr bwMode="auto">
          <a:xfrm>
            <a:off x="4972050" y="1854200"/>
            <a:ext cx="16065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Electron</a:t>
            </a:r>
          </a:p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Excited</a:t>
            </a:r>
          </a:p>
        </p:txBody>
      </p:sp>
      <p:sp>
        <p:nvSpPr>
          <p:cNvPr id="58379" name="Line 16"/>
          <p:cNvSpPr>
            <a:spLocks noChangeShapeType="1"/>
          </p:cNvSpPr>
          <p:nvPr/>
        </p:nvSpPr>
        <p:spPr bwMode="auto">
          <a:xfrm flipH="1">
            <a:off x="4267200" y="2311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611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W.W. Moses, et al., IEEE Trans. Nucl. Sci. NS-55, pp. 1049, 2008</a:t>
            </a: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6923088" y="1600200"/>
            <a:ext cx="1039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NaI:Tl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381000"/>
            <a:ext cx="9486900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Electron Energy Deposit Still Non-Uniform!</a:t>
            </a:r>
          </a:p>
        </p:txBody>
      </p:sp>
      <p:pic>
        <p:nvPicPr>
          <p:cNvPr id="60418" name="Picture 6" descr="Bubble Chamber Photo Cropp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184275"/>
            <a:ext cx="61976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4953000" y="1524000"/>
            <a:ext cx="3163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Landau Fluctuations</a:t>
            </a:r>
          </a:p>
        </p:txBody>
      </p:sp>
      <p:sp>
        <p:nvSpPr>
          <p:cNvPr id="60420" name="Line 8"/>
          <p:cNvSpPr>
            <a:spLocks noChangeShapeType="1"/>
          </p:cNvSpPr>
          <p:nvPr/>
        </p:nvSpPr>
        <p:spPr bwMode="auto">
          <a:xfrm>
            <a:off x="4648200" y="4267200"/>
            <a:ext cx="16002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3074988" y="3962400"/>
            <a:ext cx="1573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Delta Ray</a:t>
            </a:r>
          </a:p>
        </p:txBody>
      </p:sp>
      <p:sp>
        <p:nvSpPr>
          <p:cNvPr id="60422" name="Line 11"/>
          <p:cNvSpPr>
            <a:spLocks noChangeShapeType="1"/>
          </p:cNvSpPr>
          <p:nvPr/>
        </p:nvSpPr>
        <p:spPr bwMode="auto">
          <a:xfrm flipH="1">
            <a:off x="4114800" y="1828800"/>
            <a:ext cx="8382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9598025" y="119062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2247900" y="6070600"/>
            <a:ext cx="48101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e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–</a:t>
            </a:r>
            <a:r>
              <a:rPr lang="en-US" sz="2800" b="1">
                <a:solidFill>
                  <a:schemeClr val="bg1"/>
                </a:solidFill>
              </a:rPr>
              <a:t> in Bubble Chamber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457200"/>
            <a:ext cx="5932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3: Ionization Density</a:t>
            </a:r>
          </a:p>
        </p:txBody>
      </p:sp>
      <p:pic>
        <p:nvPicPr>
          <p:cNvPr id="6246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25600"/>
            <a:ext cx="4572000" cy="360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97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Yield Depends on Electron Ionization Density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152400" y="5715000"/>
            <a:ext cx="998855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Non-Uniform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98695" name="Oval 7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8915400" y="2438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7" name="Oval 9"/>
          <p:cNvSpPr>
            <a:spLocks noChangeArrowheads="1"/>
          </p:cNvSpPr>
          <p:nvPr/>
        </p:nvSpPr>
        <p:spPr bwMode="auto">
          <a:xfrm>
            <a:off x="9144000" y="3276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8" name="Oval 10"/>
          <p:cNvSpPr>
            <a:spLocks noChangeArrowheads="1"/>
          </p:cNvSpPr>
          <p:nvPr/>
        </p:nvSpPr>
        <p:spPr bwMode="auto">
          <a:xfrm>
            <a:off x="76962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9" name="Oval 11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8039100" y="20193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1" name="Oval 13"/>
          <p:cNvSpPr>
            <a:spLocks noChangeArrowheads="1"/>
          </p:cNvSpPr>
          <p:nvPr/>
        </p:nvSpPr>
        <p:spPr bwMode="auto">
          <a:xfrm>
            <a:off x="9067800" y="2895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2" name="Oval 14"/>
          <p:cNvSpPr>
            <a:spLocks noChangeArrowheads="1"/>
          </p:cNvSpPr>
          <p:nvPr/>
        </p:nvSpPr>
        <p:spPr bwMode="auto">
          <a:xfrm>
            <a:off x="9258300" y="3810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3" name="Oval 15"/>
          <p:cNvSpPr>
            <a:spLocks noChangeArrowheads="1"/>
          </p:cNvSpPr>
          <p:nvPr/>
        </p:nvSpPr>
        <p:spPr bwMode="auto">
          <a:xfrm>
            <a:off x="86868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64525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43050"/>
            <a:ext cx="5029200" cy="377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/>
      <p:bldP spid="498696" grpId="0" animBg="1"/>
      <p:bldP spid="498697" grpId="0" animBg="1"/>
      <p:bldP spid="498698" grpId="0" animBg="1"/>
      <p:bldP spid="498699" grpId="0" animBg="1"/>
      <p:bldP spid="498700" grpId="0" animBg="1"/>
      <p:bldP spid="498701" grpId="0" animBg="1"/>
      <p:bldP spid="498702" grpId="0" animBg="1"/>
      <p:bldP spid="4987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6"/>
          <p:cNvSpPr>
            <a:spLocks noChangeShapeType="1"/>
          </p:cNvSpPr>
          <p:nvPr/>
        </p:nvSpPr>
        <p:spPr bwMode="auto">
          <a:xfrm>
            <a:off x="1028700" y="2235200"/>
            <a:ext cx="83343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2" name="Line 27"/>
          <p:cNvSpPr>
            <a:spLocks noChangeShapeType="1"/>
          </p:cNvSpPr>
          <p:nvPr/>
        </p:nvSpPr>
        <p:spPr bwMode="auto">
          <a:xfrm>
            <a:off x="1028700" y="3327400"/>
            <a:ext cx="76485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3" name="Line 28"/>
          <p:cNvSpPr>
            <a:spLocks noChangeShapeType="1"/>
          </p:cNvSpPr>
          <p:nvPr/>
        </p:nvSpPr>
        <p:spPr bwMode="auto">
          <a:xfrm>
            <a:off x="1028700" y="4432300"/>
            <a:ext cx="7772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4925" y="228600"/>
            <a:ext cx="77708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Fluctuations in Light Output</a:t>
            </a:r>
            <a:br>
              <a:rPr lang="en-US" smtClean="0"/>
            </a:br>
            <a:r>
              <a:rPr lang="en-US" smtClean="0"/>
              <a:t>Along the Electron Track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534988" y="5410200"/>
            <a:ext cx="9304337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Compute Variance in Light Produced at Each Point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Integrate Variance Along Track To Get Total Variance</a:t>
            </a:r>
          </a:p>
        </p:txBody>
      </p:sp>
      <p:sp>
        <p:nvSpPr>
          <p:cNvPr id="66566" name="Text Box 24"/>
          <p:cNvSpPr txBox="1">
            <a:spLocks noChangeArrowheads="1"/>
          </p:cNvSpPr>
          <p:nvPr/>
        </p:nvSpPr>
        <p:spPr bwMode="auto">
          <a:xfrm>
            <a:off x="952500" y="1828800"/>
            <a:ext cx="8461375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Bethe-Block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ionization density (dE/dx) as function of E</a:t>
            </a:r>
          </a:p>
          <a:p>
            <a:pPr eaLnBrk="0" hangingPunct="0"/>
            <a:endParaRPr lang="en-US" b="1">
              <a:sym typeface="Symbol" pitchFamily="18" charset="2"/>
            </a:endParaRPr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Landau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variation in ionization density (dE/dx)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Measured Electron Response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scintillation efficiency as function of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11600" y="76200"/>
            <a:ext cx="24622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Success!!!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876300" y="5562600"/>
            <a:ext cx="8501063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Given the Electron Response for a Material,</a:t>
            </a:r>
            <a:br>
              <a:rPr lang="en-US" sz="2800" b="1" dirty="0">
                <a:ea typeface="+mn-ea"/>
              </a:rPr>
            </a:br>
            <a:r>
              <a:rPr lang="en-US" sz="2800" b="1" dirty="0">
                <a:ea typeface="+mn-ea"/>
              </a:rPr>
              <a:t>Can </a:t>
            </a:r>
            <a:r>
              <a:rPr lang="en-US" sz="2800" b="1" i="1" dirty="0">
                <a:ea typeface="+mn-ea"/>
              </a:rPr>
              <a:t>Quantitatively </a:t>
            </a:r>
            <a:r>
              <a:rPr lang="en-US" sz="2800" b="1" dirty="0">
                <a:ea typeface="+mn-ea"/>
              </a:rPr>
              <a:t>Predict the Energy Resolution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  <p:grpSp>
        <p:nvGrpSpPr>
          <p:cNvPr id="68612" name="Group 63"/>
          <p:cNvGrpSpPr>
            <a:grpSpLocks noChangeAspect="1"/>
          </p:cNvGrpSpPr>
          <p:nvPr/>
        </p:nvGrpSpPr>
        <p:grpSpPr bwMode="auto">
          <a:xfrm>
            <a:off x="1638300" y="762000"/>
            <a:ext cx="6981825" cy="4487863"/>
            <a:chOff x="2761345" y="2362200"/>
            <a:chExt cx="7347855" cy="4724400"/>
          </a:xfrm>
        </p:grpSpPr>
        <p:pic>
          <p:nvPicPr>
            <p:cNvPr id="61" name="Picture 10" descr="Picture 6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1345" y="2362200"/>
              <a:ext cx="7347855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</p:pic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18497" y="3047380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54312" y="327633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780348" y="3597196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086091" y="3809434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375127" y="3978223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712614" y="4115259"/>
              <a:ext cx="135328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152014" y="4359249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442721" y="4436123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730086" y="454642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8034158" y="4640006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298133" y="4720222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630608" y="4787069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8941363" y="4812136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9105094" y="4825506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003460" y="344511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270495" y="4803781"/>
              <a:ext cx="137000" cy="1387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195313" y="3401668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354312" y="3520322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5780348" y="3734232"/>
              <a:ext cx="13867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086091" y="390134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75127" y="4055096"/>
              <a:ext cx="13700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12614" y="4207172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152014" y="4419412"/>
              <a:ext cx="138671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442721" y="4511325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7740110" y="4663403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029146" y="4783727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288108" y="4887339"/>
              <a:ext cx="138671" cy="138707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8628936" y="5074511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911290" y="5193163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105094" y="5291763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253788" y="5370307"/>
              <a:ext cx="138671" cy="13870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9195313" y="3582155"/>
              <a:ext cx="135328" cy="13536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5003460" y="336824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54312" y="3657358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80348" y="4115259"/>
              <a:ext cx="13867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086091" y="451132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375127" y="4877312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712614" y="5044429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7152014" y="5121303"/>
              <a:ext cx="138671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7442721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746793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8029146" y="5176451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298133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0608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8916301" y="5054456"/>
              <a:ext cx="135329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113447" y="5004321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9270495" y="4960871"/>
              <a:ext cx="137000" cy="138707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9195313" y="3749272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89265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Can We Understand the</a:t>
            </a:r>
            <a:br>
              <a:rPr lang="en-US" smtClean="0"/>
            </a:br>
            <a:r>
              <a:rPr lang="en-US" smtClean="0"/>
              <a:t>Shape of the Electron Response Curve?</a:t>
            </a:r>
          </a:p>
        </p:txBody>
      </p:sp>
      <p:pic>
        <p:nvPicPr>
          <p:cNvPr id="70658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182563"/>
            <a:ext cx="7415212" cy="1036637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Creates the Shape</a:t>
            </a:r>
            <a:br>
              <a:rPr lang="en-US" smtClean="0"/>
            </a:br>
            <a:r>
              <a:rPr lang="en-US" smtClean="0"/>
              <a:t>of the Electron Response Curve?</a:t>
            </a:r>
          </a:p>
        </p:txBody>
      </p:sp>
      <p:pic>
        <p:nvPicPr>
          <p:cNvPr id="727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260725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3500" y="5799138"/>
            <a:ext cx="7623175" cy="830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Key Empirical Observation:</a:t>
            </a:r>
          </a:p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Light Output Depends on Ionization Density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1800225"/>
            <a:ext cx="434657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1800225"/>
            <a:ext cx="434975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Box 7"/>
          <p:cNvSpPr txBox="1">
            <a:spLocks noChangeArrowheads="1"/>
          </p:cNvSpPr>
          <p:nvPr/>
        </p:nvSpPr>
        <p:spPr bwMode="auto">
          <a:xfrm>
            <a:off x="6438900" y="1343025"/>
            <a:ext cx="218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Alkali Halides</a:t>
            </a: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2255838" y="1343025"/>
            <a:ext cx="1211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Oxides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2900" y="3857625"/>
            <a:ext cx="6096000" cy="1857375"/>
            <a:chOff x="342900" y="3733800"/>
            <a:chExt cx="6096000" cy="1858089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42900" y="4883592"/>
              <a:ext cx="4545013" cy="708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Decrease at High Ionization Density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(All Materials)</a:t>
              </a:r>
            </a:p>
          </p:txBody>
        </p:sp>
        <p:cxnSp>
          <p:nvCxnSpPr>
            <p:cNvPr id="72717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400300" y="3810000"/>
              <a:ext cx="1219200" cy="10668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  <p:cxnSp>
          <p:nvCxnSpPr>
            <p:cNvPr id="7271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3619501" y="3733800"/>
              <a:ext cx="2819399" cy="11430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72100" y="4010025"/>
            <a:ext cx="4479925" cy="1704975"/>
            <a:chOff x="5372100" y="3886200"/>
            <a:chExt cx="4480714" cy="1705689"/>
          </a:xfrm>
        </p:grpSpPr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5372100" y="4883567"/>
              <a:ext cx="4480714" cy="708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Decrease at Low Ionization Density</a:t>
              </a:r>
            </a:p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(~Only Alkali Halides)</a:t>
              </a:r>
            </a:p>
          </p:txBody>
        </p:sp>
        <p:cxnSp>
          <p:nvCxnSpPr>
            <p:cNvPr id="72715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960668" y="4188768"/>
              <a:ext cx="990600" cy="385464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975" y="346075"/>
            <a:ext cx="4432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Non-Proportionality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1524000" y="5486400"/>
            <a:ext cx="734060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Light Yield </a:t>
            </a:r>
            <a:r>
              <a:rPr lang="en-US" sz="3200" b="1" i="1">
                <a:ea typeface="+mn-ea"/>
              </a:rPr>
              <a:t>Not</a:t>
            </a:r>
            <a:r>
              <a:rPr lang="en-US" sz="3200" b="1">
                <a:ea typeface="+mn-ea"/>
              </a:rPr>
              <a:t> Constant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Depends on Particle Energy &amp; Type </a:t>
            </a:r>
          </a:p>
        </p:txBody>
      </p:sp>
      <p:pic>
        <p:nvPicPr>
          <p:cNvPr id="1945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7800" y="228600"/>
            <a:ext cx="9979025" cy="5492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Competing Processes for e/h Recombination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833438" y="5486400"/>
            <a:ext cx="86233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Many Ways for e/h Pairs in a Voxel to Recombine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Not All Recombinations Produce Light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Processes Depend on Ionization Density</a:t>
            </a:r>
          </a:p>
        </p:txBody>
      </p:sp>
      <p:sp>
        <p:nvSpPr>
          <p:cNvPr id="74755" name="AutoShape 7"/>
          <p:cNvSpPr>
            <a:spLocks noChangeArrowheads="1"/>
          </p:cNvSpPr>
          <p:nvPr/>
        </p:nvSpPr>
        <p:spPr bwMode="auto">
          <a:xfrm rot="5400000">
            <a:off x="5010150" y="-1262062"/>
            <a:ext cx="609600" cy="7372350"/>
          </a:xfrm>
          <a:prstGeom prst="can">
            <a:avLst>
              <a:gd name="adj" fmla="val 70547"/>
            </a:avLst>
          </a:prstGeom>
          <a:solidFill>
            <a:srgbClr val="00DC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b="1">
              <a:cs typeface="Arial" charset="0"/>
            </a:endParaRPr>
          </a:p>
        </p:txBody>
      </p:sp>
      <p:sp>
        <p:nvSpPr>
          <p:cNvPr id="74756" name="Text Box 11"/>
          <p:cNvSpPr txBox="1">
            <a:spLocks noChangeArrowheads="1"/>
          </p:cNvSpPr>
          <p:nvPr/>
        </p:nvSpPr>
        <p:spPr bwMode="auto">
          <a:xfrm>
            <a:off x="584200" y="156845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Electron Ionization Track</a:t>
            </a:r>
          </a:p>
        </p:txBody>
      </p:sp>
      <p:grpSp>
        <p:nvGrpSpPr>
          <p:cNvPr id="74757" name="Group 16"/>
          <p:cNvGrpSpPr>
            <a:grpSpLocks/>
          </p:cNvGrpSpPr>
          <p:nvPr/>
        </p:nvGrpSpPr>
        <p:grpSpPr bwMode="auto">
          <a:xfrm>
            <a:off x="4705350" y="1219200"/>
            <a:ext cx="1296988" cy="1509713"/>
            <a:chOff x="2635" y="864"/>
            <a:chExt cx="726" cy="951"/>
          </a:xfrm>
        </p:grpSpPr>
        <p:sp>
          <p:nvSpPr>
            <p:cNvPr id="74811" name="AutoShape 8"/>
            <p:cNvSpPr>
              <a:spLocks noChangeArrowheads="1"/>
            </p:cNvSpPr>
            <p:nvPr/>
          </p:nvSpPr>
          <p:spPr bwMode="auto">
            <a:xfrm rot="5400000">
              <a:off x="2808" y="1359"/>
              <a:ext cx="384" cy="528"/>
            </a:xfrm>
            <a:prstGeom prst="can">
              <a:avLst>
                <a:gd name="adj" fmla="val 6875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 b="1">
                <a:cs typeface="Arial" charset="0"/>
              </a:endParaRPr>
            </a:p>
          </p:txBody>
        </p:sp>
        <p:sp>
          <p:nvSpPr>
            <p:cNvPr id="74812" name="Text Box 12"/>
            <p:cNvSpPr txBox="1">
              <a:spLocks noChangeArrowheads="1"/>
            </p:cNvSpPr>
            <p:nvPr/>
          </p:nvSpPr>
          <p:spPr bwMode="auto">
            <a:xfrm>
              <a:off x="2635" y="864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cs typeface="Arial" charset="0"/>
                </a:rPr>
                <a:t>One Voxel</a:t>
              </a:r>
            </a:p>
          </p:txBody>
        </p:sp>
        <p:sp>
          <p:nvSpPr>
            <p:cNvPr id="74813" name="Line 13"/>
            <p:cNvSpPr>
              <a:spLocks noChangeShapeType="1"/>
            </p:cNvSpPr>
            <p:nvPr/>
          </p:nvSpPr>
          <p:spPr bwMode="auto">
            <a:xfrm flipH="1">
              <a:off x="2998" y="1095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4758" name="Group 65"/>
          <p:cNvGrpSpPr>
            <a:grpSpLocks/>
          </p:cNvGrpSpPr>
          <p:nvPr/>
        </p:nvGrpSpPr>
        <p:grpSpPr bwMode="auto">
          <a:xfrm>
            <a:off x="506413" y="2438400"/>
            <a:ext cx="9053512" cy="2808288"/>
            <a:chOff x="506414" y="2590800"/>
            <a:chExt cx="9053511" cy="2808288"/>
          </a:xfrm>
        </p:grpSpPr>
        <p:sp>
          <p:nvSpPr>
            <p:cNvPr id="74759" name="Text Box 17"/>
            <p:cNvSpPr txBox="1">
              <a:spLocks noChangeArrowheads="1"/>
            </p:cNvSpPr>
            <p:nvPr/>
          </p:nvSpPr>
          <p:spPr bwMode="auto">
            <a:xfrm>
              <a:off x="3873347" y="3611991"/>
              <a:ext cx="5686578" cy="157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Non-Radiative Trapping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Exciton Formation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Electron / Hole / Exciton Interactions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solidFill>
                    <a:schemeClr val="accent2"/>
                  </a:solidFill>
                  <a:cs typeface="Arial" charset="0"/>
                </a:rPr>
                <a:t>Luminescence</a:t>
              </a:r>
            </a:p>
          </p:txBody>
        </p:sp>
        <p:grpSp>
          <p:nvGrpSpPr>
            <p:cNvPr id="74760" name="Group 60"/>
            <p:cNvGrpSpPr>
              <a:grpSpLocks/>
            </p:cNvGrpSpPr>
            <p:nvPr/>
          </p:nvGrpSpPr>
          <p:grpSpPr bwMode="auto">
            <a:xfrm>
              <a:off x="506414" y="3429000"/>
              <a:ext cx="2836272" cy="1970088"/>
              <a:chOff x="506414" y="3429000"/>
              <a:chExt cx="2836272" cy="1970088"/>
            </a:xfrm>
          </p:grpSpPr>
          <p:sp>
            <p:nvSpPr>
              <p:cNvPr id="74762" name="AutoShape 10"/>
              <p:cNvSpPr>
                <a:spLocks noChangeArrowheads="1"/>
              </p:cNvSpPr>
              <p:nvPr/>
            </p:nvSpPr>
            <p:spPr bwMode="auto">
              <a:xfrm rot="5400000">
                <a:off x="1007509" y="2985865"/>
                <a:ext cx="1834081" cy="2836272"/>
              </a:xfrm>
              <a:prstGeom prst="can">
                <a:avLst>
                  <a:gd name="adj" fmla="val 68744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FR" b="1">
                  <a:cs typeface="Arial" charset="0"/>
                </a:endParaRPr>
              </a:p>
            </p:txBody>
          </p:sp>
          <p:sp>
            <p:nvSpPr>
              <p:cNvPr id="74763" name="Text Box 44"/>
              <p:cNvSpPr txBox="1">
                <a:spLocks noChangeArrowheads="1"/>
              </p:cNvSpPr>
              <p:nvPr/>
            </p:nvSpPr>
            <p:spPr bwMode="auto">
              <a:xfrm>
                <a:off x="2061183" y="4068944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4" name="Text Box 62"/>
              <p:cNvSpPr txBox="1">
                <a:spLocks noChangeArrowheads="1"/>
              </p:cNvSpPr>
              <p:nvPr/>
            </p:nvSpPr>
            <p:spPr bwMode="auto">
              <a:xfrm>
                <a:off x="1607523" y="441988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5" name="Text Box 18"/>
              <p:cNvSpPr txBox="1">
                <a:spLocks noChangeArrowheads="1"/>
              </p:cNvSpPr>
              <p:nvPr/>
            </p:nvSpPr>
            <p:spPr bwMode="auto">
              <a:xfrm>
                <a:off x="751997" y="371959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6" name="Text Box 19"/>
              <p:cNvSpPr txBox="1">
                <a:spLocks noChangeArrowheads="1"/>
              </p:cNvSpPr>
              <p:nvPr/>
            </p:nvSpPr>
            <p:spPr bwMode="auto">
              <a:xfrm>
                <a:off x="923460" y="387203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1273528" y="34909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927031" y="353539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1186011" y="379581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1357473" y="394826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1707542" y="356715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2" name="Text Box 25"/>
              <p:cNvSpPr txBox="1">
                <a:spLocks noChangeArrowheads="1"/>
              </p:cNvSpPr>
              <p:nvPr/>
            </p:nvSpPr>
            <p:spPr bwMode="auto">
              <a:xfrm>
                <a:off x="1521792" y="373388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3" name="Text Box 26"/>
              <p:cNvSpPr txBox="1">
                <a:spLocks noChangeArrowheads="1"/>
              </p:cNvSpPr>
              <p:nvPr/>
            </p:nvSpPr>
            <p:spPr bwMode="auto">
              <a:xfrm>
                <a:off x="2037964" y="365766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4" name="Text Box 27"/>
              <p:cNvSpPr txBox="1">
                <a:spLocks noChangeArrowheads="1"/>
              </p:cNvSpPr>
              <p:nvPr/>
            </p:nvSpPr>
            <p:spPr bwMode="auto">
              <a:xfrm>
                <a:off x="2209427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5" name="Text Box 28"/>
              <p:cNvSpPr txBox="1">
                <a:spLocks noChangeArrowheads="1"/>
              </p:cNvSpPr>
              <p:nvPr/>
            </p:nvSpPr>
            <p:spPr bwMode="auto">
              <a:xfrm>
                <a:off x="2559496" y="342900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6" name="Text Box 29"/>
              <p:cNvSpPr txBox="1">
                <a:spLocks noChangeArrowheads="1"/>
              </p:cNvSpPr>
              <p:nvPr/>
            </p:nvSpPr>
            <p:spPr bwMode="auto">
              <a:xfrm>
                <a:off x="2212999" y="347346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7" name="Text Box 30"/>
              <p:cNvSpPr txBox="1">
                <a:spLocks noChangeArrowheads="1"/>
              </p:cNvSpPr>
              <p:nvPr/>
            </p:nvSpPr>
            <p:spPr bwMode="auto">
              <a:xfrm>
                <a:off x="2471978" y="373388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8" name="Text Box 31"/>
              <p:cNvSpPr txBox="1">
                <a:spLocks noChangeArrowheads="1"/>
              </p:cNvSpPr>
              <p:nvPr/>
            </p:nvSpPr>
            <p:spPr bwMode="auto">
              <a:xfrm>
                <a:off x="2643441" y="388632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9" name="Text Box 32"/>
              <p:cNvSpPr txBox="1">
                <a:spLocks noChangeArrowheads="1"/>
              </p:cNvSpPr>
              <p:nvPr/>
            </p:nvSpPr>
            <p:spPr bwMode="auto">
              <a:xfrm>
                <a:off x="2807758" y="367195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0" name="Text Box 33"/>
              <p:cNvSpPr txBox="1">
                <a:spLocks noChangeArrowheads="1"/>
              </p:cNvSpPr>
              <p:nvPr/>
            </p:nvSpPr>
            <p:spPr bwMode="auto">
              <a:xfrm>
                <a:off x="600182" y="43150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1" name="Text Box 34"/>
              <p:cNvSpPr txBox="1">
                <a:spLocks noChangeArrowheads="1"/>
              </p:cNvSpPr>
              <p:nvPr/>
            </p:nvSpPr>
            <p:spPr bwMode="auto">
              <a:xfrm>
                <a:off x="771644" y="44675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1121713" y="408641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775216" y="413087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1034196" y="439129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1205658" y="454374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1555726" y="416263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1369976" y="432936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1886149" y="425314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2057611" y="440558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0" name="Text Box 43"/>
              <p:cNvSpPr txBox="1">
                <a:spLocks noChangeArrowheads="1"/>
              </p:cNvSpPr>
              <p:nvPr/>
            </p:nvSpPr>
            <p:spPr bwMode="auto">
              <a:xfrm>
                <a:off x="240768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1" name="Text Box 45"/>
              <p:cNvSpPr txBox="1">
                <a:spLocks noChangeArrowheads="1"/>
              </p:cNvSpPr>
              <p:nvPr/>
            </p:nvSpPr>
            <p:spPr bwMode="auto">
              <a:xfrm>
                <a:off x="2320163" y="432936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2" name="Text Box 46"/>
              <p:cNvSpPr txBox="1">
                <a:spLocks noChangeArrowheads="1"/>
              </p:cNvSpPr>
              <p:nvPr/>
            </p:nvSpPr>
            <p:spPr bwMode="auto">
              <a:xfrm>
                <a:off x="2491625" y="448181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3" name="Text Box 47"/>
              <p:cNvSpPr txBox="1">
                <a:spLocks noChangeArrowheads="1"/>
              </p:cNvSpPr>
              <p:nvPr/>
            </p:nvSpPr>
            <p:spPr bwMode="auto">
              <a:xfrm>
                <a:off x="2655943" y="426743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4" name="Text Box 48"/>
              <p:cNvSpPr txBox="1">
                <a:spLocks noChangeArrowheads="1"/>
              </p:cNvSpPr>
              <p:nvPr/>
            </p:nvSpPr>
            <p:spPr bwMode="auto">
              <a:xfrm>
                <a:off x="1689682" y="399431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5" name="Text Box 49"/>
              <p:cNvSpPr txBox="1">
                <a:spLocks noChangeArrowheads="1"/>
              </p:cNvSpPr>
              <p:nvPr/>
            </p:nvSpPr>
            <p:spPr bwMode="auto">
              <a:xfrm>
                <a:off x="1864716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6" name="Text Box 50"/>
              <p:cNvSpPr txBox="1">
                <a:spLocks noChangeArrowheads="1"/>
              </p:cNvSpPr>
              <p:nvPr/>
            </p:nvSpPr>
            <p:spPr bwMode="auto">
              <a:xfrm>
                <a:off x="737709" y="47104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7" name="Text Box 51"/>
              <p:cNvSpPr txBox="1">
                <a:spLocks noChangeArrowheads="1"/>
              </p:cNvSpPr>
              <p:nvPr/>
            </p:nvSpPr>
            <p:spPr bwMode="auto">
              <a:xfrm>
                <a:off x="909171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8" name="Text Box 52"/>
              <p:cNvSpPr txBox="1">
                <a:spLocks noChangeArrowheads="1"/>
              </p:cNvSpPr>
              <p:nvPr/>
            </p:nvSpPr>
            <p:spPr bwMode="auto">
              <a:xfrm>
                <a:off x="1171723" y="478669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9" name="Text Box 53"/>
              <p:cNvSpPr txBox="1">
                <a:spLocks noChangeArrowheads="1"/>
              </p:cNvSpPr>
              <p:nvPr/>
            </p:nvSpPr>
            <p:spPr bwMode="auto">
              <a:xfrm>
                <a:off x="1343185" y="493913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0" name="Text Box 54"/>
              <p:cNvSpPr txBox="1">
                <a:spLocks noChangeArrowheads="1"/>
              </p:cNvSpPr>
              <p:nvPr/>
            </p:nvSpPr>
            <p:spPr bwMode="auto">
              <a:xfrm>
                <a:off x="1507503" y="472476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1" name="Text Box 55"/>
              <p:cNvSpPr txBox="1">
                <a:spLocks noChangeArrowheads="1"/>
              </p:cNvSpPr>
              <p:nvPr/>
            </p:nvSpPr>
            <p:spPr bwMode="auto">
              <a:xfrm>
                <a:off x="2023675" y="4648544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2" name="Text Box 56"/>
              <p:cNvSpPr txBox="1">
                <a:spLocks noChangeArrowheads="1"/>
              </p:cNvSpPr>
              <p:nvPr/>
            </p:nvSpPr>
            <p:spPr bwMode="auto">
              <a:xfrm>
                <a:off x="2195138" y="480098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3" name="Text Box 57"/>
              <p:cNvSpPr txBox="1">
                <a:spLocks noChangeArrowheads="1"/>
              </p:cNvSpPr>
              <p:nvPr/>
            </p:nvSpPr>
            <p:spPr bwMode="auto">
              <a:xfrm>
                <a:off x="2457689" y="472476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4" name="Text Box 58"/>
              <p:cNvSpPr txBox="1">
                <a:spLocks noChangeArrowheads="1"/>
              </p:cNvSpPr>
              <p:nvPr/>
            </p:nvSpPr>
            <p:spPr bwMode="auto">
              <a:xfrm>
                <a:off x="2629152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5" name="Text Box 59"/>
              <p:cNvSpPr txBox="1">
                <a:spLocks noChangeArrowheads="1"/>
              </p:cNvSpPr>
              <p:nvPr/>
            </p:nvSpPr>
            <p:spPr bwMode="auto">
              <a:xfrm>
                <a:off x="2379103" y="5029652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6" name="Text Box 60"/>
              <p:cNvSpPr txBox="1">
                <a:spLocks noChangeArrowheads="1"/>
              </p:cNvSpPr>
              <p:nvPr/>
            </p:nvSpPr>
            <p:spPr bwMode="auto">
              <a:xfrm>
                <a:off x="1793273" y="49534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7" name="Text Box 61"/>
              <p:cNvSpPr txBox="1">
                <a:spLocks noChangeArrowheads="1"/>
              </p:cNvSpPr>
              <p:nvPr/>
            </p:nvSpPr>
            <p:spPr bwMode="auto">
              <a:xfrm>
                <a:off x="2829191" y="461996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8" name="Text Box 63"/>
              <p:cNvSpPr txBox="1">
                <a:spLocks noChangeArrowheads="1"/>
              </p:cNvSpPr>
              <p:nvPr/>
            </p:nvSpPr>
            <p:spPr bwMode="auto">
              <a:xfrm>
                <a:off x="1778985" y="457232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9" name="Text Box 64"/>
              <p:cNvSpPr txBox="1">
                <a:spLocks noChangeArrowheads="1"/>
              </p:cNvSpPr>
              <p:nvPr/>
            </p:nvSpPr>
            <p:spPr bwMode="auto">
              <a:xfrm>
                <a:off x="2979221" y="441988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10" name="Text Box 65"/>
              <p:cNvSpPr txBox="1">
                <a:spLocks noChangeArrowheads="1"/>
              </p:cNvSpPr>
              <p:nvPr/>
            </p:nvSpPr>
            <p:spPr bwMode="auto">
              <a:xfrm>
                <a:off x="302923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</p:grpSp>
        <p:cxnSp>
          <p:nvCxnSpPr>
            <p:cNvPr id="74761" name="Curved Connector 62"/>
            <p:cNvCxnSpPr>
              <a:cxnSpLocks noChangeShapeType="1"/>
            </p:cNvCxnSpPr>
            <p:nvPr/>
          </p:nvCxnSpPr>
          <p:spPr bwMode="auto">
            <a:xfrm rot="10800000" flipV="1">
              <a:off x="3314700" y="2590800"/>
              <a:ext cx="1447800" cy="12954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0"/>
          <p:cNvSpPr>
            <a:spLocks noChangeShapeType="1"/>
          </p:cNvSpPr>
          <p:nvPr/>
        </p:nvSpPr>
        <p:spPr bwMode="auto">
          <a:xfrm>
            <a:off x="428625" y="3962400"/>
            <a:ext cx="90582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800" y="441325"/>
            <a:ext cx="4899025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Pause for Definitions</a:t>
            </a:r>
          </a:p>
        </p:txBody>
      </p:sp>
      <p:sp>
        <p:nvSpPr>
          <p:cNvPr id="76803" name="Line 6"/>
          <p:cNvSpPr>
            <a:spLocks noChangeShapeType="1"/>
          </p:cNvSpPr>
          <p:nvPr/>
        </p:nvSpPr>
        <p:spPr bwMode="auto">
          <a:xfrm>
            <a:off x="428625" y="1987550"/>
            <a:ext cx="8143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342900" y="1581150"/>
            <a:ext cx="97313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Exciton</a:t>
            </a:r>
            <a:r>
              <a:rPr lang="en-US" b="1" dirty="0">
                <a:solidFill>
                  <a:srgbClr val="FF0000"/>
                </a:solidFill>
              </a:rPr>
              <a:t>: A bound state of a hole and an excited electron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/>
              <a:t>Moves as a single particle through the lattice</a:t>
            </a:r>
            <a:endParaRPr lang="en-US" b="1" dirty="0"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Frequently de-excites </a:t>
            </a:r>
            <a:r>
              <a:rPr lang="en-US" b="1" dirty="0" err="1">
                <a:cs typeface="Arial" charset="0"/>
              </a:rPr>
              <a:t>radiatively</a:t>
            </a:r>
            <a:r>
              <a:rPr lang="en-US" b="1" dirty="0">
                <a:cs typeface="Arial" charset="0"/>
              </a:rPr>
              <a:t> (by emitting a photon)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Auger </a:t>
            </a:r>
            <a:r>
              <a:rPr lang="en-US" b="1" dirty="0">
                <a:solidFill>
                  <a:srgbClr val="FC0128"/>
                </a:solidFill>
                <a:cs typeface="Arial" charset="0"/>
              </a:rPr>
              <a:t>Process: Two particles in excited states turn into one particle in an excited state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Initial State: Two excited state particles (e, hole, or </a:t>
            </a:r>
            <a:r>
              <a:rPr lang="en-US" b="1" dirty="0" err="1">
                <a:cs typeface="Arial" charset="0"/>
              </a:rPr>
              <a:t>exciton</a:t>
            </a:r>
            <a:r>
              <a:rPr lang="en-US" b="1" dirty="0">
                <a:cs typeface="Arial" charset="0"/>
              </a:rPr>
              <a:t>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They Collide!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Energy from Particle 1 transferred to Particle 2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1 is now in the ground state (without radiating)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2 now has extra energy, which it tends to lose by </a:t>
            </a:r>
            <a:r>
              <a:rPr lang="en-US" b="1" dirty="0" err="1">
                <a:cs typeface="Arial" charset="0"/>
              </a:rPr>
              <a:t>thermalization</a:t>
            </a:r>
            <a:r>
              <a:rPr lang="en-US" b="1" dirty="0">
                <a:cs typeface="Arial" charset="0"/>
              </a:rPr>
              <a:t> (i.e., without radiating photons)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10"/>
          <p:cNvSpPr>
            <a:spLocks noChangeShapeType="1"/>
          </p:cNvSpPr>
          <p:nvPr/>
        </p:nvSpPr>
        <p:spPr bwMode="auto">
          <a:xfrm>
            <a:off x="952500" y="2525713"/>
            <a:ext cx="8077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0" name="Line 10"/>
          <p:cNvSpPr>
            <a:spLocks noChangeShapeType="1"/>
          </p:cNvSpPr>
          <p:nvPr/>
        </p:nvSpPr>
        <p:spPr bwMode="auto">
          <a:xfrm>
            <a:off x="962025" y="3414713"/>
            <a:ext cx="8372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227013"/>
            <a:ext cx="6669087" cy="871537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1: Minimalist Model</a:t>
            </a:r>
            <a:br>
              <a:rPr lang="en-US" smtClean="0"/>
            </a:br>
            <a:r>
              <a:rPr lang="en-US" sz="2400" smtClean="0"/>
              <a:t>(Steve Payne)</a:t>
            </a:r>
            <a:endParaRPr lang="en-US" smtClean="0"/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962025" y="1646238"/>
            <a:ext cx="73056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3" name="Line 10"/>
          <p:cNvSpPr>
            <a:spLocks noChangeShapeType="1"/>
          </p:cNvSpPr>
          <p:nvPr/>
        </p:nvSpPr>
        <p:spPr bwMode="auto">
          <a:xfrm>
            <a:off x="952500" y="4668838"/>
            <a:ext cx="80010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77950" y="5638800"/>
            <a:ext cx="7534275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Two Free Parameters: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“Strength” of Auger Quenching (Birks Parameter)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Fraction of Geminate </a:t>
            </a:r>
            <a:r>
              <a:rPr lang="en-US" b="1" dirty="0" err="1">
                <a:ea typeface="ＭＳ Ｐゴシック" charset="-128"/>
                <a:cs typeface="Arial" charset="0"/>
              </a:rPr>
              <a:t>Excitons</a:t>
            </a:r>
            <a:endParaRPr lang="en-US" b="1" dirty="0">
              <a:ea typeface="ＭＳ Ｐゴシック" charset="-128"/>
              <a:cs typeface="Arial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76300" y="1239838"/>
            <a:ext cx="8610600" cy="424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dirty="0" err="1">
                <a:solidFill>
                  <a:srgbClr val="FF0000"/>
                </a:solidFill>
              </a:rPr>
              <a:t>Excitons</a:t>
            </a:r>
            <a:r>
              <a:rPr lang="en-US" b="1" dirty="0">
                <a:solidFill>
                  <a:srgbClr val="FF0000"/>
                </a:solidFill>
              </a:rPr>
              <a:t> Luminesce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Free electrons or holes get trapped / quenched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Excitation Density Assumed To Be Independent of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Initial ionization density used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High Excitation Density, Auger-Like Quenching Occurs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“Birks” mechanism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Low Excitation Density, </a:t>
            </a:r>
            <a:r>
              <a:rPr lang="en-US" b="1" dirty="0" err="1">
                <a:solidFill>
                  <a:srgbClr val="FF0000"/>
                </a:solidFill>
                <a:cs typeface="Arial" charset="0"/>
              </a:rPr>
              <a:t>Exciton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 Formation Hindered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Separated electrons &amp; holes can’t “find each other”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(formed at time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752600"/>
            <a:ext cx="3317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140200"/>
            <a:ext cx="28432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3888" y="2994025"/>
            <a:ext cx="841375" cy="3063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ea typeface="ＭＳ Ｐゴシック" charset="-128"/>
              </a:rPr>
              <a:t>SrI</a:t>
            </a:r>
            <a:r>
              <a:rPr lang="en-US" sz="1400" b="1" baseline="-25000">
                <a:ea typeface="ＭＳ Ｐゴシック" charset="-128"/>
              </a:rPr>
              <a:t>2</a:t>
            </a:r>
            <a:r>
              <a:rPr lang="en-US" sz="1400" b="1">
                <a:ea typeface="ＭＳ Ｐゴシック" charset="-128"/>
              </a:rPr>
              <a:t>(Eu)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28600"/>
            <a:ext cx="8670925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Excellent at </a:t>
            </a:r>
            <a:r>
              <a:rPr lang="en-US" i="1" smtClean="0"/>
              <a:t>Fitting </a:t>
            </a:r>
            <a:r>
              <a:rPr lang="en-US" smtClean="0"/>
              <a:t>Electron Response,</a:t>
            </a:r>
            <a:br>
              <a:rPr lang="en-US" smtClean="0"/>
            </a:br>
            <a:r>
              <a:rPr lang="en-US" smtClean="0"/>
              <a:t>But Can’t </a:t>
            </a:r>
            <a:r>
              <a:rPr lang="en-US" i="1" smtClean="0"/>
              <a:t>Predict </a:t>
            </a:r>
            <a:r>
              <a:rPr lang="en-US" smtClean="0"/>
              <a:t>It</a:t>
            </a:r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4700" y="4064000"/>
            <a:ext cx="3048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4700" y="1701800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404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1638300" y="4191000"/>
            <a:ext cx="2286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80905" name="TextBox 10"/>
          <p:cNvSpPr txBox="1">
            <a:spLocks noChangeArrowheads="1"/>
          </p:cNvSpPr>
          <p:nvPr/>
        </p:nvSpPr>
        <p:spPr bwMode="auto">
          <a:xfrm>
            <a:off x="1549400" y="4135438"/>
            <a:ext cx="774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/>
              <a:t>LaBr</a:t>
            </a:r>
            <a:r>
              <a:rPr lang="en-US" sz="1000" b="1" baseline="-25000"/>
              <a:t>3</a:t>
            </a:r>
            <a:r>
              <a:rPr lang="en-US" sz="1000" b="1"/>
              <a:t>(Ce)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72300" y="1412875"/>
          <a:ext cx="2819400" cy="536829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1143000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Scintillator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ＭＳ Ｐゴシック" charset="-128"/>
                          <a:cs typeface="Times New Roman" charset="0"/>
                        </a:rPr>
                        <a:t>h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e/h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(dE/dx)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BIRKS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Alkali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36 %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556 MeV/cm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CsI(Na)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39.5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667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NaI(Tl)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53.4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166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Simple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526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GYGAG(Ce)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599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YAP(Ce)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LuAG(Ce)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752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LuAG(Pr)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Silicate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LSO(Ce)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185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LPS(Ce)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Fluorides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CaF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333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CeF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Organics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Std Plastic 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Ir:Plastic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Liquid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Stilbene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PVK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Multivalent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Undoped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LaBr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LaCl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Tungstate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Cd(WO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575675" cy="871538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2: Kinetic Model</a:t>
            </a:r>
            <a:br>
              <a:rPr lang="en-US" smtClean="0"/>
            </a:br>
            <a:r>
              <a:rPr lang="en-US" sz="2400" smtClean="0"/>
              <a:t>(G. Bizarri, S. Kerisit, J. Singh, A. Vasil’ev, R. Williams…)</a:t>
            </a:r>
            <a:endParaRPr lang="en-US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55738" y="5638800"/>
            <a:ext cx="7378700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The Processes are Described by Kinetic Rates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Many More Processes Can Participate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Different Dependences on the Ionization Density</a:t>
            </a:r>
          </a:p>
        </p:txBody>
      </p:sp>
      <p:sp>
        <p:nvSpPr>
          <p:cNvPr id="82947" name="Line 10"/>
          <p:cNvSpPr>
            <a:spLocks noChangeShapeType="1"/>
          </p:cNvSpPr>
          <p:nvPr/>
        </p:nvSpPr>
        <p:spPr bwMode="auto">
          <a:xfrm>
            <a:off x="1257300" y="3529013"/>
            <a:ext cx="67818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8" name="Line 10"/>
          <p:cNvSpPr>
            <a:spLocks noChangeShapeType="1"/>
          </p:cNvSpPr>
          <p:nvPr/>
        </p:nvSpPr>
        <p:spPr bwMode="auto">
          <a:xfrm>
            <a:off x="1266825" y="4773613"/>
            <a:ext cx="7610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1266825" y="1474788"/>
            <a:ext cx="7458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1257300" y="2360613"/>
            <a:ext cx="6172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81100" y="1068388"/>
            <a:ext cx="7848600" cy="453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Excitation Density Assumed To Depend on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Rate equations determine propagation with time</a:t>
            </a:r>
            <a:endParaRPr lang="en-US" b="1" dirty="0">
              <a:solidFill>
                <a:srgbClr val="FF0000"/>
              </a:solidFill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Several Carrier Species are Present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Free electrons, free holes, and </a:t>
            </a:r>
            <a:r>
              <a:rPr lang="en-US" b="1" dirty="0" err="1">
                <a:solidFill>
                  <a:srgbClr val="000000"/>
                </a:solidFill>
              </a:rPr>
              <a:t>excitons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formed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Emission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 err="1">
                <a:cs typeface="Arial" charset="0"/>
              </a:rPr>
              <a:t>Excitonic</a:t>
            </a:r>
            <a:r>
              <a:rPr lang="en-US" b="1" dirty="0">
                <a:cs typeface="Arial" charset="0"/>
              </a:rPr>
              <a:t> emission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Sequential free electron &amp; free hole capture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Quenching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 (“Birks” mechanism)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Trapping on impurities /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10"/>
          <p:cNvSpPr>
            <a:spLocks noChangeShapeType="1"/>
          </p:cNvSpPr>
          <p:nvPr/>
        </p:nvSpPr>
        <p:spPr bwMode="auto">
          <a:xfrm>
            <a:off x="962025" y="3275013"/>
            <a:ext cx="8220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27013"/>
            <a:ext cx="87233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Rate Equation for One Species</a:t>
            </a:r>
          </a:p>
        </p:txBody>
      </p:sp>
      <p:sp>
        <p:nvSpPr>
          <p:cNvPr id="84997" name="Line 6"/>
          <p:cNvSpPr>
            <a:spLocks noChangeShapeType="1"/>
          </p:cNvSpPr>
          <p:nvPr/>
        </p:nvSpPr>
        <p:spPr bwMode="auto">
          <a:xfrm>
            <a:off x="962025" y="2373313"/>
            <a:ext cx="7381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>
            <a:off x="952500" y="4138613"/>
            <a:ext cx="77724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493963" y="1066800"/>
          <a:ext cx="5300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4" imgW="4711700" imgH="736600" progId="Equation.3">
                  <p:embed/>
                </p:oleObj>
              </mc:Choice>
              <mc:Fallback>
                <p:oleObj name="Equation" r:id="rId4" imgW="4711700" imgH="736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066800"/>
                        <a:ext cx="5300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050" y="5334000"/>
            <a:ext cx="9536113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General Concept Seems Correct, But…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Too Many Rate Constants Needed to Describe System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Must Simplify Somehow!!!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876300" y="1966913"/>
            <a:ext cx="8458200" cy="298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 and second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Non-Radiative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First, second, and third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Multiple Species (excitons, free electrons, free holes):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Separate equation needed for each species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Conversion / coupling terms also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Screen Sho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76275"/>
            <a:ext cx="830421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76200"/>
            <a:ext cx="81835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Reproduces Multiple Features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190500" y="6570663"/>
            <a:ext cx="65706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at 2008 NSS/MIC, Dresden, Germany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52400"/>
            <a:ext cx="6411913" cy="854075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dirty="0" smtClean="0"/>
              <a:t>Approach 3: Diffusion Model</a:t>
            </a:r>
            <a:br>
              <a:rPr lang="en-US" dirty="0" smtClean="0"/>
            </a:br>
            <a:r>
              <a:rPr lang="en-US" sz="2400" dirty="0" smtClean="0"/>
              <a:t>(Richard Williams)</a:t>
            </a:r>
            <a:endParaRPr lang="en-US" dirty="0" smtClean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15938" y="5795963"/>
            <a:ext cx="9329737" cy="90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Electrons &amp; Holes Diffuse After Creation</a:t>
            </a:r>
          </a:p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Diffusion Diameter </a:t>
            </a:r>
            <a:r>
              <a:rPr lang="en-US" sz="2800" b="1" i="1">
                <a:ea typeface="+mn-ea"/>
              </a:rPr>
              <a:t>Greatly </a:t>
            </a:r>
            <a:r>
              <a:rPr lang="en-US" sz="2800" b="1">
                <a:ea typeface="+mn-ea"/>
              </a:rPr>
              <a:t>Affects Ionization Density</a:t>
            </a:r>
          </a:p>
        </p:txBody>
      </p:sp>
      <p:sp>
        <p:nvSpPr>
          <p:cNvPr id="89093" name="Can 7"/>
          <p:cNvSpPr>
            <a:spLocks noChangeArrowheads="1"/>
          </p:cNvSpPr>
          <p:nvPr/>
        </p:nvSpPr>
        <p:spPr bwMode="auto">
          <a:xfrm rot="-5400000">
            <a:off x="4153694" y="1243806"/>
            <a:ext cx="1644650" cy="6326188"/>
          </a:xfrm>
          <a:prstGeom prst="can">
            <a:avLst>
              <a:gd name="adj" fmla="val 38358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89094" name="Straight Connector 10"/>
          <p:cNvCxnSpPr>
            <a:cxnSpLocks noChangeShapeType="1"/>
          </p:cNvCxnSpPr>
          <p:nvPr/>
        </p:nvCxnSpPr>
        <p:spPr bwMode="auto">
          <a:xfrm>
            <a:off x="1195388" y="4406900"/>
            <a:ext cx="8101012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89095" name="TextBox 11"/>
          <p:cNvSpPr txBox="1">
            <a:spLocks noChangeArrowheads="1"/>
          </p:cNvSpPr>
          <p:nvPr/>
        </p:nvSpPr>
        <p:spPr bwMode="auto">
          <a:xfrm>
            <a:off x="8561388" y="3514725"/>
            <a:ext cx="14160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Electron</a:t>
            </a:r>
          </a:p>
          <a:p>
            <a:pPr algn="ctr" eaLnBrk="0" hangingPunct="0"/>
            <a:r>
              <a:rPr lang="en-US" b="1">
                <a:cs typeface="Arial" charset="0"/>
              </a:rPr>
              <a:t>Path</a:t>
            </a:r>
          </a:p>
        </p:txBody>
      </p:sp>
      <p:sp>
        <p:nvSpPr>
          <p:cNvPr id="89096" name="TextBox 12"/>
          <p:cNvSpPr txBox="1">
            <a:spLocks noChangeArrowheads="1"/>
          </p:cNvSpPr>
          <p:nvPr/>
        </p:nvSpPr>
        <p:spPr bwMode="auto">
          <a:xfrm>
            <a:off x="7766050" y="4821238"/>
            <a:ext cx="231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cs typeface="Arial" charset="0"/>
              </a:rPr>
              <a:t>Hole Distribution</a:t>
            </a:r>
          </a:p>
        </p:txBody>
      </p:sp>
      <p:cxnSp>
        <p:nvCxnSpPr>
          <p:cNvPr id="89097" name="Straight Connector 14"/>
          <p:cNvCxnSpPr>
            <a:cxnSpLocks noChangeShapeType="1"/>
          </p:cNvCxnSpPr>
          <p:nvPr/>
        </p:nvCxnSpPr>
        <p:spPr bwMode="auto">
          <a:xfrm rot="10800000">
            <a:off x="7599363" y="4508500"/>
            <a:ext cx="820737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098" name="TextBox 18"/>
          <p:cNvSpPr txBox="1">
            <a:spLocks noChangeArrowheads="1"/>
          </p:cNvSpPr>
          <p:nvPr/>
        </p:nvSpPr>
        <p:spPr bwMode="auto">
          <a:xfrm>
            <a:off x="50800" y="4821238"/>
            <a:ext cx="21605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FFA7"/>
                </a:solidFill>
                <a:cs typeface="Arial" charset="0"/>
              </a:rPr>
              <a:t>Electron</a:t>
            </a:r>
            <a:br>
              <a:rPr lang="en-US" b="1">
                <a:solidFill>
                  <a:srgbClr val="00FFA7"/>
                </a:solidFill>
                <a:cs typeface="Arial" charset="0"/>
              </a:rPr>
            </a:br>
            <a:r>
              <a:rPr lang="en-US" b="1">
                <a:solidFill>
                  <a:srgbClr val="00FFA7"/>
                </a:solidFill>
                <a:cs typeface="Arial" charset="0"/>
              </a:rPr>
              <a:t>Distribution</a:t>
            </a:r>
          </a:p>
        </p:txBody>
      </p:sp>
      <p:cxnSp>
        <p:nvCxnSpPr>
          <p:cNvPr id="89099" name="Straight Connector 19"/>
          <p:cNvCxnSpPr>
            <a:cxnSpLocks noChangeShapeType="1"/>
          </p:cNvCxnSpPr>
          <p:nvPr/>
        </p:nvCxnSpPr>
        <p:spPr bwMode="auto">
          <a:xfrm flipV="1">
            <a:off x="1790700" y="4783138"/>
            <a:ext cx="1116013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100" name="Rectangle 8"/>
          <p:cNvSpPr>
            <a:spLocks noChangeArrowheads="1"/>
          </p:cNvSpPr>
          <p:nvPr/>
        </p:nvSpPr>
        <p:spPr bwMode="auto">
          <a:xfrm>
            <a:off x="468313" y="1130300"/>
            <a:ext cx="9418637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Non-Proportionality Depends on Volumetric 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Bethe-Bloch Equation Gives </a:t>
            </a:r>
            <a:r>
              <a:rPr lang="en-US" b="1" i="1" dirty="0">
                <a:cs typeface="Arial" charset="0"/>
              </a:rPr>
              <a:t>Linear </a:t>
            </a:r>
            <a:r>
              <a:rPr lang="en-US" b="1" dirty="0">
                <a:cs typeface="Arial" charset="0"/>
              </a:rPr>
              <a:t>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Need Track Radius to Compute </a:t>
            </a:r>
            <a:r>
              <a:rPr lang="en-US" b="1" i="1" dirty="0">
                <a:cs typeface="Arial" charset="0"/>
              </a:rPr>
              <a:t>Volumetric </a:t>
            </a:r>
            <a:r>
              <a:rPr lang="en-US" b="1" dirty="0">
                <a:cs typeface="Arial" charset="0"/>
              </a:rPr>
              <a:t>Ionization Density</a:t>
            </a:r>
          </a:p>
        </p:txBody>
      </p:sp>
      <p:sp>
        <p:nvSpPr>
          <p:cNvPr id="25" name="Can 24"/>
          <p:cNvSpPr/>
          <p:nvPr/>
        </p:nvSpPr>
        <p:spPr bwMode="auto">
          <a:xfrm rot="16200000">
            <a:off x="4925219" y="1534319"/>
            <a:ext cx="157162" cy="57658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0713" y="2443163"/>
          <a:ext cx="6210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4" imgW="6134100" imgH="1092200" progId="Equation.3">
                  <p:embed/>
                </p:oleObj>
              </mc:Choice>
              <mc:Fallback>
                <p:oleObj name="Equation" r:id="rId4" imgW="61341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443163"/>
                        <a:ext cx="62103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102" name="Straight Connector 14"/>
          <p:cNvCxnSpPr>
            <a:cxnSpLocks noChangeShapeType="1"/>
          </p:cNvCxnSpPr>
          <p:nvPr/>
        </p:nvCxnSpPr>
        <p:spPr bwMode="auto">
          <a:xfrm rot="16200000" flipV="1">
            <a:off x="2432050" y="4489450"/>
            <a:ext cx="206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373063"/>
            <a:ext cx="9926637" cy="541337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Ratio of Electron &amp; Hole Mobilities Important</a:t>
            </a:r>
          </a:p>
        </p:txBody>
      </p:sp>
      <p:sp>
        <p:nvSpPr>
          <p:cNvPr id="91138" name="TextBox 11"/>
          <p:cNvSpPr txBox="1">
            <a:spLocks noChangeArrowheads="1"/>
          </p:cNvSpPr>
          <p:nvPr/>
        </p:nvSpPr>
        <p:spPr bwMode="auto">
          <a:xfrm>
            <a:off x="0" y="2065338"/>
            <a:ext cx="1333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Electron</a:t>
            </a:r>
          </a:p>
          <a:p>
            <a:pPr algn="ctr" eaLnBrk="0" hangingPunct="0"/>
            <a:r>
              <a:rPr lang="en-US"/>
              <a:t>Path</a:t>
            </a:r>
          </a:p>
        </p:txBody>
      </p:sp>
      <p:sp>
        <p:nvSpPr>
          <p:cNvPr id="91139" name="TextBox 12"/>
          <p:cNvSpPr txBox="1">
            <a:spLocks noChangeArrowheads="1"/>
          </p:cNvSpPr>
          <p:nvPr/>
        </p:nvSpPr>
        <p:spPr bwMode="auto">
          <a:xfrm>
            <a:off x="1333500" y="4343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Hole Distribution</a:t>
            </a:r>
          </a:p>
        </p:txBody>
      </p:sp>
      <p:sp>
        <p:nvSpPr>
          <p:cNvPr id="91140" name="TextBox 18"/>
          <p:cNvSpPr txBox="1">
            <a:spLocks noChangeArrowheads="1"/>
          </p:cNvSpPr>
          <p:nvPr/>
        </p:nvSpPr>
        <p:spPr bwMode="auto">
          <a:xfrm>
            <a:off x="4457700" y="43434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</a:rPr>
              <a:t>Electron Distribution</a:t>
            </a:r>
          </a:p>
        </p:txBody>
      </p:sp>
      <p:cxnSp>
        <p:nvCxnSpPr>
          <p:cNvPr id="9114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171700" y="29718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07988" y="5105400"/>
            <a:ext cx="9431337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Ratio of Diameters ∝ Ratio of Mobilities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Similar Diameters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High Recombination Probability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μ</a:t>
            </a:r>
            <a:r>
              <a:rPr lang="en-US" sz="2800" b="1" baseline="-25000">
                <a:ea typeface="ＭＳ Ｐゴシック" charset="-128"/>
              </a:rPr>
              <a:t>hole</a:t>
            </a:r>
            <a:r>
              <a:rPr lang="en-US" sz="2800" b="1">
                <a:ea typeface="ＭＳ Ｐゴシック" charset="-128"/>
              </a:rPr>
              <a:t> ≈ μ</a:t>
            </a:r>
            <a:r>
              <a:rPr lang="en-US" sz="2800" b="1" baseline="-25000">
                <a:ea typeface="ＭＳ Ｐゴシック" charset="-128"/>
              </a:rPr>
              <a:t>electron</a:t>
            </a:r>
            <a:r>
              <a:rPr lang="en-US" sz="2800" b="1">
                <a:ea typeface="ＭＳ Ｐゴシック" charset="-128"/>
              </a:rPr>
              <a:t>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Proportional Scintillator </a:t>
            </a:r>
            <a:r>
              <a:rPr lang="en-US" sz="2800" b="1">
                <a:latin typeface="Wingdings" charset="2"/>
                <a:ea typeface="ＭＳ Ｐゴシック" charset="-128"/>
              </a:rPr>
              <a:t> </a:t>
            </a:r>
            <a:endParaRPr lang="en-US" sz="2800" b="1">
              <a:ea typeface="ＭＳ Ｐゴシック" charset="-128"/>
            </a:endParaRPr>
          </a:p>
        </p:txBody>
      </p:sp>
      <p:sp>
        <p:nvSpPr>
          <p:cNvPr id="91143" name="Can 7"/>
          <p:cNvSpPr>
            <a:spLocks noChangeArrowheads="1"/>
          </p:cNvSpPr>
          <p:nvPr/>
        </p:nvSpPr>
        <p:spPr bwMode="auto">
          <a:xfrm rot="-5400000">
            <a:off x="2324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19" name="Can 18"/>
          <p:cNvSpPr/>
          <p:nvPr/>
        </p:nvSpPr>
        <p:spPr bwMode="auto">
          <a:xfrm rot="16200000">
            <a:off x="3162300" y="1447800"/>
            <a:ext cx="152400" cy="28956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cxnSp>
        <p:nvCxnSpPr>
          <p:cNvPr id="91145" name="Straight Connector 14"/>
          <p:cNvCxnSpPr>
            <a:cxnSpLocks noChangeShapeType="1"/>
          </p:cNvCxnSpPr>
          <p:nvPr/>
        </p:nvCxnSpPr>
        <p:spPr bwMode="auto">
          <a:xfrm rot="5400000">
            <a:off x="2110581" y="2897982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6" name="Straight Connector 14"/>
          <p:cNvCxnSpPr>
            <a:cxnSpLocks noChangeShapeType="1"/>
          </p:cNvCxnSpPr>
          <p:nvPr/>
        </p:nvCxnSpPr>
        <p:spPr bwMode="auto">
          <a:xfrm rot="5400000">
            <a:off x="2110581" y="2905919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7" name="TextBox 29"/>
          <p:cNvSpPr txBox="1">
            <a:spLocks noChangeArrowheads="1"/>
          </p:cNvSpPr>
          <p:nvPr/>
        </p:nvSpPr>
        <p:spPr bwMode="auto">
          <a:xfrm>
            <a:off x="2095500" y="1295400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&lt;&lt;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cxnSp>
        <p:nvCxnSpPr>
          <p:cNvPr id="91148" name="Straight Connector 14"/>
          <p:cNvCxnSpPr>
            <a:cxnSpLocks noChangeShapeType="1"/>
          </p:cNvCxnSpPr>
          <p:nvPr/>
        </p:nvCxnSpPr>
        <p:spPr bwMode="auto">
          <a:xfrm rot="10800000">
            <a:off x="4610100" y="3581400"/>
            <a:ext cx="83820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1149" name="TextBox 22"/>
          <p:cNvSpPr txBox="1">
            <a:spLocks noChangeArrowheads="1"/>
          </p:cNvSpPr>
          <p:nvPr/>
        </p:nvSpPr>
        <p:spPr bwMode="auto">
          <a:xfrm>
            <a:off x="6815138" y="1304925"/>
            <a:ext cx="2443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≈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sp>
        <p:nvSpPr>
          <p:cNvPr id="91150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1" name="Straight Connector 10"/>
          <p:cNvCxnSpPr>
            <a:cxnSpLocks noChangeShapeType="1"/>
          </p:cNvCxnSpPr>
          <p:nvPr/>
        </p:nvCxnSpPr>
        <p:spPr bwMode="auto">
          <a:xfrm>
            <a:off x="190500" y="2897188"/>
            <a:ext cx="5181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26" name="Can 25"/>
          <p:cNvSpPr/>
          <p:nvPr/>
        </p:nvSpPr>
        <p:spPr bwMode="auto">
          <a:xfrm rot="16200000">
            <a:off x="7058819" y="1266032"/>
            <a:ext cx="1447800" cy="3255962"/>
          </a:xfrm>
          <a:prstGeom prst="can">
            <a:avLst>
              <a:gd name="adj" fmla="val 32719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91153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4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4" name="Straight Connector 30"/>
          <p:cNvCxnSpPr>
            <a:cxnSpLocks noChangeShapeType="1"/>
          </p:cNvCxnSpPr>
          <p:nvPr/>
        </p:nvCxnSpPr>
        <p:spPr bwMode="auto">
          <a:xfrm>
            <a:off x="5753100" y="2895600"/>
            <a:ext cx="609600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1155" name="Straight Connector 14"/>
          <p:cNvCxnSpPr>
            <a:cxnSpLocks noChangeShapeType="1"/>
          </p:cNvCxnSpPr>
          <p:nvPr/>
        </p:nvCxnSpPr>
        <p:spPr bwMode="auto">
          <a:xfrm flipV="1">
            <a:off x="8267700" y="3733800"/>
            <a:ext cx="6858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6" name="Straight Connector 14"/>
          <p:cNvCxnSpPr>
            <a:cxnSpLocks noChangeShapeType="1"/>
          </p:cNvCxnSpPr>
          <p:nvPr/>
        </p:nvCxnSpPr>
        <p:spPr bwMode="auto">
          <a:xfrm flipV="1">
            <a:off x="3695700" y="3352800"/>
            <a:ext cx="2667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7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3314700" y="34290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8" name="Straight Connector 10"/>
          <p:cNvCxnSpPr>
            <a:cxnSpLocks noChangeShapeType="1"/>
          </p:cNvCxnSpPr>
          <p:nvPr/>
        </p:nvCxnSpPr>
        <p:spPr bwMode="auto">
          <a:xfrm>
            <a:off x="5981700" y="2897188"/>
            <a:ext cx="4038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228600"/>
            <a:ext cx="7488237" cy="5413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Value of (Hole) Mobility Important</a:t>
            </a:r>
          </a:p>
        </p:txBody>
      </p:sp>
      <p:pic>
        <p:nvPicPr>
          <p:cNvPr id="93186" name="Picture 27"/>
          <p:cNvPicPr>
            <a:picLocks noChangeAspect="1" noChangeArrowheads="1"/>
          </p:cNvPicPr>
          <p:nvPr/>
        </p:nvPicPr>
        <p:blipFill>
          <a:blip r:embed="rId3"/>
          <a:srcRect l="7373" t="6667" r="7834" b="3999"/>
          <a:stretch>
            <a:fillRect/>
          </a:stretch>
        </p:blipFill>
        <p:spPr bwMode="auto">
          <a:xfrm>
            <a:off x="2857500" y="2359025"/>
            <a:ext cx="5791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571500" y="838200"/>
            <a:ext cx="9067800" cy="152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0325" tIns="23812" rIns="60325" bIns="23812">
            <a:spAutoFit/>
          </a:bodyPr>
          <a:lstStyle/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 dirty="0"/>
              <a:t>Sets time scale to reach equilibrium</a:t>
            </a:r>
          </a:p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 dirty="0"/>
              <a:t>High mobility implies that electrons &amp; holes separate rapidly</a:t>
            </a:r>
            <a:br>
              <a:rPr lang="en-US" b="1" dirty="0"/>
            </a:br>
            <a:r>
              <a:rPr lang="en-US" b="1" dirty="0">
                <a:sym typeface="Wingdings" pitchFamily="2" charset="2"/>
              </a:rPr>
              <a:t> Ionization density becomes </a:t>
            </a:r>
            <a:r>
              <a:rPr lang="en-US" b="1" i="1" dirty="0">
                <a:sym typeface="Wingdings" pitchFamily="2" charset="2"/>
              </a:rPr>
              <a:t>Very </a:t>
            </a:r>
            <a:r>
              <a:rPr lang="en-US" b="1" dirty="0">
                <a:sym typeface="Wingdings" pitchFamily="2" charset="2"/>
              </a:rPr>
              <a:t>low in a </a:t>
            </a:r>
            <a:r>
              <a:rPr lang="en-US" b="1" i="1" dirty="0">
                <a:sym typeface="Wingdings" pitchFamily="2" charset="2"/>
              </a:rPr>
              <a:t>Very </a:t>
            </a:r>
            <a:r>
              <a:rPr lang="en-US" b="1" dirty="0">
                <a:sym typeface="Wingdings" pitchFamily="2" charset="2"/>
              </a:rPr>
              <a:t>short time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 Auger (non-radiative) processes are </a:t>
            </a:r>
            <a:r>
              <a:rPr lang="en-US" b="1" i="1" dirty="0">
                <a:sym typeface="Wingdings" pitchFamily="2" charset="2"/>
              </a:rPr>
              <a:t>Greatly </a:t>
            </a:r>
            <a:r>
              <a:rPr lang="en-US" b="1" dirty="0">
                <a:sym typeface="Wingdings" pitchFamily="2" charset="2"/>
              </a:rPr>
              <a:t>suppressed!</a:t>
            </a:r>
            <a:endParaRPr lang="en-US" b="1" baseline="30000" dirty="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57225" y="6172200"/>
            <a:ext cx="9047163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High Hole Mobility </a:t>
            </a:r>
            <a:r>
              <a:rPr lang="en-US" sz="3200" b="1">
                <a:ea typeface="ＭＳ Ｐゴシック" charset="-128"/>
                <a:sym typeface="Wingdings" charset="2"/>
              </a:rPr>
              <a:t> Proportional Scintillator</a:t>
            </a:r>
            <a:endParaRPr lang="en-US" sz="3200" b="1">
              <a:ea typeface="ＭＳ Ｐゴシック" charset="-128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19900" y="2897188"/>
            <a:ext cx="3352800" cy="2441575"/>
            <a:chOff x="6819900" y="2897188"/>
            <a:chExt cx="3352800" cy="2441515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819900" y="3276591"/>
              <a:ext cx="3352800" cy="206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3200" b="1">
                  <a:ea typeface="+mn-ea"/>
                </a:rPr>
                <a:t>This is Why Solid-State Detectors are Proportional!!!</a:t>
              </a:r>
            </a:p>
          </p:txBody>
        </p:sp>
        <p:cxnSp>
          <p:nvCxnSpPr>
            <p:cNvPr id="93196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7925991" y="3086497"/>
              <a:ext cx="379412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93197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7048500" y="2972566"/>
              <a:ext cx="1066800" cy="304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93190" name="TextBox 11"/>
          <p:cNvSpPr txBox="1">
            <a:spLocks noChangeArrowheads="1"/>
          </p:cNvSpPr>
          <p:nvPr/>
        </p:nvSpPr>
        <p:spPr bwMode="auto">
          <a:xfrm>
            <a:off x="114300" y="4191000"/>
            <a:ext cx="2705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Modeled </a:t>
            </a:r>
            <a:r>
              <a:rPr lang="en-US" sz="2000">
                <a:solidFill>
                  <a:srgbClr val="FF0000"/>
                </a:solidFill>
              </a:rPr>
              <a:t>Survival Probability at 10 ps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(Related to Light Yield at Low Electron E)</a:t>
            </a:r>
          </a:p>
        </p:txBody>
      </p:sp>
      <p:cxnSp>
        <p:nvCxnSpPr>
          <p:cNvPr id="93191" name="Straight Connector 14"/>
          <p:cNvCxnSpPr>
            <a:cxnSpLocks noChangeShapeType="1"/>
          </p:cNvCxnSpPr>
          <p:nvPr/>
        </p:nvCxnSpPr>
        <p:spPr bwMode="auto">
          <a:xfrm>
            <a:off x="2628900" y="4800600"/>
            <a:ext cx="1447800" cy="457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stealth" w="lg" len="lg"/>
          </a:ln>
        </p:spPr>
      </p:cxnSp>
      <p:sp>
        <p:nvSpPr>
          <p:cNvPr id="93192" name="TextBox 11"/>
          <p:cNvSpPr txBox="1">
            <a:spLocks noChangeArrowheads="1"/>
          </p:cNvSpPr>
          <p:nvPr/>
        </p:nvSpPr>
        <p:spPr bwMode="auto">
          <a:xfrm>
            <a:off x="266700" y="2514600"/>
            <a:ext cx="2705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Measured </a:t>
            </a:r>
            <a:r>
              <a:rPr lang="en-US" sz="2000">
                <a:solidFill>
                  <a:schemeClr val="accent2"/>
                </a:solidFill>
              </a:rPr>
              <a:t>Light Yield at Low Electron E</a:t>
            </a:r>
          </a:p>
        </p:txBody>
      </p:sp>
      <p:cxnSp>
        <p:nvCxnSpPr>
          <p:cNvPr id="93193" name="Straight Connector 14"/>
          <p:cNvCxnSpPr>
            <a:cxnSpLocks noChangeShapeType="1"/>
          </p:cNvCxnSpPr>
          <p:nvPr/>
        </p:nvCxnSpPr>
        <p:spPr bwMode="auto">
          <a:xfrm>
            <a:off x="2781300" y="3048000"/>
            <a:ext cx="3124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93194" name="Text Box 6"/>
          <p:cNvSpPr txBox="1">
            <a:spLocks noChangeArrowheads="1"/>
          </p:cNvSpPr>
          <p:nvPr/>
        </p:nvSpPr>
        <p:spPr bwMode="auto">
          <a:xfrm>
            <a:off x="38100" y="5867400"/>
            <a:ext cx="49672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Figure from R. Williams, et al., SCINT11, Giessen, Germany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8175" y="457200"/>
            <a:ext cx="9031288" cy="546100"/>
          </a:xfrm>
        </p:spPr>
        <p:txBody>
          <a:bodyPr/>
          <a:lstStyle/>
          <a:p>
            <a:pPr>
              <a:defRPr/>
            </a:pPr>
            <a:r>
              <a:rPr lang="en-US" smtClean="0"/>
              <a:t>1950’s: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Non-Proportionality First Studied</a:t>
            </a:r>
          </a:p>
        </p:txBody>
      </p:sp>
      <p:sp>
        <p:nvSpPr>
          <p:cNvPr id="21506" name="Text Box 1081"/>
          <p:cNvSpPr txBox="1">
            <a:spLocks noChangeArrowheads="1"/>
          </p:cNvSpPr>
          <p:nvPr/>
        </p:nvSpPr>
        <p:spPr bwMode="auto">
          <a:xfrm>
            <a:off x="1295400" y="1371600"/>
            <a:ext cx="78486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Alkali Halides (NaI &amp; CsI)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/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Different Particle Types</a:t>
            </a:r>
            <a:br>
              <a:rPr lang="en-US" sz="3200" b="1"/>
            </a:br>
            <a:r>
              <a:rPr lang="en-US" sz="3200" b="1"/>
              <a:t>(</a:t>
            </a:r>
            <a:r>
              <a:rPr lang="en-US" sz="3200" b="1">
                <a:sym typeface="Symbol" pitchFamily="18" charset="2"/>
              </a:rPr>
              <a:t>, , p, , Light &amp; Heavy Nuclei,</a:t>
            </a:r>
            <a:br>
              <a:rPr lang="en-US" sz="3200" b="1">
                <a:sym typeface="Symbol" pitchFamily="18" charset="2"/>
              </a:rPr>
            </a:br>
            <a:r>
              <a:rPr lang="en-US" sz="3200" b="1">
                <a:sym typeface="Symbol" pitchFamily="18" charset="2"/>
              </a:rPr>
              <a:t>Fission Fragments, …)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>
              <a:sym typeface="Symbol" pitchFamily="18" charset="2"/>
            </a:endParaRP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>
                <a:sym typeface="Symbol" pitchFamily="18" charset="2"/>
              </a:rPr>
              <a:t>~4 Orders of Magnitude Energy Range</a:t>
            </a:r>
          </a:p>
        </p:txBody>
      </p:sp>
      <p:sp>
        <p:nvSpPr>
          <p:cNvPr id="465978" name="Rectangle 1082"/>
          <p:cNvSpPr>
            <a:spLocks noChangeArrowheads="1"/>
          </p:cNvSpPr>
          <p:nvPr/>
        </p:nvSpPr>
        <p:spPr bwMode="auto">
          <a:xfrm>
            <a:off x="1935163" y="5181600"/>
            <a:ext cx="6529387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rgbClr val="FF0000"/>
                </a:solidFill>
                <a:ea typeface="ＭＳ Ｐゴシック" charset="-128"/>
              </a:rPr>
              <a:t>Question Studied:</a:t>
            </a:r>
            <a:r>
              <a:rPr lang="en-US" sz="3200" b="1">
                <a:ea typeface="ＭＳ Ｐゴシック" charset="-128"/>
              </a:rPr>
              <a:t/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Why Does Light Yield Depend on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Particle Type &amp; Energy?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457200"/>
            <a:ext cx="7107237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Engineering Electron Response</a:t>
            </a:r>
          </a:p>
        </p:txBody>
      </p:sp>
      <p:pic>
        <p:nvPicPr>
          <p:cNvPr id="9523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417638" y="304800"/>
            <a:ext cx="7540625" cy="10366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Dopant Concentration?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77913" y="5867400"/>
            <a:ext cx="8264525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Dependence on </a:t>
            </a:r>
            <a:r>
              <a:rPr lang="en-US" sz="2800" b="1" dirty="0" err="1">
                <a:ea typeface="+mn-ea"/>
              </a:rPr>
              <a:t>Dopant</a:t>
            </a:r>
            <a:r>
              <a:rPr lang="en-US" sz="2800" b="1" dirty="0">
                <a:ea typeface="+mn-ea"/>
              </a:rPr>
              <a:t> Concentration is Small</a:t>
            </a:r>
          </a:p>
        </p:txBody>
      </p:sp>
      <p:pic>
        <p:nvPicPr>
          <p:cNvPr id="9728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638300"/>
            <a:ext cx="5318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2032000"/>
            <a:ext cx="4572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29500" y="1600200"/>
            <a:ext cx="12795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err="1">
                <a:ea typeface="+mn-ea"/>
              </a:rPr>
              <a:t>LSO:Ce</a:t>
            </a:r>
            <a:endParaRPr lang="en-US" dirty="0"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19300" y="1570038"/>
            <a:ext cx="14271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-128"/>
              </a:rPr>
              <a:t>LaBr</a:t>
            </a:r>
            <a:r>
              <a:rPr lang="en-US" baseline="-25000">
                <a:ea typeface="ＭＳ Ｐゴシック" charset="-128"/>
              </a:rPr>
              <a:t>3</a:t>
            </a:r>
            <a:r>
              <a:rPr lang="en-US">
                <a:ea typeface="ＭＳ Ｐゴシック" charset="-128"/>
              </a:rPr>
              <a:t>:Ce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76200"/>
            <a:ext cx="7542213" cy="101758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Crystal Structure?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081088" y="6053138"/>
            <a:ext cx="8199437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Major Differences in </a:t>
            </a:r>
            <a:r>
              <a:rPr lang="en-US" sz="2800" b="1" dirty="0" err="1">
                <a:ea typeface="+mn-ea"/>
              </a:rPr>
              <a:t>LuAG</a:t>
            </a:r>
            <a:r>
              <a:rPr lang="en-US" sz="2800" b="1" dirty="0">
                <a:ea typeface="+mn-ea"/>
              </a:rPr>
              <a:t> / LSO / LPS System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6488" y="1308100"/>
            <a:ext cx="30321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1319213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316038"/>
            <a:ext cx="3048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8900" y="3678238"/>
            <a:ext cx="4572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5" name="Text Box 6"/>
          <p:cNvSpPr txBox="1">
            <a:spLocks noChangeArrowheads="1"/>
          </p:cNvSpPr>
          <p:nvPr/>
        </p:nvSpPr>
        <p:spPr bwMode="auto">
          <a:xfrm>
            <a:off x="304800" y="6550025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28600"/>
            <a:ext cx="81581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Sample to Sample Variation in NaI:Tl</a:t>
            </a:r>
          </a:p>
        </p:txBody>
      </p:sp>
      <p:pic>
        <p:nvPicPr>
          <p:cNvPr id="101378" name="Picture 3" descr="Comparison NonProp J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990600"/>
            <a:ext cx="74406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598488" y="5943600"/>
            <a:ext cx="901858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Modeling Results: Quenching Due To Auger &amp; Traps 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0817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G. Hull, et al., IEEE Trans. Nucl. Sci. NS-56, pp. 331–336,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28600"/>
            <a:ext cx="8901112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Use Model to Predict Energy Resolution</a:t>
            </a:r>
            <a:br>
              <a:rPr lang="en-US" smtClean="0"/>
            </a:br>
            <a:r>
              <a:rPr lang="en-US" smtClean="0"/>
              <a:t> if Quenching Removed in NaI:Tl</a:t>
            </a:r>
          </a:p>
        </p:txBody>
      </p:sp>
      <p:pic>
        <p:nvPicPr>
          <p:cNvPr id="103426" name="Picture 14" descr="Picture 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3663" y="1422400"/>
            <a:ext cx="7564437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575" y="6032500"/>
            <a:ext cx="9650413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Potential to Reach 4–5% Energy Resolution @ 662 keV?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725" y="457200"/>
            <a:ext cx="2781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Conclusion:</a:t>
            </a:r>
          </a:p>
        </p:txBody>
      </p:sp>
      <p:pic>
        <p:nvPicPr>
          <p:cNvPr id="10547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873375" y="3505200"/>
            <a:ext cx="4649788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A Few Layers Peeled, but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Plenty of Onion Left!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7313" y="669925"/>
            <a:ext cx="2590800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Thanks To:</a:t>
            </a:r>
          </a:p>
        </p:txBody>
      </p:sp>
      <p:sp>
        <p:nvSpPr>
          <p:cNvPr id="107522" name="Text Box 52"/>
          <p:cNvSpPr txBox="1">
            <a:spLocks noChangeArrowheads="1"/>
          </p:cNvSpPr>
          <p:nvPr/>
        </p:nvSpPr>
        <p:spPr bwMode="auto">
          <a:xfrm>
            <a:off x="1562100" y="1479550"/>
            <a:ext cx="7200900" cy="362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John Valentine, SAIC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Gregory </a:t>
            </a:r>
            <a:r>
              <a:rPr lang="en-US" sz="2800" b="1" dirty="0" err="1">
                <a:solidFill>
                  <a:schemeClr val="accent1"/>
                </a:solidFill>
              </a:rPr>
              <a:t>Bizarri</a:t>
            </a:r>
            <a:r>
              <a:rPr lang="en-US" sz="2800" b="1" dirty="0">
                <a:solidFill>
                  <a:schemeClr val="accent1"/>
                </a:solidFill>
              </a:rPr>
              <a:t>, LBNL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Steve Payne, LLNL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Giulia Hull, IPN </a:t>
            </a:r>
            <a:r>
              <a:rPr lang="en-US" sz="2800" b="1" dirty="0" err="1">
                <a:solidFill>
                  <a:schemeClr val="accent1"/>
                </a:solidFill>
              </a:rPr>
              <a:t>Orsay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Richard Williams, Wake Forest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Andrey </a:t>
            </a:r>
            <a:r>
              <a:rPr lang="en-US" sz="2800" b="1" dirty="0" err="1">
                <a:solidFill>
                  <a:schemeClr val="accent1"/>
                </a:solidFill>
              </a:rPr>
              <a:t>Vasil’ev</a:t>
            </a:r>
            <a:r>
              <a:rPr lang="en-US" sz="2800" b="1" dirty="0">
                <a:solidFill>
                  <a:schemeClr val="accent1"/>
                </a:solidFill>
              </a:rPr>
              <a:t>, Moscow State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 Many, Many More, Including…</a:t>
            </a:r>
            <a:endParaRPr lang="en-US" sz="2800" b="1" dirty="0"/>
          </a:p>
        </p:txBody>
      </p:sp>
      <p:pic>
        <p:nvPicPr>
          <p:cNvPr id="107523" name="Picture 7" descr="IEEE_TAG_BLU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6040438"/>
            <a:ext cx="11858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5" descr="nps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64250"/>
            <a:ext cx="18669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2"/>
          <p:cNvSpPr txBox="1">
            <a:spLocks noChangeArrowheads="1"/>
          </p:cNvSpPr>
          <p:nvPr/>
        </p:nvSpPr>
        <p:spPr bwMode="auto">
          <a:xfrm>
            <a:off x="1362075" y="5486400"/>
            <a:ext cx="7667625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IEEE NPSS Distinguished Lecturer Program</a:t>
            </a:r>
          </a:p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http://www.ieee-npss.org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8763" y="228600"/>
            <a:ext cx="9753600" cy="920750"/>
          </a:xfrm>
        </p:spPr>
        <p:txBody>
          <a:bodyPr/>
          <a:lstStyle/>
          <a:p>
            <a:pPr marL="177800" indent="-177800">
              <a:buClr>
                <a:schemeClr val="accent1"/>
              </a:buClr>
              <a:buFontTx/>
              <a:buChar char="•"/>
              <a:tabLst>
                <a:tab pos="177800" algn="l"/>
              </a:tabLst>
              <a:defRPr/>
            </a:pPr>
            <a:r>
              <a:rPr lang="en-US" sz="3200" smtClean="0"/>
              <a:t>Light Yield Correlated with Ionization Density</a:t>
            </a:r>
            <a:r>
              <a:rPr lang="en-US" sz="3200" smtClean="0">
                <a:solidFill>
                  <a:schemeClr val="tx1"/>
                </a:solidFill>
              </a:rPr>
              <a:t/>
            </a:r>
            <a:br>
              <a:rPr lang="en-US" sz="32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accent1"/>
                </a:solidFill>
              </a:rPr>
              <a:t>•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3200" smtClean="0"/>
              <a:t>Mechanism: Saturation of Luminescent Centers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1829" name="Rectangle 1029"/>
          <p:cNvSpPr>
            <a:spLocks noChangeArrowheads="1"/>
          </p:cNvSpPr>
          <p:nvPr/>
        </p:nvSpPr>
        <p:spPr bwMode="auto">
          <a:xfrm>
            <a:off x="1981200" y="5638800"/>
            <a:ext cx="6357938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defRPr/>
            </a:pPr>
            <a:r>
              <a:rPr lang="en-US" sz="3600" b="1">
                <a:ea typeface="ＭＳ Ｐゴシック" charset="-128"/>
              </a:rPr>
              <a:t>Work Stopped in Late 1960’s</a:t>
            </a:r>
          </a:p>
        </p:txBody>
      </p:sp>
      <p:pic>
        <p:nvPicPr>
          <p:cNvPr id="2355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1371600"/>
            <a:ext cx="5321300" cy="416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6" name="Text Box 1031"/>
          <p:cNvSpPr txBox="1">
            <a:spLocks noChangeArrowheads="1"/>
          </p:cNvSpPr>
          <p:nvPr/>
        </p:nvSpPr>
        <p:spPr bwMode="auto">
          <a:xfrm>
            <a:off x="304800" y="6400800"/>
            <a:ext cx="59547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R. B. Murray &amp; A. Meyer, Phys. Rev. 122, pp. 815–826, 1961</a:t>
            </a:r>
          </a:p>
        </p:txBody>
      </p:sp>
      <p:sp>
        <p:nvSpPr>
          <p:cNvPr id="23557" name="Text Box 1032"/>
          <p:cNvSpPr txBox="1">
            <a:spLocks noChangeArrowheads="1"/>
          </p:cNvSpPr>
          <p:nvPr/>
        </p:nvSpPr>
        <p:spPr bwMode="auto">
          <a:xfrm>
            <a:off x="533400" y="2217738"/>
            <a:ext cx="17256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Scintillation</a:t>
            </a:r>
            <a:br>
              <a:rPr lang="en-US"/>
            </a:br>
            <a:r>
              <a:rPr lang="en-US"/>
              <a:t>Efficiency</a:t>
            </a:r>
          </a:p>
          <a:p>
            <a:pPr eaLnBrk="0" hangingPunct="0"/>
            <a:r>
              <a:rPr lang="en-US"/>
              <a:t>(dL/dE)</a:t>
            </a:r>
          </a:p>
        </p:txBody>
      </p:sp>
      <p:sp>
        <p:nvSpPr>
          <p:cNvPr id="23558" name="Text Box 1033"/>
          <p:cNvSpPr txBox="1">
            <a:spLocks noChangeArrowheads="1"/>
          </p:cNvSpPr>
          <p:nvPr/>
        </p:nvSpPr>
        <p:spPr bwMode="auto">
          <a:xfrm>
            <a:off x="2743200" y="4584700"/>
            <a:ext cx="4953000" cy="49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spcAft>
                <a:spcPct val="10000"/>
              </a:spcAft>
            </a:pPr>
            <a:r>
              <a:rPr lang="en-US"/>
              <a:t>Ionization Density (dE/dx)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0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2" name="Picture 10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49672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1991: LSO Discovered</a:t>
            </a:r>
          </a:p>
        </p:txBody>
      </p:sp>
      <p:sp>
        <p:nvSpPr>
          <p:cNvPr id="462854" name="Rectangle 1030"/>
          <p:cNvSpPr>
            <a:spLocks noChangeArrowheads="1"/>
          </p:cNvSpPr>
          <p:nvPr/>
        </p:nvSpPr>
        <p:spPr bwMode="auto">
          <a:xfrm>
            <a:off x="223838" y="5648325"/>
            <a:ext cx="9883775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~4x More Light Than BGO, But Same Energy Resolution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Why Isn’t Resolution Dominated by Counting Statistics?</a:t>
            </a:r>
          </a:p>
        </p:txBody>
      </p:sp>
      <p:sp>
        <p:nvSpPr>
          <p:cNvPr id="25605" name="Text Box 1035"/>
          <p:cNvSpPr txBox="1">
            <a:spLocks noChangeArrowheads="1"/>
          </p:cNvSpPr>
          <p:nvPr/>
        </p:nvSpPr>
        <p:spPr bwMode="auto">
          <a:xfrm>
            <a:off x="2590800" y="1246188"/>
            <a:ext cx="9937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BGO</a:t>
            </a:r>
          </a:p>
        </p:txBody>
      </p:sp>
      <p:sp>
        <p:nvSpPr>
          <p:cNvPr id="25606" name="Text Box 1036"/>
          <p:cNvSpPr txBox="1">
            <a:spLocks noChangeArrowheads="1"/>
          </p:cNvSpPr>
          <p:nvPr/>
        </p:nvSpPr>
        <p:spPr bwMode="auto">
          <a:xfrm>
            <a:off x="7315200" y="1233488"/>
            <a:ext cx="914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</a:t>
            </a:r>
          </a:p>
        </p:txBody>
      </p:sp>
      <p:sp>
        <p:nvSpPr>
          <p:cNvPr id="25607" name="Text Box 1037"/>
          <p:cNvSpPr txBox="1">
            <a:spLocks noChangeArrowheads="1"/>
          </p:cNvSpPr>
          <p:nvPr/>
        </p:nvSpPr>
        <p:spPr bwMode="auto">
          <a:xfrm>
            <a:off x="25908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9.9% fwhm</a:t>
            </a:r>
          </a:p>
        </p:txBody>
      </p:sp>
      <p:sp>
        <p:nvSpPr>
          <p:cNvPr id="25608" name="Text Box 1038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381000"/>
            <a:ext cx="8523287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1995: Non-Proportionality Resurrected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to Explain Poor Energy Resolution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1855788" y="5768975"/>
            <a:ext cx="6675437" cy="942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Interest Growing Steadily 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(for </a:t>
            </a:r>
            <a:r>
              <a:rPr lang="en-US" sz="3200" b="1">
                <a:ea typeface="ＭＳ Ｐゴシック" charset="-128"/>
                <a:sym typeface="Symbol" charset="2"/>
              </a:rPr>
              <a:t> spectroscopy / excitation…)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2765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609725"/>
            <a:ext cx="9086850" cy="387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193675"/>
            <a:ext cx="6769100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How Does Non-Proportionality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Affect Energy Resolution?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632075" y="1489075"/>
            <a:ext cx="5064125" cy="5064125"/>
            <a:chOff x="1658" y="938"/>
            <a:chExt cx="3190" cy="3190"/>
          </a:xfrm>
        </p:grpSpPr>
        <p:pic>
          <p:nvPicPr>
            <p:cNvPr id="29699" name="Picture 22" descr="on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938"/>
              <a:ext cx="3190" cy="3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031" y="2208"/>
              <a:ext cx="2487" cy="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defRPr/>
              </a:pPr>
              <a:r>
                <a:rPr lang="en-US" sz="3200" b="1">
                  <a:ea typeface="ＭＳ Ｐゴシック" charset="-128"/>
                </a:rPr>
                <a:t>The Onion Model…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457200"/>
            <a:ext cx="5907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1: Photon Response</a:t>
            </a:r>
          </a:p>
        </p:txBody>
      </p:sp>
      <p:pic>
        <p:nvPicPr>
          <p:cNvPr id="3174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16581</TotalTime>
  <Words>1830</Words>
  <Application>Microsoft Office PowerPoint</Application>
  <PresentationFormat>Слайд 35 мм</PresentationFormat>
  <Paragraphs>490</Paragraphs>
  <Slides>46</Slides>
  <Notes>46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Helvetica</vt:lpstr>
      <vt:lpstr>Symbol</vt:lpstr>
      <vt:lpstr>Times</vt:lpstr>
      <vt:lpstr>Times New Roman</vt:lpstr>
      <vt:lpstr>Wingdings</vt:lpstr>
      <vt:lpstr>Blank Presentation</vt:lpstr>
      <vt:lpstr>Equation</vt:lpstr>
      <vt:lpstr>Scintillator Non-Proportionality: Why a Constant Isn’t a Constant…</vt:lpstr>
      <vt:lpstr>Light Yield</vt:lpstr>
      <vt:lpstr>Non-Proportionality</vt:lpstr>
      <vt:lpstr>1950’s: Non-Proportionality First Studied</vt:lpstr>
      <vt:lpstr>Light Yield Correlated with Ionization Density • Mechanism: Saturation of Luminescent Centers</vt:lpstr>
      <vt:lpstr>1991: LSO Discovered</vt:lpstr>
      <vt:lpstr>1995: Non-Proportionality Resurrected to Explain Poor Energy Resolution</vt:lpstr>
      <vt:lpstr>How Does Non-Proportionality Affect Energy Resolution?</vt:lpstr>
      <vt:lpstr>Layer 1: Photon Response</vt:lpstr>
      <vt:lpstr>Initial Interaction: Compton vs. Photoelectric</vt:lpstr>
      <vt:lpstr>Energy Resolution for Small LSO Crystal</vt:lpstr>
      <vt:lpstr>Photoelectric Interactions</vt:lpstr>
      <vt:lpstr>Simplified Cascade Diagram for NaI</vt:lpstr>
      <vt:lpstr>Cascade After Photoelectric Interaction</vt:lpstr>
      <vt:lpstr>Photon Response</vt:lpstr>
      <vt:lpstr>Layer 2: Electron Response</vt:lpstr>
      <vt:lpstr>Electron Response</vt:lpstr>
      <vt:lpstr>How Is Electron Response Measured?</vt:lpstr>
      <vt:lpstr>Compton Interactions</vt:lpstr>
      <vt:lpstr>Electron Response vs. Photon Response</vt:lpstr>
      <vt:lpstr>How Is Electron Response Measured?</vt:lpstr>
      <vt:lpstr>Do Primary Compton &amp; Core Holes / Cascade Completely Explain Resolution Degradation?</vt:lpstr>
      <vt:lpstr>Electron Energy Deposit Still Non-Uniform!</vt:lpstr>
      <vt:lpstr>Layer 3: Ionization Density</vt:lpstr>
      <vt:lpstr>Yield Depends on Electron Ionization Density</vt:lpstr>
      <vt:lpstr>Model Fluctuations in Light Output Along the Electron Track</vt:lpstr>
      <vt:lpstr>Success!!!</vt:lpstr>
      <vt:lpstr>Can We Understand the Shape of the Electron Response Curve?</vt:lpstr>
      <vt:lpstr>What Creates the Shape of the Electron Response Curve?</vt:lpstr>
      <vt:lpstr>Competing Processes for e/h Recombination</vt:lpstr>
      <vt:lpstr>Pause for Definitions</vt:lpstr>
      <vt:lpstr>Approach 1: Minimalist Model (Steve Payne)</vt:lpstr>
      <vt:lpstr>Excellent at Fitting Electron Response, But Can’t Predict It</vt:lpstr>
      <vt:lpstr>Approach 2: Kinetic Model (G. Bizarri, S. Kerisit, J. Singh, A. Vasil’ev, R. Williams…)</vt:lpstr>
      <vt:lpstr>General Rate Equation for One Species</vt:lpstr>
      <vt:lpstr>Model Reproduces Multiple Features</vt:lpstr>
      <vt:lpstr>Approach 3: Diffusion Model (Richard Williams)</vt:lpstr>
      <vt:lpstr>Ratio of Electron &amp; Hole Mobilities Important</vt:lpstr>
      <vt:lpstr>Value of (Hole) Mobility Important</vt:lpstr>
      <vt:lpstr>Engineering Electron Response</vt:lpstr>
      <vt:lpstr>What Affects Electron Response? Dopant Concentration?</vt:lpstr>
      <vt:lpstr>What Affects Electron Response? Crystal Structure?</vt:lpstr>
      <vt:lpstr>Sample to Sample Variation in NaI:Tl</vt:lpstr>
      <vt:lpstr>Use Model to Predict Energy Resolution  if Quenching Removed in NaI:Tl</vt:lpstr>
      <vt:lpstr>Conclusion:</vt:lpstr>
      <vt:lpstr>Thanks To:</vt:lpstr>
    </vt:vector>
  </TitlesOfParts>
  <Company>Center for Functional Imaging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Imaging Instrumentation</dc:title>
  <dc:creator>William W. Moses</dc:creator>
  <cp:lastModifiedBy>BINP User</cp:lastModifiedBy>
  <cp:revision>407</cp:revision>
  <cp:lastPrinted>2005-12-01T16:59:21Z</cp:lastPrinted>
  <dcterms:created xsi:type="dcterms:W3CDTF">2011-10-19T21:56:08Z</dcterms:created>
  <dcterms:modified xsi:type="dcterms:W3CDTF">2015-03-18T05:49:19Z</dcterms:modified>
</cp:coreProperties>
</file>