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417" r:id="rId3"/>
    <p:sldId id="570" r:id="rId4"/>
    <p:sldId id="514" r:id="rId5"/>
    <p:sldId id="512" r:id="rId6"/>
    <p:sldId id="513" r:id="rId7"/>
    <p:sldId id="505" r:id="rId8"/>
    <p:sldId id="504" r:id="rId9"/>
    <p:sldId id="518" r:id="rId10"/>
    <p:sldId id="506" r:id="rId11"/>
    <p:sldId id="519" r:id="rId12"/>
    <p:sldId id="520" r:id="rId13"/>
    <p:sldId id="522" r:id="rId14"/>
    <p:sldId id="523" r:id="rId15"/>
    <p:sldId id="524" r:id="rId16"/>
    <p:sldId id="525" r:id="rId17"/>
    <p:sldId id="526" r:id="rId18"/>
    <p:sldId id="501" r:id="rId19"/>
    <p:sldId id="521" r:id="rId20"/>
    <p:sldId id="527" r:id="rId21"/>
    <p:sldId id="549" r:id="rId22"/>
    <p:sldId id="586" r:id="rId23"/>
    <p:sldId id="587" r:id="rId24"/>
    <p:sldId id="535" r:id="rId25"/>
    <p:sldId id="530" r:id="rId26"/>
    <p:sldId id="588" r:id="rId27"/>
    <p:sldId id="589" r:id="rId28"/>
    <p:sldId id="536" r:id="rId29"/>
    <p:sldId id="591" r:id="rId30"/>
    <p:sldId id="592" r:id="rId31"/>
    <p:sldId id="569" r:id="rId32"/>
    <p:sldId id="593" r:id="rId33"/>
    <p:sldId id="594" r:id="rId34"/>
    <p:sldId id="595" r:id="rId35"/>
    <p:sldId id="596" r:id="rId36"/>
    <p:sldId id="598" r:id="rId37"/>
    <p:sldId id="600" r:id="rId38"/>
    <p:sldId id="602" r:id="rId39"/>
    <p:sldId id="603" r:id="rId40"/>
    <p:sldId id="575" r:id="rId41"/>
    <p:sldId id="577" r:id="rId42"/>
    <p:sldId id="576" r:id="rId43"/>
    <p:sldId id="580" r:id="rId44"/>
    <p:sldId id="581" r:id="rId45"/>
    <p:sldId id="541" r:id="rId46"/>
    <p:sldId id="548" r:id="rId47"/>
  </p:sldIdLst>
  <p:sldSz cx="10287000" cy="6858000" type="35mm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408000"/>
    <a:srgbClr val="004A8B"/>
    <a:srgbClr val="06F411"/>
    <a:srgbClr val="E812E3"/>
    <a:srgbClr val="008000"/>
    <a:srgbClr val="00DDA8"/>
    <a:srgbClr val="00DC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744" y="108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5480"/>
    </p:cViewPr>
  </p:sorterViewPr>
  <p:notesViewPr>
    <p:cSldViewPr>
      <p:cViewPr varScale="1">
        <p:scale>
          <a:sx n="53" d="100"/>
          <a:sy n="53" d="100"/>
        </p:scale>
        <p:origin x="-120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506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9950" y="698500"/>
            <a:ext cx="5118100" cy="340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746125" y="363538"/>
            <a:ext cx="5365750" cy="3825875"/>
          </a:xfrm>
          <a:prstGeom prst="roundRect">
            <a:avLst>
              <a:gd name="adj" fmla="val 12481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143250" y="8709025"/>
            <a:ext cx="665163" cy="20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1912" tIns="25400" rIns="61912" bIns="25400">
            <a:spAutoFit/>
          </a:bodyPr>
          <a:lstStyle/>
          <a:p>
            <a:pPr defTabSz="895350" eaLnBrk="0" hangingPunct="0">
              <a:defRPr/>
            </a:pPr>
            <a:r>
              <a:rPr lang="en-US" sz="1000">
                <a:latin typeface="Helvetica" charset="0"/>
                <a:ea typeface="ＭＳ Ｐゴシック" charset="-128"/>
              </a:rPr>
              <a:t>PET – </a:t>
            </a:r>
            <a:fld id="{98AAF61E-A9F5-43FE-AE46-0217F45A2176}" type="slidenum">
              <a:rPr lang="en-US" sz="1000">
                <a:latin typeface="Helvetica" charset="0"/>
                <a:ea typeface="ＭＳ Ｐゴシック" charset="-128"/>
              </a:rPr>
              <a:pPr defTabSz="895350" eaLnBrk="0" hangingPunct="0">
                <a:defRPr/>
              </a:pPr>
              <a:t>‹#›</a:t>
            </a:fld>
            <a:endParaRPr lang="en-US" sz="1000">
              <a:latin typeface="Helvetica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6551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</p:spTree>
    <p:extLst>
      <p:ext uri="{BB962C8B-B14F-4D97-AF65-F5344CB8AC3E}">
        <p14:creationId xmlns:p14="http://schemas.microsoft.com/office/powerpoint/2010/main" val="4072873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3183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1125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7445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0667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9483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050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8210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0759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5935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1838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7698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2932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5169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81356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5766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99356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2792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22215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4548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61357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962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05273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24000920-8582-40BF-AC90-8105EE18EB9B}" type="slidenum">
              <a:rPr lang="en-US"/>
              <a:pPr eaLnBrk="0" hangingPunct="0"/>
              <a:t>30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1341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ABC6973C-1C9A-482D-8B97-5E2ADC41A2F6}" type="slidenum">
              <a:rPr lang="en-US"/>
              <a:pPr eaLnBrk="0" hangingPunct="0"/>
              <a:t>31</a:t>
            </a:fld>
            <a:endParaRPr lang="en-US"/>
          </a:p>
        </p:txBody>
      </p:sp>
      <p:sp>
        <p:nvSpPr>
          <p:cNvPr id="778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778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2800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248FB9A6-78A0-488C-A720-18AAD04984DC}" type="slidenum">
              <a:rPr lang="en-US"/>
              <a:pPr eaLnBrk="0" hangingPunct="0"/>
              <a:t>32</a:t>
            </a:fld>
            <a:endParaRPr lang="en-US"/>
          </a:p>
        </p:txBody>
      </p:sp>
      <p:sp>
        <p:nvSpPr>
          <p:cNvPr id="798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798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43739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49170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4E58AB36-5355-4FDB-B2B6-3474F79C6A5F}" type="slidenum">
              <a:rPr lang="en-US"/>
              <a:pPr eaLnBrk="0" hangingPunct="0"/>
              <a:t>34</a:t>
            </a:fld>
            <a:endParaRPr lang="en-US"/>
          </a:p>
        </p:txBody>
      </p:sp>
      <p:sp>
        <p:nvSpPr>
          <p:cNvPr id="839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8397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39229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DD8D037B-B655-4547-9878-20D5C9A85615}" type="slidenum">
              <a:rPr lang="en-US"/>
              <a:pPr eaLnBrk="0" hangingPunct="0"/>
              <a:t>35</a:t>
            </a:fld>
            <a:endParaRPr lang="en-US"/>
          </a:p>
        </p:txBody>
      </p:sp>
      <p:sp>
        <p:nvSpPr>
          <p:cNvPr id="860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8601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7050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71514D7E-3EC3-4335-9348-70026795B9E9}" type="slidenum">
              <a:rPr lang="en-US"/>
              <a:pPr eaLnBrk="0" hangingPunct="0"/>
              <a:t>36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26470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</p:spTree>
    <p:extLst>
      <p:ext uri="{BB962C8B-B14F-4D97-AF65-F5344CB8AC3E}">
        <p14:creationId xmlns:p14="http://schemas.microsoft.com/office/powerpoint/2010/main" val="8237143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</p:spTree>
    <p:extLst>
      <p:ext uri="{BB962C8B-B14F-4D97-AF65-F5344CB8AC3E}">
        <p14:creationId xmlns:p14="http://schemas.microsoft.com/office/powerpoint/2010/main" val="469886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</p:spTree>
    <p:extLst>
      <p:ext uri="{BB962C8B-B14F-4D97-AF65-F5344CB8AC3E}">
        <p14:creationId xmlns:p14="http://schemas.microsoft.com/office/powerpoint/2010/main" val="152167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89912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24151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1388427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61912" tIns="25400" rIns="61912" bIns="25400">
            <a:spAutoFit/>
          </a:bodyPr>
          <a:lstStyle/>
          <a:p>
            <a:pPr indent="225425" algn="just" defTabSz="895350">
              <a:lnSpc>
                <a:spcPct val="85000"/>
              </a:lnSpc>
              <a:spcBef>
                <a:spcPct val="39000"/>
              </a:spcBef>
            </a:pPr>
            <a:endParaRPr lang="fr-FR" sz="240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08784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</p:spTree>
    <p:extLst>
      <p:ext uri="{BB962C8B-B14F-4D97-AF65-F5344CB8AC3E}">
        <p14:creationId xmlns:p14="http://schemas.microsoft.com/office/powerpoint/2010/main" val="9265699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6877A568-5DA9-4E6A-9195-A79BEEEF1A7F}" type="slidenum">
              <a:rPr lang="en-US"/>
              <a:pPr eaLnBrk="0" hangingPunct="0"/>
              <a:t>43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66775" y="685800"/>
            <a:ext cx="5145088" cy="3430588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43468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509D8DD4-8A82-4F90-B446-04E0BDBDE3E2}" type="slidenum">
              <a:rPr lang="en-US"/>
              <a:pPr eaLnBrk="0" hangingPunct="0"/>
              <a:t>44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66775" y="685800"/>
            <a:ext cx="5145088" cy="3430588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98695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48343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1588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3513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1328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8085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0864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320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1047750"/>
            <a:ext cx="2314575" cy="5078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047750"/>
            <a:ext cx="6791325" cy="50784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24050" y="1047750"/>
            <a:ext cx="6440488" cy="546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wmf"/><Relationship Id="rId5" Type="http://schemas.openxmlformats.org/officeDocument/2006/relationships/image" Target="../media/image38.png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0" descr="Slynci2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4250" y="381000"/>
            <a:ext cx="823595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16038" y="679450"/>
            <a:ext cx="7667625" cy="1027113"/>
          </a:xfrm>
          <a:ln cap="flat"/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87000"/>
              </a:lnSpc>
              <a:defRPr/>
            </a:pPr>
            <a:r>
              <a:rPr lang="en-US" smtClean="0"/>
              <a:t>Scintillator Non-Proportionality:</a:t>
            </a:r>
            <a:br>
              <a:rPr lang="en-US" smtClean="0"/>
            </a:br>
            <a:r>
              <a:rPr lang="en-US" smtClean="0"/>
              <a:t>Why a Constant Isn’t a Constant…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2162175" y="2819400"/>
            <a:ext cx="5986463" cy="1665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7000"/>
              </a:lnSpc>
            </a:pPr>
            <a:r>
              <a:rPr lang="en-US" b="1">
                <a:solidFill>
                  <a:schemeClr val="accent1"/>
                </a:solidFill>
              </a:rPr>
              <a:t>William W. Moses</a:t>
            </a:r>
          </a:p>
          <a:p>
            <a:pPr algn="ctr" eaLnBrk="0" hangingPunct="0">
              <a:lnSpc>
                <a:spcPct val="87000"/>
              </a:lnSpc>
            </a:pPr>
            <a:endParaRPr lang="en-US" b="1"/>
          </a:p>
          <a:p>
            <a:pPr algn="ctr" eaLnBrk="0" hangingPunct="0">
              <a:lnSpc>
                <a:spcPct val="87000"/>
              </a:lnSpc>
            </a:pPr>
            <a:r>
              <a:rPr lang="en-US" b="1" i="1">
                <a:solidFill>
                  <a:schemeClr val="accent2"/>
                </a:solidFill>
              </a:rPr>
              <a:t>Lawrence Berkeley National Laboratory</a:t>
            </a:r>
          </a:p>
          <a:p>
            <a:pPr algn="ctr" eaLnBrk="0" hangingPunct="0">
              <a:lnSpc>
                <a:spcPct val="87000"/>
              </a:lnSpc>
            </a:pPr>
            <a:endParaRPr lang="en-US" b="1"/>
          </a:p>
          <a:p>
            <a:pPr algn="ctr" eaLnBrk="0" hangingPunct="0">
              <a:lnSpc>
                <a:spcPct val="87000"/>
              </a:lnSpc>
            </a:pPr>
            <a:r>
              <a:rPr lang="en-US" b="1"/>
              <a:t>October 21, 2011</a:t>
            </a:r>
          </a:p>
        </p:txBody>
      </p:sp>
      <p:pic>
        <p:nvPicPr>
          <p:cNvPr id="15364" name="Picture 11" descr="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5943600"/>
            <a:ext cx="1004888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72600" y="5943600"/>
            <a:ext cx="7397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 Box 13"/>
          <p:cNvSpPr txBox="1">
            <a:spLocks noChangeArrowheads="1"/>
          </p:cNvSpPr>
          <p:nvPr/>
        </p:nvSpPr>
        <p:spPr bwMode="auto">
          <a:xfrm>
            <a:off x="1447800" y="6110288"/>
            <a:ext cx="7802563" cy="738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This work supported  by the National Nuclear Security Administration, Office of Defense Nuclear</a:t>
            </a:r>
            <a:br>
              <a:rPr lang="en-US" sz="1400"/>
            </a:br>
            <a:r>
              <a:rPr lang="en-US" sz="1400"/>
              <a:t>Nonproliferation, Office of Nonproliferation Research and Development (NA-22) of the</a:t>
            </a:r>
            <a:br>
              <a:rPr lang="en-US" sz="1400"/>
            </a:br>
            <a:r>
              <a:rPr lang="en-US" sz="1400"/>
              <a:t>U.S. Department of Energy under Contract No. DE-AC02-05CH11231.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5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71600"/>
            <a:ext cx="5486400" cy="398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381000"/>
            <a:ext cx="9869488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Initial Interaction: Compton vs. Photoelectric</a:t>
            </a:r>
          </a:p>
        </p:txBody>
      </p:sp>
      <p:sp>
        <p:nvSpPr>
          <p:cNvPr id="449540" name="Rectangle 4"/>
          <p:cNvSpPr>
            <a:spLocks noChangeArrowheads="1"/>
          </p:cNvSpPr>
          <p:nvPr/>
        </p:nvSpPr>
        <p:spPr bwMode="auto">
          <a:xfrm>
            <a:off x="787400" y="5715000"/>
            <a:ext cx="9040813" cy="936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ea typeface="ＭＳ Ｐゴシック" charset="-128"/>
              </a:rPr>
              <a:t>Non-Proportionality + Multiple Energy Deposit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  <a:sym typeface="Symbol" charset="2"/>
              </a:rPr>
              <a:t></a:t>
            </a:r>
            <a:r>
              <a:rPr lang="en-US" sz="3200" b="1">
                <a:ea typeface="ＭＳ Ｐゴシック" charset="-128"/>
                <a:sym typeface="Symbol" charset="2"/>
              </a:rPr>
              <a:t> Degraded Energy Resolution</a:t>
            </a:r>
            <a:endParaRPr lang="en-US" sz="3200" b="1">
              <a:ea typeface="ＭＳ Ｐゴシック" charset="-128"/>
            </a:endParaRPr>
          </a:p>
        </p:txBody>
      </p:sp>
      <p:pic>
        <p:nvPicPr>
          <p:cNvPr id="33796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828800"/>
            <a:ext cx="3429000" cy="322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3797" name="Text Box 10"/>
          <p:cNvSpPr txBox="1">
            <a:spLocks noChangeArrowheads="1"/>
          </p:cNvSpPr>
          <p:nvPr/>
        </p:nvSpPr>
        <p:spPr bwMode="auto">
          <a:xfrm>
            <a:off x="1406525" y="1219200"/>
            <a:ext cx="202247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/>
              <a:t>Scintillator</a:t>
            </a:r>
          </a:p>
        </p:txBody>
      </p:sp>
      <p:sp>
        <p:nvSpPr>
          <p:cNvPr id="33798" name="Line 11"/>
          <p:cNvSpPr>
            <a:spLocks noChangeShapeType="1"/>
          </p:cNvSpPr>
          <p:nvPr/>
        </p:nvSpPr>
        <p:spPr bwMode="auto">
          <a:xfrm>
            <a:off x="152400" y="3429000"/>
            <a:ext cx="1600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3799" name="Text Box 12"/>
          <p:cNvSpPr txBox="1">
            <a:spLocks noChangeArrowheads="1"/>
          </p:cNvSpPr>
          <p:nvPr/>
        </p:nvSpPr>
        <p:spPr bwMode="auto">
          <a:xfrm>
            <a:off x="609600" y="2378075"/>
            <a:ext cx="14478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/>
              <a:t>Incident Gamma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838200" y="3276600"/>
            <a:ext cx="2133600" cy="838200"/>
            <a:chOff x="528" y="2064"/>
            <a:chExt cx="1344" cy="528"/>
          </a:xfrm>
        </p:grpSpPr>
        <p:sp>
          <p:nvSpPr>
            <p:cNvPr id="33811" name="Oval 24"/>
            <p:cNvSpPr>
              <a:spLocks noChangeArrowheads="1"/>
            </p:cNvSpPr>
            <p:nvPr/>
          </p:nvSpPr>
          <p:spPr bwMode="auto">
            <a:xfrm>
              <a:off x="1104" y="2064"/>
              <a:ext cx="192" cy="19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33812" name="Text Box 28"/>
            <p:cNvSpPr txBox="1">
              <a:spLocks noChangeArrowheads="1"/>
            </p:cNvSpPr>
            <p:nvPr/>
          </p:nvSpPr>
          <p:spPr bwMode="auto">
            <a:xfrm>
              <a:off x="528" y="2304"/>
              <a:ext cx="134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2"/>
                  </a:solidFill>
                </a:rPr>
                <a:t>Photoelectric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838200" y="1981200"/>
            <a:ext cx="3276600" cy="2120900"/>
            <a:chOff x="528" y="1248"/>
            <a:chExt cx="2064" cy="1336"/>
          </a:xfrm>
        </p:grpSpPr>
        <p:sp>
          <p:nvSpPr>
            <p:cNvPr id="33806" name="Line 30"/>
            <p:cNvSpPr>
              <a:spLocks noChangeShapeType="1"/>
            </p:cNvSpPr>
            <p:nvPr/>
          </p:nvSpPr>
          <p:spPr bwMode="auto">
            <a:xfrm flipV="1">
              <a:off x="1200" y="1680"/>
              <a:ext cx="864" cy="48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07" name="Oval 32"/>
            <p:cNvSpPr>
              <a:spLocks noChangeArrowheads="1"/>
            </p:cNvSpPr>
            <p:nvPr/>
          </p:nvSpPr>
          <p:spPr bwMode="auto">
            <a:xfrm>
              <a:off x="2064" y="153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33808" name="Text Box 33"/>
            <p:cNvSpPr txBox="1">
              <a:spLocks noChangeArrowheads="1"/>
            </p:cNvSpPr>
            <p:nvPr/>
          </p:nvSpPr>
          <p:spPr bwMode="auto">
            <a:xfrm>
              <a:off x="1248" y="1248"/>
              <a:ext cx="134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1"/>
                  </a:solidFill>
                </a:rPr>
                <a:t>Photoelectric</a:t>
              </a:r>
            </a:p>
          </p:txBody>
        </p:sp>
        <p:sp>
          <p:nvSpPr>
            <p:cNvPr id="33809" name="Oval 34"/>
            <p:cNvSpPr>
              <a:spLocks noChangeArrowheads="1"/>
            </p:cNvSpPr>
            <p:nvPr/>
          </p:nvSpPr>
          <p:spPr bwMode="auto">
            <a:xfrm>
              <a:off x="1104" y="205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33810" name="Text Box 36"/>
            <p:cNvSpPr txBox="1">
              <a:spLocks noChangeArrowheads="1"/>
            </p:cNvSpPr>
            <p:nvPr/>
          </p:nvSpPr>
          <p:spPr bwMode="auto">
            <a:xfrm>
              <a:off x="528" y="2296"/>
              <a:ext cx="134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1"/>
                  </a:solidFill>
                </a:rPr>
                <a:t>Compton</a:t>
              </a: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6997700" y="1828800"/>
            <a:ext cx="774700" cy="609600"/>
            <a:chOff x="4408" y="1152"/>
            <a:chExt cx="488" cy="384"/>
          </a:xfrm>
        </p:grpSpPr>
        <p:sp>
          <p:nvSpPr>
            <p:cNvPr id="33804" name="Oval 40"/>
            <p:cNvSpPr>
              <a:spLocks noChangeArrowheads="1"/>
            </p:cNvSpPr>
            <p:nvPr/>
          </p:nvSpPr>
          <p:spPr bwMode="auto">
            <a:xfrm>
              <a:off x="4704" y="1152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33805" name="Oval 42"/>
            <p:cNvSpPr>
              <a:spLocks noChangeArrowheads="1"/>
            </p:cNvSpPr>
            <p:nvPr/>
          </p:nvSpPr>
          <p:spPr bwMode="auto">
            <a:xfrm>
              <a:off x="4408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</p:grpSp>
      <p:sp>
        <p:nvSpPr>
          <p:cNvPr id="449580" name="Oval 44"/>
          <p:cNvSpPr>
            <a:spLocks noChangeArrowheads="1"/>
          </p:cNvSpPr>
          <p:nvPr/>
        </p:nvSpPr>
        <p:spPr bwMode="auto">
          <a:xfrm>
            <a:off x="7848600" y="1803400"/>
            <a:ext cx="304800" cy="3048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8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682750"/>
            <a:ext cx="4572000" cy="349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5842" name="Picture 3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682750"/>
            <a:ext cx="4572000" cy="349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381000"/>
            <a:ext cx="9005887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Energy Resolution for Small LSO Crystal</a:t>
            </a:r>
          </a:p>
        </p:txBody>
      </p:sp>
      <p:sp>
        <p:nvSpPr>
          <p:cNvPr id="476163" name="Rectangle 3"/>
          <p:cNvSpPr>
            <a:spLocks noChangeArrowheads="1"/>
          </p:cNvSpPr>
          <p:nvPr/>
        </p:nvSpPr>
        <p:spPr bwMode="auto">
          <a:xfrm>
            <a:off x="828675" y="5334000"/>
            <a:ext cx="8586788" cy="137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</a:rPr>
              <a:t>•</a:t>
            </a:r>
            <a:r>
              <a:rPr lang="en-US" sz="3200" b="1">
                <a:ea typeface="ＭＳ Ｐゴシック" charset="-128"/>
              </a:rPr>
              <a:t> Large Difference in Photoelectric Fraction 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</a:rPr>
              <a:t>•</a:t>
            </a:r>
            <a:r>
              <a:rPr lang="en-US" sz="3200" b="1">
                <a:ea typeface="ＭＳ Ｐゴシック" charset="-128"/>
              </a:rPr>
              <a:t> No Difference in Energy Resolution 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  <a:sym typeface="Symbol" charset="2"/>
              </a:rPr>
              <a:t></a:t>
            </a:r>
            <a:r>
              <a:rPr lang="en-US" sz="3200" b="1">
                <a:ea typeface="ＭＳ Ｐゴシック" charset="-128"/>
                <a:sym typeface="Symbol" charset="2"/>
              </a:rPr>
              <a:t> There Must Be Something More…</a:t>
            </a:r>
          </a:p>
        </p:txBody>
      </p:sp>
      <p:sp>
        <p:nvSpPr>
          <p:cNvPr id="35845" name="Text Box 22"/>
          <p:cNvSpPr txBox="1">
            <a:spLocks noChangeArrowheads="1"/>
          </p:cNvSpPr>
          <p:nvPr/>
        </p:nvSpPr>
        <p:spPr bwMode="auto">
          <a:xfrm>
            <a:off x="6400800" y="1233488"/>
            <a:ext cx="310832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</a:rPr>
              <a:t>LSO – </a:t>
            </a:r>
            <a:r>
              <a:rPr lang="en-US" sz="2800" b="1">
                <a:solidFill>
                  <a:schemeClr val="accent1"/>
                </a:solidFill>
              </a:rPr>
              <a:t>1 cm</a:t>
            </a:r>
            <a:r>
              <a:rPr lang="en-US" sz="2800" b="1">
                <a:solidFill>
                  <a:schemeClr val="accent2"/>
                </a:solidFill>
              </a:rPr>
              <a:t> Cube</a:t>
            </a:r>
          </a:p>
        </p:txBody>
      </p:sp>
      <p:sp>
        <p:nvSpPr>
          <p:cNvPr id="35846" name="Text Box 25"/>
          <p:cNvSpPr txBox="1">
            <a:spLocks noChangeArrowheads="1"/>
          </p:cNvSpPr>
          <p:nvPr/>
        </p:nvSpPr>
        <p:spPr bwMode="auto">
          <a:xfrm>
            <a:off x="1143000" y="1219200"/>
            <a:ext cx="3227388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</a:rPr>
              <a:t>LSO – </a:t>
            </a:r>
            <a:r>
              <a:rPr lang="en-US" sz="2800" b="1">
                <a:solidFill>
                  <a:schemeClr val="accent1"/>
                </a:solidFill>
              </a:rPr>
              <a:t>2 mm</a:t>
            </a:r>
            <a:r>
              <a:rPr lang="en-US" sz="2800" b="1">
                <a:solidFill>
                  <a:schemeClr val="accent2"/>
                </a:solidFill>
              </a:rPr>
              <a:t> Cube</a:t>
            </a:r>
          </a:p>
        </p:txBody>
      </p:sp>
      <p:sp>
        <p:nvSpPr>
          <p:cNvPr id="35847" name="Text Box 23"/>
          <p:cNvSpPr txBox="1">
            <a:spLocks noChangeArrowheads="1"/>
          </p:cNvSpPr>
          <p:nvPr/>
        </p:nvSpPr>
        <p:spPr bwMode="auto">
          <a:xfrm>
            <a:off x="7086600" y="1905000"/>
            <a:ext cx="17526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662 keV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/>
              <a:t>9.4% fwhm</a:t>
            </a:r>
          </a:p>
        </p:txBody>
      </p:sp>
      <p:sp>
        <p:nvSpPr>
          <p:cNvPr id="35848" name="Text Box 27"/>
          <p:cNvSpPr txBox="1">
            <a:spLocks noChangeArrowheads="1"/>
          </p:cNvSpPr>
          <p:nvPr/>
        </p:nvSpPr>
        <p:spPr bwMode="auto">
          <a:xfrm>
            <a:off x="2438400" y="1905000"/>
            <a:ext cx="19050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662 keV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/>
              <a:t>10.7% fwhm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2825" y="381000"/>
            <a:ext cx="5754688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Photoelectric Interactions</a:t>
            </a:r>
          </a:p>
        </p:txBody>
      </p:sp>
      <p:sp>
        <p:nvSpPr>
          <p:cNvPr id="478211" name="Rectangle 3"/>
          <p:cNvSpPr>
            <a:spLocks noChangeArrowheads="1"/>
          </p:cNvSpPr>
          <p:nvPr/>
        </p:nvSpPr>
        <p:spPr bwMode="auto">
          <a:xfrm>
            <a:off x="990600" y="5616575"/>
            <a:ext cx="8315325" cy="936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</a:rPr>
              <a:t>•</a:t>
            </a:r>
            <a:r>
              <a:rPr lang="en-US" sz="3200" b="1">
                <a:ea typeface="ＭＳ Ｐゴシック" charset="-128"/>
              </a:rPr>
              <a:t> Usually Occur with </a:t>
            </a:r>
            <a:r>
              <a:rPr lang="en-US" sz="3200" b="1" i="1">
                <a:solidFill>
                  <a:schemeClr val="accent1"/>
                </a:solidFill>
                <a:ea typeface="ＭＳ Ｐゴシック" charset="-128"/>
              </a:rPr>
              <a:t>Inner</a:t>
            </a:r>
            <a:r>
              <a:rPr lang="en-US" sz="3200" b="1">
                <a:ea typeface="ＭＳ Ｐゴシック" charset="-128"/>
              </a:rPr>
              <a:t> Shell Electrons 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  <a:sym typeface="Symbol" charset="2"/>
              </a:rPr>
              <a:t></a:t>
            </a:r>
            <a:r>
              <a:rPr lang="en-US" sz="3200" b="1">
                <a:ea typeface="ＭＳ Ｐゴシック" charset="-128"/>
                <a:sym typeface="Symbol" charset="2"/>
              </a:rPr>
              <a:t> Inner Shell Hole Filled via Cascade</a:t>
            </a:r>
          </a:p>
        </p:txBody>
      </p:sp>
      <p:sp>
        <p:nvSpPr>
          <p:cNvPr id="37891" name="Oval 4"/>
          <p:cNvSpPr>
            <a:spLocks noChangeArrowheads="1"/>
          </p:cNvSpPr>
          <p:nvPr/>
        </p:nvSpPr>
        <p:spPr bwMode="auto">
          <a:xfrm>
            <a:off x="4743450" y="3121025"/>
            <a:ext cx="952500" cy="952500"/>
          </a:xfrm>
          <a:prstGeom prst="ellipse">
            <a:avLst/>
          </a:prstGeom>
          <a:solidFill>
            <a:srgbClr val="FF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37892" name="Oval 5"/>
          <p:cNvSpPr>
            <a:spLocks noChangeArrowheads="1"/>
          </p:cNvSpPr>
          <p:nvPr/>
        </p:nvSpPr>
        <p:spPr bwMode="auto">
          <a:xfrm>
            <a:off x="4495800" y="2873375"/>
            <a:ext cx="1447800" cy="1447800"/>
          </a:xfrm>
          <a:prstGeom prst="ellipse">
            <a:avLst/>
          </a:prstGeom>
          <a:noFill/>
          <a:ln w="76200">
            <a:solidFill>
              <a:srgbClr val="F92F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37893" name="Oval 6"/>
          <p:cNvSpPr>
            <a:spLocks noChangeArrowheads="1"/>
          </p:cNvSpPr>
          <p:nvPr/>
        </p:nvSpPr>
        <p:spPr bwMode="auto">
          <a:xfrm>
            <a:off x="4210050" y="2587625"/>
            <a:ext cx="2019300" cy="20193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37894" name="Oval 7"/>
          <p:cNvSpPr>
            <a:spLocks noChangeArrowheads="1"/>
          </p:cNvSpPr>
          <p:nvPr/>
        </p:nvSpPr>
        <p:spPr bwMode="auto">
          <a:xfrm>
            <a:off x="3581400" y="1958975"/>
            <a:ext cx="3276600" cy="3276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37895" name="Oval 8"/>
          <p:cNvSpPr>
            <a:spLocks noChangeArrowheads="1"/>
          </p:cNvSpPr>
          <p:nvPr/>
        </p:nvSpPr>
        <p:spPr bwMode="auto">
          <a:xfrm>
            <a:off x="3924300" y="2301875"/>
            <a:ext cx="2590800" cy="2590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grpSp>
        <p:nvGrpSpPr>
          <p:cNvPr id="37896" name="Group 14"/>
          <p:cNvGrpSpPr>
            <a:grpSpLocks/>
          </p:cNvGrpSpPr>
          <p:nvPr/>
        </p:nvGrpSpPr>
        <p:grpSpPr bwMode="auto">
          <a:xfrm>
            <a:off x="5740400" y="3406775"/>
            <a:ext cx="1981200" cy="366713"/>
            <a:chOff x="3616" y="1968"/>
            <a:chExt cx="1248" cy="231"/>
          </a:xfrm>
        </p:grpSpPr>
        <p:sp>
          <p:nvSpPr>
            <p:cNvPr id="37909" name="Text Box 9"/>
            <p:cNvSpPr txBox="1">
              <a:spLocks noChangeArrowheads="1"/>
            </p:cNvSpPr>
            <p:nvPr/>
          </p:nvSpPr>
          <p:spPr bwMode="auto">
            <a:xfrm>
              <a:off x="3616" y="1968"/>
              <a:ext cx="220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/>
                <a:t>K</a:t>
              </a:r>
            </a:p>
          </p:txBody>
        </p:sp>
        <p:sp>
          <p:nvSpPr>
            <p:cNvPr id="37910" name="Text Box 10"/>
            <p:cNvSpPr txBox="1">
              <a:spLocks noChangeArrowheads="1"/>
            </p:cNvSpPr>
            <p:nvPr/>
          </p:nvSpPr>
          <p:spPr bwMode="auto">
            <a:xfrm>
              <a:off x="3796" y="1968"/>
              <a:ext cx="204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/>
                <a:t>L</a:t>
              </a:r>
            </a:p>
          </p:txBody>
        </p:sp>
        <p:sp>
          <p:nvSpPr>
            <p:cNvPr id="37911" name="Text Box 11"/>
            <p:cNvSpPr txBox="1">
              <a:spLocks noChangeArrowheads="1"/>
            </p:cNvSpPr>
            <p:nvPr/>
          </p:nvSpPr>
          <p:spPr bwMode="auto">
            <a:xfrm>
              <a:off x="3984" y="1968"/>
              <a:ext cx="236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/>
                <a:t>M</a:t>
              </a:r>
            </a:p>
          </p:txBody>
        </p:sp>
        <p:sp>
          <p:nvSpPr>
            <p:cNvPr id="37912" name="Text Box 12"/>
            <p:cNvSpPr txBox="1">
              <a:spLocks noChangeArrowheads="1"/>
            </p:cNvSpPr>
            <p:nvPr/>
          </p:nvSpPr>
          <p:spPr bwMode="auto">
            <a:xfrm>
              <a:off x="4204" y="1968"/>
              <a:ext cx="660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/>
                <a:t>Valence</a:t>
              </a:r>
            </a:p>
          </p:txBody>
        </p:sp>
      </p:grpSp>
      <p:sp>
        <p:nvSpPr>
          <p:cNvPr id="37897" name="Text Box 13"/>
          <p:cNvSpPr txBox="1">
            <a:spLocks noChangeArrowheads="1"/>
          </p:cNvSpPr>
          <p:nvPr/>
        </p:nvSpPr>
        <p:spPr bwMode="auto">
          <a:xfrm>
            <a:off x="5019675" y="3413125"/>
            <a:ext cx="400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/>
              <a:t>W</a:t>
            </a:r>
          </a:p>
        </p:txBody>
      </p:sp>
      <p:sp>
        <p:nvSpPr>
          <p:cNvPr id="37898" name="Oval 15"/>
          <p:cNvSpPr>
            <a:spLocks noChangeArrowheads="1"/>
          </p:cNvSpPr>
          <p:nvPr/>
        </p:nvSpPr>
        <p:spPr bwMode="auto">
          <a:xfrm>
            <a:off x="5251450" y="414655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37899" name="Line 17"/>
          <p:cNvSpPr>
            <a:spLocks noChangeShapeType="1"/>
          </p:cNvSpPr>
          <p:nvPr/>
        </p:nvSpPr>
        <p:spPr bwMode="auto">
          <a:xfrm>
            <a:off x="3194050" y="4298950"/>
            <a:ext cx="2057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00" name="Text Box 18"/>
          <p:cNvSpPr txBox="1">
            <a:spLocks noChangeArrowheads="1"/>
          </p:cNvSpPr>
          <p:nvPr/>
        </p:nvSpPr>
        <p:spPr bwMode="auto">
          <a:xfrm>
            <a:off x="2822575" y="3886200"/>
            <a:ext cx="37147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b="1">
                <a:sym typeface="Symbol" pitchFamily="18" charset="2"/>
              </a:rPr>
              <a:t></a:t>
            </a:r>
            <a:endParaRPr lang="en-US" sz="3600" b="1"/>
          </a:p>
        </p:txBody>
      </p:sp>
      <p:sp>
        <p:nvSpPr>
          <p:cNvPr id="37901" name="Line 19"/>
          <p:cNvSpPr>
            <a:spLocks noChangeShapeType="1"/>
          </p:cNvSpPr>
          <p:nvPr/>
        </p:nvSpPr>
        <p:spPr bwMode="auto">
          <a:xfrm>
            <a:off x="5257800" y="2568575"/>
            <a:ext cx="0" cy="304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02" name="Line 20"/>
          <p:cNvSpPr>
            <a:spLocks noChangeShapeType="1"/>
          </p:cNvSpPr>
          <p:nvPr/>
        </p:nvSpPr>
        <p:spPr bwMode="auto">
          <a:xfrm>
            <a:off x="5105400" y="2301875"/>
            <a:ext cx="0" cy="304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03" name="Line 21"/>
          <p:cNvSpPr>
            <a:spLocks noChangeShapeType="1"/>
          </p:cNvSpPr>
          <p:nvPr/>
        </p:nvSpPr>
        <p:spPr bwMode="auto">
          <a:xfrm>
            <a:off x="4953000" y="2035175"/>
            <a:ext cx="0" cy="304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04" name="Line 22"/>
          <p:cNvSpPr>
            <a:spLocks noChangeShapeType="1"/>
          </p:cNvSpPr>
          <p:nvPr/>
        </p:nvSpPr>
        <p:spPr bwMode="auto">
          <a:xfrm flipV="1">
            <a:off x="5435600" y="1857375"/>
            <a:ext cx="8382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05" name="Line 23"/>
          <p:cNvSpPr>
            <a:spLocks noChangeShapeType="1"/>
          </p:cNvSpPr>
          <p:nvPr/>
        </p:nvSpPr>
        <p:spPr bwMode="auto">
          <a:xfrm flipV="1">
            <a:off x="5257800" y="1539875"/>
            <a:ext cx="8382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06" name="Line 24"/>
          <p:cNvSpPr>
            <a:spLocks noChangeShapeType="1"/>
          </p:cNvSpPr>
          <p:nvPr/>
        </p:nvSpPr>
        <p:spPr bwMode="auto">
          <a:xfrm flipV="1">
            <a:off x="5105400" y="1196975"/>
            <a:ext cx="8382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07" name="Line 25"/>
          <p:cNvSpPr>
            <a:spLocks noChangeShapeType="1"/>
          </p:cNvSpPr>
          <p:nvPr/>
        </p:nvSpPr>
        <p:spPr bwMode="auto">
          <a:xfrm>
            <a:off x="5327650" y="4244975"/>
            <a:ext cx="2667000" cy="6096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08" name="Text Box 26"/>
          <p:cNvSpPr txBox="1">
            <a:spLocks noChangeArrowheads="1"/>
          </p:cNvSpPr>
          <p:nvPr/>
        </p:nvSpPr>
        <p:spPr bwMode="auto">
          <a:xfrm>
            <a:off x="7162800" y="4876800"/>
            <a:ext cx="2216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photoelectron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228600"/>
            <a:ext cx="7862888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Simplified Cascade Diagram for NaI</a:t>
            </a:r>
          </a:p>
        </p:txBody>
      </p:sp>
      <p:sp>
        <p:nvSpPr>
          <p:cNvPr id="482307" name="Rectangle 3"/>
          <p:cNvSpPr>
            <a:spLocks noChangeArrowheads="1"/>
          </p:cNvSpPr>
          <p:nvPr/>
        </p:nvSpPr>
        <p:spPr bwMode="auto">
          <a:xfrm>
            <a:off x="941388" y="5464175"/>
            <a:ext cx="8482012" cy="936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3200" b="1">
                <a:ea typeface="ＭＳ Ｐゴシック" charset="-128"/>
              </a:rPr>
              <a:t>Many Energetic (&gt;1 keV) Particles Created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3200" b="1">
                <a:ea typeface="ＭＳ Ｐゴシック" charset="-128"/>
              </a:rPr>
              <a:t>Fluorescent X-Rays &amp; Auger Electrons</a:t>
            </a:r>
            <a:endParaRPr lang="en-US" sz="3200" b="1">
              <a:ea typeface="ＭＳ Ｐゴシック" charset="-128"/>
              <a:sym typeface="Symbol" charset="2"/>
            </a:endParaRPr>
          </a:p>
        </p:txBody>
      </p:sp>
      <p:pic>
        <p:nvPicPr>
          <p:cNvPr id="39939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0" y="914400"/>
            <a:ext cx="4305300" cy="4486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838200" y="4267200"/>
            <a:ext cx="3200400" cy="1295400"/>
            <a:chOff x="528" y="2784"/>
            <a:chExt cx="2016" cy="816"/>
          </a:xfrm>
        </p:grpSpPr>
        <p:sp>
          <p:nvSpPr>
            <p:cNvPr id="39954" name="Text Box 28"/>
            <p:cNvSpPr txBox="1">
              <a:spLocks noChangeArrowheads="1"/>
            </p:cNvSpPr>
            <p:nvPr/>
          </p:nvSpPr>
          <p:spPr bwMode="auto">
            <a:xfrm>
              <a:off x="624" y="2938"/>
              <a:ext cx="1215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/>
                <a:t>83% K-Shell</a:t>
              </a:r>
            </a:p>
            <a:p>
              <a:pPr algn="ctr" eaLnBrk="0" hangingPunct="0"/>
              <a:r>
                <a:rPr lang="en-US" b="1"/>
                <a:t>Interactions</a:t>
              </a:r>
            </a:p>
          </p:txBody>
        </p:sp>
        <p:sp>
          <p:nvSpPr>
            <p:cNvPr id="39955" name="Oval 30"/>
            <p:cNvSpPr>
              <a:spLocks noChangeArrowheads="1"/>
            </p:cNvSpPr>
            <p:nvPr/>
          </p:nvSpPr>
          <p:spPr bwMode="auto">
            <a:xfrm>
              <a:off x="528" y="2784"/>
              <a:ext cx="2016" cy="8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105400" y="2819400"/>
            <a:ext cx="3733800" cy="2743200"/>
            <a:chOff x="3216" y="1872"/>
            <a:chExt cx="2352" cy="1728"/>
          </a:xfrm>
        </p:grpSpPr>
        <p:sp>
          <p:nvSpPr>
            <p:cNvPr id="39952" name="Text Box 27"/>
            <p:cNvSpPr txBox="1">
              <a:spLocks noChangeArrowheads="1"/>
            </p:cNvSpPr>
            <p:nvPr/>
          </p:nvSpPr>
          <p:spPr bwMode="auto">
            <a:xfrm>
              <a:off x="4320" y="2564"/>
              <a:ext cx="1204" cy="7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/>
                <a:t>~30 keV</a:t>
              </a:r>
            </a:p>
            <a:p>
              <a:pPr algn="ctr" eaLnBrk="0" hangingPunct="0"/>
              <a:r>
                <a:rPr lang="en-US" b="1"/>
                <a:t>Fluorescent</a:t>
              </a:r>
            </a:p>
            <a:p>
              <a:pPr algn="ctr" eaLnBrk="0" hangingPunct="0"/>
              <a:r>
                <a:rPr lang="en-US" b="1"/>
                <a:t>X-Rays</a:t>
              </a:r>
            </a:p>
          </p:txBody>
        </p:sp>
        <p:sp>
          <p:nvSpPr>
            <p:cNvPr id="39953" name="Oval 31"/>
            <p:cNvSpPr>
              <a:spLocks noChangeArrowheads="1"/>
            </p:cNvSpPr>
            <p:nvPr/>
          </p:nvSpPr>
          <p:spPr bwMode="auto">
            <a:xfrm>
              <a:off x="3216" y="1872"/>
              <a:ext cx="2352" cy="17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609600" y="2286000"/>
            <a:ext cx="4343400" cy="2438400"/>
            <a:chOff x="384" y="1536"/>
            <a:chExt cx="2736" cy="1536"/>
          </a:xfrm>
        </p:grpSpPr>
        <p:sp>
          <p:nvSpPr>
            <p:cNvPr id="39948" name="Text Box 33"/>
            <p:cNvSpPr txBox="1">
              <a:spLocks noChangeArrowheads="1"/>
            </p:cNvSpPr>
            <p:nvPr/>
          </p:nvSpPr>
          <p:spPr bwMode="auto">
            <a:xfrm>
              <a:off x="384" y="1536"/>
              <a:ext cx="1407" cy="7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/>
                <a:t>Different</a:t>
              </a:r>
            </a:p>
            <a:p>
              <a:pPr algn="ctr" eaLnBrk="0" hangingPunct="0"/>
              <a:r>
                <a:rPr lang="en-US" b="1"/>
                <a:t>Photoelectron</a:t>
              </a:r>
            </a:p>
            <a:p>
              <a:pPr algn="ctr" eaLnBrk="0" hangingPunct="0"/>
              <a:r>
                <a:rPr lang="en-US" b="1"/>
                <a:t>Energies</a:t>
              </a:r>
            </a:p>
          </p:txBody>
        </p:sp>
        <p:sp>
          <p:nvSpPr>
            <p:cNvPr id="39949" name="Line 34"/>
            <p:cNvSpPr>
              <a:spLocks noChangeShapeType="1"/>
            </p:cNvSpPr>
            <p:nvPr/>
          </p:nvSpPr>
          <p:spPr bwMode="auto">
            <a:xfrm>
              <a:off x="1776" y="1680"/>
              <a:ext cx="1344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9950" name="Line 35"/>
            <p:cNvSpPr>
              <a:spLocks noChangeShapeType="1"/>
            </p:cNvSpPr>
            <p:nvPr/>
          </p:nvSpPr>
          <p:spPr bwMode="auto">
            <a:xfrm>
              <a:off x="1776" y="1680"/>
              <a:ext cx="76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9951" name="Line 36"/>
            <p:cNvSpPr>
              <a:spLocks noChangeShapeType="1"/>
            </p:cNvSpPr>
            <p:nvPr/>
          </p:nvSpPr>
          <p:spPr bwMode="auto">
            <a:xfrm flipV="1">
              <a:off x="1776" y="1632"/>
              <a:ext cx="72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5257800" y="914400"/>
            <a:ext cx="4419600" cy="1905000"/>
            <a:chOff x="3312" y="672"/>
            <a:chExt cx="2784" cy="1200"/>
          </a:xfrm>
        </p:grpSpPr>
        <p:sp>
          <p:nvSpPr>
            <p:cNvPr id="39945" name="Text Box 29"/>
            <p:cNvSpPr txBox="1">
              <a:spLocks noChangeArrowheads="1"/>
            </p:cNvSpPr>
            <p:nvPr/>
          </p:nvSpPr>
          <p:spPr bwMode="auto">
            <a:xfrm>
              <a:off x="4497" y="960"/>
              <a:ext cx="1599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/>
                <a:t>1–4 keV</a:t>
              </a:r>
            </a:p>
            <a:p>
              <a:pPr algn="ctr" eaLnBrk="0" hangingPunct="0"/>
              <a:r>
                <a:rPr lang="en-US" b="1"/>
                <a:t>Auger Electrons</a:t>
              </a:r>
            </a:p>
          </p:txBody>
        </p:sp>
        <p:sp>
          <p:nvSpPr>
            <p:cNvPr id="39946" name="Oval 32"/>
            <p:cNvSpPr>
              <a:spLocks noChangeArrowheads="1"/>
            </p:cNvSpPr>
            <p:nvPr/>
          </p:nvSpPr>
          <p:spPr bwMode="auto">
            <a:xfrm>
              <a:off x="3312" y="672"/>
              <a:ext cx="720" cy="1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39947" name="Line 37"/>
            <p:cNvSpPr>
              <a:spLocks noChangeShapeType="1"/>
            </p:cNvSpPr>
            <p:nvPr/>
          </p:nvSpPr>
          <p:spPr bwMode="auto">
            <a:xfrm flipH="1">
              <a:off x="4032" y="1104"/>
              <a:ext cx="81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9944" name="Text Box 42"/>
          <p:cNvSpPr txBox="1">
            <a:spLocks noChangeArrowheads="1"/>
          </p:cNvSpPr>
          <p:nvPr/>
        </p:nvSpPr>
        <p:spPr bwMode="auto">
          <a:xfrm>
            <a:off x="304800" y="6477000"/>
            <a:ext cx="71612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B.D. Rooney &amp; J.D. Valentine, IEEE Trans. Nucl. Sci. 44, pp. 509–516, 1997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381000"/>
            <a:ext cx="8702675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Cascade After Photoelectric Interaction</a:t>
            </a:r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787400" y="5715000"/>
            <a:ext cx="9040813" cy="936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ea typeface="ＭＳ Ｐゴシック" charset="-128"/>
              </a:rPr>
              <a:t>Non-Proportionality + Multiple Energy Deposit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  <a:sym typeface="Symbol" charset="2"/>
              </a:rPr>
              <a:t></a:t>
            </a:r>
            <a:r>
              <a:rPr lang="en-US" sz="3200" b="1">
                <a:ea typeface="ＭＳ Ｐゴシック" charset="-128"/>
                <a:sym typeface="Symbol" charset="2"/>
              </a:rPr>
              <a:t> Degraded Energy Resolution</a:t>
            </a:r>
            <a:endParaRPr lang="en-US" sz="3200" b="1">
              <a:ea typeface="ＭＳ Ｐゴシック" charset="-128"/>
            </a:endParaRPr>
          </a:p>
        </p:txBody>
      </p:sp>
      <p:sp>
        <p:nvSpPr>
          <p:cNvPr id="41987" name="Text Box 23"/>
          <p:cNvSpPr txBox="1">
            <a:spLocks noChangeArrowheads="1"/>
          </p:cNvSpPr>
          <p:nvPr/>
        </p:nvSpPr>
        <p:spPr bwMode="auto">
          <a:xfrm>
            <a:off x="7494588" y="1244600"/>
            <a:ext cx="21828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2"/>
                </a:solidFill>
              </a:rPr>
              <a:t>Initial Gamma</a:t>
            </a:r>
          </a:p>
        </p:txBody>
      </p:sp>
      <p:sp>
        <p:nvSpPr>
          <p:cNvPr id="41988" name="Line 24"/>
          <p:cNvSpPr>
            <a:spLocks noChangeShapeType="1"/>
          </p:cNvSpPr>
          <p:nvPr/>
        </p:nvSpPr>
        <p:spPr bwMode="auto">
          <a:xfrm flipH="1">
            <a:off x="6503988" y="1473200"/>
            <a:ext cx="990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486400" y="1930400"/>
            <a:ext cx="1911350" cy="1711325"/>
            <a:chOff x="3456" y="1216"/>
            <a:chExt cx="1204" cy="1078"/>
          </a:xfrm>
        </p:grpSpPr>
        <p:sp>
          <p:nvSpPr>
            <p:cNvPr id="42002" name="Text Box 29"/>
            <p:cNvSpPr txBox="1">
              <a:spLocks noChangeArrowheads="1"/>
            </p:cNvSpPr>
            <p:nvPr/>
          </p:nvSpPr>
          <p:spPr bwMode="auto">
            <a:xfrm>
              <a:off x="3456" y="1776"/>
              <a:ext cx="1204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1"/>
                  </a:solidFill>
                </a:rPr>
                <a:t>Fluorescent</a:t>
              </a:r>
              <a:br>
                <a:rPr lang="en-US" b="1">
                  <a:solidFill>
                    <a:schemeClr val="accent1"/>
                  </a:solidFill>
                </a:rPr>
              </a:br>
              <a:r>
                <a:rPr lang="en-US" b="1">
                  <a:solidFill>
                    <a:schemeClr val="accent1"/>
                  </a:solidFill>
                </a:rPr>
                <a:t>X-Ray</a:t>
              </a:r>
            </a:p>
          </p:txBody>
        </p:sp>
        <p:sp>
          <p:nvSpPr>
            <p:cNvPr id="42003" name="Oval 30"/>
            <p:cNvSpPr>
              <a:spLocks noChangeArrowheads="1"/>
            </p:cNvSpPr>
            <p:nvPr/>
          </p:nvSpPr>
          <p:spPr bwMode="auto">
            <a:xfrm>
              <a:off x="3504" y="121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42004" name="Line 31"/>
            <p:cNvSpPr>
              <a:spLocks noChangeShapeType="1"/>
            </p:cNvSpPr>
            <p:nvPr/>
          </p:nvSpPr>
          <p:spPr bwMode="auto">
            <a:xfrm flipH="1" flipV="1">
              <a:off x="3648" y="1440"/>
              <a:ext cx="192" cy="3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4267200" y="2362200"/>
            <a:ext cx="1725613" cy="1965325"/>
            <a:chOff x="2688" y="1488"/>
            <a:chExt cx="1087" cy="1238"/>
          </a:xfrm>
        </p:grpSpPr>
        <p:sp>
          <p:nvSpPr>
            <p:cNvPr id="41997" name="Oval 20"/>
            <p:cNvSpPr>
              <a:spLocks noChangeArrowheads="1"/>
            </p:cNvSpPr>
            <p:nvPr/>
          </p:nvSpPr>
          <p:spPr bwMode="auto">
            <a:xfrm>
              <a:off x="2880" y="1488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41998" name="Oval 27"/>
            <p:cNvSpPr>
              <a:spLocks noChangeArrowheads="1"/>
            </p:cNvSpPr>
            <p:nvPr/>
          </p:nvSpPr>
          <p:spPr bwMode="auto">
            <a:xfrm>
              <a:off x="2688" y="177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41999" name="Text Box 34"/>
            <p:cNvSpPr txBox="1">
              <a:spLocks noChangeArrowheads="1"/>
            </p:cNvSpPr>
            <p:nvPr/>
          </p:nvSpPr>
          <p:spPr bwMode="auto">
            <a:xfrm>
              <a:off x="2784" y="2208"/>
              <a:ext cx="991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1"/>
                  </a:solidFill>
                </a:rPr>
                <a:t>Auger</a:t>
              </a:r>
              <a:br>
                <a:rPr lang="en-US" b="1">
                  <a:solidFill>
                    <a:schemeClr val="accent1"/>
                  </a:solidFill>
                </a:rPr>
              </a:br>
              <a:r>
                <a:rPr lang="en-US" b="1">
                  <a:solidFill>
                    <a:schemeClr val="accent1"/>
                  </a:solidFill>
                </a:rPr>
                <a:t>Electrons</a:t>
              </a:r>
            </a:p>
          </p:txBody>
        </p:sp>
        <p:sp>
          <p:nvSpPr>
            <p:cNvPr id="42000" name="Line 36"/>
            <p:cNvSpPr>
              <a:spLocks noChangeShapeType="1"/>
            </p:cNvSpPr>
            <p:nvPr/>
          </p:nvSpPr>
          <p:spPr bwMode="auto">
            <a:xfrm flipH="1" flipV="1">
              <a:off x="2880" y="1920"/>
              <a:ext cx="288" cy="3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2001" name="Line 37"/>
            <p:cNvSpPr>
              <a:spLocks noChangeShapeType="1"/>
            </p:cNvSpPr>
            <p:nvPr/>
          </p:nvSpPr>
          <p:spPr bwMode="auto">
            <a:xfrm flipH="1" flipV="1">
              <a:off x="3024" y="1680"/>
              <a:ext cx="144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41991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524000"/>
            <a:ext cx="5486400" cy="398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1992" name="Oval 21"/>
          <p:cNvSpPr>
            <a:spLocks noChangeArrowheads="1"/>
          </p:cNvSpPr>
          <p:nvPr/>
        </p:nvSpPr>
        <p:spPr bwMode="auto">
          <a:xfrm>
            <a:off x="6199188" y="2057400"/>
            <a:ext cx="304800" cy="3048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471988" y="1193800"/>
            <a:ext cx="2233612" cy="1143000"/>
            <a:chOff x="2352" y="720"/>
            <a:chExt cx="1407" cy="720"/>
          </a:xfrm>
        </p:grpSpPr>
        <p:sp>
          <p:nvSpPr>
            <p:cNvPr id="41994" name="Text Box 22"/>
            <p:cNvSpPr txBox="1">
              <a:spLocks noChangeArrowheads="1"/>
            </p:cNvSpPr>
            <p:nvPr/>
          </p:nvSpPr>
          <p:spPr bwMode="auto">
            <a:xfrm>
              <a:off x="2352" y="720"/>
              <a:ext cx="1407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accent1"/>
                  </a:solidFill>
                </a:rPr>
                <a:t>Photoelectron</a:t>
              </a:r>
            </a:p>
          </p:txBody>
        </p:sp>
        <p:sp>
          <p:nvSpPr>
            <p:cNvPr id="41995" name="Oval 19"/>
            <p:cNvSpPr>
              <a:spLocks noChangeArrowheads="1"/>
            </p:cNvSpPr>
            <p:nvPr/>
          </p:nvSpPr>
          <p:spPr bwMode="auto">
            <a:xfrm>
              <a:off x="3360" y="1248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41996" name="Line 25"/>
            <p:cNvSpPr>
              <a:spLocks noChangeShapeType="1"/>
            </p:cNvSpPr>
            <p:nvPr/>
          </p:nvSpPr>
          <p:spPr bwMode="auto">
            <a:xfrm>
              <a:off x="3168" y="960"/>
              <a:ext cx="192" cy="2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43" descr="Photon Response Apparatu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057400"/>
            <a:ext cx="16541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140075" y="381000"/>
            <a:ext cx="4025900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Photon Response</a:t>
            </a:r>
          </a:p>
        </p:txBody>
      </p:sp>
      <p:sp>
        <p:nvSpPr>
          <p:cNvPr id="486403" name="Rectangle 3"/>
          <p:cNvSpPr>
            <a:spLocks noChangeArrowheads="1"/>
          </p:cNvSpPr>
          <p:nvPr/>
        </p:nvSpPr>
        <p:spPr bwMode="auto">
          <a:xfrm>
            <a:off x="1438275" y="5395913"/>
            <a:ext cx="7475538" cy="936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3200" b="1" dirty="0">
                <a:ea typeface="+mn-ea"/>
              </a:rPr>
              <a:t>Structure in Photon Response Curve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3200" b="1" dirty="0">
                <a:ea typeface="+mn-ea"/>
              </a:rPr>
              <a:t>Includes Many Confounding Effects</a:t>
            </a:r>
          </a:p>
        </p:txBody>
      </p:sp>
      <p:sp>
        <p:nvSpPr>
          <p:cNvPr id="44036" name="Text Box 6"/>
          <p:cNvSpPr txBox="1">
            <a:spLocks noChangeArrowheads="1"/>
          </p:cNvSpPr>
          <p:nvPr/>
        </p:nvSpPr>
        <p:spPr bwMode="auto">
          <a:xfrm>
            <a:off x="2101850" y="1143000"/>
            <a:ext cx="202247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/>
              <a:t>Scintillator</a:t>
            </a:r>
          </a:p>
        </p:txBody>
      </p:sp>
      <p:sp>
        <p:nvSpPr>
          <p:cNvPr id="44037" name="Text Box 24"/>
          <p:cNvSpPr txBox="1">
            <a:spLocks noChangeArrowheads="1"/>
          </p:cNvSpPr>
          <p:nvPr/>
        </p:nvSpPr>
        <p:spPr bwMode="auto">
          <a:xfrm>
            <a:off x="1825625" y="4114800"/>
            <a:ext cx="259397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/>
              <a:t>Photodetector</a:t>
            </a:r>
          </a:p>
        </p:txBody>
      </p:sp>
      <p:pic>
        <p:nvPicPr>
          <p:cNvPr id="44038" name="Picture 26" descr="NaI Photon Respons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7300" y="1509713"/>
            <a:ext cx="49911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9" name="Text Box 27"/>
          <p:cNvSpPr txBox="1">
            <a:spLocks noChangeArrowheads="1"/>
          </p:cNvSpPr>
          <p:nvPr/>
        </p:nvSpPr>
        <p:spPr bwMode="auto">
          <a:xfrm>
            <a:off x="5219700" y="4481513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10</a:t>
            </a:r>
          </a:p>
        </p:txBody>
      </p:sp>
      <p:sp>
        <p:nvSpPr>
          <p:cNvPr id="44040" name="Text Box 28"/>
          <p:cNvSpPr txBox="1">
            <a:spLocks noChangeArrowheads="1"/>
          </p:cNvSpPr>
          <p:nvPr/>
        </p:nvSpPr>
        <p:spPr bwMode="auto">
          <a:xfrm>
            <a:off x="7124700" y="4524375"/>
            <a:ext cx="5238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10</a:t>
            </a:r>
            <a:r>
              <a:rPr lang="en-US" sz="1800" baseline="30000"/>
              <a:t>2</a:t>
            </a:r>
            <a:endParaRPr lang="en-US" sz="1800"/>
          </a:p>
        </p:txBody>
      </p:sp>
      <p:sp>
        <p:nvSpPr>
          <p:cNvPr id="44041" name="Text Box 29"/>
          <p:cNvSpPr txBox="1">
            <a:spLocks noChangeArrowheads="1"/>
          </p:cNvSpPr>
          <p:nvPr/>
        </p:nvSpPr>
        <p:spPr bwMode="auto">
          <a:xfrm>
            <a:off x="9115425" y="4524375"/>
            <a:ext cx="5238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10</a:t>
            </a:r>
            <a:r>
              <a:rPr lang="en-US" sz="1800" baseline="30000"/>
              <a:t>3</a:t>
            </a:r>
            <a:endParaRPr lang="en-US" sz="1800"/>
          </a:p>
        </p:txBody>
      </p:sp>
      <p:sp>
        <p:nvSpPr>
          <p:cNvPr id="44042" name="Text Box 30"/>
          <p:cNvSpPr txBox="1">
            <a:spLocks noChangeArrowheads="1"/>
          </p:cNvSpPr>
          <p:nvPr/>
        </p:nvSpPr>
        <p:spPr bwMode="auto">
          <a:xfrm>
            <a:off x="4972050" y="3871913"/>
            <a:ext cx="628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1.00</a:t>
            </a:r>
          </a:p>
        </p:txBody>
      </p:sp>
      <p:sp>
        <p:nvSpPr>
          <p:cNvPr id="44043" name="Text Box 31"/>
          <p:cNvSpPr txBox="1">
            <a:spLocks noChangeArrowheads="1"/>
          </p:cNvSpPr>
          <p:nvPr/>
        </p:nvSpPr>
        <p:spPr bwMode="auto">
          <a:xfrm>
            <a:off x="4972050" y="3338513"/>
            <a:ext cx="628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1.13</a:t>
            </a:r>
          </a:p>
        </p:txBody>
      </p:sp>
      <p:sp>
        <p:nvSpPr>
          <p:cNvPr id="44044" name="Text Box 32"/>
          <p:cNvSpPr txBox="1">
            <a:spLocks noChangeArrowheads="1"/>
          </p:cNvSpPr>
          <p:nvPr/>
        </p:nvSpPr>
        <p:spPr bwMode="auto">
          <a:xfrm>
            <a:off x="4972050" y="2805113"/>
            <a:ext cx="628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1.25</a:t>
            </a:r>
          </a:p>
        </p:txBody>
      </p:sp>
      <p:sp>
        <p:nvSpPr>
          <p:cNvPr id="44045" name="Text Box 33"/>
          <p:cNvSpPr txBox="1">
            <a:spLocks noChangeArrowheads="1"/>
          </p:cNvSpPr>
          <p:nvPr/>
        </p:nvSpPr>
        <p:spPr bwMode="auto">
          <a:xfrm>
            <a:off x="4972050" y="2271713"/>
            <a:ext cx="628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1.38</a:t>
            </a:r>
          </a:p>
        </p:txBody>
      </p:sp>
      <p:sp>
        <p:nvSpPr>
          <p:cNvPr id="44046" name="Text Box 34"/>
          <p:cNvSpPr txBox="1">
            <a:spLocks noChangeArrowheads="1"/>
          </p:cNvSpPr>
          <p:nvPr/>
        </p:nvSpPr>
        <p:spPr bwMode="auto">
          <a:xfrm>
            <a:off x="4972050" y="1738313"/>
            <a:ext cx="628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1.50</a:t>
            </a:r>
          </a:p>
        </p:txBody>
      </p:sp>
      <p:sp>
        <p:nvSpPr>
          <p:cNvPr id="44047" name="Text Box 35"/>
          <p:cNvSpPr txBox="1">
            <a:spLocks noChangeArrowheads="1"/>
          </p:cNvSpPr>
          <p:nvPr/>
        </p:nvSpPr>
        <p:spPr bwMode="auto">
          <a:xfrm>
            <a:off x="6667500" y="4786313"/>
            <a:ext cx="20478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Energy (keV)</a:t>
            </a:r>
          </a:p>
        </p:txBody>
      </p:sp>
      <p:sp>
        <p:nvSpPr>
          <p:cNvPr id="44048" name="Text Box 36"/>
          <p:cNvSpPr txBox="1">
            <a:spLocks noChangeArrowheads="1"/>
          </p:cNvSpPr>
          <p:nvPr/>
        </p:nvSpPr>
        <p:spPr bwMode="auto">
          <a:xfrm rot="-5400000">
            <a:off x="3225007" y="2874169"/>
            <a:ext cx="29956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Relative Light Yield</a:t>
            </a:r>
          </a:p>
        </p:txBody>
      </p:sp>
      <p:sp>
        <p:nvSpPr>
          <p:cNvPr id="44049" name="Text Box 37"/>
          <p:cNvSpPr txBox="1">
            <a:spLocks noChangeArrowheads="1"/>
          </p:cNvSpPr>
          <p:nvPr/>
        </p:nvSpPr>
        <p:spPr bwMode="auto">
          <a:xfrm>
            <a:off x="304800" y="6477000"/>
            <a:ext cx="6251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M. Moszyński, et al., Nucl. Instr. Meth. A-484, pp. 259–269, 2002</a:t>
            </a:r>
          </a:p>
        </p:txBody>
      </p:sp>
      <p:sp>
        <p:nvSpPr>
          <p:cNvPr id="44050" name="Text Box 8"/>
          <p:cNvSpPr txBox="1">
            <a:spLocks noChangeArrowheads="1"/>
          </p:cNvSpPr>
          <p:nvPr/>
        </p:nvSpPr>
        <p:spPr bwMode="auto">
          <a:xfrm>
            <a:off x="0" y="1982788"/>
            <a:ext cx="25908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/>
              <a:t>Monochromatic Gamma</a:t>
            </a:r>
          </a:p>
        </p:txBody>
      </p:sp>
      <p:sp>
        <p:nvSpPr>
          <p:cNvPr id="44051" name="Line 7"/>
          <p:cNvSpPr>
            <a:spLocks noChangeShapeType="1"/>
          </p:cNvSpPr>
          <p:nvPr/>
        </p:nvSpPr>
        <p:spPr bwMode="auto">
          <a:xfrm>
            <a:off x="1981200" y="2576513"/>
            <a:ext cx="9874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073275" y="457200"/>
            <a:ext cx="6161088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Layer 2: Electron Response</a:t>
            </a:r>
          </a:p>
        </p:txBody>
      </p:sp>
      <p:pic>
        <p:nvPicPr>
          <p:cNvPr id="46082" name="Picture 1027" descr="on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2075" y="1489075"/>
            <a:ext cx="5064125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1048" descr="Photon Response Apparatu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590800"/>
            <a:ext cx="16541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04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1488" y="381000"/>
            <a:ext cx="4281487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Electron Response</a:t>
            </a:r>
          </a:p>
        </p:txBody>
      </p:sp>
      <p:sp>
        <p:nvSpPr>
          <p:cNvPr id="48131" name="Text Box 1029"/>
          <p:cNvSpPr txBox="1">
            <a:spLocks noChangeArrowheads="1"/>
          </p:cNvSpPr>
          <p:nvPr/>
        </p:nvSpPr>
        <p:spPr bwMode="auto">
          <a:xfrm>
            <a:off x="4006850" y="1676400"/>
            <a:ext cx="202247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/>
              <a:t>Scintillator</a:t>
            </a:r>
          </a:p>
        </p:txBody>
      </p:sp>
      <p:sp>
        <p:nvSpPr>
          <p:cNvPr id="48132" name="Text Box 1030"/>
          <p:cNvSpPr txBox="1">
            <a:spLocks noChangeArrowheads="1"/>
          </p:cNvSpPr>
          <p:nvPr/>
        </p:nvSpPr>
        <p:spPr bwMode="auto">
          <a:xfrm>
            <a:off x="1752600" y="2516188"/>
            <a:ext cx="25908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/>
              <a:t>Monochromatic Electron</a:t>
            </a:r>
          </a:p>
        </p:txBody>
      </p:sp>
      <p:sp>
        <p:nvSpPr>
          <p:cNvPr id="48133" name="Line 1036"/>
          <p:cNvSpPr>
            <a:spLocks noChangeShapeType="1"/>
          </p:cNvSpPr>
          <p:nvPr/>
        </p:nvSpPr>
        <p:spPr bwMode="auto">
          <a:xfrm>
            <a:off x="3886200" y="3109913"/>
            <a:ext cx="9874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8134" name="Text Box 1037"/>
          <p:cNvSpPr txBox="1">
            <a:spLocks noChangeArrowheads="1"/>
          </p:cNvSpPr>
          <p:nvPr/>
        </p:nvSpPr>
        <p:spPr bwMode="auto">
          <a:xfrm>
            <a:off x="3730625" y="4648200"/>
            <a:ext cx="259397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/>
              <a:t>Photodetector</a:t>
            </a:r>
          </a:p>
        </p:txBody>
      </p:sp>
      <p:grpSp>
        <p:nvGrpSpPr>
          <p:cNvPr id="2" name="Group 1042"/>
          <p:cNvGrpSpPr>
            <a:grpSpLocks/>
          </p:cNvGrpSpPr>
          <p:nvPr/>
        </p:nvGrpSpPr>
        <p:grpSpPr bwMode="auto">
          <a:xfrm>
            <a:off x="2667000" y="1600200"/>
            <a:ext cx="4800600" cy="4899025"/>
            <a:chOff x="1680" y="1008"/>
            <a:chExt cx="3024" cy="3086"/>
          </a:xfrm>
        </p:grpSpPr>
        <p:sp>
          <p:nvSpPr>
            <p:cNvPr id="490499" name="Rectangle 1027"/>
            <p:cNvSpPr>
              <a:spLocks noChangeArrowheads="1"/>
            </p:cNvSpPr>
            <p:nvPr/>
          </p:nvSpPr>
          <p:spPr bwMode="auto">
            <a:xfrm>
              <a:off x="2094" y="3504"/>
              <a:ext cx="2333" cy="5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60325" tIns="23812" rIns="60325" bIns="23812">
              <a:spAutoFit/>
            </a:bodyPr>
            <a:lstStyle/>
            <a:p>
              <a:pPr marL="228600" indent="-228600" algn="ctr" defTabSz="858838" eaLnBrk="0" hangingPunct="0">
                <a:lnSpc>
                  <a:spcPct val="90000"/>
                </a:lnSpc>
                <a:buClr>
                  <a:schemeClr val="accent1"/>
                </a:buClr>
                <a:buFontTx/>
                <a:buChar char="•"/>
                <a:defRPr/>
              </a:pPr>
              <a:r>
                <a:rPr lang="en-US" sz="3200" b="1">
                  <a:ea typeface="+mn-ea"/>
                </a:rPr>
                <a:t>Surface Effects</a:t>
              </a:r>
            </a:p>
            <a:p>
              <a:pPr marL="228600" indent="-228600" algn="ctr" defTabSz="858838" eaLnBrk="0" hangingPunct="0">
                <a:lnSpc>
                  <a:spcPct val="90000"/>
                </a:lnSpc>
                <a:buClr>
                  <a:schemeClr val="accent1"/>
                </a:buClr>
                <a:buFontTx/>
                <a:buChar char="•"/>
                <a:defRPr/>
              </a:pPr>
              <a:r>
                <a:rPr lang="en-US" sz="3200" b="1">
                  <a:ea typeface="+mn-ea"/>
                </a:rPr>
                <a:t>Sample Charging</a:t>
              </a:r>
            </a:p>
          </p:txBody>
        </p:sp>
        <p:grpSp>
          <p:nvGrpSpPr>
            <p:cNvPr id="48137" name="Group 1041"/>
            <p:cNvGrpSpPr>
              <a:grpSpLocks/>
            </p:cNvGrpSpPr>
            <p:nvPr/>
          </p:nvGrpSpPr>
          <p:grpSpPr bwMode="auto">
            <a:xfrm>
              <a:off x="1680" y="1008"/>
              <a:ext cx="3024" cy="2208"/>
              <a:chOff x="1680" y="1008"/>
              <a:chExt cx="3024" cy="2208"/>
            </a:xfrm>
          </p:grpSpPr>
          <p:sp>
            <p:nvSpPr>
              <p:cNvPr id="48138" name="Line 1039"/>
              <p:cNvSpPr>
                <a:spLocks noChangeShapeType="1"/>
              </p:cNvSpPr>
              <p:nvPr/>
            </p:nvSpPr>
            <p:spPr bwMode="auto">
              <a:xfrm flipV="1">
                <a:off x="1680" y="1008"/>
                <a:ext cx="3024" cy="2208"/>
              </a:xfrm>
              <a:prstGeom prst="line">
                <a:avLst/>
              </a:prstGeom>
              <a:noFill/>
              <a:ln w="762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8139" name="Line 1040"/>
              <p:cNvSpPr>
                <a:spLocks noChangeShapeType="1"/>
              </p:cNvSpPr>
              <p:nvPr/>
            </p:nvSpPr>
            <p:spPr bwMode="auto">
              <a:xfrm flipH="1" flipV="1">
                <a:off x="1680" y="1008"/>
                <a:ext cx="3024" cy="2208"/>
              </a:xfrm>
              <a:prstGeom prst="line">
                <a:avLst/>
              </a:prstGeom>
              <a:noFill/>
              <a:ln w="762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36625" y="228600"/>
            <a:ext cx="8421688" cy="5461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How Is Electron Response Measured?</a:t>
            </a:r>
          </a:p>
        </p:txBody>
      </p:sp>
      <p:pic>
        <p:nvPicPr>
          <p:cNvPr id="50178" name="Picture 3"/>
          <p:cNvPicPr>
            <a:picLocks noChangeAspect="1" noChangeArrowheads="1"/>
          </p:cNvPicPr>
          <p:nvPr/>
        </p:nvPicPr>
        <p:blipFill>
          <a:blip r:embed="rId3"/>
          <a:srcRect l="7437" t="11600" r="4057" b="13919"/>
          <a:stretch>
            <a:fillRect/>
          </a:stretch>
        </p:blipFill>
        <p:spPr bwMode="auto">
          <a:xfrm>
            <a:off x="685800" y="1143000"/>
            <a:ext cx="912336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6229" name="Rectangle 5"/>
          <p:cNvSpPr>
            <a:spLocks noChangeArrowheads="1"/>
          </p:cNvSpPr>
          <p:nvPr/>
        </p:nvSpPr>
        <p:spPr bwMode="auto">
          <a:xfrm>
            <a:off x="841375" y="5111750"/>
            <a:ext cx="8602663" cy="1212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sz="2800" b="1">
                <a:ea typeface="ＭＳ Ｐゴシック" charset="-128"/>
              </a:rPr>
              <a:t>662 keV Gamma Compton Scatters in Scintillator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sz="2800" b="1">
                <a:ea typeface="ＭＳ Ｐゴシック" charset="-128"/>
              </a:rPr>
              <a:t>Energy of Scattered Gamma Measured in HPGe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sz="2800" b="1">
                <a:ea typeface="ＭＳ Ｐゴシック" charset="-128"/>
              </a:rPr>
              <a:t>Plot Light Output vs. Electron Energy (E</a:t>
            </a:r>
            <a:r>
              <a:rPr lang="en-US" sz="2800" b="1" baseline="-25000">
                <a:ea typeface="ＭＳ Ｐゴシック" charset="-128"/>
                <a:sym typeface="Symbol" charset="2"/>
              </a:rPr>
              <a:t></a:t>
            </a:r>
            <a:r>
              <a:rPr lang="en-US" sz="2800" b="1">
                <a:ea typeface="ＭＳ Ｐゴシック" charset="-128"/>
              </a:rPr>
              <a:t>–E</a:t>
            </a:r>
            <a:r>
              <a:rPr lang="en-US" sz="2800" b="1" baseline="-25000">
                <a:ea typeface="ＭＳ Ｐゴシック" charset="-128"/>
              </a:rPr>
              <a:t>HPGe</a:t>
            </a:r>
            <a:r>
              <a:rPr lang="en-US" sz="2800" b="1">
                <a:ea typeface="ＭＳ Ｐゴシック" charset="-128"/>
              </a:rPr>
              <a:t>) </a:t>
            </a:r>
          </a:p>
        </p:txBody>
      </p:sp>
      <p:sp>
        <p:nvSpPr>
          <p:cNvPr id="50180" name="Text Box 6"/>
          <p:cNvSpPr txBox="1">
            <a:spLocks noChangeArrowheads="1"/>
          </p:cNvSpPr>
          <p:nvPr/>
        </p:nvSpPr>
        <p:spPr bwMode="auto">
          <a:xfrm>
            <a:off x="304800" y="6477000"/>
            <a:ext cx="58864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J.D. Valentine, et al., Nucl. Instr. Meth. A-486, pp. 452, 2002</a:t>
            </a:r>
          </a:p>
        </p:txBody>
      </p:sp>
      <p:sp>
        <p:nvSpPr>
          <p:cNvPr id="50181" name="TextBox 5"/>
          <p:cNvSpPr txBox="1">
            <a:spLocks noChangeArrowheads="1"/>
          </p:cNvSpPr>
          <p:nvPr/>
        </p:nvSpPr>
        <p:spPr bwMode="auto">
          <a:xfrm>
            <a:off x="776288" y="990600"/>
            <a:ext cx="50530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FC0128"/>
                </a:solidFill>
              </a:rPr>
              <a:t>Compton Coincidence Technique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28913" y="381000"/>
            <a:ext cx="4864100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Compton Interactions</a:t>
            </a:r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792163" y="5616575"/>
            <a:ext cx="8723312" cy="936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</a:rPr>
              <a:t>•</a:t>
            </a:r>
            <a:r>
              <a:rPr lang="en-US" sz="3200" b="1">
                <a:ea typeface="ＭＳ Ｐゴシック" charset="-128"/>
              </a:rPr>
              <a:t> Usually Occur with </a:t>
            </a:r>
            <a:r>
              <a:rPr lang="en-US" sz="3200" b="1" i="1">
                <a:solidFill>
                  <a:srgbClr val="009900"/>
                </a:solidFill>
                <a:ea typeface="ＭＳ Ｐゴシック" charset="-128"/>
              </a:rPr>
              <a:t>Outer</a:t>
            </a:r>
            <a:r>
              <a:rPr lang="en-US" sz="3200" b="1">
                <a:ea typeface="ＭＳ Ｐゴシック" charset="-128"/>
              </a:rPr>
              <a:t> Shell Electrons 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  <a:sym typeface="Symbol" charset="2"/>
              </a:rPr>
              <a:t></a:t>
            </a:r>
            <a:r>
              <a:rPr lang="en-US" sz="3200" b="1">
                <a:ea typeface="ＭＳ Ｐゴシック" charset="-128"/>
                <a:sym typeface="Symbol" charset="2"/>
              </a:rPr>
              <a:t> </a:t>
            </a:r>
            <a:r>
              <a:rPr lang="en-US" sz="3200" b="1" i="1">
                <a:ea typeface="ＭＳ Ｐゴシック" charset="-128"/>
                <a:sym typeface="Symbol" charset="2"/>
              </a:rPr>
              <a:t>All </a:t>
            </a:r>
            <a:r>
              <a:rPr lang="en-US" sz="3200" b="1">
                <a:ea typeface="ＭＳ Ｐゴシック" charset="-128"/>
                <a:sym typeface="Symbol" charset="2"/>
              </a:rPr>
              <a:t>Energy Transferred to e</a:t>
            </a:r>
            <a:r>
              <a:rPr lang="en-US" sz="3200" b="1" baseline="30000">
                <a:ea typeface="ＭＳ Ｐゴシック" charset="-128"/>
                <a:sym typeface="Symbol" charset="2"/>
              </a:rPr>
              <a:t>–</a:t>
            </a:r>
            <a:r>
              <a:rPr lang="en-US" sz="3200" b="1">
                <a:ea typeface="ＭＳ Ｐゴシック" charset="-128"/>
                <a:sym typeface="Symbol" charset="2"/>
              </a:rPr>
              <a:t> (No Cascade)</a:t>
            </a:r>
          </a:p>
        </p:txBody>
      </p:sp>
      <p:sp>
        <p:nvSpPr>
          <p:cNvPr id="52227" name="Oval 4"/>
          <p:cNvSpPr>
            <a:spLocks noChangeArrowheads="1"/>
          </p:cNvSpPr>
          <p:nvPr/>
        </p:nvSpPr>
        <p:spPr bwMode="auto">
          <a:xfrm>
            <a:off x="4743450" y="2762250"/>
            <a:ext cx="952500" cy="952500"/>
          </a:xfrm>
          <a:prstGeom prst="ellipse">
            <a:avLst/>
          </a:prstGeom>
          <a:solidFill>
            <a:srgbClr val="FF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2228" name="Oval 5"/>
          <p:cNvSpPr>
            <a:spLocks noChangeArrowheads="1"/>
          </p:cNvSpPr>
          <p:nvPr/>
        </p:nvSpPr>
        <p:spPr bwMode="auto">
          <a:xfrm>
            <a:off x="4495800" y="2514600"/>
            <a:ext cx="1447800" cy="1447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2229" name="Oval 6"/>
          <p:cNvSpPr>
            <a:spLocks noChangeArrowheads="1"/>
          </p:cNvSpPr>
          <p:nvPr/>
        </p:nvSpPr>
        <p:spPr bwMode="auto">
          <a:xfrm>
            <a:off x="4210050" y="2228850"/>
            <a:ext cx="2019300" cy="20193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2230" name="Oval 7"/>
          <p:cNvSpPr>
            <a:spLocks noChangeArrowheads="1"/>
          </p:cNvSpPr>
          <p:nvPr/>
        </p:nvSpPr>
        <p:spPr bwMode="auto">
          <a:xfrm>
            <a:off x="3581400" y="1600200"/>
            <a:ext cx="3276600" cy="3276600"/>
          </a:xfrm>
          <a:prstGeom prst="ellips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2231" name="Oval 8"/>
          <p:cNvSpPr>
            <a:spLocks noChangeArrowheads="1"/>
          </p:cNvSpPr>
          <p:nvPr/>
        </p:nvSpPr>
        <p:spPr bwMode="auto">
          <a:xfrm>
            <a:off x="3924300" y="1943100"/>
            <a:ext cx="2590800" cy="2590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grpSp>
        <p:nvGrpSpPr>
          <p:cNvPr id="52232" name="Group 9"/>
          <p:cNvGrpSpPr>
            <a:grpSpLocks/>
          </p:cNvGrpSpPr>
          <p:nvPr/>
        </p:nvGrpSpPr>
        <p:grpSpPr bwMode="auto">
          <a:xfrm>
            <a:off x="5740400" y="3048000"/>
            <a:ext cx="1981200" cy="366713"/>
            <a:chOff x="3616" y="1968"/>
            <a:chExt cx="1248" cy="231"/>
          </a:xfrm>
        </p:grpSpPr>
        <p:sp>
          <p:nvSpPr>
            <p:cNvPr id="52239" name="Text Box 10"/>
            <p:cNvSpPr txBox="1">
              <a:spLocks noChangeArrowheads="1"/>
            </p:cNvSpPr>
            <p:nvPr/>
          </p:nvSpPr>
          <p:spPr bwMode="auto">
            <a:xfrm>
              <a:off x="3616" y="1968"/>
              <a:ext cx="220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/>
                <a:t>K</a:t>
              </a:r>
            </a:p>
          </p:txBody>
        </p:sp>
        <p:sp>
          <p:nvSpPr>
            <p:cNvPr id="52240" name="Text Box 11"/>
            <p:cNvSpPr txBox="1">
              <a:spLocks noChangeArrowheads="1"/>
            </p:cNvSpPr>
            <p:nvPr/>
          </p:nvSpPr>
          <p:spPr bwMode="auto">
            <a:xfrm>
              <a:off x="3796" y="1968"/>
              <a:ext cx="204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/>
                <a:t>L</a:t>
              </a:r>
            </a:p>
          </p:txBody>
        </p:sp>
        <p:sp>
          <p:nvSpPr>
            <p:cNvPr id="52241" name="Text Box 12"/>
            <p:cNvSpPr txBox="1">
              <a:spLocks noChangeArrowheads="1"/>
            </p:cNvSpPr>
            <p:nvPr/>
          </p:nvSpPr>
          <p:spPr bwMode="auto">
            <a:xfrm>
              <a:off x="3984" y="1968"/>
              <a:ext cx="236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/>
                <a:t>M</a:t>
              </a:r>
            </a:p>
          </p:txBody>
        </p:sp>
        <p:sp>
          <p:nvSpPr>
            <p:cNvPr id="52242" name="Text Box 13"/>
            <p:cNvSpPr txBox="1">
              <a:spLocks noChangeArrowheads="1"/>
            </p:cNvSpPr>
            <p:nvPr/>
          </p:nvSpPr>
          <p:spPr bwMode="auto">
            <a:xfrm>
              <a:off x="4204" y="1968"/>
              <a:ext cx="660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/>
                <a:t>Valence</a:t>
              </a:r>
            </a:p>
          </p:txBody>
        </p:sp>
      </p:grpSp>
      <p:sp>
        <p:nvSpPr>
          <p:cNvPr id="52233" name="Text Box 14"/>
          <p:cNvSpPr txBox="1">
            <a:spLocks noChangeArrowheads="1"/>
          </p:cNvSpPr>
          <p:nvPr/>
        </p:nvSpPr>
        <p:spPr bwMode="auto">
          <a:xfrm>
            <a:off x="5019675" y="3054350"/>
            <a:ext cx="400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/>
              <a:t>W</a:t>
            </a:r>
          </a:p>
        </p:txBody>
      </p:sp>
      <p:sp>
        <p:nvSpPr>
          <p:cNvPr id="52234" name="Oval 24"/>
          <p:cNvSpPr>
            <a:spLocks noChangeArrowheads="1"/>
          </p:cNvSpPr>
          <p:nvPr/>
        </p:nvSpPr>
        <p:spPr bwMode="auto">
          <a:xfrm>
            <a:off x="5251450" y="4746625"/>
            <a:ext cx="228600" cy="228600"/>
          </a:xfrm>
          <a:prstGeom prst="ellipse">
            <a:avLst/>
          </a:prstGeom>
          <a:solidFill>
            <a:srgbClr val="009900"/>
          </a:solidFill>
          <a:ln w="127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2235" name="Line 25"/>
          <p:cNvSpPr>
            <a:spLocks noChangeShapeType="1"/>
          </p:cNvSpPr>
          <p:nvPr/>
        </p:nvSpPr>
        <p:spPr bwMode="auto">
          <a:xfrm>
            <a:off x="3194050" y="4899025"/>
            <a:ext cx="2057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2236" name="Text Box 26"/>
          <p:cNvSpPr txBox="1">
            <a:spLocks noChangeArrowheads="1"/>
          </p:cNvSpPr>
          <p:nvPr/>
        </p:nvSpPr>
        <p:spPr bwMode="auto">
          <a:xfrm>
            <a:off x="2822575" y="4486275"/>
            <a:ext cx="37147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b="1">
                <a:sym typeface="Symbol" pitchFamily="18" charset="2"/>
              </a:rPr>
              <a:t></a:t>
            </a:r>
            <a:endParaRPr lang="en-US" sz="3600" b="1"/>
          </a:p>
        </p:txBody>
      </p:sp>
      <p:sp>
        <p:nvSpPr>
          <p:cNvPr id="52237" name="Line 27"/>
          <p:cNvSpPr>
            <a:spLocks noChangeShapeType="1"/>
          </p:cNvSpPr>
          <p:nvPr/>
        </p:nvSpPr>
        <p:spPr bwMode="auto">
          <a:xfrm flipV="1">
            <a:off x="5327650" y="4257675"/>
            <a:ext cx="2667000" cy="60960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2238" name="Text Box 28"/>
          <p:cNvSpPr txBox="1">
            <a:spLocks noChangeArrowheads="1"/>
          </p:cNvSpPr>
          <p:nvPr/>
        </p:nvSpPr>
        <p:spPr bwMode="auto">
          <a:xfrm>
            <a:off x="7156450" y="4495800"/>
            <a:ext cx="27924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Compton electron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11600" y="596900"/>
            <a:ext cx="2476500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Light Yield</a:t>
            </a:r>
          </a:p>
        </p:txBody>
      </p:sp>
      <p:sp>
        <p:nvSpPr>
          <p:cNvPr id="274441" name="Rectangle 9"/>
          <p:cNvSpPr>
            <a:spLocks noChangeArrowheads="1"/>
          </p:cNvSpPr>
          <p:nvPr/>
        </p:nvSpPr>
        <p:spPr bwMode="auto">
          <a:xfrm>
            <a:off x="1836738" y="5673725"/>
            <a:ext cx="6748462" cy="498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177800" indent="-1778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ea typeface="+mn-ea"/>
              </a:rPr>
              <a:t>Fundamental Scintillator Constant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981200" y="1784350"/>
            <a:ext cx="6346825" cy="3168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indent="-228600" eaLnBrk="0" hangingPunct="0">
              <a:lnSpc>
                <a:spcPct val="120000"/>
              </a:lnSpc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accent2"/>
                </a:solidFill>
              </a:rPr>
              <a:t>BGO	8,200 photons/MeV</a:t>
            </a:r>
          </a:p>
          <a:p>
            <a:pPr marL="228600" indent="-228600" eaLnBrk="0" hangingPunct="0">
              <a:lnSpc>
                <a:spcPct val="120000"/>
              </a:lnSpc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accent2"/>
                </a:solidFill>
              </a:rPr>
              <a:t>NaI:Tl	38,000 photons/MeV</a:t>
            </a:r>
          </a:p>
          <a:p>
            <a:pPr marL="228600" indent="-228600" eaLnBrk="0" hangingPunct="0">
              <a:lnSpc>
                <a:spcPct val="120000"/>
              </a:lnSpc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accent2"/>
                </a:solidFill>
              </a:rPr>
              <a:t>CsI:Tl	60,000 photons/MeV</a:t>
            </a:r>
          </a:p>
          <a:p>
            <a:pPr marL="228600" indent="-228600" eaLnBrk="0" hangingPunct="0">
              <a:lnSpc>
                <a:spcPct val="120000"/>
              </a:lnSpc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accent2"/>
                </a:solidFill>
              </a:rPr>
              <a:t>LSO	28,000 photons/MeV</a:t>
            </a:r>
          </a:p>
          <a:p>
            <a:pPr marL="228600" indent="-228600" eaLnBrk="0" hangingPunct="0">
              <a:lnSpc>
                <a:spcPct val="120000"/>
              </a:lnSpc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accent2"/>
                </a:solidFill>
              </a:rPr>
              <a:t>LaCl</a:t>
            </a:r>
            <a:r>
              <a:rPr lang="en-US" sz="2800" b="1" baseline="-25000">
                <a:solidFill>
                  <a:schemeClr val="accent2"/>
                </a:solidFill>
              </a:rPr>
              <a:t>3</a:t>
            </a:r>
            <a:r>
              <a:rPr lang="en-US" sz="2800" b="1">
                <a:solidFill>
                  <a:schemeClr val="accent2"/>
                </a:solidFill>
              </a:rPr>
              <a:t>:Ce	50,000 photons/MeV</a:t>
            </a:r>
          </a:p>
          <a:p>
            <a:pPr marL="228600" indent="-228600" eaLnBrk="0" hangingPunct="0">
              <a:lnSpc>
                <a:spcPct val="120000"/>
              </a:lnSpc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accent2"/>
                </a:solidFill>
              </a:rPr>
              <a:t>LaBr</a:t>
            </a:r>
            <a:r>
              <a:rPr lang="en-US" sz="2800" b="1" baseline="-25000">
                <a:solidFill>
                  <a:schemeClr val="accent2"/>
                </a:solidFill>
              </a:rPr>
              <a:t>3</a:t>
            </a:r>
            <a:r>
              <a:rPr lang="en-US" sz="2800" b="1">
                <a:solidFill>
                  <a:schemeClr val="accent2"/>
                </a:solidFill>
              </a:rPr>
              <a:t>:Ce	63,000 photons/MeV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667000" y="1600200"/>
            <a:ext cx="4800600" cy="3505200"/>
            <a:chOff x="1680" y="1008"/>
            <a:chExt cx="3024" cy="2208"/>
          </a:xfrm>
        </p:grpSpPr>
        <p:sp>
          <p:nvSpPr>
            <p:cNvPr id="17413" name="Line 15"/>
            <p:cNvSpPr>
              <a:spLocks noChangeShapeType="1"/>
            </p:cNvSpPr>
            <p:nvPr/>
          </p:nvSpPr>
          <p:spPr bwMode="auto">
            <a:xfrm flipV="1">
              <a:off x="1680" y="1008"/>
              <a:ext cx="3024" cy="2208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7414" name="Line 16"/>
            <p:cNvSpPr>
              <a:spLocks noChangeShapeType="1"/>
            </p:cNvSpPr>
            <p:nvPr/>
          </p:nvSpPr>
          <p:spPr bwMode="auto">
            <a:xfrm flipH="1" flipV="1">
              <a:off x="1680" y="1008"/>
              <a:ext cx="3024" cy="2208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228600"/>
            <a:ext cx="9056688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Electron Response vs. Photon Response</a:t>
            </a:r>
          </a:p>
        </p:txBody>
      </p:sp>
      <p:sp>
        <p:nvSpPr>
          <p:cNvPr id="492547" name="Rectangle 3"/>
          <p:cNvSpPr>
            <a:spLocks noChangeArrowheads="1"/>
          </p:cNvSpPr>
          <p:nvPr/>
        </p:nvSpPr>
        <p:spPr bwMode="auto">
          <a:xfrm>
            <a:off x="923925" y="4959350"/>
            <a:ext cx="8640763" cy="1212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2800" b="1" dirty="0">
                <a:ea typeface="+mn-ea"/>
              </a:rPr>
              <a:t>Electron Response Has Less Structure 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2800" b="1" dirty="0">
                <a:ea typeface="+mn-ea"/>
                <a:sym typeface="Symbol" charset="2"/>
              </a:rPr>
              <a:t>Photon Response Can Be </a:t>
            </a:r>
            <a:r>
              <a:rPr lang="en-US" sz="2800" b="1" i="1" dirty="0">
                <a:ea typeface="+mn-ea"/>
                <a:sym typeface="Symbol" charset="2"/>
              </a:rPr>
              <a:t>Qualitatively</a:t>
            </a:r>
            <a:r>
              <a:rPr lang="en-US" sz="2800" b="1" dirty="0">
                <a:ea typeface="+mn-ea"/>
                <a:sym typeface="Symbol" charset="2"/>
              </a:rPr>
              <a:t> Predicted</a:t>
            </a:r>
            <a:br>
              <a:rPr lang="en-US" sz="2800" b="1" dirty="0">
                <a:ea typeface="+mn-ea"/>
                <a:sym typeface="Symbol" charset="2"/>
              </a:rPr>
            </a:br>
            <a:r>
              <a:rPr lang="en-US" sz="2800" b="1" dirty="0">
                <a:ea typeface="+mn-ea"/>
                <a:sym typeface="Symbol" charset="2"/>
              </a:rPr>
              <a:t>from Electron Response &amp; Cascade</a:t>
            </a:r>
          </a:p>
        </p:txBody>
      </p:sp>
      <p:sp>
        <p:nvSpPr>
          <p:cNvPr id="54275" name="Text Box 19"/>
          <p:cNvSpPr txBox="1">
            <a:spLocks noChangeArrowheads="1"/>
          </p:cNvSpPr>
          <p:nvPr/>
        </p:nvSpPr>
        <p:spPr bwMode="auto">
          <a:xfrm>
            <a:off x="1522413" y="914400"/>
            <a:ext cx="2774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Photon Response</a:t>
            </a:r>
          </a:p>
        </p:txBody>
      </p:sp>
      <p:pic>
        <p:nvPicPr>
          <p:cNvPr id="54276" name="Picture 21" descr="NaI Photon Respons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50" y="1295400"/>
            <a:ext cx="4724400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Text Box 22"/>
          <p:cNvSpPr txBox="1">
            <a:spLocks noChangeAspect="1" noChangeArrowheads="1"/>
          </p:cNvSpPr>
          <p:nvPr/>
        </p:nvSpPr>
        <p:spPr bwMode="auto">
          <a:xfrm>
            <a:off x="627063" y="4154488"/>
            <a:ext cx="3841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10</a:t>
            </a:r>
          </a:p>
        </p:txBody>
      </p:sp>
      <p:sp>
        <p:nvSpPr>
          <p:cNvPr id="54278" name="Text Box 23"/>
          <p:cNvSpPr txBox="1">
            <a:spLocks noChangeAspect="1" noChangeArrowheads="1"/>
          </p:cNvSpPr>
          <p:nvPr/>
        </p:nvSpPr>
        <p:spPr bwMode="auto">
          <a:xfrm>
            <a:off x="2355850" y="4208463"/>
            <a:ext cx="4460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10</a:t>
            </a:r>
            <a:r>
              <a:rPr lang="en-US" sz="1400" baseline="30000"/>
              <a:t>2</a:t>
            </a:r>
            <a:endParaRPr lang="en-US" sz="1400"/>
          </a:p>
        </p:txBody>
      </p:sp>
      <p:sp>
        <p:nvSpPr>
          <p:cNvPr id="54279" name="Text Box 24"/>
          <p:cNvSpPr txBox="1">
            <a:spLocks noChangeAspect="1" noChangeArrowheads="1"/>
          </p:cNvSpPr>
          <p:nvPr/>
        </p:nvSpPr>
        <p:spPr bwMode="auto">
          <a:xfrm>
            <a:off x="4262438" y="4208463"/>
            <a:ext cx="4476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10</a:t>
            </a:r>
            <a:r>
              <a:rPr lang="en-US" sz="1400" baseline="30000"/>
              <a:t>3</a:t>
            </a:r>
            <a:endParaRPr lang="en-US" sz="1400"/>
          </a:p>
        </p:txBody>
      </p:sp>
      <p:sp>
        <p:nvSpPr>
          <p:cNvPr id="54280" name="Text Box 25"/>
          <p:cNvSpPr txBox="1">
            <a:spLocks noChangeAspect="1" noChangeArrowheads="1"/>
          </p:cNvSpPr>
          <p:nvPr/>
        </p:nvSpPr>
        <p:spPr bwMode="auto">
          <a:xfrm>
            <a:off x="390525" y="3513138"/>
            <a:ext cx="5302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1.00</a:t>
            </a:r>
          </a:p>
        </p:txBody>
      </p:sp>
      <p:sp>
        <p:nvSpPr>
          <p:cNvPr id="54281" name="Text Box 26"/>
          <p:cNvSpPr txBox="1">
            <a:spLocks noChangeAspect="1" noChangeArrowheads="1"/>
          </p:cNvSpPr>
          <p:nvPr/>
        </p:nvSpPr>
        <p:spPr bwMode="auto">
          <a:xfrm>
            <a:off x="390525" y="3013075"/>
            <a:ext cx="5302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1.13</a:t>
            </a:r>
          </a:p>
        </p:txBody>
      </p:sp>
      <p:sp>
        <p:nvSpPr>
          <p:cNvPr id="54282" name="Text Box 27"/>
          <p:cNvSpPr txBox="1">
            <a:spLocks noChangeAspect="1" noChangeArrowheads="1"/>
          </p:cNvSpPr>
          <p:nvPr/>
        </p:nvSpPr>
        <p:spPr bwMode="auto">
          <a:xfrm>
            <a:off x="390525" y="2513013"/>
            <a:ext cx="5302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1.25</a:t>
            </a:r>
          </a:p>
        </p:txBody>
      </p:sp>
      <p:sp>
        <p:nvSpPr>
          <p:cNvPr id="54283" name="Text Box 28"/>
          <p:cNvSpPr txBox="1">
            <a:spLocks noChangeAspect="1" noChangeArrowheads="1"/>
          </p:cNvSpPr>
          <p:nvPr/>
        </p:nvSpPr>
        <p:spPr bwMode="auto">
          <a:xfrm>
            <a:off x="390525" y="2011363"/>
            <a:ext cx="5302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1.38</a:t>
            </a:r>
          </a:p>
        </p:txBody>
      </p:sp>
      <p:sp>
        <p:nvSpPr>
          <p:cNvPr id="54284" name="Text Box 29"/>
          <p:cNvSpPr txBox="1">
            <a:spLocks noChangeAspect="1" noChangeArrowheads="1"/>
          </p:cNvSpPr>
          <p:nvPr/>
        </p:nvSpPr>
        <p:spPr bwMode="auto">
          <a:xfrm>
            <a:off x="390525" y="1511300"/>
            <a:ext cx="5302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1.50</a:t>
            </a:r>
          </a:p>
        </p:txBody>
      </p:sp>
      <p:sp>
        <p:nvSpPr>
          <p:cNvPr id="54285" name="Text Box 30"/>
          <p:cNvSpPr txBox="1">
            <a:spLocks noChangeAspect="1" noChangeArrowheads="1"/>
          </p:cNvSpPr>
          <p:nvPr/>
        </p:nvSpPr>
        <p:spPr bwMode="auto">
          <a:xfrm>
            <a:off x="1631950" y="4419600"/>
            <a:ext cx="2455863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/>
              <a:t>Photon Energy (keV)</a:t>
            </a:r>
          </a:p>
        </p:txBody>
      </p:sp>
      <p:sp>
        <p:nvSpPr>
          <p:cNvPr id="54286" name="Text Box 31"/>
          <p:cNvSpPr txBox="1">
            <a:spLocks noChangeAspect="1" noChangeArrowheads="1"/>
          </p:cNvSpPr>
          <p:nvPr/>
        </p:nvSpPr>
        <p:spPr bwMode="auto">
          <a:xfrm rot="-5400000">
            <a:off x="-923925" y="2478088"/>
            <a:ext cx="229235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/>
              <a:t>Relative Light Yield</a:t>
            </a:r>
          </a:p>
        </p:txBody>
      </p:sp>
      <p:sp>
        <p:nvSpPr>
          <p:cNvPr id="54287" name="Text Box 20"/>
          <p:cNvSpPr txBox="1">
            <a:spLocks noChangeArrowheads="1"/>
          </p:cNvSpPr>
          <p:nvPr/>
        </p:nvSpPr>
        <p:spPr bwMode="auto">
          <a:xfrm>
            <a:off x="6248400" y="914400"/>
            <a:ext cx="29448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Electron Response</a:t>
            </a:r>
          </a:p>
        </p:txBody>
      </p:sp>
      <p:sp>
        <p:nvSpPr>
          <p:cNvPr id="54288" name="Text Box 82"/>
          <p:cNvSpPr txBox="1">
            <a:spLocks noChangeArrowheads="1"/>
          </p:cNvSpPr>
          <p:nvPr/>
        </p:nvSpPr>
        <p:spPr bwMode="auto">
          <a:xfrm>
            <a:off x="304800" y="6324600"/>
            <a:ext cx="6831013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on left from M. Moszyński, et al., Nucl. Instr. Meth. A-484, pp. 259–269, 2002</a:t>
            </a:r>
          </a:p>
          <a:p>
            <a:pPr eaLnBrk="0" hangingPunct="0"/>
            <a:r>
              <a:rPr lang="en-US" sz="1400"/>
              <a:t>Data on right from G. Hull, et al., IEEE Trans. Nucl. Sci. 56, pp. 331–336, 2009</a:t>
            </a:r>
          </a:p>
        </p:txBody>
      </p:sp>
      <p:pic>
        <p:nvPicPr>
          <p:cNvPr id="54289" name="Picture 3" descr="Comparison NonProp JV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48300" y="1371600"/>
            <a:ext cx="4724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90" name="Rectangle 42"/>
          <p:cNvSpPr>
            <a:spLocks noChangeArrowheads="1"/>
          </p:cNvSpPr>
          <p:nvPr/>
        </p:nvSpPr>
        <p:spPr bwMode="auto">
          <a:xfrm>
            <a:off x="5829300" y="4146550"/>
            <a:ext cx="4267200" cy="533400"/>
          </a:xfrm>
          <a:prstGeom prst="rect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fr-FR"/>
          </a:p>
        </p:txBody>
      </p:sp>
      <p:sp>
        <p:nvSpPr>
          <p:cNvPr id="54291" name="Rectangle 41"/>
          <p:cNvSpPr>
            <a:spLocks noChangeArrowheads="1"/>
          </p:cNvSpPr>
          <p:nvPr/>
        </p:nvSpPr>
        <p:spPr bwMode="auto">
          <a:xfrm>
            <a:off x="5359400" y="1371600"/>
            <a:ext cx="457200" cy="2895600"/>
          </a:xfrm>
          <a:prstGeom prst="rect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fr-FR"/>
          </a:p>
        </p:txBody>
      </p:sp>
      <p:sp>
        <p:nvSpPr>
          <p:cNvPr id="54292" name="Text Box 25"/>
          <p:cNvSpPr txBox="1">
            <a:spLocks noChangeAspect="1" noChangeArrowheads="1"/>
          </p:cNvSpPr>
          <p:nvPr/>
        </p:nvSpPr>
        <p:spPr bwMode="auto">
          <a:xfrm>
            <a:off x="5473700" y="3673475"/>
            <a:ext cx="433388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0.9</a:t>
            </a:r>
          </a:p>
        </p:txBody>
      </p:sp>
      <p:sp>
        <p:nvSpPr>
          <p:cNvPr id="54293" name="Text Box 26"/>
          <p:cNvSpPr txBox="1">
            <a:spLocks noChangeAspect="1" noChangeArrowheads="1"/>
          </p:cNvSpPr>
          <p:nvPr/>
        </p:nvSpPr>
        <p:spPr bwMode="auto">
          <a:xfrm>
            <a:off x="5473700" y="3146425"/>
            <a:ext cx="433388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1.0</a:t>
            </a:r>
          </a:p>
        </p:txBody>
      </p:sp>
      <p:sp>
        <p:nvSpPr>
          <p:cNvPr id="54294" name="Text Box 27"/>
          <p:cNvSpPr txBox="1">
            <a:spLocks noChangeAspect="1" noChangeArrowheads="1"/>
          </p:cNvSpPr>
          <p:nvPr/>
        </p:nvSpPr>
        <p:spPr bwMode="auto">
          <a:xfrm>
            <a:off x="5473700" y="2619375"/>
            <a:ext cx="433388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1.1</a:t>
            </a:r>
          </a:p>
        </p:txBody>
      </p:sp>
      <p:sp>
        <p:nvSpPr>
          <p:cNvPr id="54295" name="Text Box 28"/>
          <p:cNvSpPr txBox="1">
            <a:spLocks noChangeAspect="1" noChangeArrowheads="1"/>
          </p:cNvSpPr>
          <p:nvPr/>
        </p:nvSpPr>
        <p:spPr bwMode="auto">
          <a:xfrm>
            <a:off x="5473700" y="2092325"/>
            <a:ext cx="433388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1.2</a:t>
            </a:r>
          </a:p>
        </p:txBody>
      </p:sp>
      <p:sp>
        <p:nvSpPr>
          <p:cNvPr id="54296" name="Text Box 29"/>
          <p:cNvSpPr txBox="1">
            <a:spLocks noChangeAspect="1" noChangeArrowheads="1"/>
          </p:cNvSpPr>
          <p:nvPr/>
        </p:nvSpPr>
        <p:spPr bwMode="auto">
          <a:xfrm>
            <a:off x="5473700" y="1565275"/>
            <a:ext cx="433388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1.3</a:t>
            </a:r>
          </a:p>
        </p:txBody>
      </p:sp>
      <p:sp>
        <p:nvSpPr>
          <p:cNvPr id="54297" name="Text Box 31"/>
          <p:cNvSpPr txBox="1">
            <a:spLocks noChangeAspect="1" noChangeArrowheads="1"/>
          </p:cNvSpPr>
          <p:nvPr/>
        </p:nvSpPr>
        <p:spPr bwMode="auto">
          <a:xfrm rot="-5400000">
            <a:off x="4257675" y="2562225"/>
            <a:ext cx="229235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/>
              <a:t>Relative Light Yield</a:t>
            </a:r>
          </a:p>
        </p:txBody>
      </p:sp>
      <p:sp>
        <p:nvSpPr>
          <p:cNvPr id="54298" name="Text Box 22"/>
          <p:cNvSpPr txBox="1">
            <a:spLocks noChangeAspect="1" noChangeArrowheads="1"/>
          </p:cNvSpPr>
          <p:nvPr/>
        </p:nvSpPr>
        <p:spPr bwMode="auto">
          <a:xfrm>
            <a:off x="5721350" y="4191000"/>
            <a:ext cx="285750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</a:t>
            </a:r>
          </a:p>
        </p:txBody>
      </p:sp>
      <p:sp>
        <p:nvSpPr>
          <p:cNvPr id="54299" name="Text Box 23"/>
          <p:cNvSpPr txBox="1">
            <a:spLocks noChangeAspect="1" noChangeArrowheads="1"/>
          </p:cNvSpPr>
          <p:nvPr/>
        </p:nvSpPr>
        <p:spPr bwMode="auto">
          <a:xfrm>
            <a:off x="8372475" y="4189413"/>
            <a:ext cx="447675" cy="306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10</a:t>
            </a:r>
            <a:r>
              <a:rPr lang="en-US" sz="1400" baseline="30000"/>
              <a:t>2</a:t>
            </a:r>
            <a:endParaRPr lang="en-US" sz="1400"/>
          </a:p>
        </p:txBody>
      </p:sp>
      <p:sp>
        <p:nvSpPr>
          <p:cNvPr id="54300" name="Text Box 24"/>
          <p:cNvSpPr txBox="1">
            <a:spLocks noChangeAspect="1" noChangeArrowheads="1"/>
          </p:cNvSpPr>
          <p:nvPr/>
        </p:nvSpPr>
        <p:spPr bwMode="auto">
          <a:xfrm>
            <a:off x="9736138" y="4189413"/>
            <a:ext cx="447675" cy="306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10</a:t>
            </a:r>
            <a:r>
              <a:rPr lang="en-US" sz="1400" baseline="30000"/>
              <a:t>3</a:t>
            </a:r>
            <a:endParaRPr lang="en-US" sz="1400"/>
          </a:p>
        </p:txBody>
      </p:sp>
      <p:sp>
        <p:nvSpPr>
          <p:cNvPr id="54301" name="Text Box 30"/>
          <p:cNvSpPr txBox="1">
            <a:spLocks noChangeAspect="1" noChangeArrowheads="1"/>
          </p:cNvSpPr>
          <p:nvPr/>
        </p:nvSpPr>
        <p:spPr bwMode="auto">
          <a:xfrm>
            <a:off x="6667500" y="4456113"/>
            <a:ext cx="2582863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/>
              <a:t>Electron Energy (keV)</a:t>
            </a:r>
          </a:p>
        </p:txBody>
      </p:sp>
      <p:sp>
        <p:nvSpPr>
          <p:cNvPr id="54302" name="Text Box 22"/>
          <p:cNvSpPr txBox="1">
            <a:spLocks noChangeAspect="1" noChangeArrowheads="1"/>
          </p:cNvSpPr>
          <p:nvPr/>
        </p:nvSpPr>
        <p:spPr bwMode="auto">
          <a:xfrm>
            <a:off x="7038975" y="4191000"/>
            <a:ext cx="384175" cy="306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01700" y="228600"/>
            <a:ext cx="8491538" cy="549275"/>
          </a:xfrm>
        </p:spPr>
        <p:txBody>
          <a:bodyPr/>
          <a:lstStyle/>
          <a:p>
            <a:pPr>
              <a:defRPr/>
            </a:pPr>
            <a:r>
              <a:rPr lang="en-US" smtClean="0"/>
              <a:t>How Is Electron Response Measured?</a:t>
            </a:r>
          </a:p>
        </p:txBody>
      </p:sp>
      <p:sp>
        <p:nvSpPr>
          <p:cNvPr id="436229" name="Rectangle 5"/>
          <p:cNvSpPr>
            <a:spLocks noChangeArrowheads="1"/>
          </p:cNvSpPr>
          <p:nvPr/>
        </p:nvSpPr>
        <p:spPr bwMode="auto">
          <a:xfrm>
            <a:off x="260350" y="5273675"/>
            <a:ext cx="9764713" cy="1050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b="1">
                <a:ea typeface="ＭＳ Ｐゴシック" charset="-128"/>
              </a:rPr>
              <a:t>Synchrotron X-Ray Ejects K-Shell Electron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b="1">
                <a:ea typeface="ＭＳ Ｐゴシック" charset="-128"/>
              </a:rPr>
              <a:t>Measure Light, Subtract “Offset” from K-Shell Filling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b="1">
                <a:ea typeface="ＭＳ Ｐゴシック" charset="-128"/>
              </a:rPr>
              <a:t>Measures Electron Response From Tenths of keV to Tens of keV</a:t>
            </a:r>
          </a:p>
        </p:txBody>
      </p:sp>
      <p:sp>
        <p:nvSpPr>
          <p:cNvPr id="56323" name="Text Box 6"/>
          <p:cNvSpPr txBox="1">
            <a:spLocks noChangeArrowheads="1"/>
          </p:cNvSpPr>
          <p:nvPr/>
        </p:nvSpPr>
        <p:spPr bwMode="auto">
          <a:xfrm>
            <a:off x="304800" y="6477000"/>
            <a:ext cx="5664200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I.V. Khodyuk, et al., J. Appl. Phys. 107, pp. 113513, 2010</a:t>
            </a:r>
          </a:p>
        </p:txBody>
      </p:sp>
      <p:sp>
        <p:nvSpPr>
          <p:cNvPr id="56324" name="Oval 5"/>
          <p:cNvSpPr>
            <a:spLocks noChangeArrowheads="1"/>
          </p:cNvSpPr>
          <p:nvPr/>
        </p:nvSpPr>
        <p:spPr bwMode="auto">
          <a:xfrm>
            <a:off x="931863" y="2166938"/>
            <a:ext cx="774700" cy="773112"/>
          </a:xfrm>
          <a:prstGeom prst="ellipse">
            <a:avLst/>
          </a:prstGeom>
          <a:noFill/>
          <a:ln w="76200">
            <a:solidFill>
              <a:srgbClr val="F92F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6325" name="Oval 6"/>
          <p:cNvSpPr>
            <a:spLocks noChangeArrowheads="1"/>
          </p:cNvSpPr>
          <p:nvPr/>
        </p:nvSpPr>
        <p:spPr bwMode="auto">
          <a:xfrm>
            <a:off x="779463" y="2012950"/>
            <a:ext cx="1079500" cy="10795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6326" name="Oval 7"/>
          <p:cNvSpPr>
            <a:spLocks noChangeAspect="1" noChangeArrowheads="1"/>
          </p:cNvSpPr>
          <p:nvPr/>
        </p:nvSpPr>
        <p:spPr bwMode="auto">
          <a:xfrm>
            <a:off x="444500" y="1677988"/>
            <a:ext cx="1751013" cy="17510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6327" name="Oval 8"/>
          <p:cNvSpPr>
            <a:spLocks noChangeArrowheads="1"/>
          </p:cNvSpPr>
          <p:nvPr/>
        </p:nvSpPr>
        <p:spPr bwMode="auto">
          <a:xfrm>
            <a:off x="627063" y="1860550"/>
            <a:ext cx="1385887" cy="13858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6328" name="Oval 15"/>
          <p:cNvSpPr>
            <a:spLocks noChangeArrowheads="1"/>
          </p:cNvSpPr>
          <p:nvPr/>
        </p:nvSpPr>
        <p:spPr bwMode="auto">
          <a:xfrm>
            <a:off x="1336675" y="2846388"/>
            <a:ext cx="122238" cy="1222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6329" name="Line 17"/>
          <p:cNvSpPr>
            <a:spLocks noChangeShapeType="1"/>
          </p:cNvSpPr>
          <p:nvPr/>
        </p:nvSpPr>
        <p:spPr bwMode="auto">
          <a:xfrm>
            <a:off x="236538" y="2928938"/>
            <a:ext cx="110013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6330" name="Text Box 18"/>
          <p:cNvSpPr txBox="1">
            <a:spLocks noChangeArrowheads="1"/>
          </p:cNvSpPr>
          <p:nvPr/>
        </p:nvSpPr>
        <p:spPr bwMode="auto">
          <a:xfrm>
            <a:off x="38100" y="2813050"/>
            <a:ext cx="1676400" cy="101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600" b="1">
                <a:sym typeface="Symbol" pitchFamily="18" charset="2"/>
              </a:rPr>
              <a:t></a:t>
            </a:r>
          </a:p>
          <a:p>
            <a:pPr eaLnBrk="0" hangingPunct="0"/>
            <a:r>
              <a:rPr lang="en-US" b="1">
                <a:sym typeface="Symbol" pitchFamily="18" charset="2"/>
              </a:rPr>
              <a:t>E= E</a:t>
            </a:r>
            <a:r>
              <a:rPr lang="en-US" b="1" baseline="-25000">
                <a:sym typeface="Symbol" pitchFamily="18" charset="2"/>
              </a:rPr>
              <a:t>K</a:t>
            </a:r>
            <a:endParaRPr lang="en-US" b="1" baseline="-25000"/>
          </a:p>
        </p:txBody>
      </p:sp>
      <p:sp>
        <p:nvSpPr>
          <p:cNvPr id="56331" name="Line 19"/>
          <p:cNvSpPr>
            <a:spLocks noChangeShapeType="1"/>
          </p:cNvSpPr>
          <p:nvPr/>
        </p:nvSpPr>
        <p:spPr bwMode="auto">
          <a:xfrm>
            <a:off x="1339850" y="2003425"/>
            <a:ext cx="0" cy="16351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6332" name="Line 20"/>
          <p:cNvSpPr>
            <a:spLocks noChangeShapeType="1"/>
          </p:cNvSpPr>
          <p:nvPr/>
        </p:nvSpPr>
        <p:spPr bwMode="auto">
          <a:xfrm>
            <a:off x="1258888" y="1860550"/>
            <a:ext cx="0" cy="16351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6333" name="Line 21"/>
          <p:cNvSpPr>
            <a:spLocks noChangeShapeType="1"/>
          </p:cNvSpPr>
          <p:nvPr/>
        </p:nvSpPr>
        <p:spPr bwMode="auto">
          <a:xfrm>
            <a:off x="1176338" y="1717675"/>
            <a:ext cx="0" cy="16351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6334" name="Line 22"/>
          <p:cNvSpPr>
            <a:spLocks noChangeShapeType="1"/>
          </p:cNvSpPr>
          <p:nvPr/>
        </p:nvSpPr>
        <p:spPr bwMode="auto">
          <a:xfrm flipV="1">
            <a:off x="1435100" y="1624013"/>
            <a:ext cx="447675" cy="406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6335" name="Line 23"/>
          <p:cNvSpPr>
            <a:spLocks noChangeShapeType="1"/>
          </p:cNvSpPr>
          <p:nvPr/>
        </p:nvSpPr>
        <p:spPr bwMode="auto">
          <a:xfrm flipV="1">
            <a:off x="1339850" y="1454150"/>
            <a:ext cx="447675" cy="406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6336" name="Line 24"/>
          <p:cNvSpPr>
            <a:spLocks noChangeShapeType="1"/>
          </p:cNvSpPr>
          <p:nvPr/>
        </p:nvSpPr>
        <p:spPr bwMode="auto">
          <a:xfrm flipV="1">
            <a:off x="1258888" y="1270000"/>
            <a:ext cx="447675" cy="4079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6337" name="Text Box 26"/>
          <p:cNvSpPr txBox="1">
            <a:spLocks noChangeArrowheads="1"/>
          </p:cNvSpPr>
          <p:nvPr/>
        </p:nvSpPr>
        <p:spPr bwMode="auto">
          <a:xfrm>
            <a:off x="1485900" y="3098800"/>
            <a:ext cx="1371600" cy="923925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/>
              <a:t>Photo-electron</a:t>
            </a:r>
          </a:p>
          <a:p>
            <a:pPr eaLnBrk="0" hangingPunct="0"/>
            <a:r>
              <a:rPr lang="en-US" sz="1800" b="1"/>
              <a:t>(E= 0 keV)</a:t>
            </a:r>
          </a:p>
        </p:txBody>
      </p:sp>
      <p:sp>
        <p:nvSpPr>
          <p:cNvPr id="56338" name="TextBox 28"/>
          <p:cNvSpPr txBox="1">
            <a:spLocks noChangeArrowheads="1"/>
          </p:cNvSpPr>
          <p:nvPr/>
        </p:nvSpPr>
        <p:spPr bwMode="auto">
          <a:xfrm>
            <a:off x="1565275" y="2413000"/>
            <a:ext cx="1216025" cy="277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K L M Valence</a:t>
            </a:r>
          </a:p>
        </p:txBody>
      </p:sp>
      <p:sp>
        <p:nvSpPr>
          <p:cNvPr id="56339" name="TextBox 52"/>
          <p:cNvSpPr txBox="1">
            <a:spLocks noChangeArrowheads="1"/>
          </p:cNvSpPr>
          <p:nvPr/>
        </p:nvSpPr>
        <p:spPr bwMode="auto">
          <a:xfrm>
            <a:off x="38100" y="4165600"/>
            <a:ext cx="26225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Total Light =</a:t>
            </a:r>
          </a:p>
          <a:p>
            <a:pPr eaLnBrk="0" hangingPunct="0"/>
            <a:r>
              <a:rPr lang="en-US" sz="2000"/>
              <a:t>Light (K-shell hole) +</a:t>
            </a:r>
          </a:p>
          <a:p>
            <a:pPr eaLnBrk="0" hangingPunct="0"/>
            <a:r>
              <a:rPr lang="en-US" sz="2000"/>
              <a:t>Light (0 keV electron)</a:t>
            </a:r>
          </a:p>
        </p:txBody>
      </p:sp>
      <p:sp>
        <p:nvSpPr>
          <p:cNvPr id="56340" name="Line 25"/>
          <p:cNvSpPr>
            <a:spLocks noChangeShapeType="1"/>
          </p:cNvSpPr>
          <p:nvPr/>
        </p:nvSpPr>
        <p:spPr bwMode="auto">
          <a:xfrm>
            <a:off x="1377950" y="2898775"/>
            <a:ext cx="488950" cy="1127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3009900" y="1270000"/>
            <a:ext cx="2819400" cy="3911600"/>
            <a:chOff x="3009900" y="990600"/>
            <a:chExt cx="2819400" cy="3911263"/>
          </a:xfrm>
        </p:grpSpPr>
        <p:sp>
          <p:nvSpPr>
            <p:cNvPr id="56348" name="Oval 5"/>
            <p:cNvSpPr>
              <a:spLocks noChangeArrowheads="1"/>
            </p:cNvSpPr>
            <p:nvPr/>
          </p:nvSpPr>
          <p:spPr bwMode="auto">
            <a:xfrm>
              <a:off x="3904447" y="1886644"/>
              <a:ext cx="774030" cy="773857"/>
            </a:xfrm>
            <a:prstGeom prst="ellipse">
              <a:avLst/>
            </a:prstGeom>
            <a:noFill/>
            <a:ln w="76200">
              <a:solidFill>
                <a:srgbClr val="F92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56349" name="Oval 6"/>
            <p:cNvSpPr>
              <a:spLocks noChangeArrowheads="1"/>
            </p:cNvSpPr>
            <p:nvPr/>
          </p:nvSpPr>
          <p:spPr bwMode="auto">
            <a:xfrm>
              <a:off x="3751678" y="1733910"/>
              <a:ext cx="1079568" cy="10793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56350" name="Oval 7"/>
            <p:cNvSpPr>
              <a:spLocks noChangeAspect="1" noChangeArrowheads="1"/>
            </p:cNvSpPr>
            <p:nvPr/>
          </p:nvSpPr>
          <p:spPr bwMode="auto">
            <a:xfrm>
              <a:off x="3415587" y="1397893"/>
              <a:ext cx="1751751" cy="17513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56351" name="Oval 8"/>
            <p:cNvSpPr>
              <a:spLocks noChangeArrowheads="1"/>
            </p:cNvSpPr>
            <p:nvPr/>
          </p:nvSpPr>
          <p:spPr bwMode="auto">
            <a:xfrm>
              <a:off x="3598909" y="1581175"/>
              <a:ext cx="1385106" cy="13847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56352" name="Oval 15"/>
            <p:cNvSpPr>
              <a:spLocks noChangeArrowheads="1"/>
            </p:cNvSpPr>
            <p:nvPr/>
          </p:nvSpPr>
          <p:spPr bwMode="auto">
            <a:xfrm>
              <a:off x="4308437" y="2567163"/>
              <a:ext cx="122215" cy="1221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56353" name="Line 17"/>
            <p:cNvSpPr>
              <a:spLocks noChangeShapeType="1"/>
            </p:cNvSpPr>
            <p:nvPr/>
          </p:nvSpPr>
          <p:spPr bwMode="auto">
            <a:xfrm>
              <a:off x="3208500" y="2648622"/>
              <a:ext cx="109993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54" name="Text Box 18"/>
            <p:cNvSpPr txBox="1">
              <a:spLocks noChangeArrowheads="1"/>
            </p:cNvSpPr>
            <p:nvPr/>
          </p:nvSpPr>
          <p:spPr bwMode="auto">
            <a:xfrm>
              <a:off x="3009900" y="2533471"/>
              <a:ext cx="1676400" cy="10156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3600" b="1">
                  <a:sym typeface="Symbol" pitchFamily="18" charset="2"/>
                </a:rPr>
                <a:t></a:t>
              </a:r>
            </a:p>
            <a:p>
              <a:pPr eaLnBrk="0" hangingPunct="0"/>
              <a:r>
                <a:rPr lang="en-US" b="1">
                  <a:sym typeface="Symbol" pitchFamily="18" charset="2"/>
                </a:rPr>
                <a:t>E= E</a:t>
              </a:r>
              <a:r>
                <a:rPr lang="en-US" b="1" baseline="-25000">
                  <a:sym typeface="Symbol" pitchFamily="18" charset="2"/>
                </a:rPr>
                <a:t>K</a:t>
              </a:r>
              <a:r>
                <a:rPr lang="en-US" b="1">
                  <a:sym typeface="Symbol" pitchFamily="18" charset="2"/>
                </a:rPr>
                <a:t>+1</a:t>
              </a:r>
              <a:endParaRPr lang="en-US" b="1"/>
            </a:p>
          </p:txBody>
        </p:sp>
        <p:sp>
          <p:nvSpPr>
            <p:cNvPr id="56355" name="Line 19"/>
            <p:cNvSpPr>
              <a:spLocks noChangeShapeType="1"/>
            </p:cNvSpPr>
            <p:nvPr/>
          </p:nvSpPr>
          <p:spPr bwMode="auto">
            <a:xfrm>
              <a:off x="4311831" y="1723727"/>
              <a:ext cx="0" cy="16291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56" name="Line 20"/>
            <p:cNvSpPr>
              <a:spLocks noChangeShapeType="1"/>
            </p:cNvSpPr>
            <p:nvPr/>
          </p:nvSpPr>
          <p:spPr bwMode="auto">
            <a:xfrm>
              <a:off x="4230355" y="1581175"/>
              <a:ext cx="0" cy="16291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57" name="Line 21"/>
            <p:cNvSpPr>
              <a:spLocks noChangeShapeType="1"/>
            </p:cNvSpPr>
            <p:nvPr/>
          </p:nvSpPr>
          <p:spPr bwMode="auto">
            <a:xfrm>
              <a:off x="4148878" y="1438622"/>
              <a:ext cx="0" cy="16291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58" name="Line 22"/>
            <p:cNvSpPr>
              <a:spLocks noChangeShapeType="1"/>
            </p:cNvSpPr>
            <p:nvPr/>
          </p:nvSpPr>
          <p:spPr bwMode="auto">
            <a:xfrm flipV="1">
              <a:off x="4406888" y="1343587"/>
              <a:ext cx="448122" cy="40729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59" name="Line 23"/>
            <p:cNvSpPr>
              <a:spLocks noChangeShapeType="1"/>
            </p:cNvSpPr>
            <p:nvPr/>
          </p:nvSpPr>
          <p:spPr bwMode="auto">
            <a:xfrm flipV="1">
              <a:off x="4311831" y="1173882"/>
              <a:ext cx="448122" cy="40729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60" name="Line 24"/>
            <p:cNvSpPr>
              <a:spLocks noChangeShapeType="1"/>
            </p:cNvSpPr>
            <p:nvPr/>
          </p:nvSpPr>
          <p:spPr bwMode="auto">
            <a:xfrm flipV="1">
              <a:off x="4230355" y="990600"/>
              <a:ext cx="448122" cy="40729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61" name="Text Box 26"/>
            <p:cNvSpPr txBox="1">
              <a:spLocks noChangeArrowheads="1"/>
            </p:cNvSpPr>
            <p:nvPr/>
          </p:nvSpPr>
          <p:spPr bwMode="auto">
            <a:xfrm>
              <a:off x="4457700" y="2819400"/>
              <a:ext cx="1371600" cy="923330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 b="1"/>
                <a:t>Photo-electron</a:t>
              </a:r>
            </a:p>
            <a:p>
              <a:pPr eaLnBrk="0" hangingPunct="0"/>
              <a:r>
                <a:rPr lang="en-US" sz="1800" b="1"/>
                <a:t>(E= 1 keV)</a:t>
              </a:r>
            </a:p>
          </p:txBody>
        </p:sp>
        <p:sp>
          <p:nvSpPr>
            <p:cNvPr id="56362" name="TextBox 70"/>
            <p:cNvSpPr txBox="1">
              <a:spLocks noChangeArrowheads="1"/>
            </p:cNvSpPr>
            <p:nvPr/>
          </p:nvSpPr>
          <p:spPr bwMode="auto">
            <a:xfrm>
              <a:off x="4533900" y="2133600"/>
              <a:ext cx="1216724" cy="2769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/>
                <a:t>K L M Valence</a:t>
              </a:r>
            </a:p>
          </p:txBody>
        </p:sp>
        <p:sp>
          <p:nvSpPr>
            <p:cNvPr id="56363" name="TextBox 72"/>
            <p:cNvSpPr txBox="1">
              <a:spLocks noChangeArrowheads="1"/>
            </p:cNvSpPr>
            <p:nvPr/>
          </p:nvSpPr>
          <p:spPr bwMode="auto">
            <a:xfrm>
              <a:off x="3009900" y="3886200"/>
              <a:ext cx="2622483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/>
                <a:t>Total Light =</a:t>
              </a:r>
            </a:p>
            <a:p>
              <a:pPr eaLnBrk="0" hangingPunct="0"/>
              <a:r>
                <a:rPr lang="en-US" sz="2000"/>
                <a:t>Light (K-shell hole) +</a:t>
              </a:r>
            </a:p>
            <a:p>
              <a:pPr eaLnBrk="0" hangingPunct="0"/>
              <a:r>
                <a:rPr lang="en-US" sz="2000"/>
                <a:t>Light (1 keV electron)</a:t>
              </a:r>
            </a:p>
          </p:txBody>
        </p:sp>
        <p:sp>
          <p:nvSpPr>
            <p:cNvPr id="56364" name="Line 25"/>
            <p:cNvSpPr>
              <a:spLocks noChangeShapeType="1"/>
            </p:cNvSpPr>
            <p:nvPr/>
          </p:nvSpPr>
          <p:spPr bwMode="auto">
            <a:xfrm>
              <a:off x="4349175" y="2619772"/>
              <a:ext cx="1099125" cy="25117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65" name="Oval 4"/>
            <p:cNvSpPr>
              <a:spLocks noChangeArrowheads="1"/>
            </p:cNvSpPr>
            <p:nvPr/>
          </p:nvSpPr>
          <p:spPr bwMode="auto">
            <a:xfrm>
              <a:off x="4036847" y="2019015"/>
              <a:ext cx="509230" cy="509116"/>
            </a:xfrm>
            <a:prstGeom prst="ellipse">
              <a:avLst/>
            </a:prstGeom>
            <a:solidFill>
              <a:srgbClr val="FF8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56366" name="TextBox 71"/>
            <p:cNvSpPr txBox="1">
              <a:spLocks noChangeArrowheads="1"/>
            </p:cNvSpPr>
            <p:nvPr/>
          </p:nvSpPr>
          <p:spPr bwMode="auto">
            <a:xfrm>
              <a:off x="4131722" y="2110601"/>
              <a:ext cx="35137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/>
                <a:t>W</a:t>
              </a:r>
            </a:p>
          </p:txBody>
        </p: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5781675" y="1277938"/>
            <a:ext cx="4391025" cy="3598862"/>
            <a:chOff x="5781040" y="1143000"/>
            <a:chExt cx="4391660" cy="3599180"/>
          </a:xfrm>
        </p:grpSpPr>
        <p:pic>
          <p:nvPicPr>
            <p:cNvPr id="56346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81040" y="1143000"/>
              <a:ext cx="4391660" cy="3599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47" name="Text Box 18"/>
            <p:cNvSpPr txBox="1">
              <a:spLocks noChangeArrowheads="1"/>
            </p:cNvSpPr>
            <p:nvPr/>
          </p:nvSpPr>
          <p:spPr bwMode="auto">
            <a:xfrm>
              <a:off x="6667500" y="1367135"/>
              <a:ext cx="106680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ym typeface="Symbol" pitchFamily="18" charset="2"/>
                </a:rPr>
                <a:t>NaI:Tl</a:t>
              </a:r>
              <a:endParaRPr lang="en-US" b="1" baseline="-25000"/>
            </a:p>
          </p:txBody>
        </p:sp>
      </p:grpSp>
      <p:sp>
        <p:nvSpPr>
          <p:cNvPr id="56343" name="TextBox 76"/>
          <p:cNvSpPr txBox="1">
            <a:spLocks noChangeArrowheads="1"/>
          </p:cNvSpPr>
          <p:nvPr/>
        </p:nvSpPr>
        <p:spPr bwMode="auto">
          <a:xfrm>
            <a:off x="776288" y="833438"/>
            <a:ext cx="31353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rgbClr val="FC0128"/>
                </a:solidFill>
              </a:rPr>
              <a:t>K-Dip Spectroscopy</a:t>
            </a:r>
          </a:p>
        </p:txBody>
      </p:sp>
      <p:sp>
        <p:nvSpPr>
          <p:cNvPr id="56344" name="Oval 4"/>
          <p:cNvSpPr>
            <a:spLocks noChangeArrowheads="1"/>
          </p:cNvSpPr>
          <p:nvPr/>
        </p:nvSpPr>
        <p:spPr bwMode="auto">
          <a:xfrm>
            <a:off x="1065213" y="2298700"/>
            <a:ext cx="509587" cy="509588"/>
          </a:xfrm>
          <a:prstGeom prst="ellipse">
            <a:avLst/>
          </a:prstGeom>
          <a:solidFill>
            <a:srgbClr val="FF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6345" name="TextBox 31"/>
          <p:cNvSpPr txBox="1">
            <a:spLocks noChangeArrowheads="1"/>
          </p:cNvSpPr>
          <p:nvPr/>
        </p:nvSpPr>
        <p:spPr bwMode="auto">
          <a:xfrm>
            <a:off x="1160463" y="2390775"/>
            <a:ext cx="3508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5900" y="1257300"/>
            <a:ext cx="7315200" cy="463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228600"/>
            <a:ext cx="9972675" cy="10287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Do Primary Compton &amp; Core Holes / Cascade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Completely Explain Resolution Degradation?</a:t>
            </a:r>
          </a:p>
        </p:txBody>
      </p:sp>
      <p:sp>
        <p:nvSpPr>
          <p:cNvPr id="494595" name="Rectangle 3"/>
          <p:cNvSpPr>
            <a:spLocks noChangeArrowheads="1"/>
          </p:cNvSpPr>
          <p:nvPr/>
        </p:nvSpPr>
        <p:spPr bwMode="auto">
          <a:xfrm>
            <a:off x="1323975" y="5930900"/>
            <a:ext cx="7926388" cy="498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3200" b="1">
                <a:ea typeface="ＭＳ Ｐゴシック" charset="-128"/>
              </a:rPr>
              <a:t>No!!! There Must Be Something More…</a:t>
            </a:r>
            <a:endParaRPr lang="en-US" sz="3200" b="1">
              <a:ea typeface="ＭＳ Ｐゴシック" charset="-128"/>
              <a:sym typeface="Symbol" charset="2"/>
            </a:endParaRPr>
          </a:p>
        </p:txBody>
      </p:sp>
      <p:sp>
        <p:nvSpPr>
          <p:cNvPr id="58372" name="Text Box 9"/>
          <p:cNvSpPr txBox="1">
            <a:spLocks noChangeArrowheads="1"/>
          </p:cNvSpPr>
          <p:nvPr/>
        </p:nvSpPr>
        <p:spPr bwMode="auto">
          <a:xfrm>
            <a:off x="6858000" y="3117850"/>
            <a:ext cx="1489075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>
                <a:solidFill>
                  <a:schemeClr val="accent1"/>
                </a:solidFill>
              </a:rPr>
              <a:t>Gamma</a:t>
            </a:r>
          </a:p>
          <a:p>
            <a:pPr algn="ctr" eaLnBrk="0" hangingPunct="0"/>
            <a:r>
              <a:rPr lang="en-US" sz="2800" b="1">
                <a:solidFill>
                  <a:schemeClr val="accent1"/>
                </a:solidFill>
              </a:rPr>
              <a:t>Excited</a:t>
            </a:r>
          </a:p>
        </p:txBody>
      </p:sp>
      <p:sp>
        <p:nvSpPr>
          <p:cNvPr id="58373" name="Text Box 10"/>
          <p:cNvSpPr txBox="1">
            <a:spLocks noChangeArrowheads="1"/>
          </p:cNvSpPr>
          <p:nvPr/>
        </p:nvSpPr>
        <p:spPr bwMode="auto">
          <a:xfrm>
            <a:off x="2973388" y="4535488"/>
            <a:ext cx="271303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008000"/>
                </a:solidFill>
              </a:rPr>
              <a:t>Counting Stats</a:t>
            </a:r>
          </a:p>
        </p:txBody>
      </p:sp>
      <p:sp>
        <p:nvSpPr>
          <p:cNvPr id="58374" name="Line 11"/>
          <p:cNvSpPr>
            <a:spLocks noChangeShapeType="1"/>
          </p:cNvSpPr>
          <p:nvPr/>
        </p:nvSpPr>
        <p:spPr bwMode="auto">
          <a:xfrm flipV="1">
            <a:off x="4267200" y="3987800"/>
            <a:ext cx="304800" cy="533400"/>
          </a:xfrm>
          <a:prstGeom prst="line">
            <a:avLst/>
          </a:prstGeom>
          <a:noFill/>
          <a:ln w="38100">
            <a:solidFill>
              <a:srgbClr val="408000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8375" name="Line 12"/>
          <p:cNvSpPr>
            <a:spLocks noChangeShapeType="1"/>
          </p:cNvSpPr>
          <p:nvPr/>
        </p:nvSpPr>
        <p:spPr bwMode="auto">
          <a:xfrm flipH="1">
            <a:off x="5410200" y="3530600"/>
            <a:ext cx="14478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8376" name="Line 13"/>
          <p:cNvSpPr>
            <a:spLocks noChangeShapeType="1"/>
          </p:cNvSpPr>
          <p:nvPr/>
        </p:nvSpPr>
        <p:spPr bwMode="auto">
          <a:xfrm flipH="1">
            <a:off x="5791200" y="3530600"/>
            <a:ext cx="10668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8377" name="Line 14"/>
          <p:cNvSpPr>
            <a:spLocks noChangeShapeType="1"/>
          </p:cNvSpPr>
          <p:nvPr/>
        </p:nvSpPr>
        <p:spPr bwMode="auto">
          <a:xfrm flipH="1">
            <a:off x="6705600" y="3530600"/>
            <a:ext cx="152400" cy="1066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8378" name="Text Box 15"/>
          <p:cNvSpPr txBox="1">
            <a:spLocks noChangeArrowheads="1"/>
          </p:cNvSpPr>
          <p:nvPr/>
        </p:nvSpPr>
        <p:spPr bwMode="auto">
          <a:xfrm>
            <a:off x="4972050" y="1854200"/>
            <a:ext cx="1606550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accent2"/>
                </a:solidFill>
              </a:rPr>
              <a:t>Electron</a:t>
            </a:r>
          </a:p>
          <a:p>
            <a:pPr algn="ctr" eaLnBrk="0" hangingPunct="0"/>
            <a:r>
              <a:rPr lang="en-US" sz="2800" b="1" dirty="0">
                <a:solidFill>
                  <a:schemeClr val="accent2"/>
                </a:solidFill>
              </a:rPr>
              <a:t>Excited</a:t>
            </a:r>
          </a:p>
        </p:txBody>
      </p:sp>
      <p:sp>
        <p:nvSpPr>
          <p:cNvPr id="58379" name="Line 16"/>
          <p:cNvSpPr>
            <a:spLocks noChangeShapeType="1"/>
          </p:cNvSpPr>
          <p:nvPr/>
        </p:nvSpPr>
        <p:spPr bwMode="auto">
          <a:xfrm flipH="1">
            <a:off x="4267200" y="2311400"/>
            <a:ext cx="7620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8380" name="Text Box 6"/>
          <p:cNvSpPr txBox="1">
            <a:spLocks noChangeArrowheads="1"/>
          </p:cNvSpPr>
          <p:nvPr/>
        </p:nvSpPr>
        <p:spPr bwMode="auto">
          <a:xfrm>
            <a:off x="304800" y="6477000"/>
            <a:ext cx="6361113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W.W. Moses, et al., IEEE Trans. Nucl. Sci. NS-55, pp. 1049, 2008</a:t>
            </a:r>
          </a:p>
        </p:txBody>
      </p:sp>
      <p:sp>
        <p:nvSpPr>
          <p:cNvPr id="58381" name="TextBox 13"/>
          <p:cNvSpPr txBox="1">
            <a:spLocks noChangeArrowheads="1"/>
          </p:cNvSpPr>
          <p:nvPr/>
        </p:nvSpPr>
        <p:spPr bwMode="auto">
          <a:xfrm>
            <a:off x="6923088" y="1600200"/>
            <a:ext cx="10398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NaI:Tl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381000"/>
            <a:ext cx="9486900" cy="5461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Electron Energy Deposit Still Non-Uniform!</a:t>
            </a:r>
          </a:p>
        </p:txBody>
      </p:sp>
      <p:pic>
        <p:nvPicPr>
          <p:cNvPr id="60418" name="Picture 6" descr="Bubble Chamber Photo Cropp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184275"/>
            <a:ext cx="6197600" cy="536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9" name="Text Box 7"/>
          <p:cNvSpPr txBox="1">
            <a:spLocks noChangeArrowheads="1"/>
          </p:cNvSpPr>
          <p:nvPr/>
        </p:nvSpPr>
        <p:spPr bwMode="auto">
          <a:xfrm>
            <a:off x="4953000" y="1524000"/>
            <a:ext cx="31638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bg1"/>
                </a:solidFill>
              </a:rPr>
              <a:t>Landau Fluctuations</a:t>
            </a:r>
          </a:p>
        </p:txBody>
      </p:sp>
      <p:sp>
        <p:nvSpPr>
          <p:cNvPr id="60420" name="Line 8"/>
          <p:cNvSpPr>
            <a:spLocks noChangeShapeType="1"/>
          </p:cNvSpPr>
          <p:nvPr/>
        </p:nvSpPr>
        <p:spPr bwMode="auto">
          <a:xfrm>
            <a:off x="4648200" y="4267200"/>
            <a:ext cx="1600200" cy="762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0421" name="Text Box 10"/>
          <p:cNvSpPr txBox="1">
            <a:spLocks noChangeArrowheads="1"/>
          </p:cNvSpPr>
          <p:nvPr/>
        </p:nvSpPr>
        <p:spPr bwMode="auto">
          <a:xfrm>
            <a:off x="3074988" y="3962400"/>
            <a:ext cx="15732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bg1"/>
                </a:solidFill>
              </a:rPr>
              <a:t>Delta Ray</a:t>
            </a:r>
          </a:p>
        </p:txBody>
      </p:sp>
      <p:sp>
        <p:nvSpPr>
          <p:cNvPr id="60422" name="Line 11"/>
          <p:cNvSpPr>
            <a:spLocks noChangeShapeType="1"/>
          </p:cNvSpPr>
          <p:nvPr/>
        </p:nvSpPr>
        <p:spPr bwMode="auto">
          <a:xfrm flipH="1">
            <a:off x="4114800" y="1828800"/>
            <a:ext cx="838200" cy="228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0423" name="Rectangle 12"/>
          <p:cNvSpPr>
            <a:spLocks noChangeArrowheads="1"/>
          </p:cNvSpPr>
          <p:nvPr/>
        </p:nvSpPr>
        <p:spPr bwMode="auto">
          <a:xfrm>
            <a:off x="9598025" y="119062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60424" name="Text Box 13"/>
          <p:cNvSpPr txBox="1">
            <a:spLocks noChangeArrowheads="1"/>
          </p:cNvSpPr>
          <p:nvPr/>
        </p:nvSpPr>
        <p:spPr bwMode="auto">
          <a:xfrm>
            <a:off x="2247900" y="6070600"/>
            <a:ext cx="481012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bg1"/>
                </a:solidFill>
                <a:sym typeface="Symbol" pitchFamily="18" charset="2"/>
              </a:rPr>
              <a:t>e</a:t>
            </a:r>
            <a:r>
              <a:rPr lang="en-US" sz="2800" b="1" baseline="30000">
                <a:solidFill>
                  <a:schemeClr val="bg1"/>
                </a:solidFill>
                <a:sym typeface="Symbol" pitchFamily="18" charset="2"/>
              </a:rPr>
              <a:t>+</a:t>
            </a:r>
            <a:r>
              <a:rPr lang="en-US" sz="2800" b="1">
                <a:solidFill>
                  <a:schemeClr val="bg1"/>
                </a:solidFill>
                <a:sym typeface="Symbol" pitchFamily="18" charset="2"/>
              </a:rPr>
              <a:t>e</a:t>
            </a:r>
            <a:r>
              <a:rPr lang="en-US" sz="2800" b="1" baseline="30000">
                <a:solidFill>
                  <a:schemeClr val="bg1"/>
                </a:solidFill>
                <a:sym typeface="Symbol" pitchFamily="18" charset="2"/>
              </a:rPr>
              <a:t>–</a:t>
            </a:r>
            <a:r>
              <a:rPr lang="en-US" sz="2800" b="1">
                <a:solidFill>
                  <a:schemeClr val="bg1"/>
                </a:solidFill>
              </a:rPr>
              <a:t> in Bubble Chamber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2338" y="457200"/>
            <a:ext cx="5932487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Layer 3: Ionization Density</a:t>
            </a:r>
          </a:p>
        </p:txBody>
      </p:sp>
      <p:pic>
        <p:nvPicPr>
          <p:cNvPr id="62466" name="Picture 3" descr="on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2075" y="1489075"/>
            <a:ext cx="5064125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625600"/>
            <a:ext cx="4572000" cy="360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9971088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Yield Depends on Electron Ionization Density</a:t>
            </a:r>
          </a:p>
        </p:txBody>
      </p:sp>
      <p:sp>
        <p:nvSpPr>
          <p:cNvPr id="498704" name="Rectangle 16"/>
          <p:cNvSpPr>
            <a:spLocks noChangeArrowheads="1"/>
          </p:cNvSpPr>
          <p:nvPr/>
        </p:nvSpPr>
        <p:spPr bwMode="auto">
          <a:xfrm>
            <a:off x="152400" y="5715000"/>
            <a:ext cx="9988550" cy="936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ea typeface="ＭＳ Ｐゴシック" charset="-128"/>
              </a:rPr>
              <a:t>Non-Proportionality + Non-Uniform Energy Deposit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  <a:sym typeface="Symbol" charset="2"/>
              </a:rPr>
              <a:t></a:t>
            </a:r>
            <a:r>
              <a:rPr lang="en-US" sz="3200" b="1">
                <a:ea typeface="ＭＳ Ｐゴシック" charset="-128"/>
                <a:sym typeface="Symbol" charset="2"/>
              </a:rPr>
              <a:t> Degraded Energy Resolution</a:t>
            </a:r>
            <a:endParaRPr lang="en-US" sz="3200" b="1">
              <a:ea typeface="ＭＳ Ｐゴシック" charset="-128"/>
            </a:endParaRPr>
          </a:p>
        </p:txBody>
      </p:sp>
      <p:sp>
        <p:nvSpPr>
          <p:cNvPr id="498695" name="Oval 7"/>
          <p:cNvSpPr>
            <a:spLocks noChangeArrowheads="1"/>
          </p:cNvSpPr>
          <p:nvPr/>
        </p:nvSpPr>
        <p:spPr bwMode="auto">
          <a:xfrm>
            <a:off x="6858000" y="22098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498696" name="Oval 8"/>
          <p:cNvSpPr>
            <a:spLocks noChangeArrowheads="1"/>
          </p:cNvSpPr>
          <p:nvPr/>
        </p:nvSpPr>
        <p:spPr bwMode="auto">
          <a:xfrm>
            <a:off x="8915400" y="2438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498697" name="Oval 9"/>
          <p:cNvSpPr>
            <a:spLocks noChangeArrowheads="1"/>
          </p:cNvSpPr>
          <p:nvPr/>
        </p:nvSpPr>
        <p:spPr bwMode="auto">
          <a:xfrm>
            <a:off x="9144000" y="3276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498698" name="Oval 10"/>
          <p:cNvSpPr>
            <a:spLocks noChangeArrowheads="1"/>
          </p:cNvSpPr>
          <p:nvPr/>
        </p:nvSpPr>
        <p:spPr bwMode="auto">
          <a:xfrm>
            <a:off x="7696200" y="2057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498699" name="Oval 11"/>
          <p:cNvSpPr>
            <a:spLocks noChangeArrowheads="1"/>
          </p:cNvSpPr>
          <p:nvPr/>
        </p:nvSpPr>
        <p:spPr bwMode="auto">
          <a:xfrm>
            <a:off x="7315200" y="2133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498700" name="Oval 12"/>
          <p:cNvSpPr>
            <a:spLocks noChangeArrowheads="1"/>
          </p:cNvSpPr>
          <p:nvPr/>
        </p:nvSpPr>
        <p:spPr bwMode="auto">
          <a:xfrm>
            <a:off x="8039100" y="20193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498701" name="Oval 13"/>
          <p:cNvSpPr>
            <a:spLocks noChangeArrowheads="1"/>
          </p:cNvSpPr>
          <p:nvPr/>
        </p:nvSpPr>
        <p:spPr bwMode="auto">
          <a:xfrm>
            <a:off x="9067800" y="2895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498702" name="Oval 14"/>
          <p:cNvSpPr>
            <a:spLocks noChangeArrowheads="1"/>
          </p:cNvSpPr>
          <p:nvPr/>
        </p:nvSpPr>
        <p:spPr bwMode="auto">
          <a:xfrm>
            <a:off x="9258300" y="3810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498703" name="Oval 15"/>
          <p:cNvSpPr>
            <a:spLocks noChangeArrowheads="1"/>
          </p:cNvSpPr>
          <p:nvPr/>
        </p:nvSpPr>
        <p:spPr bwMode="auto">
          <a:xfrm>
            <a:off x="8686800" y="2133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pic>
        <p:nvPicPr>
          <p:cNvPr id="64525" name="Picture 3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1543050"/>
            <a:ext cx="5029200" cy="3771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5" grpId="0" animBg="1"/>
      <p:bldP spid="498696" grpId="0" animBg="1"/>
      <p:bldP spid="498697" grpId="0" animBg="1"/>
      <p:bldP spid="498698" grpId="0" animBg="1"/>
      <p:bldP spid="498699" grpId="0" animBg="1"/>
      <p:bldP spid="498700" grpId="0" animBg="1"/>
      <p:bldP spid="498701" grpId="0" animBg="1"/>
      <p:bldP spid="498702" grpId="0" animBg="1"/>
      <p:bldP spid="49870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Line 26"/>
          <p:cNvSpPr>
            <a:spLocks noChangeShapeType="1"/>
          </p:cNvSpPr>
          <p:nvPr/>
        </p:nvSpPr>
        <p:spPr bwMode="auto">
          <a:xfrm>
            <a:off x="1028700" y="2235200"/>
            <a:ext cx="8334375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6562" name="Line 27"/>
          <p:cNvSpPr>
            <a:spLocks noChangeShapeType="1"/>
          </p:cNvSpPr>
          <p:nvPr/>
        </p:nvSpPr>
        <p:spPr bwMode="auto">
          <a:xfrm>
            <a:off x="1028700" y="3327400"/>
            <a:ext cx="7648575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6563" name="Line 28"/>
          <p:cNvSpPr>
            <a:spLocks noChangeShapeType="1"/>
          </p:cNvSpPr>
          <p:nvPr/>
        </p:nvSpPr>
        <p:spPr bwMode="auto">
          <a:xfrm>
            <a:off x="1028700" y="4432300"/>
            <a:ext cx="77724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title"/>
          </p:nvPr>
        </p:nvSpPr>
        <p:spPr>
          <a:xfrm>
            <a:off x="1304925" y="228600"/>
            <a:ext cx="7770813" cy="1036638"/>
          </a:xfrm>
        </p:spPr>
        <p:txBody>
          <a:bodyPr/>
          <a:lstStyle/>
          <a:p>
            <a:pPr>
              <a:defRPr/>
            </a:pPr>
            <a:r>
              <a:rPr lang="en-US" smtClean="0"/>
              <a:t>Model Fluctuations in Light Output</a:t>
            </a:r>
            <a:br>
              <a:rPr lang="en-US" smtClean="0"/>
            </a:br>
            <a:r>
              <a:rPr lang="en-US" smtClean="0"/>
              <a:t>Along the Electron Track</a:t>
            </a: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534988" y="5410200"/>
            <a:ext cx="9304337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2800" b="1">
                <a:ea typeface="+mn-ea"/>
              </a:rPr>
              <a:t>Compute Variance in Light Produced at Each Point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2800" b="1">
                <a:ea typeface="+mn-ea"/>
              </a:rPr>
              <a:t>Integrate Variance Along Track To Get Total Variance</a:t>
            </a:r>
          </a:p>
        </p:txBody>
      </p:sp>
      <p:sp>
        <p:nvSpPr>
          <p:cNvPr id="66566" name="Text Box 24"/>
          <p:cNvSpPr txBox="1">
            <a:spLocks noChangeArrowheads="1"/>
          </p:cNvSpPr>
          <p:nvPr/>
        </p:nvSpPr>
        <p:spPr bwMode="auto">
          <a:xfrm>
            <a:off x="952500" y="1828800"/>
            <a:ext cx="8461375" cy="301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Bethe-Block Equation</a:t>
            </a:r>
            <a:endParaRPr lang="en-US" b="1"/>
          </a:p>
          <a:p>
            <a:pPr eaLnBrk="0" hangingPunct="0"/>
            <a:r>
              <a:rPr lang="en-US" b="1"/>
              <a:t>	</a:t>
            </a:r>
            <a:r>
              <a:rPr lang="en-US" b="1">
                <a:sym typeface="Symbol" pitchFamily="18" charset="2"/>
              </a:rPr>
              <a:t> Gives ionization density (dE/dx) as function of E</a:t>
            </a:r>
          </a:p>
          <a:p>
            <a:pPr eaLnBrk="0" hangingPunct="0"/>
            <a:endParaRPr lang="en-US" b="1">
              <a:sym typeface="Symbol" pitchFamily="18" charset="2"/>
            </a:endParaRPr>
          </a:p>
          <a:p>
            <a:pPr eaLnBrk="0" hangingPunct="0"/>
            <a:r>
              <a:rPr lang="en-US" b="1">
                <a:solidFill>
                  <a:schemeClr val="accent1"/>
                </a:solidFill>
              </a:rPr>
              <a:t>Landau Equation</a:t>
            </a:r>
            <a:endParaRPr lang="en-US" b="1"/>
          </a:p>
          <a:p>
            <a:pPr eaLnBrk="0" hangingPunct="0"/>
            <a:r>
              <a:rPr lang="en-US" b="1"/>
              <a:t>	</a:t>
            </a:r>
            <a:r>
              <a:rPr lang="en-US" b="1">
                <a:sym typeface="Symbol" pitchFamily="18" charset="2"/>
              </a:rPr>
              <a:t> Gives variation in ionization density (dE/dx)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 b="1">
                <a:solidFill>
                  <a:schemeClr val="accent1"/>
                </a:solidFill>
              </a:rPr>
              <a:t>Measured Electron Response</a:t>
            </a:r>
            <a:endParaRPr lang="en-US" b="1"/>
          </a:p>
          <a:p>
            <a:pPr eaLnBrk="0" hangingPunct="0"/>
            <a:r>
              <a:rPr lang="en-US" b="1"/>
              <a:t>	</a:t>
            </a:r>
            <a:r>
              <a:rPr lang="en-US" b="1">
                <a:sym typeface="Symbol" pitchFamily="18" charset="2"/>
              </a:rPr>
              <a:t> Gives scintillation efficiency as function of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title"/>
          </p:nvPr>
        </p:nvSpPr>
        <p:spPr>
          <a:xfrm>
            <a:off x="3911600" y="76200"/>
            <a:ext cx="2462213" cy="549275"/>
          </a:xfrm>
        </p:spPr>
        <p:txBody>
          <a:bodyPr/>
          <a:lstStyle/>
          <a:p>
            <a:pPr>
              <a:defRPr/>
            </a:pPr>
            <a:r>
              <a:rPr lang="en-US" smtClean="0"/>
              <a:t>Success!!!</a:t>
            </a:r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876300" y="5562600"/>
            <a:ext cx="8501063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2800" b="1" dirty="0">
                <a:ea typeface="+mn-ea"/>
              </a:rPr>
              <a:t>Given the Electron Response for a Material,</a:t>
            </a:r>
            <a:br>
              <a:rPr lang="en-US" sz="2800" b="1" dirty="0">
                <a:ea typeface="+mn-ea"/>
              </a:rPr>
            </a:br>
            <a:r>
              <a:rPr lang="en-US" sz="2800" b="1" dirty="0">
                <a:ea typeface="+mn-ea"/>
              </a:rPr>
              <a:t>Can </a:t>
            </a:r>
            <a:r>
              <a:rPr lang="en-US" sz="2800" b="1" i="1" dirty="0">
                <a:ea typeface="+mn-ea"/>
              </a:rPr>
              <a:t>Quantitatively </a:t>
            </a:r>
            <a:r>
              <a:rPr lang="en-US" sz="2800" b="1" dirty="0">
                <a:ea typeface="+mn-ea"/>
              </a:rPr>
              <a:t>Predict the Energy Resolution</a:t>
            </a:r>
          </a:p>
        </p:txBody>
      </p:sp>
      <p:sp>
        <p:nvSpPr>
          <p:cNvPr id="68611" name="Text Box 6"/>
          <p:cNvSpPr txBox="1">
            <a:spLocks noChangeArrowheads="1"/>
          </p:cNvSpPr>
          <p:nvPr/>
        </p:nvSpPr>
        <p:spPr bwMode="auto">
          <a:xfrm>
            <a:off x="304800" y="6477000"/>
            <a:ext cx="6330950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G. Bizarri, et al., Presentation I8-2 at SCINT09, Jeju Island, Korea</a:t>
            </a:r>
          </a:p>
        </p:txBody>
      </p:sp>
      <p:grpSp>
        <p:nvGrpSpPr>
          <p:cNvPr id="68612" name="Group 63"/>
          <p:cNvGrpSpPr>
            <a:grpSpLocks noChangeAspect="1"/>
          </p:cNvGrpSpPr>
          <p:nvPr/>
        </p:nvGrpSpPr>
        <p:grpSpPr bwMode="auto">
          <a:xfrm>
            <a:off x="1638300" y="762000"/>
            <a:ext cx="6981825" cy="4487863"/>
            <a:chOff x="2761345" y="2362200"/>
            <a:chExt cx="7347855" cy="4724400"/>
          </a:xfrm>
        </p:grpSpPr>
        <p:pic>
          <p:nvPicPr>
            <p:cNvPr id="61" name="Picture 10" descr="Picture 6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61345" y="2362200"/>
              <a:ext cx="7347855" cy="472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8100" dir="2700000" rotWithShape="0">
                <a:srgbClr val="808080">
                  <a:alpha val="42999"/>
                </a:srgbClr>
              </a:outerShdw>
            </a:effectLst>
          </p:spPr>
        </p:pic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5018497" y="3047380"/>
              <a:ext cx="138670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5354312" y="3276331"/>
              <a:ext cx="137000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5780348" y="3597196"/>
              <a:ext cx="138670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6086091" y="3809434"/>
              <a:ext cx="137000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6375127" y="3978223"/>
              <a:ext cx="137000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6712614" y="4115259"/>
              <a:ext cx="135328" cy="13536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7152014" y="4359249"/>
              <a:ext cx="138671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7442721" y="4436123"/>
              <a:ext cx="137000" cy="13536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7730086" y="4546421"/>
              <a:ext cx="137000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8034158" y="4640006"/>
              <a:ext cx="138671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8298133" y="4720222"/>
              <a:ext cx="137000" cy="13536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8630608" y="4787069"/>
              <a:ext cx="137000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8941363" y="4812136"/>
              <a:ext cx="135328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9105094" y="4825506"/>
              <a:ext cx="137000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5003460" y="3445119"/>
              <a:ext cx="137000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9270495" y="4803781"/>
              <a:ext cx="137000" cy="1387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9195313" y="3401668"/>
              <a:ext cx="135328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5354312" y="3520322"/>
              <a:ext cx="137000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5780348" y="3734232"/>
              <a:ext cx="138670" cy="1353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6086091" y="3901349"/>
              <a:ext cx="137000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6375127" y="4055096"/>
              <a:ext cx="137000" cy="1353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6712614" y="4207172"/>
              <a:ext cx="135328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7152014" y="4419412"/>
              <a:ext cx="138671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7442721" y="4511325"/>
              <a:ext cx="137000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7740110" y="4663403"/>
              <a:ext cx="135329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8029146" y="4783727"/>
              <a:ext cx="137000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8288108" y="4887339"/>
              <a:ext cx="138671" cy="138707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8628936" y="5074511"/>
              <a:ext cx="135329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8911290" y="5193163"/>
              <a:ext cx="135328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9105094" y="5291763"/>
              <a:ext cx="137000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9253788" y="5370307"/>
              <a:ext cx="138671" cy="13870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9195313" y="3582155"/>
              <a:ext cx="135328" cy="135365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>
            <a:xfrm>
              <a:off x="5003460" y="3368245"/>
              <a:ext cx="137000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5354312" y="3657358"/>
              <a:ext cx="137000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>
            <a:xfrm>
              <a:off x="5780348" y="4115259"/>
              <a:ext cx="138670" cy="135364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6086091" y="4511325"/>
              <a:ext cx="137000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6375127" y="4877312"/>
              <a:ext cx="137000" cy="135364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6712614" y="5044429"/>
              <a:ext cx="135328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7152014" y="5121303"/>
              <a:ext cx="138671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>
            <a:xfrm>
              <a:off x="7442721" y="5181465"/>
              <a:ext cx="137000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7746793" y="5181465"/>
              <a:ext cx="137000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8029146" y="5176451"/>
              <a:ext cx="137000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>
            <a:xfrm>
              <a:off x="8298133" y="5156397"/>
              <a:ext cx="137000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8630608" y="5156397"/>
              <a:ext cx="137000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8916301" y="5054456"/>
              <a:ext cx="135329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9113447" y="5004321"/>
              <a:ext cx="137000" cy="135364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9270495" y="4960871"/>
              <a:ext cx="137000" cy="138707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9195313" y="3749272"/>
              <a:ext cx="135328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228600"/>
            <a:ext cx="8926513" cy="1036638"/>
          </a:xfrm>
        </p:spPr>
        <p:txBody>
          <a:bodyPr/>
          <a:lstStyle/>
          <a:p>
            <a:pPr>
              <a:defRPr/>
            </a:pPr>
            <a:r>
              <a:rPr lang="en-US" smtClean="0"/>
              <a:t>Can We Understand the</a:t>
            </a:r>
            <a:br>
              <a:rPr lang="en-US" smtClean="0"/>
            </a:br>
            <a:r>
              <a:rPr lang="en-US" smtClean="0"/>
              <a:t>Shape of the Electron Response Curve?</a:t>
            </a:r>
          </a:p>
        </p:txBody>
      </p:sp>
      <p:pic>
        <p:nvPicPr>
          <p:cNvPr id="70658" name="Picture 3" descr="on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2075" y="1489075"/>
            <a:ext cx="5064125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5263" y="182563"/>
            <a:ext cx="7415212" cy="1036637"/>
          </a:xfrm>
        </p:spPr>
        <p:txBody>
          <a:bodyPr/>
          <a:lstStyle/>
          <a:p>
            <a:pPr>
              <a:defRPr/>
            </a:pPr>
            <a:r>
              <a:rPr lang="en-US" smtClean="0"/>
              <a:t>What Creates the Shape</a:t>
            </a:r>
            <a:br>
              <a:rPr lang="en-US" smtClean="0"/>
            </a:br>
            <a:r>
              <a:rPr lang="en-US" smtClean="0"/>
              <a:t>of the Electron Response Curve?</a:t>
            </a:r>
          </a:p>
        </p:txBody>
      </p:sp>
      <p:pic>
        <p:nvPicPr>
          <p:cNvPr id="7270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0" y="3260725"/>
            <a:ext cx="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333500" y="5799138"/>
            <a:ext cx="7623175" cy="830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algn="ctr" defTabSz="858838" eaLnBrk="0" hangingPunct="0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sz="2800" b="1">
                <a:ea typeface="Arial" charset="0"/>
                <a:cs typeface="Arial" charset="0"/>
              </a:rPr>
              <a:t>Key Empirical Observation:</a:t>
            </a:r>
          </a:p>
          <a:p>
            <a:pPr algn="ctr" defTabSz="858838" eaLnBrk="0" hangingPunct="0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sz="2800" b="1">
                <a:ea typeface="Arial" charset="0"/>
                <a:cs typeface="Arial" charset="0"/>
              </a:rPr>
              <a:t>Light Output Depends on Ionization Density</a:t>
            </a:r>
          </a:p>
        </p:txBody>
      </p:sp>
      <p:pic>
        <p:nvPicPr>
          <p:cNvPr id="7270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8325" y="1800225"/>
            <a:ext cx="4346575" cy="315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9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72100" y="1800225"/>
            <a:ext cx="4349750" cy="316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10" name="TextBox 7"/>
          <p:cNvSpPr txBox="1">
            <a:spLocks noChangeArrowheads="1"/>
          </p:cNvSpPr>
          <p:nvPr/>
        </p:nvSpPr>
        <p:spPr bwMode="auto">
          <a:xfrm>
            <a:off x="6438900" y="1343025"/>
            <a:ext cx="2185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Alkali Halides</a:t>
            </a:r>
          </a:p>
        </p:txBody>
      </p:sp>
      <p:sp>
        <p:nvSpPr>
          <p:cNvPr id="72711" name="TextBox 8"/>
          <p:cNvSpPr txBox="1">
            <a:spLocks noChangeArrowheads="1"/>
          </p:cNvSpPr>
          <p:nvPr/>
        </p:nvSpPr>
        <p:spPr bwMode="auto">
          <a:xfrm>
            <a:off x="2255838" y="1343025"/>
            <a:ext cx="12112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/>
              <a:t>Oxides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42900" y="3857625"/>
            <a:ext cx="6096000" cy="1857375"/>
            <a:chOff x="342900" y="3733800"/>
            <a:chExt cx="6096000" cy="1858089"/>
          </a:xfrm>
        </p:grpSpPr>
        <p:sp>
          <p:nvSpPr>
            <p:cNvPr id="9" name="TextBox 7"/>
            <p:cNvSpPr txBox="1">
              <a:spLocks noChangeArrowheads="1"/>
            </p:cNvSpPr>
            <p:nvPr/>
          </p:nvSpPr>
          <p:spPr bwMode="auto">
            <a:xfrm>
              <a:off x="342900" y="4883592"/>
              <a:ext cx="4545013" cy="7082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000" b="1" dirty="0">
                  <a:solidFill>
                    <a:srgbClr val="FF0000"/>
                  </a:solidFill>
                  <a:ea typeface="+mn-ea"/>
                </a:rPr>
                <a:t>Decrease at High Ionization Density</a:t>
              </a:r>
            </a:p>
            <a:p>
              <a:pPr algn="ctr" eaLnBrk="0" hangingPunct="0">
                <a:defRPr/>
              </a:pPr>
              <a:r>
                <a:rPr lang="en-US" sz="2000" b="1" dirty="0">
                  <a:solidFill>
                    <a:srgbClr val="FF0000"/>
                  </a:solidFill>
                  <a:ea typeface="+mn-ea"/>
                </a:rPr>
                <a:t>(All Materials)</a:t>
              </a:r>
            </a:p>
          </p:txBody>
        </p:sp>
        <p:cxnSp>
          <p:nvCxnSpPr>
            <p:cNvPr id="72717" name="Straight Arrow Connector 10"/>
            <p:cNvCxnSpPr>
              <a:cxnSpLocks noChangeShapeType="1"/>
            </p:cNvCxnSpPr>
            <p:nvPr/>
          </p:nvCxnSpPr>
          <p:spPr bwMode="auto">
            <a:xfrm rot="10800000">
              <a:off x="2400300" y="3810000"/>
              <a:ext cx="1219200" cy="1066800"/>
            </a:xfrm>
            <a:prstGeom prst="straightConnector1">
              <a:avLst/>
            </a:prstGeom>
            <a:noFill/>
            <a:ln w="57150">
              <a:solidFill>
                <a:srgbClr val="FC0128"/>
              </a:solidFill>
              <a:round/>
              <a:headEnd/>
              <a:tailEnd type="arrow" w="med" len="med"/>
            </a:ln>
          </p:spPr>
        </p:cxnSp>
        <p:cxnSp>
          <p:nvCxnSpPr>
            <p:cNvPr id="72718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3619501" y="3733800"/>
              <a:ext cx="2819399" cy="1143000"/>
            </a:xfrm>
            <a:prstGeom prst="straightConnector1">
              <a:avLst/>
            </a:prstGeom>
            <a:noFill/>
            <a:ln w="57150">
              <a:solidFill>
                <a:srgbClr val="FC0128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372100" y="4010025"/>
            <a:ext cx="4479925" cy="1704975"/>
            <a:chOff x="5372100" y="3886200"/>
            <a:chExt cx="4480714" cy="1705689"/>
          </a:xfrm>
        </p:grpSpPr>
        <p:sp>
          <p:nvSpPr>
            <p:cNvPr id="17" name="TextBox 7"/>
            <p:cNvSpPr txBox="1">
              <a:spLocks noChangeArrowheads="1"/>
            </p:cNvSpPr>
            <p:nvPr/>
          </p:nvSpPr>
          <p:spPr bwMode="auto">
            <a:xfrm>
              <a:off x="5372100" y="4883567"/>
              <a:ext cx="4480714" cy="70832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000" b="1">
                  <a:solidFill>
                    <a:srgbClr val="FF0000"/>
                  </a:solidFill>
                  <a:ea typeface="ＭＳ Ｐゴシック" charset="-128"/>
                </a:rPr>
                <a:t>Decrease at Low Ionization Density</a:t>
              </a:r>
            </a:p>
            <a:p>
              <a:pPr algn="ctr" eaLnBrk="0" hangingPunct="0">
                <a:defRPr/>
              </a:pPr>
              <a:r>
                <a:rPr lang="en-US" sz="2000" b="1">
                  <a:solidFill>
                    <a:srgbClr val="FF0000"/>
                  </a:solidFill>
                  <a:ea typeface="ＭＳ Ｐゴシック" charset="-128"/>
                </a:rPr>
                <a:t>(~Only Alkali Halides)</a:t>
              </a:r>
            </a:p>
          </p:txBody>
        </p:sp>
        <p:cxnSp>
          <p:nvCxnSpPr>
            <p:cNvPr id="72715" name="Straight Arrow Connector 17"/>
            <p:cNvCxnSpPr>
              <a:cxnSpLocks noChangeShapeType="1"/>
            </p:cNvCxnSpPr>
            <p:nvPr/>
          </p:nvCxnSpPr>
          <p:spPr bwMode="auto">
            <a:xfrm rot="5400000" flipH="1" flipV="1">
              <a:off x="7960668" y="4188768"/>
              <a:ext cx="990600" cy="385464"/>
            </a:xfrm>
            <a:prstGeom prst="straightConnector1">
              <a:avLst/>
            </a:prstGeom>
            <a:noFill/>
            <a:ln w="57150">
              <a:solidFill>
                <a:srgbClr val="FC0128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74975" y="346075"/>
            <a:ext cx="4432300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Non-Proportionality</a:t>
            </a:r>
          </a:p>
        </p:txBody>
      </p:sp>
      <p:sp>
        <p:nvSpPr>
          <p:cNvPr id="417799" name="Rectangle 7"/>
          <p:cNvSpPr>
            <a:spLocks noChangeArrowheads="1"/>
          </p:cNvSpPr>
          <p:nvPr/>
        </p:nvSpPr>
        <p:spPr bwMode="auto">
          <a:xfrm>
            <a:off x="1524000" y="5486400"/>
            <a:ext cx="7340600" cy="936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3200" b="1">
                <a:ea typeface="+mn-ea"/>
              </a:rPr>
              <a:t>Light Yield </a:t>
            </a:r>
            <a:r>
              <a:rPr lang="en-US" sz="3200" b="1" i="1">
                <a:ea typeface="+mn-ea"/>
              </a:rPr>
              <a:t>Not</a:t>
            </a:r>
            <a:r>
              <a:rPr lang="en-US" sz="3200" b="1">
                <a:ea typeface="+mn-ea"/>
              </a:rPr>
              <a:t> Constant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3200" b="1">
                <a:ea typeface="+mn-ea"/>
              </a:rPr>
              <a:t>Depends on Particle Energy &amp; Type </a:t>
            </a:r>
          </a:p>
        </p:txBody>
      </p:sp>
      <p:pic>
        <p:nvPicPr>
          <p:cNvPr id="19459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295400"/>
            <a:ext cx="5486400" cy="398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3" name="Rectangle 5"/>
          <p:cNvSpPr>
            <a:spLocks noGrp="1" noChangeArrowheads="1"/>
          </p:cNvSpPr>
          <p:nvPr>
            <p:ph type="title"/>
          </p:nvPr>
        </p:nvSpPr>
        <p:spPr>
          <a:xfrm>
            <a:off x="177800" y="228600"/>
            <a:ext cx="9979025" cy="5492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Arial" charset="0"/>
              </a:rPr>
              <a:t>Competing Processes for e/h Recombination</a:t>
            </a: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833438" y="5486400"/>
            <a:ext cx="8623300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en-US" sz="2800" b="1">
                <a:ea typeface="Arial" charset="0"/>
                <a:cs typeface="Arial" charset="0"/>
              </a:rPr>
              <a:t>Many Ways for e/h Pairs in a Voxel to Recombine</a:t>
            </a:r>
          </a:p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en-US" sz="2800" b="1">
                <a:ea typeface="Arial" charset="0"/>
                <a:cs typeface="Arial" charset="0"/>
              </a:rPr>
              <a:t>Not All Recombinations Produce Light</a:t>
            </a:r>
          </a:p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en-US" sz="2800" b="1">
                <a:ea typeface="Arial" charset="0"/>
                <a:cs typeface="Arial" charset="0"/>
              </a:rPr>
              <a:t>Processes Depend on Ionization Density</a:t>
            </a:r>
          </a:p>
        </p:txBody>
      </p:sp>
      <p:sp>
        <p:nvSpPr>
          <p:cNvPr id="74755" name="AutoShape 7"/>
          <p:cNvSpPr>
            <a:spLocks noChangeArrowheads="1"/>
          </p:cNvSpPr>
          <p:nvPr/>
        </p:nvSpPr>
        <p:spPr bwMode="auto">
          <a:xfrm rot="5400000">
            <a:off x="5010150" y="-1262062"/>
            <a:ext cx="609600" cy="7372350"/>
          </a:xfrm>
          <a:prstGeom prst="can">
            <a:avLst>
              <a:gd name="adj" fmla="val 70547"/>
            </a:avLst>
          </a:prstGeom>
          <a:solidFill>
            <a:srgbClr val="00DC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 b="1">
              <a:cs typeface="Arial" charset="0"/>
            </a:endParaRPr>
          </a:p>
        </p:txBody>
      </p:sp>
      <p:sp>
        <p:nvSpPr>
          <p:cNvPr id="74756" name="Text Box 11"/>
          <p:cNvSpPr txBox="1">
            <a:spLocks noChangeArrowheads="1"/>
          </p:cNvSpPr>
          <p:nvPr/>
        </p:nvSpPr>
        <p:spPr bwMode="auto">
          <a:xfrm>
            <a:off x="584200" y="1568450"/>
            <a:ext cx="2928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cs typeface="Arial" charset="0"/>
              </a:rPr>
              <a:t>Electron Ionization Track</a:t>
            </a:r>
          </a:p>
        </p:txBody>
      </p:sp>
      <p:grpSp>
        <p:nvGrpSpPr>
          <p:cNvPr id="74757" name="Group 16"/>
          <p:cNvGrpSpPr>
            <a:grpSpLocks/>
          </p:cNvGrpSpPr>
          <p:nvPr/>
        </p:nvGrpSpPr>
        <p:grpSpPr bwMode="auto">
          <a:xfrm>
            <a:off x="4705350" y="1219200"/>
            <a:ext cx="1296988" cy="1509713"/>
            <a:chOff x="2635" y="864"/>
            <a:chExt cx="726" cy="951"/>
          </a:xfrm>
        </p:grpSpPr>
        <p:sp>
          <p:nvSpPr>
            <p:cNvPr id="74811" name="AutoShape 8"/>
            <p:cNvSpPr>
              <a:spLocks noChangeArrowheads="1"/>
            </p:cNvSpPr>
            <p:nvPr/>
          </p:nvSpPr>
          <p:spPr bwMode="auto">
            <a:xfrm rot="5400000">
              <a:off x="2808" y="1359"/>
              <a:ext cx="384" cy="528"/>
            </a:xfrm>
            <a:prstGeom prst="can">
              <a:avLst>
                <a:gd name="adj" fmla="val 6875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 b="1">
                <a:cs typeface="Arial" charset="0"/>
              </a:endParaRPr>
            </a:p>
          </p:txBody>
        </p:sp>
        <p:sp>
          <p:nvSpPr>
            <p:cNvPr id="74812" name="Text Box 12"/>
            <p:cNvSpPr txBox="1">
              <a:spLocks noChangeArrowheads="1"/>
            </p:cNvSpPr>
            <p:nvPr/>
          </p:nvSpPr>
          <p:spPr bwMode="auto">
            <a:xfrm>
              <a:off x="2635" y="864"/>
              <a:ext cx="72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b="1">
                  <a:cs typeface="Arial" charset="0"/>
                </a:rPr>
                <a:t>One Voxel</a:t>
              </a:r>
            </a:p>
          </p:txBody>
        </p:sp>
        <p:sp>
          <p:nvSpPr>
            <p:cNvPr id="74813" name="Line 13"/>
            <p:cNvSpPr>
              <a:spLocks noChangeShapeType="1"/>
            </p:cNvSpPr>
            <p:nvPr/>
          </p:nvSpPr>
          <p:spPr bwMode="auto">
            <a:xfrm flipH="1">
              <a:off x="2998" y="1095"/>
              <a:ext cx="0" cy="2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74758" name="Group 65"/>
          <p:cNvGrpSpPr>
            <a:grpSpLocks/>
          </p:cNvGrpSpPr>
          <p:nvPr/>
        </p:nvGrpSpPr>
        <p:grpSpPr bwMode="auto">
          <a:xfrm>
            <a:off x="506413" y="2438400"/>
            <a:ext cx="9053512" cy="2808288"/>
            <a:chOff x="506414" y="2590800"/>
            <a:chExt cx="9053511" cy="2808288"/>
          </a:xfrm>
        </p:grpSpPr>
        <p:sp>
          <p:nvSpPr>
            <p:cNvPr id="74759" name="Text Box 17"/>
            <p:cNvSpPr txBox="1">
              <a:spLocks noChangeArrowheads="1"/>
            </p:cNvSpPr>
            <p:nvPr/>
          </p:nvSpPr>
          <p:spPr bwMode="auto">
            <a:xfrm>
              <a:off x="3873347" y="3611991"/>
              <a:ext cx="5686578" cy="15701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77800" lvl="1" indent="-165100" eaLnBrk="0" hangingPunct="0">
                <a:buClr>
                  <a:schemeClr val="accent1"/>
                </a:buClr>
                <a:buFont typeface="Arial" charset="0"/>
                <a:buChar char="•"/>
                <a:tabLst>
                  <a:tab pos="3886200" algn="l"/>
                  <a:tab pos="6350000" algn="l"/>
                </a:tabLst>
              </a:pPr>
              <a:r>
                <a:rPr lang="en-US" b="1">
                  <a:cs typeface="Arial" charset="0"/>
                </a:rPr>
                <a:t>Non-Radiative Trapping</a:t>
              </a:r>
            </a:p>
            <a:p>
              <a:pPr marL="177800" lvl="1" indent="-165100" eaLnBrk="0" hangingPunct="0">
                <a:buClr>
                  <a:schemeClr val="accent1"/>
                </a:buClr>
                <a:buFont typeface="Arial" charset="0"/>
                <a:buChar char="•"/>
                <a:tabLst>
                  <a:tab pos="3886200" algn="l"/>
                  <a:tab pos="6350000" algn="l"/>
                </a:tabLst>
              </a:pPr>
              <a:r>
                <a:rPr lang="en-US" b="1">
                  <a:cs typeface="Arial" charset="0"/>
                </a:rPr>
                <a:t>Exciton Formation</a:t>
              </a:r>
            </a:p>
            <a:p>
              <a:pPr marL="177800" lvl="1" indent="-165100" eaLnBrk="0" hangingPunct="0">
                <a:buClr>
                  <a:schemeClr val="accent1"/>
                </a:buClr>
                <a:buFont typeface="Arial" charset="0"/>
                <a:buChar char="•"/>
                <a:tabLst>
                  <a:tab pos="3886200" algn="l"/>
                  <a:tab pos="6350000" algn="l"/>
                </a:tabLst>
              </a:pPr>
              <a:r>
                <a:rPr lang="en-US" b="1">
                  <a:cs typeface="Arial" charset="0"/>
                </a:rPr>
                <a:t>Electron / Hole / Exciton Interactions</a:t>
              </a:r>
            </a:p>
            <a:p>
              <a:pPr marL="177800" lvl="1" indent="-165100" eaLnBrk="0" hangingPunct="0">
                <a:buClr>
                  <a:schemeClr val="accent1"/>
                </a:buClr>
                <a:buFont typeface="Arial" charset="0"/>
                <a:buChar char="•"/>
                <a:tabLst>
                  <a:tab pos="3886200" algn="l"/>
                  <a:tab pos="6350000" algn="l"/>
                </a:tabLst>
              </a:pPr>
              <a:r>
                <a:rPr lang="en-US" b="1">
                  <a:solidFill>
                    <a:schemeClr val="accent2"/>
                  </a:solidFill>
                  <a:cs typeface="Arial" charset="0"/>
                </a:rPr>
                <a:t>Luminescence</a:t>
              </a:r>
            </a:p>
          </p:txBody>
        </p:sp>
        <p:grpSp>
          <p:nvGrpSpPr>
            <p:cNvPr id="74760" name="Group 60"/>
            <p:cNvGrpSpPr>
              <a:grpSpLocks/>
            </p:cNvGrpSpPr>
            <p:nvPr/>
          </p:nvGrpSpPr>
          <p:grpSpPr bwMode="auto">
            <a:xfrm>
              <a:off x="506414" y="3429000"/>
              <a:ext cx="2836272" cy="1970088"/>
              <a:chOff x="506414" y="3429000"/>
              <a:chExt cx="2836272" cy="1970088"/>
            </a:xfrm>
          </p:grpSpPr>
          <p:sp>
            <p:nvSpPr>
              <p:cNvPr id="74762" name="AutoShape 10"/>
              <p:cNvSpPr>
                <a:spLocks noChangeArrowheads="1"/>
              </p:cNvSpPr>
              <p:nvPr/>
            </p:nvSpPr>
            <p:spPr bwMode="auto">
              <a:xfrm rot="5400000">
                <a:off x="1007509" y="2985865"/>
                <a:ext cx="1834081" cy="2836272"/>
              </a:xfrm>
              <a:prstGeom prst="can">
                <a:avLst>
                  <a:gd name="adj" fmla="val 68744"/>
                </a:avLst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fr-FR" b="1">
                  <a:cs typeface="Arial" charset="0"/>
                </a:endParaRPr>
              </a:p>
            </p:txBody>
          </p:sp>
          <p:sp>
            <p:nvSpPr>
              <p:cNvPr id="74763" name="Text Box 44"/>
              <p:cNvSpPr txBox="1">
                <a:spLocks noChangeArrowheads="1"/>
              </p:cNvSpPr>
              <p:nvPr/>
            </p:nvSpPr>
            <p:spPr bwMode="auto">
              <a:xfrm>
                <a:off x="2061183" y="4068944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64" name="Text Box 62"/>
              <p:cNvSpPr txBox="1">
                <a:spLocks noChangeArrowheads="1"/>
              </p:cNvSpPr>
              <p:nvPr/>
            </p:nvSpPr>
            <p:spPr bwMode="auto">
              <a:xfrm>
                <a:off x="1607523" y="4419880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65" name="Text Box 18"/>
              <p:cNvSpPr txBox="1">
                <a:spLocks noChangeArrowheads="1"/>
              </p:cNvSpPr>
              <p:nvPr/>
            </p:nvSpPr>
            <p:spPr bwMode="auto">
              <a:xfrm>
                <a:off x="751997" y="3719595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66" name="Text Box 19"/>
              <p:cNvSpPr txBox="1">
                <a:spLocks noChangeArrowheads="1"/>
              </p:cNvSpPr>
              <p:nvPr/>
            </p:nvSpPr>
            <p:spPr bwMode="auto">
              <a:xfrm>
                <a:off x="923460" y="3872038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67" name="Text Box 20"/>
              <p:cNvSpPr txBox="1">
                <a:spLocks noChangeArrowheads="1"/>
              </p:cNvSpPr>
              <p:nvPr/>
            </p:nvSpPr>
            <p:spPr bwMode="auto">
              <a:xfrm>
                <a:off x="1273528" y="3490930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68" name="Text Box 21"/>
              <p:cNvSpPr txBox="1">
                <a:spLocks noChangeArrowheads="1"/>
              </p:cNvSpPr>
              <p:nvPr/>
            </p:nvSpPr>
            <p:spPr bwMode="auto">
              <a:xfrm>
                <a:off x="927031" y="3535393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69" name="Text Box 22"/>
              <p:cNvSpPr txBox="1">
                <a:spLocks noChangeArrowheads="1"/>
              </p:cNvSpPr>
              <p:nvPr/>
            </p:nvSpPr>
            <p:spPr bwMode="auto">
              <a:xfrm>
                <a:off x="1186011" y="3795817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70" name="Text Box 23"/>
              <p:cNvSpPr txBox="1">
                <a:spLocks noChangeArrowheads="1"/>
              </p:cNvSpPr>
              <p:nvPr/>
            </p:nvSpPr>
            <p:spPr bwMode="auto">
              <a:xfrm>
                <a:off x="1357473" y="3948260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71" name="Text Box 24"/>
              <p:cNvSpPr txBox="1">
                <a:spLocks noChangeArrowheads="1"/>
              </p:cNvSpPr>
              <p:nvPr/>
            </p:nvSpPr>
            <p:spPr bwMode="auto">
              <a:xfrm>
                <a:off x="1707542" y="3567152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72" name="Text Box 25"/>
              <p:cNvSpPr txBox="1">
                <a:spLocks noChangeArrowheads="1"/>
              </p:cNvSpPr>
              <p:nvPr/>
            </p:nvSpPr>
            <p:spPr bwMode="auto">
              <a:xfrm>
                <a:off x="1521792" y="3733886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73" name="Text Box 26"/>
              <p:cNvSpPr txBox="1">
                <a:spLocks noChangeArrowheads="1"/>
              </p:cNvSpPr>
              <p:nvPr/>
            </p:nvSpPr>
            <p:spPr bwMode="auto">
              <a:xfrm>
                <a:off x="2037964" y="3657665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74" name="Text Box 27"/>
              <p:cNvSpPr txBox="1">
                <a:spLocks noChangeArrowheads="1"/>
              </p:cNvSpPr>
              <p:nvPr/>
            </p:nvSpPr>
            <p:spPr bwMode="auto">
              <a:xfrm>
                <a:off x="2209427" y="3810108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75" name="Text Box 28"/>
              <p:cNvSpPr txBox="1">
                <a:spLocks noChangeArrowheads="1"/>
              </p:cNvSpPr>
              <p:nvPr/>
            </p:nvSpPr>
            <p:spPr bwMode="auto">
              <a:xfrm>
                <a:off x="2559496" y="3429000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76" name="Text Box 29"/>
              <p:cNvSpPr txBox="1">
                <a:spLocks noChangeArrowheads="1"/>
              </p:cNvSpPr>
              <p:nvPr/>
            </p:nvSpPr>
            <p:spPr bwMode="auto">
              <a:xfrm>
                <a:off x="2212999" y="3473463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77" name="Text Box 30"/>
              <p:cNvSpPr txBox="1">
                <a:spLocks noChangeArrowheads="1"/>
              </p:cNvSpPr>
              <p:nvPr/>
            </p:nvSpPr>
            <p:spPr bwMode="auto">
              <a:xfrm>
                <a:off x="2471978" y="3733886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78" name="Text Box 31"/>
              <p:cNvSpPr txBox="1">
                <a:spLocks noChangeArrowheads="1"/>
              </p:cNvSpPr>
              <p:nvPr/>
            </p:nvSpPr>
            <p:spPr bwMode="auto">
              <a:xfrm>
                <a:off x="2643441" y="3886329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79" name="Text Box 32"/>
              <p:cNvSpPr txBox="1">
                <a:spLocks noChangeArrowheads="1"/>
              </p:cNvSpPr>
              <p:nvPr/>
            </p:nvSpPr>
            <p:spPr bwMode="auto">
              <a:xfrm>
                <a:off x="2807758" y="3671957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80" name="Text Box 33"/>
              <p:cNvSpPr txBox="1">
                <a:spLocks noChangeArrowheads="1"/>
              </p:cNvSpPr>
              <p:nvPr/>
            </p:nvSpPr>
            <p:spPr bwMode="auto">
              <a:xfrm>
                <a:off x="600182" y="4315075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81" name="Text Box 34"/>
              <p:cNvSpPr txBox="1">
                <a:spLocks noChangeArrowheads="1"/>
              </p:cNvSpPr>
              <p:nvPr/>
            </p:nvSpPr>
            <p:spPr bwMode="auto">
              <a:xfrm>
                <a:off x="771644" y="4467518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82" name="Text Box 35"/>
              <p:cNvSpPr txBox="1">
                <a:spLocks noChangeArrowheads="1"/>
              </p:cNvSpPr>
              <p:nvPr/>
            </p:nvSpPr>
            <p:spPr bwMode="auto">
              <a:xfrm>
                <a:off x="1121713" y="4086411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83" name="Text Box 36"/>
              <p:cNvSpPr txBox="1">
                <a:spLocks noChangeArrowheads="1"/>
              </p:cNvSpPr>
              <p:nvPr/>
            </p:nvSpPr>
            <p:spPr bwMode="auto">
              <a:xfrm>
                <a:off x="775216" y="4130873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84" name="Text Box 37"/>
              <p:cNvSpPr txBox="1">
                <a:spLocks noChangeArrowheads="1"/>
              </p:cNvSpPr>
              <p:nvPr/>
            </p:nvSpPr>
            <p:spPr bwMode="auto">
              <a:xfrm>
                <a:off x="1034196" y="4391297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85" name="Text Box 38"/>
              <p:cNvSpPr txBox="1">
                <a:spLocks noChangeArrowheads="1"/>
              </p:cNvSpPr>
              <p:nvPr/>
            </p:nvSpPr>
            <p:spPr bwMode="auto">
              <a:xfrm>
                <a:off x="1205658" y="4543740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86" name="Text Box 39"/>
              <p:cNvSpPr txBox="1">
                <a:spLocks noChangeArrowheads="1"/>
              </p:cNvSpPr>
              <p:nvPr/>
            </p:nvSpPr>
            <p:spPr bwMode="auto">
              <a:xfrm>
                <a:off x="1555726" y="4162632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87" name="Text Box 40"/>
              <p:cNvSpPr txBox="1">
                <a:spLocks noChangeArrowheads="1"/>
              </p:cNvSpPr>
              <p:nvPr/>
            </p:nvSpPr>
            <p:spPr bwMode="auto">
              <a:xfrm>
                <a:off x="1369976" y="4329367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88" name="Text Box 41"/>
              <p:cNvSpPr txBox="1">
                <a:spLocks noChangeArrowheads="1"/>
              </p:cNvSpPr>
              <p:nvPr/>
            </p:nvSpPr>
            <p:spPr bwMode="auto">
              <a:xfrm>
                <a:off x="1886149" y="4253146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89" name="Text Box 42"/>
              <p:cNvSpPr txBox="1">
                <a:spLocks noChangeArrowheads="1"/>
              </p:cNvSpPr>
              <p:nvPr/>
            </p:nvSpPr>
            <p:spPr bwMode="auto">
              <a:xfrm>
                <a:off x="2057611" y="4405589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90" name="Text Box 43"/>
              <p:cNvSpPr txBox="1">
                <a:spLocks noChangeArrowheads="1"/>
              </p:cNvSpPr>
              <p:nvPr/>
            </p:nvSpPr>
            <p:spPr bwMode="auto">
              <a:xfrm>
                <a:off x="2407680" y="4024481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91" name="Text Box 45"/>
              <p:cNvSpPr txBox="1">
                <a:spLocks noChangeArrowheads="1"/>
              </p:cNvSpPr>
              <p:nvPr/>
            </p:nvSpPr>
            <p:spPr bwMode="auto">
              <a:xfrm>
                <a:off x="2320163" y="4329367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92" name="Text Box 46"/>
              <p:cNvSpPr txBox="1">
                <a:spLocks noChangeArrowheads="1"/>
              </p:cNvSpPr>
              <p:nvPr/>
            </p:nvSpPr>
            <p:spPr bwMode="auto">
              <a:xfrm>
                <a:off x="2491625" y="4481810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93" name="Text Box 47"/>
              <p:cNvSpPr txBox="1">
                <a:spLocks noChangeArrowheads="1"/>
              </p:cNvSpPr>
              <p:nvPr/>
            </p:nvSpPr>
            <p:spPr bwMode="auto">
              <a:xfrm>
                <a:off x="2655943" y="4267437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94" name="Text Box 48"/>
              <p:cNvSpPr txBox="1">
                <a:spLocks noChangeArrowheads="1"/>
              </p:cNvSpPr>
              <p:nvPr/>
            </p:nvSpPr>
            <p:spPr bwMode="auto">
              <a:xfrm>
                <a:off x="1689682" y="3994310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95" name="Text Box 49"/>
              <p:cNvSpPr txBox="1">
                <a:spLocks noChangeArrowheads="1"/>
              </p:cNvSpPr>
              <p:nvPr/>
            </p:nvSpPr>
            <p:spPr bwMode="auto">
              <a:xfrm>
                <a:off x="1864716" y="3810108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96" name="Text Box 50"/>
              <p:cNvSpPr txBox="1">
                <a:spLocks noChangeArrowheads="1"/>
              </p:cNvSpPr>
              <p:nvPr/>
            </p:nvSpPr>
            <p:spPr bwMode="auto">
              <a:xfrm>
                <a:off x="737709" y="4710475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97" name="Text Box 51"/>
              <p:cNvSpPr txBox="1">
                <a:spLocks noChangeArrowheads="1"/>
              </p:cNvSpPr>
              <p:nvPr/>
            </p:nvSpPr>
            <p:spPr bwMode="auto">
              <a:xfrm>
                <a:off x="909171" y="4862918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98" name="Text Box 52"/>
              <p:cNvSpPr txBox="1">
                <a:spLocks noChangeArrowheads="1"/>
              </p:cNvSpPr>
              <p:nvPr/>
            </p:nvSpPr>
            <p:spPr bwMode="auto">
              <a:xfrm>
                <a:off x="1171723" y="4786696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99" name="Text Box 53"/>
              <p:cNvSpPr txBox="1">
                <a:spLocks noChangeArrowheads="1"/>
              </p:cNvSpPr>
              <p:nvPr/>
            </p:nvSpPr>
            <p:spPr bwMode="auto">
              <a:xfrm>
                <a:off x="1343185" y="4939139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800" name="Text Box 54"/>
              <p:cNvSpPr txBox="1">
                <a:spLocks noChangeArrowheads="1"/>
              </p:cNvSpPr>
              <p:nvPr/>
            </p:nvSpPr>
            <p:spPr bwMode="auto">
              <a:xfrm>
                <a:off x="1507503" y="4724766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801" name="Text Box 55"/>
              <p:cNvSpPr txBox="1">
                <a:spLocks noChangeArrowheads="1"/>
              </p:cNvSpPr>
              <p:nvPr/>
            </p:nvSpPr>
            <p:spPr bwMode="auto">
              <a:xfrm>
                <a:off x="2023675" y="4648544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802" name="Text Box 56"/>
              <p:cNvSpPr txBox="1">
                <a:spLocks noChangeArrowheads="1"/>
              </p:cNvSpPr>
              <p:nvPr/>
            </p:nvSpPr>
            <p:spPr bwMode="auto">
              <a:xfrm>
                <a:off x="2195138" y="4800987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803" name="Text Box 57"/>
              <p:cNvSpPr txBox="1">
                <a:spLocks noChangeArrowheads="1"/>
              </p:cNvSpPr>
              <p:nvPr/>
            </p:nvSpPr>
            <p:spPr bwMode="auto">
              <a:xfrm>
                <a:off x="2457689" y="4724766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804" name="Text Box 58"/>
              <p:cNvSpPr txBox="1">
                <a:spLocks noChangeArrowheads="1"/>
              </p:cNvSpPr>
              <p:nvPr/>
            </p:nvSpPr>
            <p:spPr bwMode="auto">
              <a:xfrm>
                <a:off x="2629152" y="4862918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805" name="Text Box 59"/>
              <p:cNvSpPr txBox="1">
                <a:spLocks noChangeArrowheads="1"/>
              </p:cNvSpPr>
              <p:nvPr/>
            </p:nvSpPr>
            <p:spPr bwMode="auto">
              <a:xfrm>
                <a:off x="2379103" y="5029652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806" name="Text Box 60"/>
              <p:cNvSpPr txBox="1">
                <a:spLocks noChangeArrowheads="1"/>
              </p:cNvSpPr>
              <p:nvPr/>
            </p:nvSpPr>
            <p:spPr bwMode="auto">
              <a:xfrm>
                <a:off x="1793273" y="4953430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807" name="Text Box 61"/>
              <p:cNvSpPr txBox="1">
                <a:spLocks noChangeArrowheads="1"/>
              </p:cNvSpPr>
              <p:nvPr/>
            </p:nvSpPr>
            <p:spPr bwMode="auto">
              <a:xfrm>
                <a:off x="2829191" y="4619961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808" name="Text Box 63"/>
              <p:cNvSpPr txBox="1">
                <a:spLocks noChangeArrowheads="1"/>
              </p:cNvSpPr>
              <p:nvPr/>
            </p:nvSpPr>
            <p:spPr bwMode="auto">
              <a:xfrm>
                <a:off x="1778985" y="4572323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809" name="Text Box 64"/>
              <p:cNvSpPr txBox="1">
                <a:spLocks noChangeArrowheads="1"/>
              </p:cNvSpPr>
              <p:nvPr/>
            </p:nvSpPr>
            <p:spPr bwMode="auto">
              <a:xfrm>
                <a:off x="2979221" y="4419880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810" name="Text Box 65"/>
              <p:cNvSpPr txBox="1">
                <a:spLocks noChangeArrowheads="1"/>
              </p:cNvSpPr>
              <p:nvPr/>
            </p:nvSpPr>
            <p:spPr bwMode="auto">
              <a:xfrm>
                <a:off x="3029230" y="4024481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</p:grpSp>
        <p:cxnSp>
          <p:nvCxnSpPr>
            <p:cNvPr id="74761" name="Curved Connector 62"/>
            <p:cNvCxnSpPr>
              <a:cxnSpLocks noChangeShapeType="1"/>
            </p:cNvCxnSpPr>
            <p:nvPr/>
          </p:nvCxnSpPr>
          <p:spPr bwMode="auto">
            <a:xfrm rot="10800000" flipV="1">
              <a:off x="3314700" y="2590800"/>
              <a:ext cx="1447800" cy="1295400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Line 10"/>
          <p:cNvSpPr>
            <a:spLocks noChangeShapeType="1"/>
          </p:cNvSpPr>
          <p:nvPr/>
        </p:nvSpPr>
        <p:spPr bwMode="auto">
          <a:xfrm>
            <a:off x="428625" y="3962400"/>
            <a:ext cx="9058275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17800" y="441325"/>
            <a:ext cx="4899025" cy="549275"/>
          </a:xfrm>
        </p:spPr>
        <p:txBody>
          <a:bodyPr/>
          <a:lstStyle/>
          <a:p>
            <a:pPr>
              <a:defRPr/>
            </a:pPr>
            <a:r>
              <a:rPr lang="en-US" smtClean="0"/>
              <a:t>Pause for Definitions</a:t>
            </a:r>
          </a:p>
        </p:txBody>
      </p:sp>
      <p:sp>
        <p:nvSpPr>
          <p:cNvPr id="76803" name="Line 6"/>
          <p:cNvSpPr>
            <a:spLocks noChangeShapeType="1"/>
          </p:cNvSpPr>
          <p:nvPr/>
        </p:nvSpPr>
        <p:spPr bwMode="auto">
          <a:xfrm>
            <a:off x="428625" y="1987550"/>
            <a:ext cx="8143875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6804" name="Text Box 7"/>
          <p:cNvSpPr txBox="1">
            <a:spLocks noChangeArrowheads="1"/>
          </p:cNvSpPr>
          <p:nvPr/>
        </p:nvSpPr>
        <p:spPr bwMode="auto">
          <a:xfrm>
            <a:off x="342900" y="1581150"/>
            <a:ext cx="9731375" cy="4672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eaLnBrk="0" hangingPunct="0">
              <a:spcBef>
                <a:spcPct val="200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 dirty="0" err="1">
                <a:solidFill>
                  <a:srgbClr val="FF0000"/>
                </a:solidFill>
              </a:rPr>
              <a:t>Exciton</a:t>
            </a:r>
            <a:r>
              <a:rPr lang="en-US" b="1" dirty="0">
                <a:solidFill>
                  <a:srgbClr val="FF0000"/>
                </a:solidFill>
              </a:rPr>
              <a:t>: A bound state of a hole and an excited electron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/>
              <a:t>Moves as a single particle through the lattice</a:t>
            </a:r>
            <a:endParaRPr lang="en-US" b="1" dirty="0">
              <a:cs typeface="Arial" charset="0"/>
            </a:endParaRP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Frequently de-excites </a:t>
            </a:r>
            <a:r>
              <a:rPr lang="en-US" b="1" dirty="0" err="1">
                <a:cs typeface="Arial" charset="0"/>
              </a:rPr>
              <a:t>radiatively</a:t>
            </a:r>
            <a:r>
              <a:rPr lang="en-US" b="1" dirty="0">
                <a:cs typeface="Arial" charset="0"/>
              </a:rPr>
              <a:t> (by emitting a photon)</a:t>
            </a:r>
          </a:p>
          <a:p>
            <a:pPr marL="177800" indent="-177800" eaLnBrk="0" hangingPunct="0">
              <a:spcBef>
                <a:spcPct val="200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endParaRPr lang="en-US" b="1" dirty="0">
              <a:solidFill>
                <a:srgbClr val="FF0000"/>
              </a:solidFill>
              <a:cs typeface="Arial" charset="0"/>
            </a:endParaRPr>
          </a:p>
          <a:p>
            <a:pPr marL="177800" indent="-177800" eaLnBrk="0" hangingPunct="0">
              <a:spcBef>
                <a:spcPct val="200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Auger </a:t>
            </a:r>
            <a:r>
              <a:rPr lang="en-US" b="1" dirty="0">
                <a:solidFill>
                  <a:srgbClr val="FC0128"/>
                </a:solidFill>
                <a:cs typeface="Arial" charset="0"/>
              </a:rPr>
              <a:t>Process: Two particles in excited states turn into one particle in an excited state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Initial State: Two excited state particles (e, hole, or </a:t>
            </a:r>
            <a:r>
              <a:rPr lang="en-US" b="1" dirty="0" err="1">
                <a:cs typeface="Arial" charset="0"/>
              </a:rPr>
              <a:t>exciton</a:t>
            </a:r>
            <a:r>
              <a:rPr lang="en-US" b="1" dirty="0">
                <a:cs typeface="Arial" charset="0"/>
              </a:rPr>
              <a:t>)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They Collide!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Energy from Particle 1 transferred to Particle 2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Particle 1 is now in the ground state (without radiating)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Particle 2 now has extra energy, which it tends to lose by </a:t>
            </a:r>
            <a:r>
              <a:rPr lang="en-US" b="1" dirty="0" err="1">
                <a:cs typeface="Arial" charset="0"/>
              </a:rPr>
              <a:t>thermalization</a:t>
            </a:r>
            <a:r>
              <a:rPr lang="en-US" b="1" dirty="0">
                <a:cs typeface="Arial" charset="0"/>
              </a:rPr>
              <a:t> (i.e., without radiating photons)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Line 10"/>
          <p:cNvSpPr>
            <a:spLocks noChangeShapeType="1"/>
          </p:cNvSpPr>
          <p:nvPr/>
        </p:nvSpPr>
        <p:spPr bwMode="auto">
          <a:xfrm>
            <a:off x="952500" y="2525713"/>
            <a:ext cx="8077200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8850" name="Line 10"/>
          <p:cNvSpPr>
            <a:spLocks noChangeShapeType="1"/>
          </p:cNvSpPr>
          <p:nvPr/>
        </p:nvSpPr>
        <p:spPr bwMode="auto">
          <a:xfrm>
            <a:off x="962025" y="3414713"/>
            <a:ext cx="8372475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563" y="227013"/>
            <a:ext cx="6669087" cy="871537"/>
          </a:xfrm>
        </p:spPr>
        <p:txBody>
          <a:bodyPr/>
          <a:lstStyle/>
          <a:p>
            <a:pPr>
              <a:defRPr/>
            </a:pPr>
            <a:r>
              <a:rPr lang="en-US" smtClean="0"/>
              <a:t>Approach 1: Minimalist Model</a:t>
            </a:r>
            <a:br>
              <a:rPr lang="en-US" smtClean="0"/>
            </a:br>
            <a:r>
              <a:rPr lang="en-US" sz="2400" smtClean="0"/>
              <a:t>(Steve Payne)</a:t>
            </a:r>
            <a:endParaRPr lang="en-US" smtClean="0"/>
          </a:p>
        </p:txBody>
      </p:sp>
      <p:sp>
        <p:nvSpPr>
          <p:cNvPr id="78852" name="Line 6"/>
          <p:cNvSpPr>
            <a:spLocks noChangeShapeType="1"/>
          </p:cNvSpPr>
          <p:nvPr/>
        </p:nvSpPr>
        <p:spPr bwMode="auto">
          <a:xfrm>
            <a:off x="962025" y="1646238"/>
            <a:ext cx="7305675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8853" name="Line 10"/>
          <p:cNvSpPr>
            <a:spLocks noChangeShapeType="1"/>
          </p:cNvSpPr>
          <p:nvPr/>
        </p:nvSpPr>
        <p:spPr bwMode="auto">
          <a:xfrm>
            <a:off x="952500" y="4668838"/>
            <a:ext cx="8001000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377950" y="5638800"/>
            <a:ext cx="7534275" cy="1050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b="1" dirty="0">
                <a:ea typeface="ＭＳ Ｐゴシック" charset="-128"/>
                <a:cs typeface="Arial" charset="0"/>
              </a:rPr>
              <a:t>Two Free Parameters:</a:t>
            </a:r>
          </a:p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en-US" b="1" dirty="0">
                <a:ea typeface="ＭＳ Ｐゴシック" charset="-128"/>
                <a:cs typeface="Arial" charset="0"/>
              </a:rPr>
              <a:t>“Strength” of Auger Quenching (Birks Parameter)</a:t>
            </a:r>
          </a:p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en-US" b="1" dirty="0">
                <a:ea typeface="ＭＳ Ｐゴシック" charset="-128"/>
                <a:cs typeface="Arial" charset="0"/>
              </a:rPr>
              <a:t>Fraction of Geminate </a:t>
            </a:r>
            <a:r>
              <a:rPr lang="en-US" b="1" dirty="0" err="1">
                <a:ea typeface="ＭＳ Ｐゴシック" charset="-128"/>
                <a:cs typeface="Arial" charset="0"/>
              </a:rPr>
              <a:t>Excitons</a:t>
            </a:r>
            <a:endParaRPr lang="en-US" b="1" dirty="0">
              <a:ea typeface="ＭＳ Ｐゴシック" charset="-128"/>
              <a:cs typeface="Arial" charset="0"/>
            </a:endParaRP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876300" y="1239838"/>
            <a:ext cx="8610600" cy="4246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eaLnBrk="0" hangingPunct="0">
              <a:spcBef>
                <a:spcPct val="200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FF0000"/>
                </a:solidFill>
              </a:rPr>
              <a:t>Only </a:t>
            </a:r>
            <a:r>
              <a:rPr lang="en-US" b="1" dirty="0" err="1">
                <a:solidFill>
                  <a:srgbClr val="FF0000"/>
                </a:solidFill>
              </a:rPr>
              <a:t>Excitons</a:t>
            </a:r>
            <a:r>
              <a:rPr lang="en-US" b="1" dirty="0">
                <a:solidFill>
                  <a:srgbClr val="FF0000"/>
                </a:solidFill>
              </a:rPr>
              <a:t> Luminesce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Free electrons or holes get trapped / quenched</a:t>
            </a:r>
            <a:endParaRPr lang="en-US" b="1" dirty="0">
              <a:solidFill>
                <a:srgbClr val="FF0000"/>
              </a:solidFill>
              <a:cs typeface="Arial" charset="0"/>
            </a:endParaRPr>
          </a:p>
          <a:p>
            <a:pPr marL="177800" indent="-177800" eaLnBrk="0" hangingPunct="0">
              <a:spcBef>
                <a:spcPts val="12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Excitation Density Assumed To Be Independent of Time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000000"/>
                </a:solidFill>
                <a:cs typeface="Arial" charset="0"/>
              </a:rPr>
              <a:t>Initial ionization density used</a:t>
            </a:r>
            <a:endParaRPr lang="en-US" b="1" dirty="0">
              <a:solidFill>
                <a:srgbClr val="FF0000"/>
              </a:solidFill>
              <a:cs typeface="Arial" charset="0"/>
            </a:endParaRPr>
          </a:p>
          <a:p>
            <a:pPr marL="177800" indent="-177800" eaLnBrk="0" hangingPunct="0">
              <a:spcBef>
                <a:spcPts val="12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At High Excitation Density, Auger-Like Quenching Occurs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Colliding </a:t>
            </a:r>
            <a:r>
              <a:rPr lang="en-US" b="1" dirty="0" err="1">
                <a:cs typeface="Arial" charset="0"/>
              </a:rPr>
              <a:t>excitons</a:t>
            </a:r>
            <a:r>
              <a:rPr lang="en-US" b="1" dirty="0">
                <a:cs typeface="Arial" charset="0"/>
              </a:rPr>
              <a:t> de-excite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“Birks” mechanism</a:t>
            </a:r>
            <a:endParaRPr lang="en-US" b="1" dirty="0">
              <a:solidFill>
                <a:srgbClr val="FF0000"/>
              </a:solidFill>
              <a:cs typeface="Arial" charset="0"/>
            </a:endParaRPr>
          </a:p>
          <a:p>
            <a:pPr marL="177800" indent="-177800" eaLnBrk="0" hangingPunct="0">
              <a:spcBef>
                <a:spcPts val="12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At Low Excitation Density, </a:t>
            </a:r>
            <a:r>
              <a:rPr lang="en-US" b="1" dirty="0" err="1">
                <a:solidFill>
                  <a:srgbClr val="FF0000"/>
                </a:solidFill>
                <a:cs typeface="Arial" charset="0"/>
              </a:rPr>
              <a:t>Exciton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 Formation Hindered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000000"/>
                </a:solidFill>
                <a:cs typeface="Arial" charset="0"/>
              </a:rPr>
              <a:t>Separated electrons &amp; holes can’t “find each other”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000000"/>
                </a:solidFill>
                <a:cs typeface="Arial" charset="0"/>
              </a:rPr>
              <a:t>Some “geminate” </a:t>
            </a:r>
            <a:r>
              <a:rPr lang="en-US" b="1" dirty="0" err="1">
                <a:solidFill>
                  <a:srgbClr val="000000"/>
                </a:solidFill>
                <a:cs typeface="Arial" charset="0"/>
              </a:rPr>
              <a:t>excitons</a:t>
            </a:r>
            <a:r>
              <a:rPr lang="en-US" b="1" dirty="0">
                <a:solidFill>
                  <a:srgbClr val="000000"/>
                </a:solidFill>
                <a:cs typeface="Arial" charset="0"/>
              </a:rPr>
              <a:t> (formed at time zero)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" y="1752600"/>
            <a:ext cx="33178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" y="4140200"/>
            <a:ext cx="2843213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893888" y="2994025"/>
            <a:ext cx="841375" cy="306388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400" b="1">
                <a:ea typeface="ＭＳ Ｐゴシック" charset="-128"/>
              </a:rPr>
              <a:t>SrI</a:t>
            </a:r>
            <a:r>
              <a:rPr lang="en-US" sz="1400" b="1" baseline="-25000">
                <a:ea typeface="ＭＳ Ｐゴシック" charset="-128"/>
              </a:rPr>
              <a:t>2</a:t>
            </a:r>
            <a:r>
              <a:rPr lang="en-US" sz="1400" b="1">
                <a:ea typeface="ＭＳ Ｐゴシック" charset="-128"/>
              </a:rPr>
              <a:t>(Eu)</a:t>
            </a:r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228600"/>
            <a:ext cx="8670925" cy="1036638"/>
          </a:xfrm>
        </p:spPr>
        <p:txBody>
          <a:bodyPr/>
          <a:lstStyle/>
          <a:p>
            <a:pPr>
              <a:defRPr/>
            </a:pPr>
            <a:r>
              <a:rPr lang="en-US" smtClean="0"/>
              <a:t>Excellent at </a:t>
            </a:r>
            <a:r>
              <a:rPr lang="en-US" i="1" smtClean="0"/>
              <a:t>Fitting </a:t>
            </a:r>
            <a:r>
              <a:rPr lang="en-US" smtClean="0"/>
              <a:t>Electron Response,</a:t>
            </a:r>
            <a:br>
              <a:rPr lang="en-US" smtClean="0"/>
            </a:br>
            <a:r>
              <a:rPr lang="en-US" smtClean="0"/>
              <a:t>But Can’t </a:t>
            </a:r>
            <a:r>
              <a:rPr lang="en-US" i="1" smtClean="0"/>
              <a:t>Predict </a:t>
            </a:r>
            <a:r>
              <a:rPr lang="en-US" smtClean="0"/>
              <a:t>It</a:t>
            </a:r>
          </a:p>
        </p:txBody>
      </p:sp>
      <p:pic>
        <p:nvPicPr>
          <p:cNvPr id="8090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14700" y="4064000"/>
            <a:ext cx="30480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14700" y="1701800"/>
            <a:ext cx="3048000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3" name="Text Box 6"/>
          <p:cNvSpPr txBox="1">
            <a:spLocks noChangeArrowheads="1"/>
          </p:cNvSpPr>
          <p:nvPr/>
        </p:nvSpPr>
        <p:spPr bwMode="auto">
          <a:xfrm>
            <a:off x="304800" y="6477000"/>
            <a:ext cx="5840413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Data from S. Payne, et al., Presentation 7805-18 at 2011 SPIE Meeting</a:t>
            </a:r>
          </a:p>
        </p:txBody>
      </p:sp>
      <p:sp>
        <p:nvSpPr>
          <p:cNvPr id="80904" name="Rectangle 13"/>
          <p:cNvSpPr>
            <a:spLocks noChangeArrowheads="1"/>
          </p:cNvSpPr>
          <p:nvPr/>
        </p:nvSpPr>
        <p:spPr bwMode="auto">
          <a:xfrm>
            <a:off x="1638300" y="4191000"/>
            <a:ext cx="228600" cy="1524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fr-FR"/>
          </a:p>
        </p:txBody>
      </p:sp>
      <p:sp>
        <p:nvSpPr>
          <p:cNvPr id="80905" name="TextBox 10"/>
          <p:cNvSpPr txBox="1">
            <a:spLocks noChangeArrowheads="1"/>
          </p:cNvSpPr>
          <p:nvPr/>
        </p:nvSpPr>
        <p:spPr bwMode="auto">
          <a:xfrm>
            <a:off x="1549400" y="4135438"/>
            <a:ext cx="7747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/>
              <a:t>LaBr</a:t>
            </a:r>
            <a:r>
              <a:rPr lang="en-US" sz="1000" b="1" baseline="-25000"/>
              <a:t>3</a:t>
            </a:r>
            <a:r>
              <a:rPr lang="en-US" sz="1000" b="1"/>
              <a:t>(Ce)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972300" y="1412875"/>
          <a:ext cx="2819400" cy="5368290"/>
        </p:xfrm>
        <a:graphic>
          <a:graphicData uri="http://schemas.openxmlformats.org/drawingml/2006/table">
            <a:tbl>
              <a:tblPr/>
              <a:tblGrid>
                <a:gridCol w="1066800"/>
                <a:gridCol w="609600"/>
                <a:gridCol w="1143000"/>
              </a:tblGrid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Scintillator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2"/>
                          <a:ea typeface="ＭＳ Ｐゴシック" charset="-128"/>
                          <a:cs typeface="Times New Roman" charset="0"/>
                        </a:rPr>
                        <a:t>h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e/h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(dE/dx)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BIRKS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Alkali Halides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CsI(Tl)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36 %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556 MeV/cm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CsI(Na)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39.5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667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NaI(Tl)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53.4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166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Simple Oxides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YAG(Ce)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10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526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GYGAG(Ce)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599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YAP(Ce)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606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LuAG(Ce)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8.8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752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LuAG(Pr)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11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806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Silicate Oxides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LSO(Ce)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13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185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GSO(Ce)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556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YSO(Ce)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167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LPS(Ce)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125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Fluorides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CaF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(Eu)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0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333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CeF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3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(Ce)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313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Organics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Std Plastic 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0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91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Ir:Plastic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Liquid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Stilbene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80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PVK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91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Multivalent Halides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SrI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(Eu)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24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454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Undoped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 SrI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44.5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159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LaBr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3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(Ce)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15.5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444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LaCl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3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(Ce)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345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Tungstate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Cd(WO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4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454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79475" y="152400"/>
            <a:ext cx="8575675" cy="871538"/>
          </a:xfrm>
        </p:spPr>
        <p:txBody>
          <a:bodyPr/>
          <a:lstStyle/>
          <a:p>
            <a:pPr>
              <a:defRPr/>
            </a:pPr>
            <a:r>
              <a:rPr lang="en-US" smtClean="0"/>
              <a:t>Approach 2: Kinetic Model</a:t>
            </a:r>
            <a:br>
              <a:rPr lang="en-US" smtClean="0"/>
            </a:br>
            <a:r>
              <a:rPr lang="en-US" sz="2400" smtClean="0"/>
              <a:t>(G. Bizarri, S. Kerisit, J. Singh, A. Vasil’ev, R. Williams…)</a:t>
            </a:r>
            <a:endParaRPr lang="en-US" smtClean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55738" y="5638800"/>
            <a:ext cx="7378700" cy="1050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en-US" b="1" dirty="0">
                <a:ea typeface="Arial" charset="0"/>
                <a:cs typeface="Arial" charset="0"/>
              </a:rPr>
              <a:t>The Processes are Described by Kinetic Rates</a:t>
            </a:r>
          </a:p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en-US" b="1" dirty="0">
                <a:ea typeface="Arial" charset="0"/>
                <a:cs typeface="Arial" charset="0"/>
              </a:rPr>
              <a:t>Many More Processes Can Participate</a:t>
            </a:r>
          </a:p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en-US" b="1" dirty="0">
                <a:ea typeface="Arial" charset="0"/>
                <a:cs typeface="Arial" charset="0"/>
              </a:rPr>
              <a:t>Different Dependences on the Ionization Density</a:t>
            </a:r>
          </a:p>
        </p:txBody>
      </p:sp>
      <p:sp>
        <p:nvSpPr>
          <p:cNvPr id="82947" name="Line 10"/>
          <p:cNvSpPr>
            <a:spLocks noChangeShapeType="1"/>
          </p:cNvSpPr>
          <p:nvPr/>
        </p:nvSpPr>
        <p:spPr bwMode="auto">
          <a:xfrm>
            <a:off x="1257300" y="3529013"/>
            <a:ext cx="6781800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948" name="Line 10"/>
          <p:cNvSpPr>
            <a:spLocks noChangeShapeType="1"/>
          </p:cNvSpPr>
          <p:nvPr/>
        </p:nvSpPr>
        <p:spPr bwMode="auto">
          <a:xfrm>
            <a:off x="1266825" y="4773613"/>
            <a:ext cx="7610475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949" name="Line 6"/>
          <p:cNvSpPr>
            <a:spLocks noChangeShapeType="1"/>
          </p:cNvSpPr>
          <p:nvPr/>
        </p:nvSpPr>
        <p:spPr bwMode="auto">
          <a:xfrm>
            <a:off x="1266825" y="1474788"/>
            <a:ext cx="7458075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950" name="Line 10"/>
          <p:cNvSpPr>
            <a:spLocks noChangeShapeType="1"/>
          </p:cNvSpPr>
          <p:nvPr/>
        </p:nvSpPr>
        <p:spPr bwMode="auto">
          <a:xfrm>
            <a:off x="1257300" y="2360613"/>
            <a:ext cx="6172200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1181100" y="1068388"/>
            <a:ext cx="7848600" cy="4537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eaLnBrk="0" hangingPunct="0">
              <a:spcBef>
                <a:spcPts val="12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FF0000"/>
                </a:solidFill>
              </a:rPr>
              <a:t>Excitation Density Assumed To Depend on Time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000000"/>
                </a:solidFill>
              </a:rPr>
              <a:t>Rate equations determine propagation with time</a:t>
            </a:r>
            <a:endParaRPr lang="en-US" b="1" dirty="0">
              <a:solidFill>
                <a:srgbClr val="FF0000"/>
              </a:solidFill>
            </a:endParaRPr>
          </a:p>
          <a:p>
            <a:pPr marL="177800" indent="-177800" eaLnBrk="0" hangingPunct="0">
              <a:spcBef>
                <a:spcPts val="12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FF0000"/>
                </a:solidFill>
              </a:rPr>
              <a:t>Several Carrier Species are Present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000000"/>
                </a:solidFill>
              </a:rPr>
              <a:t>Free electrons, free holes, and </a:t>
            </a:r>
            <a:r>
              <a:rPr lang="en-US" b="1" dirty="0" err="1">
                <a:solidFill>
                  <a:srgbClr val="000000"/>
                </a:solidFill>
              </a:rPr>
              <a:t>excitons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000000"/>
                </a:solidFill>
                <a:cs typeface="Arial" charset="0"/>
              </a:rPr>
              <a:t>Some “geminate” </a:t>
            </a:r>
            <a:r>
              <a:rPr lang="en-US" b="1" dirty="0" err="1">
                <a:solidFill>
                  <a:srgbClr val="000000"/>
                </a:solidFill>
                <a:cs typeface="Arial" charset="0"/>
              </a:rPr>
              <a:t>excitons</a:t>
            </a:r>
            <a:r>
              <a:rPr lang="en-US" b="1" dirty="0">
                <a:solidFill>
                  <a:srgbClr val="000000"/>
                </a:solidFill>
                <a:cs typeface="Arial" charset="0"/>
              </a:rPr>
              <a:t> formed</a:t>
            </a:r>
          </a:p>
          <a:p>
            <a:pPr marL="177800" indent="-177800" eaLnBrk="0" hangingPunct="0">
              <a:spcBef>
                <a:spcPct val="200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Several Emission Mechanisms Occur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 err="1">
                <a:cs typeface="Arial" charset="0"/>
              </a:rPr>
              <a:t>Excitonic</a:t>
            </a:r>
            <a:r>
              <a:rPr lang="en-US" b="1" dirty="0">
                <a:cs typeface="Arial" charset="0"/>
              </a:rPr>
              <a:t> emission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Sequential free electron &amp; free hole capture</a:t>
            </a:r>
            <a:endParaRPr lang="en-US" b="1" dirty="0">
              <a:solidFill>
                <a:srgbClr val="FF0000"/>
              </a:solidFill>
              <a:cs typeface="Arial" charset="0"/>
            </a:endParaRPr>
          </a:p>
          <a:p>
            <a:pPr marL="177800" indent="-177800" eaLnBrk="0" hangingPunct="0">
              <a:spcBef>
                <a:spcPts val="12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Several Quenching Mechanisms Occur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Colliding </a:t>
            </a:r>
            <a:r>
              <a:rPr lang="en-US" b="1" dirty="0" err="1">
                <a:cs typeface="Arial" charset="0"/>
              </a:rPr>
              <a:t>excitons</a:t>
            </a:r>
            <a:r>
              <a:rPr lang="en-US" b="1" dirty="0">
                <a:cs typeface="Arial" charset="0"/>
              </a:rPr>
              <a:t> de-excite (“Birks” mechanism)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Trapping on impurities / defects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Line 10"/>
          <p:cNvSpPr>
            <a:spLocks noChangeShapeType="1"/>
          </p:cNvSpPr>
          <p:nvPr/>
        </p:nvSpPr>
        <p:spPr bwMode="auto">
          <a:xfrm>
            <a:off x="962025" y="3275013"/>
            <a:ext cx="8220075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227013"/>
            <a:ext cx="8723313" cy="549275"/>
          </a:xfrm>
        </p:spPr>
        <p:txBody>
          <a:bodyPr/>
          <a:lstStyle/>
          <a:p>
            <a:pPr>
              <a:defRPr/>
            </a:pPr>
            <a:r>
              <a:rPr lang="en-US" smtClean="0"/>
              <a:t>General Rate Equation for One Species</a:t>
            </a:r>
          </a:p>
        </p:txBody>
      </p:sp>
      <p:sp>
        <p:nvSpPr>
          <p:cNvPr id="84997" name="Line 6"/>
          <p:cNvSpPr>
            <a:spLocks noChangeShapeType="1"/>
          </p:cNvSpPr>
          <p:nvPr/>
        </p:nvSpPr>
        <p:spPr bwMode="auto">
          <a:xfrm>
            <a:off x="962025" y="2373313"/>
            <a:ext cx="7381875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4998" name="Line 10"/>
          <p:cNvSpPr>
            <a:spLocks noChangeShapeType="1"/>
          </p:cNvSpPr>
          <p:nvPr/>
        </p:nvSpPr>
        <p:spPr bwMode="auto">
          <a:xfrm>
            <a:off x="952500" y="4138613"/>
            <a:ext cx="7772400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2493963" y="1066800"/>
          <a:ext cx="530066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6" name="Equation" r:id="rId4" imgW="4711700" imgH="736600" progId="Equation.3">
                  <p:embed/>
                </p:oleObj>
              </mc:Choice>
              <mc:Fallback>
                <p:oleObj name="Equation" r:id="rId4" imgW="4711700" imgH="736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1066800"/>
                        <a:ext cx="530066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00050" y="5334000"/>
            <a:ext cx="9536113" cy="1341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173038" indent="-173038" algn="ctr" defTabSz="858838" eaLnBrk="0" hangingPunct="0">
              <a:buClr>
                <a:srgbClr val="FF0000"/>
              </a:buClr>
              <a:buFont typeface="Arial" charset="0"/>
              <a:buChar char="•"/>
              <a:defRPr/>
            </a:pPr>
            <a:r>
              <a:rPr lang="en-US" sz="2800" b="1">
                <a:ea typeface="ＭＳ Ｐゴシック" charset="-128"/>
                <a:cs typeface="Arial" charset="0"/>
              </a:rPr>
              <a:t>General Concept Seems Correct, But…</a:t>
            </a:r>
          </a:p>
          <a:p>
            <a:pPr marL="173038" indent="-173038" algn="ctr" defTabSz="858838" eaLnBrk="0" hangingPunct="0">
              <a:buClr>
                <a:srgbClr val="FF0000"/>
              </a:buClr>
              <a:buFont typeface="Arial" charset="0"/>
              <a:buChar char="•"/>
              <a:defRPr/>
            </a:pPr>
            <a:r>
              <a:rPr lang="en-US" sz="2800" b="1">
                <a:ea typeface="ＭＳ Ｐゴシック" charset="-128"/>
                <a:cs typeface="Arial" charset="0"/>
              </a:rPr>
              <a:t>Too Many Rate Constants Needed to Describe System</a:t>
            </a:r>
          </a:p>
          <a:p>
            <a:pPr marL="173038" indent="-173038" algn="ctr" defTabSz="858838" eaLnBrk="0" hangingPunct="0">
              <a:buClr>
                <a:srgbClr val="FF0000"/>
              </a:buClr>
              <a:buFont typeface="Arial" charset="0"/>
              <a:buChar char="•"/>
              <a:defRPr/>
            </a:pPr>
            <a:r>
              <a:rPr lang="en-US" sz="2800" b="1">
                <a:ea typeface="ＭＳ Ｐゴシック" charset="-128"/>
                <a:cs typeface="Arial" charset="0"/>
              </a:rPr>
              <a:t>Must Simplify Somehow!!!</a:t>
            </a:r>
          </a:p>
        </p:txBody>
      </p:sp>
      <p:sp>
        <p:nvSpPr>
          <p:cNvPr id="85000" name="Text Box 7"/>
          <p:cNvSpPr txBox="1">
            <a:spLocks noChangeArrowheads="1"/>
          </p:cNvSpPr>
          <p:nvPr/>
        </p:nvSpPr>
        <p:spPr bwMode="auto">
          <a:xfrm>
            <a:off x="876300" y="1966913"/>
            <a:ext cx="8458200" cy="2986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eaLnBrk="0" hangingPunct="0">
              <a:spcBef>
                <a:spcPct val="200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>
                <a:solidFill>
                  <a:srgbClr val="FF0000"/>
                </a:solidFill>
              </a:rPr>
              <a:t>Radiative Recombination Terms: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cs typeface="Arial" charset="0"/>
              </a:rPr>
              <a:t>First and second order (with ionization density)</a:t>
            </a:r>
            <a:endParaRPr lang="en-US" b="1">
              <a:solidFill>
                <a:srgbClr val="FF0000"/>
              </a:solidFill>
              <a:cs typeface="Arial" charset="0"/>
            </a:endParaRPr>
          </a:p>
          <a:p>
            <a:pPr marL="177800" indent="-177800" eaLnBrk="0" hangingPunct="0">
              <a:spcBef>
                <a:spcPts val="12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>
                <a:solidFill>
                  <a:srgbClr val="FF0000"/>
                </a:solidFill>
                <a:cs typeface="Arial" charset="0"/>
              </a:rPr>
              <a:t>Non-Radiative Recombination Terms: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cs typeface="Arial" charset="0"/>
              </a:rPr>
              <a:t>First, second, and third order (with ionization density)</a:t>
            </a:r>
            <a:endParaRPr lang="en-US" b="1">
              <a:solidFill>
                <a:srgbClr val="FF0000"/>
              </a:solidFill>
              <a:cs typeface="Arial" charset="0"/>
            </a:endParaRPr>
          </a:p>
          <a:p>
            <a:pPr marL="177800" indent="-177800" eaLnBrk="0" hangingPunct="0">
              <a:spcBef>
                <a:spcPts val="12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>
                <a:solidFill>
                  <a:srgbClr val="FF0000"/>
                </a:solidFill>
                <a:cs typeface="Arial" charset="0"/>
              </a:rPr>
              <a:t>Multiple Species (excitons, free electrons, free holes):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cs typeface="Arial" charset="0"/>
              </a:rPr>
              <a:t>Separate equation needed for each species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cs typeface="Arial" charset="0"/>
              </a:rPr>
              <a:t>Conversion / coupling terms also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1" name="Picture 4" descr="Screen Shot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6300" y="676275"/>
            <a:ext cx="8304213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76200"/>
            <a:ext cx="8183562" cy="549275"/>
          </a:xfrm>
        </p:spPr>
        <p:txBody>
          <a:bodyPr/>
          <a:lstStyle/>
          <a:p>
            <a:pPr>
              <a:defRPr/>
            </a:pPr>
            <a:r>
              <a:rPr lang="en-US" smtClean="0"/>
              <a:t>Model Reproduces Multiple Features</a:t>
            </a:r>
          </a:p>
        </p:txBody>
      </p:sp>
      <p:sp>
        <p:nvSpPr>
          <p:cNvPr id="87043" name="Text Box 6"/>
          <p:cNvSpPr txBox="1">
            <a:spLocks noChangeArrowheads="1"/>
          </p:cNvSpPr>
          <p:nvPr/>
        </p:nvSpPr>
        <p:spPr bwMode="auto">
          <a:xfrm>
            <a:off x="190500" y="6570663"/>
            <a:ext cx="6570663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G. Bizarri, et al., Presentation at 2008 NSS/MIC, Dresden, Germany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27225" y="152400"/>
            <a:ext cx="6411913" cy="854075"/>
          </a:xfrm>
          <a:ln cap="flat"/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86000"/>
              </a:lnSpc>
              <a:defRPr/>
            </a:pPr>
            <a:r>
              <a:rPr lang="en-US" dirty="0" smtClean="0"/>
              <a:t>Approach 3: Diffusion Model</a:t>
            </a:r>
            <a:br>
              <a:rPr lang="en-US" dirty="0" smtClean="0"/>
            </a:br>
            <a:r>
              <a:rPr lang="en-US" sz="2400" dirty="0" smtClean="0"/>
              <a:t>(Richard Williams)</a:t>
            </a:r>
            <a:endParaRPr lang="en-US" dirty="0" smtClean="0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515938" y="5795963"/>
            <a:ext cx="9329737" cy="909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169863" indent="-169863" algn="ctr" defTabSz="858838" eaLnBrk="0" hangingPunct="0"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2800" b="1">
                <a:ea typeface="+mn-ea"/>
              </a:rPr>
              <a:t>Electrons &amp; Holes Diffuse After Creation</a:t>
            </a:r>
          </a:p>
          <a:p>
            <a:pPr marL="169863" indent="-169863" algn="ctr" defTabSz="858838" eaLnBrk="0" hangingPunct="0"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2800" b="1">
                <a:ea typeface="+mn-ea"/>
              </a:rPr>
              <a:t>Diffusion Diameter </a:t>
            </a:r>
            <a:r>
              <a:rPr lang="en-US" sz="2800" b="1" i="1">
                <a:ea typeface="+mn-ea"/>
              </a:rPr>
              <a:t>Greatly </a:t>
            </a:r>
            <a:r>
              <a:rPr lang="en-US" sz="2800" b="1">
                <a:ea typeface="+mn-ea"/>
              </a:rPr>
              <a:t>Affects Ionization Density</a:t>
            </a:r>
          </a:p>
        </p:txBody>
      </p:sp>
      <p:sp>
        <p:nvSpPr>
          <p:cNvPr id="89093" name="Can 7"/>
          <p:cNvSpPr>
            <a:spLocks noChangeArrowheads="1"/>
          </p:cNvSpPr>
          <p:nvPr/>
        </p:nvSpPr>
        <p:spPr bwMode="auto">
          <a:xfrm rot="-5400000">
            <a:off x="4153694" y="1243806"/>
            <a:ext cx="1644650" cy="6326188"/>
          </a:xfrm>
          <a:prstGeom prst="can">
            <a:avLst>
              <a:gd name="adj" fmla="val 38358"/>
            </a:avLst>
          </a:prstGeom>
          <a:gradFill rotWithShape="1">
            <a:gsLst>
              <a:gs pos="0">
                <a:srgbClr val="00FFA7"/>
              </a:gs>
              <a:gs pos="100000">
                <a:srgbClr val="BFFFDE"/>
              </a:gs>
            </a:gsLst>
            <a:lin ang="5220000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fr-FR"/>
          </a:p>
        </p:txBody>
      </p:sp>
      <p:cxnSp>
        <p:nvCxnSpPr>
          <p:cNvPr id="89094" name="Straight Connector 10"/>
          <p:cNvCxnSpPr>
            <a:cxnSpLocks noChangeShapeType="1"/>
          </p:cNvCxnSpPr>
          <p:nvPr/>
        </p:nvCxnSpPr>
        <p:spPr bwMode="auto">
          <a:xfrm>
            <a:off x="1195388" y="4406900"/>
            <a:ext cx="8101012" cy="158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stealth" w="lg" len="lg"/>
          </a:ln>
        </p:spPr>
      </p:cxnSp>
      <p:sp>
        <p:nvSpPr>
          <p:cNvPr id="89095" name="TextBox 11"/>
          <p:cNvSpPr txBox="1">
            <a:spLocks noChangeArrowheads="1"/>
          </p:cNvSpPr>
          <p:nvPr/>
        </p:nvSpPr>
        <p:spPr bwMode="auto">
          <a:xfrm>
            <a:off x="8561388" y="3514725"/>
            <a:ext cx="14160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cs typeface="Arial" charset="0"/>
              </a:rPr>
              <a:t>Electron</a:t>
            </a:r>
          </a:p>
          <a:p>
            <a:pPr algn="ctr" eaLnBrk="0" hangingPunct="0"/>
            <a:r>
              <a:rPr lang="en-US" b="1">
                <a:cs typeface="Arial" charset="0"/>
              </a:rPr>
              <a:t>Path</a:t>
            </a:r>
          </a:p>
        </p:txBody>
      </p:sp>
      <p:sp>
        <p:nvSpPr>
          <p:cNvPr id="89096" name="TextBox 12"/>
          <p:cNvSpPr txBox="1">
            <a:spLocks noChangeArrowheads="1"/>
          </p:cNvSpPr>
          <p:nvPr/>
        </p:nvSpPr>
        <p:spPr bwMode="auto">
          <a:xfrm>
            <a:off x="7766050" y="4821238"/>
            <a:ext cx="23145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  <a:cs typeface="Arial" charset="0"/>
              </a:rPr>
              <a:t>Hole Distribution</a:t>
            </a:r>
          </a:p>
        </p:txBody>
      </p:sp>
      <p:cxnSp>
        <p:nvCxnSpPr>
          <p:cNvPr id="89097" name="Straight Connector 14"/>
          <p:cNvCxnSpPr>
            <a:cxnSpLocks noChangeShapeType="1"/>
          </p:cNvCxnSpPr>
          <p:nvPr/>
        </p:nvCxnSpPr>
        <p:spPr bwMode="auto">
          <a:xfrm rot="10800000">
            <a:off x="7599363" y="4508500"/>
            <a:ext cx="820737" cy="525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89098" name="TextBox 18"/>
          <p:cNvSpPr txBox="1">
            <a:spLocks noChangeArrowheads="1"/>
          </p:cNvSpPr>
          <p:nvPr/>
        </p:nvSpPr>
        <p:spPr bwMode="auto">
          <a:xfrm>
            <a:off x="50800" y="4821238"/>
            <a:ext cx="216058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>
                <a:solidFill>
                  <a:srgbClr val="00FFA7"/>
                </a:solidFill>
                <a:cs typeface="Arial" charset="0"/>
              </a:rPr>
              <a:t>Electron</a:t>
            </a:r>
            <a:br>
              <a:rPr lang="en-US" b="1">
                <a:solidFill>
                  <a:srgbClr val="00FFA7"/>
                </a:solidFill>
                <a:cs typeface="Arial" charset="0"/>
              </a:rPr>
            </a:br>
            <a:r>
              <a:rPr lang="en-US" b="1">
                <a:solidFill>
                  <a:srgbClr val="00FFA7"/>
                </a:solidFill>
                <a:cs typeface="Arial" charset="0"/>
              </a:rPr>
              <a:t>Distribution</a:t>
            </a:r>
          </a:p>
        </p:txBody>
      </p:sp>
      <p:cxnSp>
        <p:nvCxnSpPr>
          <p:cNvPr id="89099" name="Straight Connector 19"/>
          <p:cNvCxnSpPr>
            <a:cxnSpLocks noChangeShapeType="1"/>
          </p:cNvCxnSpPr>
          <p:nvPr/>
        </p:nvCxnSpPr>
        <p:spPr bwMode="auto">
          <a:xfrm flipV="1">
            <a:off x="1790700" y="4783138"/>
            <a:ext cx="1116013" cy="32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89100" name="Rectangle 8"/>
          <p:cNvSpPr>
            <a:spLocks noChangeArrowheads="1"/>
          </p:cNvSpPr>
          <p:nvPr/>
        </p:nvSpPr>
        <p:spPr bwMode="auto">
          <a:xfrm>
            <a:off x="468313" y="1130300"/>
            <a:ext cx="9418637" cy="115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0325" tIns="23812" rIns="60325" bIns="23812">
            <a:spAutoFit/>
          </a:bodyPr>
          <a:lstStyle/>
          <a:p>
            <a:pPr marL="173038" indent="-173038" algn="ctr" defTabSz="858838" eaLnBrk="0" hangingPunct="0">
              <a:buClr>
                <a:srgbClr val="FF0000"/>
              </a:buClr>
              <a:buFontTx/>
              <a:buChar char="•"/>
            </a:pPr>
            <a:r>
              <a:rPr lang="en-US" b="1" dirty="0">
                <a:cs typeface="Arial" charset="0"/>
              </a:rPr>
              <a:t>Non-Proportionality Depends on Volumetric Ionization Density</a:t>
            </a:r>
          </a:p>
          <a:p>
            <a:pPr marL="173038" indent="-173038" algn="ctr" defTabSz="858838" eaLnBrk="0" hangingPunct="0">
              <a:buClr>
                <a:srgbClr val="FF0000"/>
              </a:buClr>
              <a:buFontTx/>
              <a:buChar char="•"/>
            </a:pPr>
            <a:r>
              <a:rPr lang="en-US" b="1" dirty="0">
                <a:cs typeface="Arial" charset="0"/>
              </a:rPr>
              <a:t>Bethe-Bloch Equation Gives </a:t>
            </a:r>
            <a:r>
              <a:rPr lang="en-US" b="1" i="1" dirty="0">
                <a:cs typeface="Arial" charset="0"/>
              </a:rPr>
              <a:t>Linear </a:t>
            </a:r>
            <a:r>
              <a:rPr lang="en-US" b="1" dirty="0">
                <a:cs typeface="Arial" charset="0"/>
              </a:rPr>
              <a:t>Ionization Density</a:t>
            </a:r>
          </a:p>
          <a:p>
            <a:pPr marL="173038" indent="-173038" algn="ctr" defTabSz="858838" eaLnBrk="0" hangingPunct="0">
              <a:buClr>
                <a:srgbClr val="FF0000"/>
              </a:buClr>
              <a:buFontTx/>
              <a:buChar char="•"/>
            </a:pPr>
            <a:r>
              <a:rPr lang="en-US" b="1" dirty="0">
                <a:cs typeface="Arial" charset="0"/>
              </a:rPr>
              <a:t>Need Track Radius to Compute </a:t>
            </a:r>
            <a:r>
              <a:rPr lang="en-US" b="1" i="1" dirty="0">
                <a:cs typeface="Arial" charset="0"/>
              </a:rPr>
              <a:t>Volumetric </a:t>
            </a:r>
            <a:r>
              <a:rPr lang="en-US" b="1" dirty="0">
                <a:cs typeface="Arial" charset="0"/>
              </a:rPr>
              <a:t>Ionization Density</a:t>
            </a:r>
          </a:p>
        </p:txBody>
      </p:sp>
      <p:sp>
        <p:nvSpPr>
          <p:cNvPr id="25" name="Can 24"/>
          <p:cNvSpPr/>
          <p:nvPr/>
        </p:nvSpPr>
        <p:spPr bwMode="auto">
          <a:xfrm rot="16200000">
            <a:off x="4925219" y="1534319"/>
            <a:ext cx="157162" cy="5765800"/>
          </a:xfrm>
          <a:prstGeom prst="can">
            <a:avLst>
              <a:gd name="adj" fmla="val 38333"/>
            </a:avLst>
          </a:prstGeom>
          <a:gradFill flip="none" rotWithShape="1">
            <a:gsLst>
              <a:gs pos="0">
                <a:srgbClr val="FF0000"/>
              </a:gs>
              <a:gs pos="100000">
                <a:schemeClr val="accent5"/>
              </a:gs>
            </a:gsLst>
            <a:lin ang="4860000" scaled="0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1890713" y="2443163"/>
          <a:ext cx="62103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2" name="Equation" r:id="rId4" imgW="6134100" imgH="1092200" progId="Equation.3">
                  <p:embed/>
                </p:oleObj>
              </mc:Choice>
              <mc:Fallback>
                <p:oleObj name="Equation" r:id="rId4" imgW="6134100" imgH="1092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2443163"/>
                        <a:ext cx="6210300" cy="9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9102" name="Straight Connector 14"/>
          <p:cNvCxnSpPr>
            <a:cxnSpLocks noChangeShapeType="1"/>
          </p:cNvCxnSpPr>
          <p:nvPr/>
        </p:nvCxnSpPr>
        <p:spPr bwMode="auto">
          <a:xfrm rot="16200000" flipV="1">
            <a:off x="2432050" y="4489450"/>
            <a:ext cx="2063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373063"/>
            <a:ext cx="9926637" cy="541337"/>
          </a:xfrm>
          <a:ln cap="flat"/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86000"/>
              </a:lnSpc>
              <a:defRPr/>
            </a:pPr>
            <a:r>
              <a:rPr lang="en-US" smtClean="0"/>
              <a:t>Ratio of Electron &amp; Hole Mobilities Important</a:t>
            </a:r>
          </a:p>
        </p:txBody>
      </p:sp>
      <p:sp>
        <p:nvSpPr>
          <p:cNvPr id="91138" name="TextBox 11"/>
          <p:cNvSpPr txBox="1">
            <a:spLocks noChangeArrowheads="1"/>
          </p:cNvSpPr>
          <p:nvPr/>
        </p:nvSpPr>
        <p:spPr bwMode="auto">
          <a:xfrm>
            <a:off x="0" y="2065338"/>
            <a:ext cx="13335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Electron</a:t>
            </a:r>
          </a:p>
          <a:p>
            <a:pPr algn="ctr" eaLnBrk="0" hangingPunct="0"/>
            <a:r>
              <a:rPr lang="en-US"/>
              <a:t>Path</a:t>
            </a:r>
          </a:p>
        </p:txBody>
      </p:sp>
      <p:sp>
        <p:nvSpPr>
          <p:cNvPr id="91139" name="TextBox 12"/>
          <p:cNvSpPr txBox="1">
            <a:spLocks noChangeArrowheads="1"/>
          </p:cNvSpPr>
          <p:nvPr/>
        </p:nvSpPr>
        <p:spPr bwMode="auto">
          <a:xfrm>
            <a:off x="1333500" y="4343400"/>
            <a:ext cx="2438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Hole Distribution</a:t>
            </a:r>
          </a:p>
        </p:txBody>
      </p:sp>
      <p:sp>
        <p:nvSpPr>
          <p:cNvPr id="91140" name="TextBox 18"/>
          <p:cNvSpPr txBox="1">
            <a:spLocks noChangeArrowheads="1"/>
          </p:cNvSpPr>
          <p:nvPr/>
        </p:nvSpPr>
        <p:spPr bwMode="auto">
          <a:xfrm>
            <a:off x="4457700" y="4343400"/>
            <a:ext cx="487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>
                <a:solidFill>
                  <a:srgbClr val="008000"/>
                </a:solidFill>
              </a:rPr>
              <a:t>Electron Distribution</a:t>
            </a:r>
          </a:p>
        </p:txBody>
      </p:sp>
      <p:cxnSp>
        <p:nvCxnSpPr>
          <p:cNvPr id="91141" name="Straight Connector 14"/>
          <p:cNvCxnSpPr>
            <a:cxnSpLocks noChangeShapeType="1"/>
          </p:cNvCxnSpPr>
          <p:nvPr/>
        </p:nvCxnSpPr>
        <p:spPr bwMode="auto">
          <a:xfrm rot="5400000" flipH="1" flipV="1">
            <a:off x="2171700" y="2971800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407988" y="5105400"/>
            <a:ext cx="9431337" cy="1341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2800" b="1" dirty="0">
                <a:ea typeface="ＭＳ Ｐゴシック" charset="-128"/>
              </a:rPr>
              <a:t>Ratio of Diameters ∝ Ratio of </a:t>
            </a:r>
            <a:r>
              <a:rPr lang="en-US" sz="2800" b="1" dirty="0" err="1">
                <a:ea typeface="ＭＳ Ｐゴシック" charset="-128"/>
              </a:rPr>
              <a:t>Mobilities</a:t>
            </a:r>
            <a:endParaRPr lang="en-US" sz="2800" b="1" dirty="0">
              <a:ea typeface="ＭＳ Ｐゴシック" charset="-128"/>
            </a:endParaRPr>
          </a:p>
          <a:p>
            <a:pPr marL="228600" indent="-228600" algn="ctr" defTabSz="858838" eaLnBrk="0" hangingPunct="0"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2800" b="1" dirty="0">
                <a:ea typeface="ＭＳ Ｐゴシック" charset="-128"/>
              </a:rPr>
              <a:t>Similar Diameters </a:t>
            </a:r>
            <a:r>
              <a:rPr lang="en-US" sz="2800" b="1" dirty="0">
                <a:latin typeface="Wingdings" charset="2"/>
                <a:ea typeface="ＭＳ Ｐゴシック" charset="-128"/>
              </a:rPr>
              <a:t></a:t>
            </a:r>
            <a:r>
              <a:rPr lang="en-US" sz="2800" b="1" dirty="0">
                <a:ea typeface="ＭＳ Ｐゴシック" charset="-128"/>
              </a:rPr>
              <a:t> High Recombination Probability</a:t>
            </a:r>
          </a:p>
          <a:p>
            <a:pPr marL="228600" indent="-228600" algn="ctr" defTabSz="858838" eaLnBrk="0" hangingPunct="0"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2800" b="1" dirty="0" err="1">
                <a:ea typeface="ＭＳ Ｐゴシック" charset="-128"/>
              </a:rPr>
              <a:t>μ</a:t>
            </a:r>
            <a:r>
              <a:rPr lang="en-US" sz="2800" b="1" baseline="-25000" dirty="0" err="1">
                <a:ea typeface="ＭＳ Ｐゴシック" charset="-128"/>
              </a:rPr>
              <a:t>hole</a:t>
            </a:r>
            <a:r>
              <a:rPr lang="en-US" sz="2800" b="1" dirty="0">
                <a:ea typeface="ＭＳ Ｐゴシック" charset="-128"/>
              </a:rPr>
              <a:t> ≈ </a:t>
            </a:r>
            <a:r>
              <a:rPr lang="en-US" sz="2800" b="1" dirty="0" err="1">
                <a:ea typeface="ＭＳ Ｐゴシック" charset="-128"/>
              </a:rPr>
              <a:t>μ</a:t>
            </a:r>
            <a:r>
              <a:rPr lang="en-US" sz="2800" b="1" baseline="-25000" dirty="0" err="1">
                <a:ea typeface="ＭＳ Ｐゴシック" charset="-128"/>
              </a:rPr>
              <a:t>electron</a:t>
            </a:r>
            <a:r>
              <a:rPr lang="en-US" sz="2800" b="1" dirty="0">
                <a:ea typeface="ＭＳ Ｐゴシック" charset="-128"/>
              </a:rPr>
              <a:t> </a:t>
            </a:r>
            <a:r>
              <a:rPr lang="en-US" sz="2800" b="1" dirty="0">
                <a:latin typeface="Wingdings" charset="2"/>
                <a:ea typeface="ＭＳ Ｐゴシック" charset="-128"/>
              </a:rPr>
              <a:t></a:t>
            </a:r>
            <a:r>
              <a:rPr lang="en-US" sz="2800" b="1" dirty="0">
                <a:ea typeface="ＭＳ Ｐゴシック" charset="-128"/>
              </a:rPr>
              <a:t> Proportional Scintillator </a:t>
            </a:r>
            <a:r>
              <a:rPr lang="en-US" sz="2800" b="1" dirty="0">
                <a:latin typeface="Wingdings" charset="2"/>
                <a:ea typeface="ＭＳ Ｐゴシック" charset="-128"/>
              </a:rPr>
              <a:t> </a:t>
            </a:r>
            <a:endParaRPr lang="en-US" sz="2800" b="1" dirty="0">
              <a:ea typeface="ＭＳ Ｐゴシック" charset="-128"/>
            </a:endParaRPr>
          </a:p>
        </p:txBody>
      </p:sp>
      <p:sp>
        <p:nvSpPr>
          <p:cNvPr id="91143" name="Can 7"/>
          <p:cNvSpPr>
            <a:spLocks noChangeArrowheads="1"/>
          </p:cNvSpPr>
          <p:nvPr/>
        </p:nvSpPr>
        <p:spPr bwMode="auto">
          <a:xfrm rot="-5400000">
            <a:off x="2324100" y="1143000"/>
            <a:ext cx="1828800" cy="3505200"/>
          </a:xfrm>
          <a:prstGeom prst="can">
            <a:avLst>
              <a:gd name="adj" fmla="val 38307"/>
            </a:avLst>
          </a:prstGeom>
          <a:gradFill rotWithShape="1">
            <a:gsLst>
              <a:gs pos="0">
                <a:srgbClr val="00FFA7"/>
              </a:gs>
              <a:gs pos="100000">
                <a:srgbClr val="BFFFDE"/>
              </a:gs>
            </a:gsLst>
            <a:lin ang="5220000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fr-FR"/>
          </a:p>
        </p:txBody>
      </p:sp>
      <p:sp>
        <p:nvSpPr>
          <p:cNvPr id="19" name="Can 18"/>
          <p:cNvSpPr/>
          <p:nvPr/>
        </p:nvSpPr>
        <p:spPr bwMode="auto">
          <a:xfrm rot="16200000">
            <a:off x="3162300" y="1447800"/>
            <a:ext cx="152400" cy="2895600"/>
          </a:xfrm>
          <a:prstGeom prst="can">
            <a:avLst>
              <a:gd name="adj" fmla="val 38333"/>
            </a:avLst>
          </a:prstGeom>
          <a:gradFill flip="none" rotWithShape="1">
            <a:gsLst>
              <a:gs pos="0">
                <a:srgbClr val="FF0000"/>
              </a:gs>
              <a:gs pos="100000">
                <a:schemeClr val="accent5"/>
              </a:gs>
            </a:gsLst>
            <a:lin ang="4860000" scaled="0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  <p:cxnSp>
        <p:nvCxnSpPr>
          <p:cNvPr id="91145" name="Straight Connector 14"/>
          <p:cNvCxnSpPr>
            <a:cxnSpLocks noChangeShapeType="1"/>
          </p:cNvCxnSpPr>
          <p:nvPr/>
        </p:nvCxnSpPr>
        <p:spPr bwMode="auto">
          <a:xfrm rot="5400000">
            <a:off x="2110581" y="2897982"/>
            <a:ext cx="15557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46" name="Straight Connector 14"/>
          <p:cNvCxnSpPr>
            <a:cxnSpLocks noChangeShapeType="1"/>
          </p:cNvCxnSpPr>
          <p:nvPr/>
        </p:nvCxnSpPr>
        <p:spPr bwMode="auto">
          <a:xfrm rot="5400000">
            <a:off x="2110581" y="2905919"/>
            <a:ext cx="15557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91147" name="TextBox 29"/>
          <p:cNvSpPr txBox="1">
            <a:spLocks noChangeArrowheads="1"/>
          </p:cNvSpPr>
          <p:nvPr/>
        </p:nvSpPr>
        <p:spPr bwMode="auto">
          <a:xfrm>
            <a:off x="2095500" y="1295400"/>
            <a:ext cx="2667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μ</a:t>
            </a:r>
            <a:r>
              <a:rPr lang="en-US" sz="2800" b="1" baseline="-25000"/>
              <a:t>hole</a:t>
            </a:r>
            <a:r>
              <a:rPr lang="en-US" sz="2800" b="1"/>
              <a:t> &lt;&lt; μ</a:t>
            </a:r>
            <a:r>
              <a:rPr lang="en-US" sz="2800" b="1" baseline="-25000"/>
              <a:t>electron</a:t>
            </a:r>
            <a:endParaRPr lang="en-US" sz="2800" b="1"/>
          </a:p>
        </p:txBody>
      </p:sp>
      <p:cxnSp>
        <p:nvCxnSpPr>
          <p:cNvPr id="91148" name="Straight Connector 14"/>
          <p:cNvCxnSpPr>
            <a:cxnSpLocks noChangeShapeType="1"/>
          </p:cNvCxnSpPr>
          <p:nvPr/>
        </p:nvCxnSpPr>
        <p:spPr bwMode="auto">
          <a:xfrm rot="10800000">
            <a:off x="4610100" y="3581400"/>
            <a:ext cx="838200" cy="833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91149" name="TextBox 22"/>
          <p:cNvSpPr txBox="1">
            <a:spLocks noChangeArrowheads="1"/>
          </p:cNvSpPr>
          <p:nvPr/>
        </p:nvSpPr>
        <p:spPr bwMode="auto">
          <a:xfrm>
            <a:off x="6815138" y="1304925"/>
            <a:ext cx="24431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μ</a:t>
            </a:r>
            <a:r>
              <a:rPr lang="en-US" sz="2800" b="1" baseline="-25000"/>
              <a:t>hole</a:t>
            </a:r>
            <a:r>
              <a:rPr lang="en-US" sz="2800" b="1"/>
              <a:t> ≈ μ</a:t>
            </a:r>
            <a:r>
              <a:rPr lang="en-US" sz="2800" b="1" baseline="-25000"/>
              <a:t>electron</a:t>
            </a:r>
            <a:endParaRPr lang="en-US" sz="2800" b="1"/>
          </a:p>
        </p:txBody>
      </p:sp>
      <p:sp>
        <p:nvSpPr>
          <p:cNvPr id="91150" name="Can 7"/>
          <p:cNvSpPr>
            <a:spLocks noChangeArrowheads="1"/>
          </p:cNvSpPr>
          <p:nvPr/>
        </p:nvSpPr>
        <p:spPr bwMode="auto">
          <a:xfrm rot="-5400000">
            <a:off x="6896100" y="1143000"/>
            <a:ext cx="1828800" cy="3505200"/>
          </a:xfrm>
          <a:prstGeom prst="can">
            <a:avLst>
              <a:gd name="adj" fmla="val 38307"/>
            </a:avLst>
          </a:prstGeom>
          <a:gradFill rotWithShape="1">
            <a:gsLst>
              <a:gs pos="0">
                <a:srgbClr val="00FFA7"/>
              </a:gs>
              <a:gs pos="100000">
                <a:srgbClr val="BFFFDE"/>
              </a:gs>
            </a:gsLst>
            <a:lin ang="5220000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fr-FR"/>
          </a:p>
        </p:txBody>
      </p:sp>
      <p:cxnSp>
        <p:nvCxnSpPr>
          <p:cNvPr id="91151" name="Straight Connector 10"/>
          <p:cNvCxnSpPr>
            <a:cxnSpLocks noChangeShapeType="1"/>
          </p:cNvCxnSpPr>
          <p:nvPr/>
        </p:nvCxnSpPr>
        <p:spPr bwMode="auto">
          <a:xfrm>
            <a:off x="190500" y="2897188"/>
            <a:ext cx="5181600" cy="158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stealth" w="lg" len="lg"/>
          </a:ln>
        </p:spPr>
      </p:cxnSp>
      <p:sp>
        <p:nvSpPr>
          <p:cNvPr id="26" name="Can 25"/>
          <p:cNvSpPr/>
          <p:nvPr/>
        </p:nvSpPr>
        <p:spPr bwMode="auto">
          <a:xfrm rot="16200000">
            <a:off x="7058819" y="1266032"/>
            <a:ext cx="1447800" cy="3255962"/>
          </a:xfrm>
          <a:prstGeom prst="can">
            <a:avLst>
              <a:gd name="adj" fmla="val 32719"/>
            </a:avLst>
          </a:prstGeom>
          <a:gradFill flip="none" rotWithShape="1">
            <a:gsLst>
              <a:gs pos="0">
                <a:srgbClr val="FF0000"/>
              </a:gs>
              <a:gs pos="100000">
                <a:schemeClr val="accent5"/>
              </a:gs>
            </a:gsLst>
            <a:lin ang="4860000" scaled="0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  <p:sp>
        <p:nvSpPr>
          <p:cNvPr id="91153" name="Can 7"/>
          <p:cNvSpPr>
            <a:spLocks noChangeArrowheads="1"/>
          </p:cNvSpPr>
          <p:nvPr/>
        </p:nvSpPr>
        <p:spPr bwMode="auto">
          <a:xfrm rot="-5400000">
            <a:off x="6896100" y="1143000"/>
            <a:ext cx="1828800" cy="3505200"/>
          </a:xfrm>
          <a:prstGeom prst="can">
            <a:avLst>
              <a:gd name="adj" fmla="val 3834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fr-FR"/>
          </a:p>
        </p:txBody>
      </p:sp>
      <p:cxnSp>
        <p:nvCxnSpPr>
          <p:cNvPr id="91154" name="Straight Connector 30"/>
          <p:cNvCxnSpPr>
            <a:cxnSpLocks noChangeShapeType="1"/>
          </p:cNvCxnSpPr>
          <p:nvPr/>
        </p:nvCxnSpPr>
        <p:spPr bwMode="auto">
          <a:xfrm>
            <a:off x="5753100" y="2895600"/>
            <a:ext cx="609600" cy="158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91155" name="Straight Connector 14"/>
          <p:cNvCxnSpPr>
            <a:cxnSpLocks noChangeShapeType="1"/>
          </p:cNvCxnSpPr>
          <p:nvPr/>
        </p:nvCxnSpPr>
        <p:spPr bwMode="auto">
          <a:xfrm flipV="1">
            <a:off x="8267700" y="3733800"/>
            <a:ext cx="685800" cy="68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1156" name="Straight Connector 14"/>
          <p:cNvCxnSpPr>
            <a:cxnSpLocks noChangeShapeType="1"/>
          </p:cNvCxnSpPr>
          <p:nvPr/>
        </p:nvCxnSpPr>
        <p:spPr bwMode="auto">
          <a:xfrm flipV="1">
            <a:off x="3695700" y="3352800"/>
            <a:ext cx="2667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1157" name="Straight Connector 14"/>
          <p:cNvCxnSpPr>
            <a:cxnSpLocks noChangeShapeType="1"/>
          </p:cNvCxnSpPr>
          <p:nvPr/>
        </p:nvCxnSpPr>
        <p:spPr bwMode="auto">
          <a:xfrm rot="5400000" flipH="1" flipV="1">
            <a:off x="3314700" y="3429000"/>
            <a:ext cx="1447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1158" name="Straight Connector 10"/>
          <p:cNvCxnSpPr>
            <a:cxnSpLocks noChangeShapeType="1"/>
          </p:cNvCxnSpPr>
          <p:nvPr/>
        </p:nvCxnSpPr>
        <p:spPr bwMode="auto">
          <a:xfrm>
            <a:off x="5981700" y="2897188"/>
            <a:ext cx="4038600" cy="158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stealth" w="lg" len="lg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9063" y="228600"/>
            <a:ext cx="7488237" cy="541338"/>
          </a:xfrm>
          <a:ln cap="flat"/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86000"/>
              </a:lnSpc>
              <a:defRPr/>
            </a:pPr>
            <a:r>
              <a:rPr lang="en-US" smtClean="0"/>
              <a:t>Value of (Hole) Mobility Important</a:t>
            </a:r>
          </a:p>
        </p:txBody>
      </p:sp>
      <p:pic>
        <p:nvPicPr>
          <p:cNvPr id="93186" name="Picture 27"/>
          <p:cNvPicPr>
            <a:picLocks noChangeAspect="1" noChangeArrowheads="1"/>
          </p:cNvPicPr>
          <p:nvPr/>
        </p:nvPicPr>
        <p:blipFill>
          <a:blip r:embed="rId3"/>
          <a:srcRect l="7373" t="6667" r="7834" b="3999"/>
          <a:stretch>
            <a:fillRect/>
          </a:stretch>
        </p:blipFill>
        <p:spPr bwMode="auto">
          <a:xfrm>
            <a:off x="2857500" y="2359025"/>
            <a:ext cx="5791200" cy="381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7" name="Rectangle 8"/>
          <p:cNvSpPr>
            <a:spLocks noChangeArrowheads="1"/>
          </p:cNvSpPr>
          <p:nvPr/>
        </p:nvSpPr>
        <p:spPr bwMode="auto">
          <a:xfrm>
            <a:off x="571500" y="838200"/>
            <a:ext cx="9067800" cy="1525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0325" tIns="23812" rIns="60325" bIns="23812">
            <a:spAutoFit/>
          </a:bodyPr>
          <a:lstStyle/>
          <a:p>
            <a:pPr marL="173038" indent="-173038" defTabSz="858838" eaLnBrk="0" hangingPunct="0">
              <a:buClr>
                <a:schemeClr val="accent1"/>
              </a:buClr>
              <a:buFontTx/>
              <a:buChar char="•"/>
            </a:pPr>
            <a:r>
              <a:rPr lang="en-US" b="1" dirty="0"/>
              <a:t>Sets time scale to reach equilibrium</a:t>
            </a:r>
          </a:p>
          <a:p>
            <a:pPr marL="173038" indent="-173038" defTabSz="858838" eaLnBrk="0" hangingPunct="0">
              <a:buClr>
                <a:schemeClr val="accent1"/>
              </a:buClr>
              <a:buFontTx/>
              <a:buChar char="•"/>
            </a:pPr>
            <a:r>
              <a:rPr lang="en-US" b="1" dirty="0"/>
              <a:t>High mobility implies that electrons &amp; holes separate rapidly</a:t>
            </a:r>
            <a:br>
              <a:rPr lang="en-US" b="1" dirty="0"/>
            </a:br>
            <a:r>
              <a:rPr lang="en-US" b="1" dirty="0">
                <a:sym typeface="Wingdings" pitchFamily="2" charset="2"/>
              </a:rPr>
              <a:t> Ionization density becomes </a:t>
            </a:r>
            <a:r>
              <a:rPr lang="en-US" b="1" i="1" dirty="0">
                <a:sym typeface="Wingdings" pitchFamily="2" charset="2"/>
              </a:rPr>
              <a:t>Very </a:t>
            </a:r>
            <a:r>
              <a:rPr lang="en-US" b="1" dirty="0">
                <a:sym typeface="Wingdings" pitchFamily="2" charset="2"/>
              </a:rPr>
              <a:t>low in a </a:t>
            </a:r>
            <a:r>
              <a:rPr lang="en-US" b="1" i="1" dirty="0">
                <a:sym typeface="Wingdings" pitchFamily="2" charset="2"/>
              </a:rPr>
              <a:t>Very </a:t>
            </a:r>
            <a:r>
              <a:rPr lang="en-US" b="1" dirty="0">
                <a:sym typeface="Wingdings" pitchFamily="2" charset="2"/>
              </a:rPr>
              <a:t>short time</a:t>
            </a:r>
            <a:br>
              <a:rPr lang="en-US" b="1" dirty="0">
                <a:sym typeface="Wingdings" pitchFamily="2" charset="2"/>
              </a:rPr>
            </a:br>
            <a:r>
              <a:rPr lang="en-US" b="1" dirty="0">
                <a:sym typeface="Wingdings" pitchFamily="2" charset="2"/>
              </a:rPr>
              <a:t> Auger (non-radiative) processes are </a:t>
            </a:r>
            <a:r>
              <a:rPr lang="en-US" b="1" i="1" dirty="0">
                <a:sym typeface="Wingdings" pitchFamily="2" charset="2"/>
              </a:rPr>
              <a:t>Greatly </a:t>
            </a:r>
            <a:r>
              <a:rPr lang="en-US" b="1" dirty="0">
                <a:sym typeface="Wingdings" pitchFamily="2" charset="2"/>
              </a:rPr>
              <a:t>suppressed!</a:t>
            </a:r>
            <a:endParaRPr lang="en-US" b="1" baseline="30000" dirty="0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657225" y="6172200"/>
            <a:ext cx="9047163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algn="ctr" defTabSz="858838" eaLnBrk="0" hangingPunct="0">
              <a:buClr>
                <a:schemeClr val="accent1"/>
              </a:buClr>
              <a:defRPr/>
            </a:pPr>
            <a:r>
              <a:rPr lang="en-US" sz="3200" b="1">
                <a:ea typeface="ＭＳ Ｐゴシック" charset="-128"/>
              </a:rPr>
              <a:t>High Hole Mobility </a:t>
            </a:r>
            <a:r>
              <a:rPr lang="en-US" sz="3200" b="1">
                <a:ea typeface="ＭＳ Ｐゴシック" charset="-128"/>
                <a:sym typeface="Wingdings" charset="2"/>
              </a:rPr>
              <a:t> Proportional Scintillator</a:t>
            </a:r>
            <a:endParaRPr lang="en-US" sz="3200" b="1">
              <a:ea typeface="ＭＳ Ｐゴシック" charset="-128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819900" y="2897188"/>
            <a:ext cx="3352800" cy="2441575"/>
            <a:chOff x="6819900" y="2897188"/>
            <a:chExt cx="3352800" cy="2441515"/>
          </a:xfrm>
        </p:grpSpPr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6819900" y="3276591"/>
              <a:ext cx="3352800" cy="20621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3200" b="1">
                  <a:ea typeface="+mn-ea"/>
                </a:rPr>
                <a:t>This is Why Solid-State Detectors are Proportional!!!</a:t>
              </a:r>
            </a:p>
          </p:txBody>
        </p:sp>
        <p:cxnSp>
          <p:nvCxnSpPr>
            <p:cNvPr id="93196" name="Straight Connector 14"/>
            <p:cNvCxnSpPr>
              <a:cxnSpLocks noChangeShapeType="1"/>
            </p:cNvCxnSpPr>
            <p:nvPr/>
          </p:nvCxnSpPr>
          <p:spPr bwMode="auto">
            <a:xfrm rot="5400000" flipH="1" flipV="1">
              <a:off x="7925991" y="3086497"/>
              <a:ext cx="379412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93197" name="Straight Connector 14"/>
            <p:cNvCxnSpPr>
              <a:cxnSpLocks noChangeShapeType="1"/>
            </p:cNvCxnSpPr>
            <p:nvPr/>
          </p:nvCxnSpPr>
          <p:spPr bwMode="auto">
            <a:xfrm rot="10800000">
              <a:off x="7048500" y="2972566"/>
              <a:ext cx="1066800" cy="3040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</p:cxnSp>
      </p:grpSp>
      <p:sp>
        <p:nvSpPr>
          <p:cNvPr id="93190" name="TextBox 11"/>
          <p:cNvSpPr txBox="1">
            <a:spLocks noChangeArrowheads="1"/>
          </p:cNvSpPr>
          <p:nvPr/>
        </p:nvSpPr>
        <p:spPr bwMode="auto">
          <a:xfrm>
            <a:off x="114300" y="4191000"/>
            <a:ext cx="27051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FF0000"/>
                </a:solidFill>
              </a:rPr>
              <a:t>Modeled </a:t>
            </a:r>
            <a:r>
              <a:rPr lang="en-US" sz="2000">
                <a:solidFill>
                  <a:srgbClr val="FF0000"/>
                </a:solidFill>
              </a:rPr>
              <a:t>Survival Probability at 10 ps</a:t>
            </a:r>
          </a:p>
          <a:p>
            <a:pPr algn="ctr" eaLnBrk="0" hangingPunct="0"/>
            <a:r>
              <a:rPr lang="en-US" sz="2000">
                <a:solidFill>
                  <a:srgbClr val="FF0000"/>
                </a:solidFill>
              </a:rPr>
              <a:t>(Related to Light Yield at Low Electron E)</a:t>
            </a:r>
          </a:p>
        </p:txBody>
      </p:sp>
      <p:cxnSp>
        <p:nvCxnSpPr>
          <p:cNvPr id="93191" name="Straight Connector 14"/>
          <p:cNvCxnSpPr>
            <a:cxnSpLocks noChangeShapeType="1"/>
          </p:cNvCxnSpPr>
          <p:nvPr/>
        </p:nvCxnSpPr>
        <p:spPr bwMode="auto">
          <a:xfrm>
            <a:off x="2628900" y="4800600"/>
            <a:ext cx="1447800" cy="457200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 type="stealth" w="lg" len="lg"/>
          </a:ln>
        </p:spPr>
      </p:cxnSp>
      <p:sp>
        <p:nvSpPr>
          <p:cNvPr id="93192" name="TextBox 11"/>
          <p:cNvSpPr txBox="1">
            <a:spLocks noChangeArrowheads="1"/>
          </p:cNvSpPr>
          <p:nvPr/>
        </p:nvSpPr>
        <p:spPr bwMode="auto">
          <a:xfrm>
            <a:off x="266700" y="2514600"/>
            <a:ext cx="27051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solidFill>
                  <a:schemeClr val="accent2"/>
                </a:solidFill>
              </a:rPr>
              <a:t>Measured </a:t>
            </a:r>
            <a:r>
              <a:rPr lang="en-US" sz="2000">
                <a:solidFill>
                  <a:schemeClr val="accent2"/>
                </a:solidFill>
              </a:rPr>
              <a:t>Light Yield at Low Electron E</a:t>
            </a:r>
          </a:p>
        </p:txBody>
      </p:sp>
      <p:cxnSp>
        <p:nvCxnSpPr>
          <p:cNvPr id="93193" name="Straight Connector 14"/>
          <p:cNvCxnSpPr>
            <a:cxnSpLocks noChangeShapeType="1"/>
          </p:cNvCxnSpPr>
          <p:nvPr/>
        </p:nvCxnSpPr>
        <p:spPr bwMode="auto">
          <a:xfrm>
            <a:off x="2781300" y="3048000"/>
            <a:ext cx="31242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</p:spPr>
      </p:cxnSp>
      <p:sp>
        <p:nvSpPr>
          <p:cNvPr id="93194" name="Text Box 6"/>
          <p:cNvSpPr txBox="1">
            <a:spLocks noChangeArrowheads="1"/>
          </p:cNvSpPr>
          <p:nvPr/>
        </p:nvSpPr>
        <p:spPr bwMode="auto">
          <a:xfrm>
            <a:off x="38100" y="5867400"/>
            <a:ext cx="4967288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/>
              <a:t>Figure from R. Williams, et al., SCINT11, Giessen, Germany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38175" y="457200"/>
            <a:ext cx="9031288" cy="546100"/>
          </a:xfrm>
        </p:spPr>
        <p:txBody>
          <a:bodyPr/>
          <a:lstStyle/>
          <a:p>
            <a:pPr>
              <a:defRPr/>
            </a:pPr>
            <a:r>
              <a:rPr lang="en-US" smtClean="0"/>
              <a:t>1950’s: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/>
              <a:t>Non-Proportionality First Studied</a:t>
            </a:r>
          </a:p>
        </p:txBody>
      </p:sp>
      <p:sp>
        <p:nvSpPr>
          <p:cNvPr id="21506" name="Text Box 1081"/>
          <p:cNvSpPr txBox="1">
            <a:spLocks noChangeArrowheads="1"/>
          </p:cNvSpPr>
          <p:nvPr/>
        </p:nvSpPr>
        <p:spPr bwMode="auto">
          <a:xfrm>
            <a:off x="1295400" y="1371600"/>
            <a:ext cx="7848600" cy="3503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eaLnBrk="0" hangingPunct="0">
              <a:buClr>
                <a:schemeClr val="accent1"/>
              </a:buClr>
              <a:buFont typeface="Times" pitchFamily="18" charset="0"/>
              <a:buChar char="•"/>
            </a:pPr>
            <a:r>
              <a:rPr lang="en-US" sz="3200" b="1"/>
              <a:t>Alkali Halides (NaI &amp; CsI)</a:t>
            </a:r>
          </a:p>
          <a:p>
            <a:pPr marL="177800" indent="-177800" eaLnBrk="0" hangingPunct="0">
              <a:buClr>
                <a:schemeClr val="accent1"/>
              </a:buClr>
              <a:buFont typeface="Times" pitchFamily="18" charset="0"/>
              <a:buChar char="•"/>
            </a:pPr>
            <a:endParaRPr lang="en-US" sz="3200" b="1"/>
          </a:p>
          <a:p>
            <a:pPr marL="177800" indent="-177800" eaLnBrk="0" hangingPunct="0">
              <a:buClr>
                <a:schemeClr val="accent1"/>
              </a:buClr>
              <a:buFont typeface="Times" pitchFamily="18" charset="0"/>
              <a:buChar char="•"/>
            </a:pPr>
            <a:r>
              <a:rPr lang="en-US" sz="3200" b="1"/>
              <a:t>Different Particle Types</a:t>
            </a:r>
            <a:br>
              <a:rPr lang="en-US" sz="3200" b="1"/>
            </a:br>
            <a:r>
              <a:rPr lang="en-US" sz="3200" b="1"/>
              <a:t>(</a:t>
            </a:r>
            <a:r>
              <a:rPr lang="en-US" sz="3200" b="1">
                <a:sym typeface="Symbol" pitchFamily="18" charset="2"/>
              </a:rPr>
              <a:t>, , p, , Light &amp; Heavy Nuclei,</a:t>
            </a:r>
            <a:br>
              <a:rPr lang="en-US" sz="3200" b="1">
                <a:sym typeface="Symbol" pitchFamily="18" charset="2"/>
              </a:rPr>
            </a:br>
            <a:r>
              <a:rPr lang="en-US" sz="3200" b="1">
                <a:sym typeface="Symbol" pitchFamily="18" charset="2"/>
              </a:rPr>
              <a:t>Fission Fragments, …)</a:t>
            </a:r>
          </a:p>
          <a:p>
            <a:pPr marL="177800" indent="-177800" eaLnBrk="0" hangingPunct="0">
              <a:buClr>
                <a:schemeClr val="accent1"/>
              </a:buClr>
              <a:buFont typeface="Times" pitchFamily="18" charset="0"/>
              <a:buChar char="•"/>
            </a:pPr>
            <a:endParaRPr lang="en-US" sz="3200" b="1">
              <a:sym typeface="Symbol" pitchFamily="18" charset="2"/>
            </a:endParaRPr>
          </a:p>
          <a:p>
            <a:pPr marL="177800" indent="-177800" eaLnBrk="0" hangingPunct="0">
              <a:buClr>
                <a:schemeClr val="accent1"/>
              </a:buClr>
              <a:buFont typeface="Times" pitchFamily="18" charset="0"/>
              <a:buChar char="•"/>
            </a:pPr>
            <a:r>
              <a:rPr lang="en-US" sz="3200" b="1">
                <a:sym typeface="Symbol" pitchFamily="18" charset="2"/>
              </a:rPr>
              <a:t>~4 Orders of Magnitude Energy Range</a:t>
            </a:r>
          </a:p>
        </p:txBody>
      </p:sp>
      <p:sp>
        <p:nvSpPr>
          <p:cNvPr id="465978" name="Rectangle 1082"/>
          <p:cNvSpPr>
            <a:spLocks noChangeArrowheads="1"/>
          </p:cNvSpPr>
          <p:nvPr/>
        </p:nvSpPr>
        <p:spPr bwMode="auto">
          <a:xfrm>
            <a:off x="1935163" y="5181600"/>
            <a:ext cx="6529387" cy="1385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rgbClr val="FF0000"/>
                </a:solidFill>
                <a:ea typeface="ＭＳ Ｐゴシック" charset="-128"/>
              </a:rPr>
              <a:t>Question Studied:</a:t>
            </a:r>
            <a:r>
              <a:rPr lang="en-US" sz="3200" b="1">
                <a:ea typeface="ＭＳ Ｐゴシック" charset="-128"/>
              </a:rPr>
              <a:t/>
            </a:r>
            <a:br>
              <a:rPr lang="en-US" sz="3200" b="1">
                <a:ea typeface="ＭＳ Ｐゴシック" charset="-128"/>
              </a:rPr>
            </a:br>
            <a:r>
              <a:rPr lang="en-US" sz="3200" b="1">
                <a:ea typeface="ＭＳ Ｐゴシック" charset="-128"/>
              </a:rPr>
              <a:t>Why Does Light Yield Depend on</a:t>
            </a:r>
            <a:br>
              <a:rPr lang="en-US" sz="3200" b="1">
                <a:ea typeface="ＭＳ Ｐゴシック" charset="-128"/>
              </a:rPr>
            </a:br>
            <a:r>
              <a:rPr lang="en-US" sz="3200" b="1">
                <a:ea typeface="ＭＳ Ｐゴシック" charset="-128"/>
              </a:rPr>
              <a:t>Particle Type &amp; Energy?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963" y="457200"/>
            <a:ext cx="7107237" cy="549275"/>
          </a:xfrm>
        </p:spPr>
        <p:txBody>
          <a:bodyPr/>
          <a:lstStyle/>
          <a:p>
            <a:pPr>
              <a:defRPr/>
            </a:pPr>
            <a:r>
              <a:rPr lang="en-US" smtClean="0"/>
              <a:t>Engineering Electron Response</a:t>
            </a:r>
          </a:p>
        </p:txBody>
      </p:sp>
      <p:pic>
        <p:nvPicPr>
          <p:cNvPr id="95234" name="Picture 3" descr="on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2075" y="1489075"/>
            <a:ext cx="5064125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9" name="Rectangle 3"/>
          <p:cNvSpPr>
            <a:spLocks noGrp="1" noChangeArrowheads="1"/>
          </p:cNvSpPr>
          <p:nvPr>
            <p:ph type="title"/>
          </p:nvPr>
        </p:nvSpPr>
        <p:spPr>
          <a:xfrm>
            <a:off x="1417638" y="304800"/>
            <a:ext cx="7540625" cy="1036638"/>
          </a:xfrm>
          <a:ln cap="flat"/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mtClean="0"/>
              <a:t>What Affects Electron Response?</a:t>
            </a:r>
            <a:br>
              <a:rPr lang="en-US" smtClean="0"/>
            </a:br>
            <a:r>
              <a:rPr lang="en-US" smtClean="0"/>
              <a:t>Dopant Concentration?</a:t>
            </a:r>
          </a:p>
        </p:txBody>
      </p:sp>
      <p:sp>
        <p:nvSpPr>
          <p:cNvPr id="603148" name="Rectangle 12"/>
          <p:cNvSpPr>
            <a:spLocks noChangeArrowheads="1"/>
          </p:cNvSpPr>
          <p:nvPr/>
        </p:nvSpPr>
        <p:spPr bwMode="auto">
          <a:xfrm>
            <a:off x="1077913" y="5867400"/>
            <a:ext cx="8264525" cy="479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169863" indent="-169863" algn="ctr" defTabSz="858838" eaLnBrk="0" hangingPunct="0">
              <a:buClr>
                <a:schemeClr val="accent1"/>
              </a:buClr>
              <a:buFontTx/>
              <a:buChar char="•"/>
              <a:defRPr/>
            </a:pPr>
            <a:r>
              <a:rPr lang="en-US" sz="2800" b="1" dirty="0">
                <a:ea typeface="+mn-ea"/>
              </a:rPr>
              <a:t>Dependence on </a:t>
            </a:r>
            <a:r>
              <a:rPr lang="en-US" sz="2800" b="1" dirty="0" err="1">
                <a:ea typeface="+mn-ea"/>
              </a:rPr>
              <a:t>Dopant</a:t>
            </a:r>
            <a:r>
              <a:rPr lang="en-US" sz="2800" b="1" dirty="0">
                <a:ea typeface="+mn-ea"/>
              </a:rPr>
              <a:t> Concentration is Small</a:t>
            </a:r>
          </a:p>
        </p:txBody>
      </p:sp>
      <p:pic>
        <p:nvPicPr>
          <p:cNvPr id="9728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" y="1638300"/>
            <a:ext cx="531812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4" name="Picture 1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76900" y="2032000"/>
            <a:ext cx="4572000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429500" y="1600200"/>
            <a:ext cx="1279525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42999"/>
              </a:srgb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 err="1">
                <a:ea typeface="+mn-ea"/>
              </a:rPr>
              <a:t>LSO:Ce</a:t>
            </a:r>
            <a:endParaRPr lang="en-US" dirty="0">
              <a:ea typeface="+mn-ea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019300" y="1570038"/>
            <a:ext cx="1427163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42999"/>
              </a:srgb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>
                <a:ea typeface="ＭＳ Ｐゴシック" charset="-128"/>
              </a:rPr>
              <a:t>LaBr</a:t>
            </a:r>
            <a:r>
              <a:rPr lang="en-US" baseline="-25000">
                <a:ea typeface="ＭＳ Ｐゴシック" charset="-128"/>
              </a:rPr>
              <a:t>3</a:t>
            </a:r>
            <a:r>
              <a:rPr lang="en-US">
                <a:ea typeface="ＭＳ Ｐゴシック" charset="-128"/>
              </a:rPr>
              <a:t>:Ce</a:t>
            </a:r>
          </a:p>
        </p:txBody>
      </p:sp>
      <p:sp>
        <p:nvSpPr>
          <p:cNvPr id="97287" name="Text Box 6"/>
          <p:cNvSpPr txBox="1">
            <a:spLocks noChangeArrowheads="1"/>
          </p:cNvSpPr>
          <p:nvPr/>
        </p:nvSpPr>
        <p:spPr bwMode="auto">
          <a:xfrm>
            <a:off x="304800" y="6477000"/>
            <a:ext cx="5789613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Data from S. Payne, et al., Presentation 7805-18 at 2011 SPIE Meeting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075" y="76200"/>
            <a:ext cx="7542213" cy="1017588"/>
          </a:xfrm>
          <a:ln cap="flat"/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86000"/>
              </a:lnSpc>
              <a:defRPr/>
            </a:pPr>
            <a:r>
              <a:rPr lang="en-US" smtClean="0"/>
              <a:t>What Affects Electron Response?</a:t>
            </a:r>
            <a:br>
              <a:rPr lang="en-US" smtClean="0"/>
            </a:br>
            <a:r>
              <a:rPr lang="en-US" smtClean="0"/>
              <a:t>Crystal Structure?</a:t>
            </a:r>
          </a:p>
        </p:txBody>
      </p:sp>
      <p:sp>
        <p:nvSpPr>
          <p:cNvPr id="582664" name="Rectangle 8"/>
          <p:cNvSpPr>
            <a:spLocks noChangeArrowheads="1"/>
          </p:cNvSpPr>
          <p:nvPr/>
        </p:nvSpPr>
        <p:spPr bwMode="auto">
          <a:xfrm>
            <a:off x="1081088" y="6053138"/>
            <a:ext cx="8199437" cy="479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173038" indent="-173038" algn="ctr" defTabSz="858838" eaLnBrk="0" hangingPunct="0">
              <a:buClr>
                <a:schemeClr val="accent1"/>
              </a:buClr>
              <a:buFontTx/>
              <a:buChar char="•"/>
              <a:defRPr/>
            </a:pPr>
            <a:r>
              <a:rPr lang="en-US" sz="2800" b="1" dirty="0">
                <a:ea typeface="+mn-ea"/>
              </a:rPr>
              <a:t>Major Differences in </a:t>
            </a:r>
            <a:r>
              <a:rPr lang="en-US" sz="2800" b="1" dirty="0" err="1">
                <a:ea typeface="+mn-ea"/>
              </a:rPr>
              <a:t>LuAG</a:t>
            </a:r>
            <a:r>
              <a:rPr lang="en-US" sz="2800" b="1" dirty="0">
                <a:ea typeface="+mn-ea"/>
              </a:rPr>
              <a:t> / LSO / LPS System</a:t>
            </a:r>
          </a:p>
        </p:txBody>
      </p:sp>
      <p:pic>
        <p:nvPicPr>
          <p:cNvPr id="9933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6488" y="1308100"/>
            <a:ext cx="3032125" cy="22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" y="1319213"/>
            <a:ext cx="3048000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316038"/>
            <a:ext cx="30480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4" name="Picture 3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28900" y="3678238"/>
            <a:ext cx="4572000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335" name="Text Box 6"/>
          <p:cNvSpPr txBox="1">
            <a:spLocks noChangeArrowheads="1"/>
          </p:cNvSpPr>
          <p:nvPr/>
        </p:nvSpPr>
        <p:spPr bwMode="auto">
          <a:xfrm>
            <a:off x="304800" y="6550025"/>
            <a:ext cx="5789613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Data from S. Payne, et al., Presentation 7805-18 at 2011 SPIE Meeting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28600"/>
            <a:ext cx="8158162" cy="549275"/>
          </a:xfrm>
        </p:spPr>
        <p:txBody>
          <a:bodyPr/>
          <a:lstStyle/>
          <a:p>
            <a:pPr>
              <a:defRPr/>
            </a:pPr>
            <a:r>
              <a:rPr lang="en-US" smtClean="0"/>
              <a:t>Sample to Sample Variation in NaI:Tl</a:t>
            </a:r>
          </a:p>
        </p:txBody>
      </p:sp>
      <p:pic>
        <p:nvPicPr>
          <p:cNvPr id="101378" name="Picture 3" descr="Comparison NonProp J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9700" y="990600"/>
            <a:ext cx="7440613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3140" name="Rectangle 4"/>
          <p:cNvSpPr>
            <a:spLocks noChangeArrowheads="1"/>
          </p:cNvSpPr>
          <p:nvPr/>
        </p:nvSpPr>
        <p:spPr bwMode="auto">
          <a:xfrm>
            <a:off x="598488" y="5943600"/>
            <a:ext cx="9018587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algn="ctr" defTabSz="858838" eaLnBrk="0" hangingPunct="0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sz="2800" b="1">
                <a:ea typeface="ＭＳ Ｐゴシック" charset="-128"/>
              </a:rPr>
              <a:t>Modeling Results: Quenching Due To Auger &amp; Traps </a:t>
            </a:r>
            <a:endParaRPr lang="en-US" sz="2800" b="1">
              <a:ea typeface="ＭＳ Ｐゴシック" charset="-128"/>
              <a:sym typeface="Symbol" charset="2"/>
            </a:endParaRPr>
          </a:p>
        </p:txBody>
      </p:sp>
      <p:sp>
        <p:nvSpPr>
          <p:cNvPr id="101380" name="Text Box 6"/>
          <p:cNvSpPr txBox="1">
            <a:spLocks noChangeArrowheads="1"/>
          </p:cNvSpPr>
          <p:nvPr/>
        </p:nvSpPr>
        <p:spPr bwMode="auto">
          <a:xfrm>
            <a:off x="304800" y="6477000"/>
            <a:ext cx="6081713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Data from G. Hull, et al., IEEE Trans. Nucl. Sci. NS-56, pp. 331–336,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728663" y="228600"/>
            <a:ext cx="8901112" cy="1036638"/>
          </a:xfrm>
        </p:spPr>
        <p:txBody>
          <a:bodyPr/>
          <a:lstStyle/>
          <a:p>
            <a:pPr>
              <a:defRPr/>
            </a:pPr>
            <a:r>
              <a:rPr lang="en-US" smtClean="0"/>
              <a:t>Use Model to Predict Energy Resolution</a:t>
            </a:r>
            <a:br>
              <a:rPr lang="en-US" smtClean="0"/>
            </a:br>
            <a:r>
              <a:rPr lang="en-US" smtClean="0"/>
              <a:t> if Quenching Removed in NaI:Tl</a:t>
            </a:r>
          </a:p>
        </p:txBody>
      </p:sp>
      <p:pic>
        <p:nvPicPr>
          <p:cNvPr id="103426" name="Picture 14" descr="Picture 11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63663" y="1422400"/>
            <a:ext cx="7564437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2575" y="6032500"/>
            <a:ext cx="9650413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algn="ctr" defTabSz="858838" eaLnBrk="0" hangingPunct="0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sz="2800" b="1">
                <a:ea typeface="ＭＳ Ｐゴシック" charset="-128"/>
              </a:rPr>
              <a:t>Potential to Reach 4–5% Energy Resolution @ 662 keV?</a:t>
            </a:r>
            <a:endParaRPr lang="en-US" sz="2800" b="1">
              <a:ea typeface="ＭＳ Ｐゴシック" charset="-128"/>
              <a:sym typeface="Symbol" charset="2"/>
            </a:endParaRPr>
          </a:p>
        </p:txBody>
      </p:sp>
      <p:sp>
        <p:nvSpPr>
          <p:cNvPr id="103428" name="Text Box 6"/>
          <p:cNvSpPr txBox="1">
            <a:spLocks noChangeArrowheads="1"/>
          </p:cNvSpPr>
          <p:nvPr/>
        </p:nvSpPr>
        <p:spPr bwMode="auto">
          <a:xfrm>
            <a:off x="304800" y="6477000"/>
            <a:ext cx="6330950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G. Bizarri, et al., Presentation I8-2 at SCINT09, Jeju Island, Korea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768725" y="457200"/>
            <a:ext cx="2781300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Conclusion:</a:t>
            </a:r>
          </a:p>
        </p:txBody>
      </p:sp>
      <p:pic>
        <p:nvPicPr>
          <p:cNvPr id="105474" name="Picture 3" descr="on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2075" y="1489075"/>
            <a:ext cx="5064125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2873375" y="3505200"/>
            <a:ext cx="4649788" cy="828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2800" b="1" dirty="0">
                <a:ea typeface="+mn-ea"/>
              </a:rPr>
              <a:t>A Few Layers Peeled, but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2800" b="1" dirty="0">
                <a:ea typeface="+mn-ea"/>
              </a:rPr>
              <a:t>Plenty of Onion Left!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1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97313" y="669925"/>
            <a:ext cx="2590800" cy="549275"/>
          </a:xfrm>
        </p:spPr>
        <p:txBody>
          <a:bodyPr/>
          <a:lstStyle/>
          <a:p>
            <a:pPr>
              <a:defRPr/>
            </a:pPr>
            <a:r>
              <a:rPr lang="en-US" smtClean="0"/>
              <a:t>Thanks To:</a:t>
            </a:r>
          </a:p>
        </p:txBody>
      </p:sp>
      <p:sp>
        <p:nvSpPr>
          <p:cNvPr id="107522" name="Text Box 52"/>
          <p:cNvSpPr txBox="1">
            <a:spLocks noChangeArrowheads="1"/>
          </p:cNvSpPr>
          <p:nvPr/>
        </p:nvSpPr>
        <p:spPr bwMode="auto">
          <a:xfrm>
            <a:off x="1562100" y="1479550"/>
            <a:ext cx="7200900" cy="362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John Valentine, SAIC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Gregory </a:t>
            </a:r>
            <a:r>
              <a:rPr lang="en-US" sz="2800" b="1" dirty="0" err="1">
                <a:solidFill>
                  <a:schemeClr val="accent1"/>
                </a:solidFill>
              </a:rPr>
              <a:t>Bizarri</a:t>
            </a:r>
            <a:r>
              <a:rPr lang="en-US" sz="2800" b="1" dirty="0">
                <a:solidFill>
                  <a:schemeClr val="accent1"/>
                </a:solidFill>
              </a:rPr>
              <a:t>, LBNL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Steve Payne, LLNL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Giulia Hull, IPN </a:t>
            </a:r>
            <a:r>
              <a:rPr lang="en-US" sz="2800" b="1" dirty="0" err="1">
                <a:solidFill>
                  <a:schemeClr val="accent1"/>
                </a:solidFill>
              </a:rPr>
              <a:t>Orsay</a:t>
            </a:r>
            <a:endParaRPr lang="en-US" sz="2800" b="1" dirty="0">
              <a:solidFill>
                <a:schemeClr val="accent1"/>
              </a:solidFill>
            </a:endParaRPr>
          </a:p>
          <a:p>
            <a:pPr marL="457200" indent="-457200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Richard Williams, Wake Forest University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Andrey </a:t>
            </a:r>
            <a:r>
              <a:rPr lang="en-US" sz="2800" b="1" dirty="0" err="1">
                <a:solidFill>
                  <a:schemeClr val="accent1"/>
                </a:solidFill>
              </a:rPr>
              <a:t>Vasil’ev</a:t>
            </a:r>
            <a:r>
              <a:rPr lang="en-US" sz="2800" b="1" dirty="0">
                <a:solidFill>
                  <a:schemeClr val="accent1"/>
                </a:solidFill>
              </a:rPr>
              <a:t>, Moscow State University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And Many, Many More, Including…</a:t>
            </a:r>
            <a:endParaRPr lang="en-US" sz="2800" b="1" dirty="0"/>
          </a:p>
        </p:txBody>
      </p:sp>
      <p:pic>
        <p:nvPicPr>
          <p:cNvPr id="107523" name="Picture 7" descr="IEEE_TAG_BLU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53500" y="6040438"/>
            <a:ext cx="1185863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4" name="Picture 5" descr="npss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064250"/>
            <a:ext cx="18669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5" name="Text Box 52"/>
          <p:cNvSpPr txBox="1">
            <a:spLocks noChangeArrowheads="1"/>
          </p:cNvSpPr>
          <p:nvPr/>
        </p:nvSpPr>
        <p:spPr bwMode="auto">
          <a:xfrm>
            <a:off x="1362075" y="5486400"/>
            <a:ext cx="7667625" cy="1039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algn="ctr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tx2"/>
                </a:solidFill>
              </a:rPr>
              <a:t>IEEE NPSS Distinguished Lecturer Program</a:t>
            </a:r>
          </a:p>
          <a:p>
            <a:pPr marL="457200" indent="-457200" algn="ctr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tx2"/>
                </a:solidFill>
              </a:rPr>
              <a:t>http://www.ieee-npss.org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8763" y="228600"/>
            <a:ext cx="9753600" cy="920750"/>
          </a:xfrm>
        </p:spPr>
        <p:txBody>
          <a:bodyPr/>
          <a:lstStyle/>
          <a:p>
            <a:pPr marL="177800" indent="-177800">
              <a:buClr>
                <a:schemeClr val="accent1"/>
              </a:buClr>
              <a:buFontTx/>
              <a:buChar char="•"/>
              <a:tabLst>
                <a:tab pos="177800" algn="l"/>
              </a:tabLst>
              <a:defRPr/>
            </a:pPr>
            <a:r>
              <a:rPr lang="en-US" sz="3200" smtClean="0"/>
              <a:t>Light Yield Correlated with Ionization Density</a:t>
            </a:r>
            <a:r>
              <a:rPr lang="en-US" sz="3200" smtClean="0">
                <a:solidFill>
                  <a:schemeClr val="tx1"/>
                </a:solidFill>
              </a:rPr>
              <a:t/>
            </a:r>
            <a:br>
              <a:rPr lang="en-US" sz="3200" smtClean="0">
                <a:solidFill>
                  <a:schemeClr val="tx1"/>
                </a:solidFill>
              </a:rPr>
            </a:br>
            <a:r>
              <a:rPr lang="en-US" sz="2800" smtClean="0">
                <a:solidFill>
                  <a:schemeClr val="accent1"/>
                </a:solidFill>
              </a:rPr>
              <a:t>•</a:t>
            </a:r>
            <a:r>
              <a:rPr lang="en-US" sz="2800" smtClean="0">
                <a:solidFill>
                  <a:schemeClr val="tx1"/>
                </a:solidFill>
              </a:rPr>
              <a:t> </a:t>
            </a:r>
            <a:r>
              <a:rPr lang="en-US" sz="3200" smtClean="0"/>
              <a:t>Mechanism: Saturation of Luminescent Centers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461829" name="Rectangle 1029"/>
          <p:cNvSpPr>
            <a:spLocks noChangeArrowheads="1"/>
          </p:cNvSpPr>
          <p:nvPr/>
        </p:nvSpPr>
        <p:spPr bwMode="auto">
          <a:xfrm>
            <a:off x="1981200" y="5638800"/>
            <a:ext cx="6357938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defRPr/>
            </a:pPr>
            <a:r>
              <a:rPr lang="en-US" sz="3600" b="1">
                <a:ea typeface="ＭＳ Ｐゴシック" charset="-128"/>
              </a:rPr>
              <a:t>Work Stopped in Late 1960’s</a:t>
            </a:r>
          </a:p>
        </p:txBody>
      </p:sp>
      <p:pic>
        <p:nvPicPr>
          <p:cNvPr id="23555" name="Picture 10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2850" y="1371600"/>
            <a:ext cx="5321300" cy="416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3556" name="Text Box 1031"/>
          <p:cNvSpPr txBox="1">
            <a:spLocks noChangeArrowheads="1"/>
          </p:cNvSpPr>
          <p:nvPr/>
        </p:nvSpPr>
        <p:spPr bwMode="auto">
          <a:xfrm>
            <a:off x="304800" y="6400800"/>
            <a:ext cx="59547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R. B. Murray &amp; A. Meyer, Phys. Rev. 122, pp. 815–826, 1961</a:t>
            </a:r>
          </a:p>
        </p:txBody>
      </p:sp>
      <p:sp>
        <p:nvSpPr>
          <p:cNvPr id="23557" name="Text Box 1032"/>
          <p:cNvSpPr txBox="1">
            <a:spLocks noChangeArrowheads="1"/>
          </p:cNvSpPr>
          <p:nvPr/>
        </p:nvSpPr>
        <p:spPr bwMode="auto">
          <a:xfrm>
            <a:off x="533400" y="2217738"/>
            <a:ext cx="1725613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Scintillation</a:t>
            </a:r>
            <a:br>
              <a:rPr lang="en-US"/>
            </a:br>
            <a:r>
              <a:rPr lang="en-US"/>
              <a:t>Efficiency</a:t>
            </a:r>
          </a:p>
          <a:p>
            <a:pPr eaLnBrk="0" hangingPunct="0"/>
            <a:r>
              <a:rPr lang="en-US"/>
              <a:t>(dL/dE)</a:t>
            </a:r>
          </a:p>
        </p:txBody>
      </p:sp>
      <p:sp>
        <p:nvSpPr>
          <p:cNvPr id="23558" name="Text Box 1033"/>
          <p:cNvSpPr txBox="1">
            <a:spLocks noChangeArrowheads="1"/>
          </p:cNvSpPr>
          <p:nvPr/>
        </p:nvSpPr>
        <p:spPr bwMode="auto">
          <a:xfrm>
            <a:off x="2743200" y="4584700"/>
            <a:ext cx="4953000" cy="4937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10000"/>
              </a:spcBef>
              <a:spcAft>
                <a:spcPct val="10000"/>
              </a:spcAft>
            </a:pPr>
            <a:r>
              <a:rPr lang="en-US"/>
              <a:t>Ionization Density (dE/dx)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04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682750"/>
            <a:ext cx="4572000" cy="349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5602" name="Picture 104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682750"/>
            <a:ext cx="4572000" cy="349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628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667000" y="457200"/>
            <a:ext cx="4967288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1991: LSO Discovered</a:t>
            </a:r>
          </a:p>
        </p:txBody>
      </p:sp>
      <p:sp>
        <p:nvSpPr>
          <p:cNvPr id="462854" name="Rectangle 1030"/>
          <p:cNvSpPr>
            <a:spLocks noChangeArrowheads="1"/>
          </p:cNvSpPr>
          <p:nvPr/>
        </p:nvSpPr>
        <p:spPr bwMode="auto">
          <a:xfrm>
            <a:off x="223838" y="5648325"/>
            <a:ext cx="9883775" cy="828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sz="2800" b="1">
                <a:ea typeface="ＭＳ Ｐゴシック" charset="-128"/>
              </a:rPr>
              <a:t>~4x More Light Than BGO, But Same Energy Resolution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sz="2800" b="1">
                <a:ea typeface="ＭＳ Ｐゴシック" charset="-128"/>
              </a:rPr>
              <a:t>Why Isn’t Resolution Dominated by Counting Statistics?</a:t>
            </a:r>
          </a:p>
        </p:txBody>
      </p:sp>
      <p:sp>
        <p:nvSpPr>
          <p:cNvPr id="25605" name="Text Box 1035"/>
          <p:cNvSpPr txBox="1">
            <a:spLocks noChangeArrowheads="1"/>
          </p:cNvSpPr>
          <p:nvPr/>
        </p:nvSpPr>
        <p:spPr bwMode="auto">
          <a:xfrm>
            <a:off x="2590800" y="1246188"/>
            <a:ext cx="99377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</a:rPr>
              <a:t>BGO</a:t>
            </a:r>
          </a:p>
        </p:txBody>
      </p:sp>
      <p:sp>
        <p:nvSpPr>
          <p:cNvPr id="25606" name="Text Box 1036"/>
          <p:cNvSpPr txBox="1">
            <a:spLocks noChangeArrowheads="1"/>
          </p:cNvSpPr>
          <p:nvPr/>
        </p:nvSpPr>
        <p:spPr bwMode="auto">
          <a:xfrm>
            <a:off x="7315200" y="1233488"/>
            <a:ext cx="91440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</a:rPr>
              <a:t>LSO</a:t>
            </a:r>
          </a:p>
        </p:txBody>
      </p:sp>
      <p:sp>
        <p:nvSpPr>
          <p:cNvPr id="25607" name="Text Box 1037"/>
          <p:cNvSpPr txBox="1">
            <a:spLocks noChangeArrowheads="1"/>
          </p:cNvSpPr>
          <p:nvPr/>
        </p:nvSpPr>
        <p:spPr bwMode="auto">
          <a:xfrm>
            <a:off x="2590800" y="1905000"/>
            <a:ext cx="17526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662 keV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/>
              <a:t>9.9% fwhm</a:t>
            </a:r>
          </a:p>
        </p:txBody>
      </p:sp>
      <p:sp>
        <p:nvSpPr>
          <p:cNvPr id="25608" name="Text Box 1038"/>
          <p:cNvSpPr txBox="1">
            <a:spLocks noChangeArrowheads="1"/>
          </p:cNvSpPr>
          <p:nvPr/>
        </p:nvSpPr>
        <p:spPr bwMode="auto">
          <a:xfrm>
            <a:off x="7086600" y="1905000"/>
            <a:ext cx="17526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662 keV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/>
              <a:t>9.4% fwhm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7413" y="381000"/>
            <a:ext cx="8523287" cy="10287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1995: Non-Proportionality Resurrected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to Explain Poor Energy Resolution</a:t>
            </a:r>
          </a:p>
        </p:txBody>
      </p:sp>
      <p:sp>
        <p:nvSpPr>
          <p:cNvPr id="447511" name="Rectangle 23"/>
          <p:cNvSpPr>
            <a:spLocks noChangeArrowheads="1"/>
          </p:cNvSpPr>
          <p:nvPr/>
        </p:nvSpPr>
        <p:spPr bwMode="auto">
          <a:xfrm>
            <a:off x="1855788" y="5768975"/>
            <a:ext cx="6675437" cy="942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ea typeface="ＭＳ Ｐゴシック" charset="-128"/>
              </a:rPr>
              <a:t>Interest Growing Steadily </a:t>
            </a:r>
            <a:br>
              <a:rPr lang="en-US" sz="3200" b="1">
                <a:ea typeface="ＭＳ Ｐゴシック" charset="-128"/>
              </a:rPr>
            </a:br>
            <a:r>
              <a:rPr lang="en-US" sz="3200" b="1">
                <a:ea typeface="ＭＳ Ｐゴシック" charset="-128"/>
              </a:rPr>
              <a:t>(for </a:t>
            </a:r>
            <a:r>
              <a:rPr lang="en-US" sz="3200" b="1">
                <a:ea typeface="ＭＳ Ｐゴシック" charset="-128"/>
                <a:sym typeface="Symbol" charset="2"/>
              </a:rPr>
              <a:t> spectroscopy / excitation…)</a:t>
            </a:r>
            <a:endParaRPr lang="en-US" sz="3200" b="1">
              <a:ea typeface="ＭＳ Ｐゴシック" charset="-128"/>
            </a:endParaRPr>
          </a:p>
        </p:txBody>
      </p:sp>
      <p:pic>
        <p:nvPicPr>
          <p:cNvPr id="27651" name="Picture 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550" y="1609725"/>
            <a:ext cx="9086850" cy="3876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0538" y="193675"/>
            <a:ext cx="6769100" cy="10287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How Does Non-Proportionality</a:t>
            </a:r>
            <a:br>
              <a:rPr lang="en-US">
                <a:ea typeface="+mj-ea"/>
                <a:cs typeface="+mj-cs"/>
              </a:rPr>
            </a:br>
            <a:r>
              <a:rPr lang="en-US">
                <a:ea typeface="+mj-ea"/>
                <a:cs typeface="+mj-cs"/>
              </a:rPr>
              <a:t>Affect Energy Resolution?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632075" y="1489075"/>
            <a:ext cx="5064125" cy="5064125"/>
            <a:chOff x="1658" y="938"/>
            <a:chExt cx="3190" cy="3190"/>
          </a:xfrm>
        </p:grpSpPr>
        <p:pic>
          <p:nvPicPr>
            <p:cNvPr id="29699" name="Picture 22" descr="onion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58" y="938"/>
              <a:ext cx="3190" cy="3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5464" name="Rectangle 24"/>
            <p:cNvSpPr>
              <a:spLocks noChangeArrowheads="1"/>
            </p:cNvSpPr>
            <p:nvPr/>
          </p:nvSpPr>
          <p:spPr bwMode="auto">
            <a:xfrm>
              <a:off x="2031" y="2208"/>
              <a:ext cx="2487" cy="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60325" tIns="23812" rIns="60325" bIns="23812">
              <a:spAutoFit/>
            </a:bodyPr>
            <a:lstStyle/>
            <a:p>
              <a:pPr marL="228600" indent="-228600" algn="ctr" defTabSz="858838" eaLnBrk="0" hangingPunct="0">
                <a:lnSpc>
                  <a:spcPct val="90000"/>
                </a:lnSpc>
                <a:buClr>
                  <a:schemeClr val="accent1"/>
                </a:buClr>
                <a:defRPr/>
              </a:pPr>
              <a:r>
                <a:rPr lang="en-US" sz="3200" b="1">
                  <a:ea typeface="ＭＳ Ｐゴシック" charset="-128"/>
                </a:rPr>
                <a:t>The Onion Model…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97100" y="457200"/>
            <a:ext cx="5907088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Layer 1: Photon Response</a:t>
            </a:r>
          </a:p>
        </p:txBody>
      </p:sp>
      <p:pic>
        <p:nvPicPr>
          <p:cNvPr id="31746" name="Picture 3" descr="on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2075" y="1489075"/>
            <a:ext cx="5064125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Blank Presentation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16698</TotalTime>
  <Words>1830</Words>
  <Application>Microsoft Office PowerPoint</Application>
  <PresentationFormat>Слайд 35 мм</PresentationFormat>
  <Paragraphs>490</Paragraphs>
  <Slides>46</Slides>
  <Notes>46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5" baseType="lpstr">
      <vt:lpstr>ＭＳ Ｐゴシック</vt:lpstr>
      <vt:lpstr>Arial</vt:lpstr>
      <vt:lpstr>Helvetica</vt:lpstr>
      <vt:lpstr>Symbol</vt:lpstr>
      <vt:lpstr>Times</vt:lpstr>
      <vt:lpstr>Times New Roman</vt:lpstr>
      <vt:lpstr>Wingdings</vt:lpstr>
      <vt:lpstr>Blank Presentation</vt:lpstr>
      <vt:lpstr>Equation</vt:lpstr>
      <vt:lpstr>Scintillator Non-Proportionality: Why a Constant Isn’t a Constant…</vt:lpstr>
      <vt:lpstr>Light Yield</vt:lpstr>
      <vt:lpstr>Non-Proportionality</vt:lpstr>
      <vt:lpstr>1950’s: Non-Proportionality First Studied</vt:lpstr>
      <vt:lpstr>Light Yield Correlated with Ionization Density • Mechanism: Saturation of Luminescent Centers</vt:lpstr>
      <vt:lpstr>1991: LSO Discovered</vt:lpstr>
      <vt:lpstr>1995: Non-Proportionality Resurrected to Explain Poor Energy Resolution</vt:lpstr>
      <vt:lpstr>How Does Non-Proportionality Affect Energy Resolution?</vt:lpstr>
      <vt:lpstr>Layer 1: Photon Response</vt:lpstr>
      <vt:lpstr>Initial Interaction: Compton vs. Photoelectric</vt:lpstr>
      <vt:lpstr>Energy Resolution for Small LSO Crystal</vt:lpstr>
      <vt:lpstr>Photoelectric Interactions</vt:lpstr>
      <vt:lpstr>Simplified Cascade Diagram for NaI</vt:lpstr>
      <vt:lpstr>Cascade After Photoelectric Interaction</vt:lpstr>
      <vt:lpstr>Photon Response</vt:lpstr>
      <vt:lpstr>Layer 2: Electron Response</vt:lpstr>
      <vt:lpstr>Electron Response</vt:lpstr>
      <vt:lpstr>How Is Electron Response Measured?</vt:lpstr>
      <vt:lpstr>Compton Interactions</vt:lpstr>
      <vt:lpstr>Electron Response vs. Photon Response</vt:lpstr>
      <vt:lpstr>How Is Electron Response Measured?</vt:lpstr>
      <vt:lpstr>Do Primary Compton &amp; Core Holes / Cascade Completely Explain Resolution Degradation?</vt:lpstr>
      <vt:lpstr>Electron Energy Deposit Still Non-Uniform!</vt:lpstr>
      <vt:lpstr>Layer 3: Ionization Density</vt:lpstr>
      <vt:lpstr>Yield Depends on Electron Ionization Density</vt:lpstr>
      <vt:lpstr>Model Fluctuations in Light Output Along the Electron Track</vt:lpstr>
      <vt:lpstr>Success!!!</vt:lpstr>
      <vt:lpstr>Can We Understand the Shape of the Electron Response Curve?</vt:lpstr>
      <vt:lpstr>What Creates the Shape of the Electron Response Curve?</vt:lpstr>
      <vt:lpstr>Competing Processes for e/h Recombination</vt:lpstr>
      <vt:lpstr>Pause for Definitions</vt:lpstr>
      <vt:lpstr>Approach 1: Minimalist Model (Steve Payne)</vt:lpstr>
      <vt:lpstr>Excellent at Fitting Electron Response, But Can’t Predict It</vt:lpstr>
      <vt:lpstr>Approach 2: Kinetic Model (G. Bizarri, S. Kerisit, J. Singh, A. Vasil’ev, R. Williams…)</vt:lpstr>
      <vt:lpstr>General Rate Equation for One Species</vt:lpstr>
      <vt:lpstr>Model Reproduces Multiple Features</vt:lpstr>
      <vt:lpstr>Approach 3: Diffusion Model (Richard Williams)</vt:lpstr>
      <vt:lpstr>Ratio of Electron &amp; Hole Mobilities Important</vt:lpstr>
      <vt:lpstr>Value of (Hole) Mobility Important</vt:lpstr>
      <vt:lpstr>Engineering Electron Response</vt:lpstr>
      <vt:lpstr>What Affects Electron Response? Dopant Concentration?</vt:lpstr>
      <vt:lpstr>What Affects Electron Response? Crystal Structure?</vt:lpstr>
      <vt:lpstr>Sample to Sample Variation in NaI:Tl</vt:lpstr>
      <vt:lpstr>Use Model to Predict Energy Resolution  if Quenching Removed in NaI:Tl</vt:lpstr>
      <vt:lpstr>Conclusion:</vt:lpstr>
      <vt:lpstr>Thanks To:</vt:lpstr>
    </vt:vector>
  </TitlesOfParts>
  <Company>Center for Functional Imaging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Imaging Instrumentation</dc:title>
  <dc:creator>William W. Moses</dc:creator>
  <cp:lastModifiedBy>BINP User</cp:lastModifiedBy>
  <cp:revision>407</cp:revision>
  <cp:lastPrinted>2005-12-01T16:59:21Z</cp:lastPrinted>
  <dcterms:created xsi:type="dcterms:W3CDTF">2011-10-19T21:56:08Z</dcterms:created>
  <dcterms:modified xsi:type="dcterms:W3CDTF">2015-03-18T13:02:23Z</dcterms:modified>
</cp:coreProperties>
</file>