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5" r:id="rId19"/>
    <p:sldId id="273" r:id="rId20"/>
    <p:sldId id="274" r:id="rId21"/>
    <p:sldId id="280" r:id="rId22"/>
    <p:sldId id="276" r:id="rId23"/>
    <p:sldId id="272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1" autoAdjust="0"/>
  </p:normalViewPr>
  <p:slideViewPr>
    <p:cSldViewPr snapToGrid="0">
      <p:cViewPr>
        <p:scale>
          <a:sx n="75" d="100"/>
          <a:sy n="75" d="100"/>
        </p:scale>
        <p:origin x="665" y="-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68C47-173C-4660-8820-F1518BC29142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991F-9901-4517-9BF7-CD75EE7F8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991F-9901-4517-9BF7-CD75EE7F886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8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3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0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3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8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8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F05C-9B3C-445C-86D2-9B9FEC2FB5BE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BD91-94A9-42FC-AAEC-E9C459D2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45874"/>
          </a:xfrm>
        </p:spPr>
        <p:txBody>
          <a:bodyPr>
            <a:normAutofit/>
          </a:bodyPr>
          <a:lstStyle/>
          <a:p>
            <a:r>
              <a:rPr lang="ru-RU" dirty="0" smtClean="0"/>
              <a:t>Отчет по заходам от </a:t>
            </a:r>
            <a:br>
              <a:rPr lang="ru-RU" dirty="0" smtClean="0"/>
            </a:br>
            <a:r>
              <a:rPr lang="ru-RU" dirty="0" smtClean="0"/>
              <a:t>22 июня 2017, 13 июля  2017,</a:t>
            </a:r>
            <a:br>
              <a:rPr lang="ru-RU" dirty="0" smtClean="0"/>
            </a:br>
            <a:r>
              <a:rPr lang="ru-RU" dirty="0" smtClean="0"/>
              <a:t>3 августа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1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Аналогично обработаны данные с 1</a:t>
            </a:r>
            <a:r>
              <a:rPr lang="en-US" dirty="0" smtClean="0"/>
              <a:t>PMT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65" y="947269"/>
            <a:ext cx="7705900" cy="5910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5342" y="3440969"/>
            <a:ext cx="403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Полученные значения фотоэлектронов в </a:t>
            </a:r>
            <a:r>
              <a:rPr lang="ru-RU" dirty="0" err="1" smtClean="0"/>
              <a:t>онлайне</a:t>
            </a:r>
            <a:r>
              <a:rPr lang="ru-RU" dirty="0" smtClean="0"/>
              <a:t> и </a:t>
            </a:r>
            <a:r>
              <a:rPr lang="ru-RU" dirty="0" err="1" smtClean="0"/>
              <a:t>офлайне</a:t>
            </a:r>
            <a:r>
              <a:rPr lang="ru-RU" dirty="0" smtClean="0"/>
              <a:t> отличаются менее чем на </a:t>
            </a:r>
            <a:r>
              <a:rPr lang="en-US" dirty="0" smtClean="0"/>
              <a:t>3*sigma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Обработка сигналов с </a:t>
            </a:r>
            <a:r>
              <a:rPr lang="en-US" dirty="0" smtClean="0"/>
              <a:t>GEM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9005" y="827314"/>
            <a:ext cx="11077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смотря на то, что наводки превышают сигнал в несколько раз, при усреднении уровень шумов уменьшается и возможно найти среднюю форму сигнала. Обработка аналогична обработке сигнала с ФЭУ:</a:t>
            </a:r>
            <a:endParaRPr lang="en-US" dirty="0"/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Усредняем сигнал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Находим границы положительной части</a:t>
            </a:r>
          </a:p>
          <a:p>
            <a:pPr marL="342900" indent="-342900">
              <a:buAutoNum type="arabicParenR"/>
            </a:pPr>
            <a:r>
              <a:rPr lang="ru-RU" dirty="0" smtClean="0"/>
              <a:t>Интегрируем каждый отдельный сигнал в этом интервале</a:t>
            </a:r>
          </a:p>
          <a:p>
            <a:pPr marL="342900" indent="-342900">
              <a:buAutoNum type="arabicParenR"/>
            </a:pPr>
            <a:r>
              <a:rPr lang="ru-RU" dirty="0" smtClean="0"/>
              <a:t>Строим гистограмму площадей (размерность  </a:t>
            </a:r>
            <a:r>
              <a:rPr lang="en-US" dirty="0" smtClean="0"/>
              <a:t>mV*ns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Аппроксимируем гауссом</a:t>
            </a:r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ru-RU" dirty="0" smtClean="0"/>
              <a:t>Стоит отметить, что не все наводки уходят при усреднении. Остаются наводки, </a:t>
            </a:r>
            <a:r>
              <a:rPr lang="ru-RU" dirty="0" err="1" smtClean="0"/>
              <a:t>скоррелированные</a:t>
            </a:r>
            <a:r>
              <a:rPr lang="ru-RU" dirty="0" smtClean="0"/>
              <a:t> с триггером.</a:t>
            </a:r>
          </a:p>
          <a:p>
            <a:r>
              <a:rPr lang="ru-RU" dirty="0" smtClean="0"/>
              <a:t>Их можно вычесть, если записан сигнал без источника. 22 июня записывались только сигналы с источником.</a:t>
            </a:r>
          </a:p>
        </p:txBody>
      </p:sp>
    </p:spTree>
    <p:extLst>
      <p:ext uri="{BB962C8B-B14F-4D97-AF65-F5344CB8AC3E}">
        <p14:creationId xmlns:p14="http://schemas.microsoft.com/office/powerpoint/2010/main" val="1926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643609"/>
            <a:ext cx="6019799" cy="3208199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7637977" y="2819789"/>
            <a:ext cx="248723" cy="5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762338" y="3413209"/>
            <a:ext cx="772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37400</a:t>
            </a: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9105900" y="1638414"/>
            <a:ext cx="657030" cy="11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9472674" y="1276964"/>
            <a:ext cx="772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83820</a:t>
            </a: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4825"/>
            <a:ext cx="3854681" cy="2228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46" y="4314826"/>
            <a:ext cx="3857001" cy="2228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832" y="4279040"/>
            <a:ext cx="3966488" cy="23004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0" y="760752"/>
            <a:ext cx="5975287" cy="3304672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9268" y="1089775"/>
            <a:ext cx="4711337" cy="51134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event_x-ray_8_thmV,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GEM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Пример обработки при 8 </a:t>
            </a:r>
            <a:r>
              <a:rPr lang="en-US" dirty="0" smtClean="0"/>
              <a:t>kV </a:t>
            </a:r>
            <a:r>
              <a:rPr lang="ru-RU" dirty="0" smtClean="0"/>
              <a:t>от 22 июня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5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947269"/>
            <a:ext cx="7893231" cy="574400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Данные от 22 июня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785463" y="1227909"/>
            <a:ext cx="4032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Полученные значения заряда в </a:t>
            </a:r>
            <a:r>
              <a:rPr lang="ru-RU" dirty="0" err="1" smtClean="0"/>
              <a:t>онлайне</a:t>
            </a:r>
            <a:r>
              <a:rPr lang="ru-RU" dirty="0" smtClean="0"/>
              <a:t> и </a:t>
            </a:r>
            <a:r>
              <a:rPr lang="ru-RU" dirty="0" err="1" smtClean="0"/>
              <a:t>офлайне</a:t>
            </a:r>
            <a:r>
              <a:rPr lang="ru-RU" dirty="0" smtClean="0"/>
              <a:t> отличаются менее чем на </a:t>
            </a:r>
            <a:r>
              <a:rPr lang="en-US" dirty="0" smtClean="0"/>
              <a:t>3*sigma</a:t>
            </a:r>
            <a:r>
              <a:rPr lang="ru-RU" dirty="0" smtClean="0"/>
              <a:t> при высоких полях.</a:t>
            </a:r>
          </a:p>
          <a:p>
            <a:endParaRPr lang="ru-RU" dirty="0"/>
          </a:p>
          <a:p>
            <a:r>
              <a:rPr lang="ru-RU" dirty="0" smtClean="0"/>
              <a:t>При низких возникает отличие из-за невозможности точно установить пределы интегрирования, поскольку сигнал становится ниже уровня </a:t>
            </a:r>
            <a:r>
              <a:rPr lang="ru-RU" dirty="0" err="1" smtClean="0"/>
              <a:t>скоррелированных</a:t>
            </a:r>
            <a:r>
              <a:rPr lang="ru-RU" dirty="0" smtClean="0"/>
              <a:t> с триггером наводок.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3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Обработка сигналов с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132114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данных от </a:t>
            </a:r>
            <a:r>
              <a:rPr lang="en-US" dirty="0" err="1" smtClean="0"/>
              <a:t>SiPM</a:t>
            </a:r>
            <a:r>
              <a:rPr lang="en-US" dirty="0" smtClean="0"/>
              <a:t> </a:t>
            </a:r>
            <a:r>
              <a:rPr lang="ru-RU" dirty="0" smtClean="0"/>
              <a:t>мы хотим извлечь не только амплитудные характеристики, но и координатные. В частности, координатное разрешение. Это значительно усложняет задачу, т.к. необходимо определять число фотоэлектронов в каждом конкретном событии.</a:t>
            </a:r>
          </a:p>
          <a:p>
            <a:endParaRPr lang="ru-RU" dirty="0"/>
          </a:p>
          <a:p>
            <a:r>
              <a:rPr lang="ru-RU" dirty="0" smtClean="0"/>
              <a:t>Алгоритм определения числа фотоэлектронов</a:t>
            </a:r>
            <a:r>
              <a:rPr lang="en-US" dirty="0" smtClean="0"/>
              <a:t> </a:t>
            </a:r>
            <a:r>
              <a:rPr lang="ru-RU" dirty="0" smtClean="0"/>
              <a:t>состоит из двух частей: метод одиночного и двойного интеграла.</a:t>
            </a:r>
          </a:p>
          <a:p>
            <a:endParaRPr lang="ru-RU" dirty="0" smtClean="0"/>
          </a:p>
          <a:p>
            <a:r>
              <a:rPr lang="ru-RU" dirty="0" smtClean="0"/>
              <a:t>Метод одиночного интеграла хорошо работает при малых интенсивностях сигнала и малого перекрытия пиков.</a:t>
            </a:r>
          </a:p>
          <a:p>
            <a:r>
              <a:rPr lang="ru-RU" dirty="0" smtClean="0"/>
              <a:t>При больших интенсивностях возникает наложение и алгоритм считает некорректно (усилитель дает сигналу выброс противоположенного знака).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ru-RU" dirty="0" smtClean="0"/>
              <a:t>Метод двойного интеграла правильно работает при больших интенсивностях. Однако его недостаток в том, что любые отклонения от правильной базовой линии до начала сигнала могут на длинном интервале дать значительные погрешности в вычисление числа фотоэлектронов. Также наличие наводок систематически изменит результат в отличие от метода одиночного интеграла.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Обработка сигналов с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132114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Вычисляем сглаженную производную по фильтру Савицкого</a:t>
            </a:r>
          </a:p>
          <a:p>
            <a:pPr marL="342900" indent="-342900">
              <a:buAutoNum type="arabicParenR"/>
            </a:pPr>
            <a:r>
              <a:rPr lang="ru-RU" dirty="0" smtClean="0"/>
              <a:t>Основываюсь на пороговом значении, ищем начало сигнала (</a:t>
            </a:r>
            <a:r>
              <a:rPr lang="en-US" dirty="0" smtClean="0"/>
              <a:t>t = 0</a:t>
            </a:r>
            <a:r>
              <a:rPr lang="ru-RU" dirty="0" smtClean="0"/>
              <a:t>)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Отступаем влево на 100 </a:t>
            </a:r>
            <a:r>
              <a:rPr lang="ru-RU" dirty="0" err="1" smtClean="0"/>
              <a:t>нс</a:t>
            </a:r>
            <a:r>
              <a:rPr lang="ru-RU" dirty="0" smtClean="0"/>
              <a:t> и в интервале (</a:t>
            </a:r>
            <a:r>
              <a:rPr lang="en-US" dirty="0" smtClean="0"/>
              <a:t>-400, -300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ищем усреднением локальную базовую линию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Калибровка каналов по методу одиночного интеграла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1140823"/>
            <a:ext cx="7638028" cy="5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Соотношение между значением по одиночному и двойному интегралу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9" y="783771"/>
            <a:ext cx="7888446" cy="4332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5691" y="5079484"/>
            <a:ext cx="55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Ниже 10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калибровка затруднительна (1</a:t>
            </a:r>
            <a:r>
              <a:rPr lang="en-US" dirty="0" err="1" smtClean="0"/>
              <a:t>pe</a:t>
            </a:r>
            <a:r>
              <a:rPr lang="en-US" dirty="0" smtClean="0"/>
              <a:t>  =~ 1500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42217" y="1140823"/>
            <a:ext cx="383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Усредненное по нескольким полям и всем каналам значение составило </a:t>
            </a:r>
          </a:p>
          <a:p>
            <a:r>
              <a:rPr lang="ru-RU" dirty="0" smtClean="0"/>
              <a:t>1.75</a:t>
            </a:r>
            <a:r>
              <a:rPr lang="en-US" dirty="0" smtClean="0"/>
              <a:t>E-</a:t>
            </a:r>
            <a:r>
              <a:rPr lang="ru-RU" dirty="0" smtClean="0"/>
              <a:t>4</a:t>
            </a:r>
            <a:r>
              <a:rPr lang="en-US" dirty="0" smtClean="0"/>
              <a:t> ns-1</a:t>
            </a:r>
            <a:r>
              <a:rPr lang="ru-RU" dirty="0" smtClean="0"/>
              <a:t> с ошибкой 6%   </a:t>
            </a:r>
          </a:p>
          <a:p>
            <a:endParaRPr lang="ru-RU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836023" y="4362994"/>
            <a:ext cx="689668" cy="90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Амплитудная информация, данные от 22 июня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461"/>
            <a:ext cx="5194631" cy="3936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31" y="763480"/>
            <a:ext cx="6802145" cy="4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947269"/>
            <a:ext cx="7419703" cy="560416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Координатное разрешение, данные от 22 июня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837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Схема измерений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700580" y="1202748"/>
            <a:ext cx="910505" cy="369332"/>
            <a:chOff x="700580" y="1202748"/>
            <a:chExt cx="910505" cy="36933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PMT2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00578" y="1720908"/>
            <a:ext cx="910505" cy="369332"/>
            <a:chOff x="700580" y="1202748"/>
            <a:chExt cx="910505" cy="3693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PMT3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700578" y="2239068"/>
            <a:ext cx="910505" cy="369332"/>
            <a:chOff x="700580" y="1202748"/>
            <a:chExt cx="910505" cy="36933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PMT4</a:t>
              </a:r>
              <a:endParaRPr lang="ru-RU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86459" y="3176207"/>
            <a:ext cx="7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N979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2228936" y="1202749"/>
            <a:ext cx="853898" cy="1923812"/>
            <a:chOff x="2228936" y="1202749"/>
            <a:chExt cx="853898" cy="19238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2228936" y="1202749"/>
              <a:ext cx="853898" cy="1923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/>
            <p:cNvCxnSpPr>
              <a:stCxn id="23" idx="0"/>
              <a:endCxn id="23" idx="2"/>
            </p:cNvCxnSpPr>
            <p:nvPr/>
          </p:nvCxnSpPr>
          <p:spPr>
            <a:xfrm>
              <a:off x="2655885" y="1202749"/>
              <a:ext cx="0" cy="19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28936" y="783771"/>
            <a:ext cx="4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655885" y="783771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>
            <a:stCxn id="7" idx="3"/>
          </p:cNvCxnSpPr>
          <p:nvPr/>
        </p:nvCxnSpPr>
        <p:spPr>
          <a:xfrm flipV="1">
            <a:off x="1611085" y="1384663"/>
            <a:ext cx="818606" cy="27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11" idx="3"/>
          </p:cNvCxnSpPr>
          <p:nvPr/>
        </p:nvCxnSpPr>
        <p:spPr>
          <a:xfrm flipV="1">
            <a:off x="1611083" y="1506583"/>
            <a:ext cx="818608" cy="398991"/>
          </a:xfrm>
          <a:prstGeom prst="bentConnector3">
            <a:avLst>
              <a:gd name="adj1" fmla="val 3404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7" idx="3"/>
          </p:cNvCxnSpPr>
          <p:nvPr/>
        </p:nvCxnSpPr>
        <p:spPr>
          <a:xfrm flipV="1">
            <a:off x="1611083" y="1637211"/>
            <a:ext cx="818608" cy="786523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3770697" y="1202748"/>
            <a:ext cx="853898" cy="1923812"/>
            <a:chOff x="2228936" y="1202749"/>
            <a:chExt cx="853898" cy="1923812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2228936" y="1202749"/>
              <a:ext cx="853898" cy="1923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47" idx="0"/>
              <a:endCxn id="47" idx="2"/>
            </p:cNvCxnSpPr>
            <p:nvPr/>
          </p:nvCxnSpPr>
          <p:spPr>
            <a:xfrm>
              <a:off x="2655885" y="1202749"/>
              <a:ext cx="0" cy="19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28220" y="3176207"/>
            <a:ext cx="7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N625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812063" y="808593"/>
            <a:ext cx="4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197646" y="803454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2869361" y="1384663"/>
            <a:ext cx="11324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2869360" y="1506583"/>
            <a:ext cx="11324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875662" y="1637211"/>
            <a:ext cx="11324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3770697" y="1901219"/>
            <a:ext cx="853898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3762213" y="2486661"/>
            <a:ext cx="853898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449003" y="1384663"/>
            <a:ext cx="398531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2444646" y="1510936"/>
            <a:ext cx="398531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444647" y="1624150"/>
            <a:ext cx="398531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4423839" y="1389014"/>
            <a:ext cx="11324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5573944" y="1178926"/>
            <a:ext cx="147174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5639257" y="1178926"/>
            <a:ext cx="14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ru-RU" dirty="0" smtClean="0"/>
              <a:t>Таблетка</a:t>
            </a:r>
            <a:r>
              <a:rPr lang="en-US" dirty="0" smtClean="0"/>
              <a:t>” 2</a:t>
            </a:r>
            <a:endParaRPr lang="ru-RU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5717414" y="1860985"/>
            <a:ext cx="1389242" cy="369332"/>
            <a:chOff x="6030460" y="1720908"/>
            <a:chExt cx="1389242" cy="369332"/>
          </a:xfrm>
        </p:grpSpPr>
        <p:sp>
          <p:nvSpPr>
            <p:cNvPr id="81" name="Прямоугольник 80"/>
            <p:cNvSpPr/>
            <p:nvPr/>
          </p:nvSpPr>
          <p:spPr>
            <a:xfrm>
              <a:off x="6030460" y="1720908"/>
              <a:ext cx="1249906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95771" y="1720908"/>
              <a:ext cx="1323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attenuator</a:t>
              </a:r>
              <a:r>
                <a:rPr lang="en-US" dirty="0"/>
                <a:t> </a:t>
              </a:r>
              <a:endParaRPr lang="ru-RU" dirty="0"/>
            </a:p>
          </p:txBody>
        </p:sp>
      </p:grp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6281404" y="1548258"/>
            <a:ext cx="4348" cy="309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4025537" y="2045651"/>
            <a:ext cx="16918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/>
          <p:cNvGrpSpPr/>
          <p:nvPr/>
        </p:nvGrpSpPr>
        <p:grpSpPr>
          <a:xfrm>
            <a:off x="7730119" y="1869736"/>
            <a:ext cx="1471749" cy="369332"/>
            <a:chOff x="8217799" y="1137712"/>
            <a:chExt cx="1471749" cy="369332"/>
          </a:xfrm>
        </p:grpSpPr>
        <p:sp>
          <p:nvSpPr>
            <p:cNvPr id="95" name="Прямоугольник 94"/>
            <p:cNvSpPr/>
            <p:nvPr/>
          </p:nvSpPr>
          <p:spPr>
            <a:xfrm>
              <a:off x="8217799" y="1137712"/>
              <a:ext cx="14717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283112" y="1137712"/>
              <a:ext cx="140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Oscilloscope</a:t>
              </a:r>
              <a:endParaRPr lang="ru-RU" dirty="0"/>
            </a:p>
          </p:txBody>
        </p:sp>
      </p:grpSp>
      <p:grpSp>
        <p:nvGrpSpPr>
          <p:cNvPr id="98" name="Группа 97"/>
          <p:cNvGrpSpPr/>
          <p:nvPr/>
        </p:nvGrpSpPr>
        <p:grpSpPr>
          <a:xfrm>
            <a:off x="3729395" y="4045463"/>
            <a:ext cx="853898" cy="1923812"/>
            <a:chOff x="2228936" y="1202749"/>
            <a:chExt cx="853898" cy="1923812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2228936" y="1202749"/>
              <a:ext cx="853898" cy="1923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9" idx="0"/>
              <a:endCxn id="99" idx="2"/>
            </p:cNvCxnSpPr>
            <p:nvPr/>
          </p:nvCxnSpPr>
          <p:spPr>
            <a:xfrm>
              <a:off x="2655885" y="1202749"/>
              <a:ext cx="0" cy="19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838418" y="5965724"/>
            <a:ext cx="7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N625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3784842" y="3673793"/>
            <a:ext cx="4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4170425" y="3668654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104" name="Соединительная линия уступом 103"/>
          <p:cNvCxnSpPr>
            <a:endCxn id="95" idx="2"/>
          </p:cNvCxnSpPr>
          <p:nvPr/>
        </p:nvCxnSpPr>
        <p:spPr>
          <a:xfrm flipV="1">
            <a:off x="4369754" y="2239068"/>
            <a:ext cx="4096240" cy="8548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Группа 108"/>
          <p:cNvGrpSpPr/>
          <p:nvPr/>
        </p:nvGrpSpPr>
        <p:grpSpPr>
          <a:xfrm>
            <a:off x="5660345" y="2514458"/>
            <a:ext cx="1515058" cy="637987"/>
            <a:chOff x="6099947" y="1773934"/>
            <a:chExt cx="1323931" cy="646331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6154439" y="1850687"/>
              <a:ext cx="1173401" cy="569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99947" y="1773934"/>
              <a:ext cx="1323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A7468B</a:t>
              </a:r>
            </a:p>
            <a:p>
              <a:pPr algn="ctr"/>
              <a:r>
                <a:rPr lang="en-US" dirty="0" smtClean="0"/>
                <a:t>(</a:t>
              </a:r>
              <a:r>
                <a:rPr lang="ru-RU" dirty="0" smtClean="0"/>
                <a:t>переходник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cxnSp>
        <p:nvCxnSpPr>
          <p:cNvPr id="112" name="Соединительная линия уступом 111"/>
          <p:cNvCxnSpPr>
            <a:endCxn id="111" idx="1"/>
          </p:cNvCxnSpPr>
          <p:nvPr/>
        </p:nvCxnSpPr>
        <p:spPr>
          <a:xfrm>
            <a:off x="4384934" y="2400319"/>
            <a:ext cx="1275411" cy="433133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Группа 115"/>
          <p:cNvGrpSpPr/>
          <p:nvPr/>
        </p:nvGrpSpPr>
        <p:grpSpPr>
          <a:xfrm>
            <a:off x="7730118" y="2648785"/>
            <a:ext cx="1471749" cy="369332"/>
            <a:chOff x="8217799" y="1137712"/>
            <a:chExt cx="1471749" cy="369332"/>
          </a:xfrm>
        </p:grpSpPr>
        <p:sp>
          <p:nvSpPr>
            <p:cNvPr id="117" name="Прямоугольник 116"/>
            <p:cNvSpPr/>
            <p:nvPr/>
          </p:nvSpPr>
          <p:spPr>
            <a:xfrm>
              <a:off x="8217799" y="1137712"/>
              <a:ext cx="14717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83112" y="1137712"/>
              <a:ext cx="140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V1740 ADC</a:t>
              </a:r>
              <a:endParaRPr lang="ru-RU" dirty="0"/>
            </a:p>
          </p:txBody>
        </p:sp>
      </p:grpSp>
      <p:cxnSp>
        <p:nvCxnSpPr>
          <p:cNvPr id="125" name="Прямая соединительная линия 124"/>
          <p:cNvCxnSpPr/>
          <p:nvPr/>
        </p:nvCxnSpPr>
        <p:spPr>
          <a:xfrm>
            <a:off x="3758373" y="4673136"/>
            <a:ext cx="853898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95" idx="3"/>
          </p:cNvCxnSpPr>
          <p:nvPr/>
        </p:nvCxnSpPr>
        <p:spPr>
          <a:xfrm flipH="1">
            <a:off x="3960453" y="2054402"/>
            <a:ext cx="5241415" cy="2354716"/>
          </a:xfrm>
          <a:prstGeom prst="bentConnector3">
            <a:avLst>
              <a:gd name="adj1" fmla="val -12502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117" idx="3"/>
          </p:cNvCxnSpPr>
          <p:nvPr/>
        </p:nvCxnSpPr>
        <p:spPr>
          <a:xfrm flipH="1">
            <a:off x="4421433" y="2833451"/>
            <a:ext cx="4780434" cy="1370323"/>
          </a:xfrm>
          <a:prstGeom prst="bentConnector3">
            <a:avLst>
              <a:gd name="adj1" fmla="val -4782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Группа 135"/>
          <p:cNvGrpSpPr/>
          <p:nvPr/>
        </p:nvGrpSpPr>
        <p:grpSpPr>
          <a:xfrm>
            <a:off x="636920" y="4203774"/>
            <a:ext cx="1042738" cy="369332"/>
            <a:chOff x="700580" y="1202748"/>
            <a:chExt cx="1042738" cy="369332"/>
          </a:xfrm>
        </p:grpSpPr>
        <p:sp>
          <p:nvSpPr>
            <p:cNvPr id="137" name="Прямоугольник 136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5893" y="1202748"/>
              <a:ext cx="977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THGEM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1811891" y="4203774"/>
            <a:ext cx="910505" cy="369332"/>
            <a:chOff x="700580" y="1202748"/>
            <a:chExt cx="910505" cy="369332"/>
          </a:xfrm>
        </p:grpSpPr>
        <p:sp>
          <p:nvSpPr>
            <p:cNvPr id="140" name="Прямоугольник 139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AMP</a:t>
              </a:r>
              <a:endParaRPr lang="ru-RU" dirty="0"/>
            </a:p>
          </p:txBody>
        </p:sp>
      </p:grpSp>
      <p:cxnSp>
        <p:nvCxnSpPr>
          <p:cNvPr id="142" name="Прямая соединительная линия 141"/>
          <p:cNvCxnSpPr>
            <a:endCxn id="140" idx="1"/>
          </p:cNvCxnSpPr>
          <p:nvPr/>
        </p:nvCxnSpPr>
        <p:spPr>
          <a:xfrm>
            <a:off x="1571893" y="4387521"/>
            <a:ext cx="239998" cy="9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404341" y="1673156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AUX</a:t>
            </a:r>
            <a:endParaRPr lang="ru-RU" dirty="0"/>
          </a:p>
        </p:txBody>
      </p:sp>
      <p:cxnSp>
        <p:nvCxnSpPr>
          <p:cNvPr id="145" name="Соединительная линия уступом 144"/>
          <p:cNvCxnSpPr/>
          <p:nvPr/>
        </p:nvCxnSpPr>
        <p:spPr>
          <a:xfrm>
            <a:off x="2735744" y="4381709"/>
            <a:ext cx="1236249" cy="486382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endCxn id="110" idx="2"/>
          </p:cNvCxnSpPr>
          <p:nvPr/>
        </p:nvCxnSpPr>
        <p:spPr>
          <a:xfrm flipV="1">
            <a:off x="4381837" y="3152443"/>
            <a:ext cx="2012266" cy="1712724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V="1">
            <a:off x="7065501" y="2683777"/>
            <a:ext cx="655779" cy="3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Группа 162"/>
          <p:cNvGrpSpPr/>
          <p:nvPr/>
        </p:nvGrpSpPr>
        <p:grpSpPr>
          <a:xfrm>
            <a:off x="266055" y="6274004"/>
            <a:ext cx="1849780" cy="369333"/>
            <a:chOff x="1481645" y="5183495"/>
            <a:chExt cx="1849780" cy="369333"/>
          </a:xfrm>
        </p:grpSpPr>
        <p:sp>
          <p:nvSpPr>
            <p:cNvPr id="157" name="Прямоугольник 156"/>
            <p:cNvSpPr/>
            <p:nvPr/>
          </p:nvSpPr>
          <p:spPr>
            <a:xfrm>
              <a:off x="1545765" y="5240094"/>
              <a:ext cx="1702531" cy="3127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81645" y="5183495"/>
              <a:ext cx="184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SiPM</a:t>
              </a:r>
              <a:r>
                <a:rPr lang="en-US" dirty="0" smtClean="0"/>
                <a:t> top matrix</a:t>
              </a:r>
              <a:endParaRPr lang="ru-RU" dirty="0"/>
            </a:p>
          </p:txBody>
        </p:sp>
      </p:grpSp>
      <p:grpSp>
        <p:nvGrpSpPr>
          <p:cNvPr id="159" name="Группа 158"/>
          <p:cNvGrpSpPr/>
          <p:nvPr/>
        </p:nvGrpSpPr>
        <p:grpSpPr>
          <a:xfrm>
            <a:off x="2528208" y="6307904"/>
            <a:ext cx="910505" cy="369332"/>
            <a:chOff x="700580" y="1202748"/>
            <a:chExt cx="910505" cy="369332"/>
          </a:xfrm>
        </p:grpSpPr>
        <p:sp>
          <p:nvSpPr>
            <p:cNvPr id="160" name="Прямоугольник 159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AMP</a:t>
              </a:r>
              <a:endParaRPr lang="ru-RU" dirty="0"/>
            </a:p>
          </p:txBody>
        </p:sp>
      </p:grpSp>
      <p:cxnSp>
        <p:nvCxnSpPr>
          <p:cNvPr id="162" name="Прямая соединительная линия 161"/>
          <p:cNvCxnSpPr/>
          <p:nvPr/>
        </p:nvCxnSpPr>
        <p:spPr>
          <a:xfrm>
            <a:off x="2020387" y="6486970"/>
            <a:ext cx="486753" cy="9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endCxn id="118" idx="2"/>
          </p:cNvCxnSpPr>
          <p:nvPr/>
        </p:nvCxnSpPr>
        <p:spPr>
          <a:xfrm flipV="1">
            <a:off x="3460498" y="3018117"/>
            <a:ext cx="5038151" cy="351185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/>
          <p:nvPr/>
        </p:nvCxnSpPr>
        <p:spPr>
          <a:xfrm rot="480000" flipH="1">
            <a:off x="4991285" y="2016877"/>
            <a:ext cx="323268" cy="4008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/>
          <p:nvPr/>
        </p:nvCxnSpPr>
        <p:spPr>
          <a:xfrm rot="-600000">
            <a:off x="1774937" y="1346057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/>
          <p:nvPr/>
        </p:nvCxnSpPr>
        <p:spPr>
          <a:xfrm rot="-600000">
            <a:off x="1638294" y="2383338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 flipV="1">
            <a:off x="1622066" y="1889528"/>
            <a:ext cx="250045" cy="119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rot="-600000">
            <a:off x="4959134" y="1353184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rot="-480000" flipH="1">
            <a:off x="6267364" y="1557589"/>
            <a:ext cx="42455" cy="279242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rot="-600000">
            <a:off x="5253869" y="2276997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rot="-600000">
            <a:off x="5187729" y="2799565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/>
          <p:nvPr/>
        </p:nvCxnSpPr>
        <p:spPr>
          <a:xfrm flipV="1">
            <a:off x="7074831" y="2818107"/>
            <a:ext cx="655779" cy="3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rot="-600000">
            <a:off x="7216354" y="2645168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rot="-600000">
            <a:off x="7216355" y="2793996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/>
          <p:nvPr/>
        </p:nvCxnSpPr>
        <p:spPr>
          <a:xfrm rot="-480000" flipH="1">
            <a:off x="9832932" y="2538399"/>
            <a:ext cx="42455" cy="279242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/>
          <p:nvPr/>
        </p:nvCxnSpPr>
        <p:spPr>
          <a:xfrm rot="-600000">
            <a:off x="5021495" y="4176737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/>
          <p:nvPr/>
        </p:nvCxnSpPr>
        <p:spPr>
          <a:xfrm rot="-600000">
            <a:off x="5267993" y="4832312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/>
          <p:nvPr/>
        </p:nvCxnSpPr>
        <p:spPr>
          <a:xfrm rot="-600000">
            <a:off x="4210859" y="6495580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/>
          <p:nvPr/>
        </p:nvCxnSpPr>
        <p:spPr>
          <a:xfrm>
            <a:off x="10353410" y="801852"/>
            <a:ext cx="11324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9427287" y="599105"/>
            <a:ext cx="97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Сигнал</a:t>
            </a:r>
            <a:endParaRPr lang="ru-RU" dirty="0"/>
          </a:p>
        </p:txBody>
      </p:sp>
      <p:cxnSp>
        <p:nvCxnSpPr>
          <p:cNvPr id="200" name="Прямая соединительная линия 199"/>
          <p:cNvCxnSpPr/>
          <p:nvPr/>
        </p:nvCxnSpPr>
        <p:spPr>
          <a:xfrm>
            <a:off x="10396073" y="1146302"/>
            <a:ext cx="113245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9417956" y="976984"/>
            <a:ext cx="97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Триггер</a:t>
            </a:r>
            <a:endParaRPr lang="ru-RU" dirty="0"/>
          </a:p>
        </p:txBody>
      </p:sp>
      <p:cxnSp>
        <p:nvCxnSpPr>
          <p:cNvPr id="221" name="Соединительная линия уступом 220"/>
          <p:cNvCxnSpPr/>
          <p:nvPr/>
        </p:nvCxnSpPr>
        <p:spPr>
          <a:xfrm flipV="1">
            <a:off x="4385992" y="2145169"/>
            <a:ext cx="4825254" cy="3065578"/>
          </a:xfrm>
          <a:prstGeom prst="bentConnector3">
            <a:avLst>
              <a:gd name="adj1" fmla="val 12755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/>
          <p:cNvCxnSpPr/>
          <p:nvPr/>
        </p:nvCxnSpPr>
        <p:spPr>
          <a:xfrm rot="-600000">
            <a:off x="5267993" y="5188933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Координатное разрешение, данные от 22 июня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" y="1086606"/>
            <a:ext cx="5747803" cy="44433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79" y="1086606"/>
            <a:ext cx="5948027" cy="45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771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CoG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определение координаты по 3х5 и 5х3</a:t>
            </a:r>
            <a:br>
              <a:rPr lang="ru-RU" sz="3200" dirty="0" smtClean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1477" y="315178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Адаптивный алгоритм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0962" y="832290"/>
          <a:ext cx="2586445" cy="185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90"/>
                <a:gridCol w="511390"/>
                <a:gridCol w="511390"/>
                <a:gridCol w="528673"/>
                <a:gridCol w="523602"/>
              </a:tblGrid>
              <a:tr h="304834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61.89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63.59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[33]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80.8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69.1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73.56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[34]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92.1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[35]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97.7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[50]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148.1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[51]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[36]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105.5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[37]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106.3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233.2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[53]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485.2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374.2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154.1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[54]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67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113.7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[55]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265.7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[40]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627.4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[41]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Нет сигнала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[56]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212.2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[57]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21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108.1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178.3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[43]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305.8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269.3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/>
                          </a:solidFill>
                        </a:rPr>
                        <a:t>Не определено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[44]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892" marR="60892" marT="30446" marB="30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1361" y="411167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ru-RU" dirty="0" smtClean="0"/>
              <a:t>каналы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3304634" y="859418"/>
          <a:ext cx="2501304" cy="183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56"/>
                <a:gridCol w="494556"/>
                <a:gridCol w="494556"/>
                <a:gridCol w="511270"/>
                <a:gridCol w="506366"/>
              </a:tblGrid>
              <a:tr h="293122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61.89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63.59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[33]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80.8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69.1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73.56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[34]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312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92.1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[35]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97.7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[50]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148.1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[51]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[36]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105.5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[37]</a:t>
                      </a:r>
                      <a:endParaRPr lang="ru-RU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312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106.3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233.2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[53]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485.2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374.2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[39]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154.1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[54]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1037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113.7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[55]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265.7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[40]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627.4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[41]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/>
                          </a:solidFill>
                        </a:rPr>
                        <a:t>Нет сигнала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[56]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212.2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[57]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830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108.1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[42]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178.3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[43]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305.8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[58]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269.3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[59]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0" dirty="0" smtClean="0">
                          <a:solidFill>
                            <a:schemeClr val="tx1"/>
                          </a:solidFill>
                        </a:rPr>
                        <a:t>Не определено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[44]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8624" marR="58624" marT="29312" marB="29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0855" y="441567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</a:t>
            </a:r>
            <a:r>
              <a:rPr lang="ru-RU" dirty="0" smtClean="0"/>
              <a:t>каналы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0" y="780499"/>
            <a:ext cx="5100895" cy="28989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2" y="3658281"/>
            <a:ext cx="5265556" cy="313995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45" y="3905003"/>
            <a:ext cx="4859064" cy="289322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0962" y="2740297"/>
            <a:ext cx="6114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event_x_ray_18_2mmColl, </a:t>
            </a:r>
            <a:r>
              <a:rPr lang="en-US" dirty="0" err="1" smtClean="0"/>
              <a:t>dV_GEM</a:t>
            </a:r>
            <a:r>
              <a:rPr lang="en-US" dirty="0" smtClean="0"/>
              <a:t> = 0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22 июня</a:t>
            </a:r>
          </a:p>
          <a:p>
            <a:r>
              <a:rPr lang="ru-RU" dirty="0" smtClean="0"/>
              <a:t>Размер расчетного пятна 2.2 мм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err="1" smtClean="0"/>
              <a:t>sqrt</a:t>
            </a:r>
            <a:r>
              <a:rPr lang="en-US" dirty="0" smtClean="0"/>
              <a:t>( (</a:t>
            </a:r>
            <a:r>
              <a:rPr lang="ru-RU" dirty="0" smtClean="0"/>
              <a:t>1.5 * 2</a:t>
            </a:r>
            <a:r>
              <a:rPr lang="en-US" dirty="0" smtClean="0"/>
              <a:t>.</a:t>
            </a:r>
            <a:r>
              <a:rPr lang="ru-RU" dirty="0" smtClean="0"/>
              <a:t>35</a:t>
            </a:r>
            <a:r>
              <a:rPr lang="en-US" dirty="0" smtClean="0"/>
              <a:t>)^2 – (2.2)^2 ) = </a:t>
            </a:r>
            <a:r>
              <a:rPr lang="en-US" dirty="0" smtClean="0">
                <a:solidFill>
                  <a:srgbClr val="C00000"/>
                </a:solidFill>
              </a:rPr>
              <a:t>2.75 </a:t>
            </a:r>
            <a:r>
              <a:rPr lang="ru-RU" dirty="0" smtClean="0">
                <a:solidFill>
                  <a:srgbClr val="C00000"/>
                </a:solidFill>
              </a:rPr>
              <a:t>мм – </a:t>
            </a:r>
            <a:r>
              <a:rPr lang="ru-RU" dirty="0" err="1" smtClean="0">
                <a:solidFill>
                  <a:srgbClr val="C00000"/>
                </a:solidFill>
              </a:rPr>
              <a:t>коорд</a:t>
            </a:r>
            <a:r>
              <a:rPr lang="ru-RU" dirty="0" smtClean="0">
                <a:solidFill>
                  <a:srgbClr val="C00000"/>
                </a:solidFill>
              </a:rPr>
              <a:t>. разрешение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098" y="4027927"/>
            <a:ext cx="156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в алгоритме и 148 на всю матрицу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11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Обработка данных с </a:t>
            </a:r>
            <a:r>
              <a:rPr lang="en-US" dirty="0" smtClean="0"/>
              <a:t>Cd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4726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наборе данных с </a:t>
            </a:r>
            <a:r>
              <a:rPr lang="en-US" dirty="0" smtClean="0"/>
              <a:t>Cd </a:t>
            </a:r>
            <a:r>
              <a:rPr lang="ru-RU" dirty="0" smtClean="0"/>
              <a:t>были значительные наводки. Это не позволяет независимо находить число фотоэлектронов в каждом событии. Сигналы были усреднены и усредненный сигнал проинтегрирован, однако координатная информация оказалась потеряна.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4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обработки данных с </a:t>
            </a:r>
            <a:r>
              <a:rPr lang="en-US" dirty="0" smtClean="0"/>
              <a:t>Cd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91814"/>
              </p:ext>
            </p:extLst>
          </p:nvPr>
        </p:nvGraphicFramePr>
        <p:xfrm>
          <a:off x="264158" y="840860"/>
          <a:ext cx="11927842" cy="58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941"/>
                <a:gridCol w="4066901"/>
              </a:tblGrid>
              <a:tr h="66342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Условия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Суммарное число фотоэлектронов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 всем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SiPM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kV,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46V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400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mV;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22 июня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2017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10.7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 kV,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2200,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46V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255 mV;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13 июля 2017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298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2200,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46V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 июля 2017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259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2200,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48V,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2 мм внеш.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 июля 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Предположительно, при работе с коллиматором интенсивность упала и космика стала давать значительный вклад в средний сигнал. Нужна более аккуратная обработка (набирать гистограммы как в случае с ФЭУ и ГЭУ).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1316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2200,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48V;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 июля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861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46V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400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mV + 6 dB att.;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 августа 2017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79.1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обработка инд. событий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интегрир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ср. сигнала)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2200,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48V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 августа 2017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3550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обработка инд. событий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отбрасывал правый край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99354"/>
              </p:ext>
            </p:extLst>
          </p:nvPr>
        </p:nvGraphicFramePr>
        <p:xfrm>
          <a:off x="124821" y="83214"/>
          <a:ext cx="11927842" cy="553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941"/>
                <a:gridCol w="4066901"/>
              </a:tblGrid>
              <a:tr h="66342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Условия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Суммарное число фотоэлектронов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 всем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SiPM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48V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коллиматор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2 мм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внутр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 августа 2017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1352 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обработка инд. событий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отбрасывал правый край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без коллиматора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 августа 2017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значительные шумы – может быть завышение измеренного значения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pe</a:t>
                      </a: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3663 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обработка инд. событий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отбрасывал правый край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kV,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GEM = 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V_SiPM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48V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без коллиматора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(700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) триггер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128 mV + 6 dB att.;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3 августа 2017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12604(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обработка инд. событий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отбрасывал правый край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1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837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Схема измерений (дополнение)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00576" y="2757228"/>
            <a:ext cx="910505" cy="369332"/>
            <a:chOff x="700580" y="1202748"/>
            <a:chExt cx="910505" cy="3693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00580" y="1202748"/>
              <a:ext cx="91050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93" y="1202748"/>
              <a:ext cx="7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PMT1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459" y="3176207"/>
            <a:ext cx="7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N979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228936" y="1202749"/>
            <a:ext cx="853898" cy="1923812"/>
            <a:chOff x="2228936" y="1202749"/>
            <a:chExt cx="853898" cy="192381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2228936" y="1202749"/>
              <a:ext cx="853898" cy="1923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>
              <a:stCxn id="10" idx="0"/>
              <a:endCxn id="10" idx="2"/>
            </p:cNvCxnSpPr>
            <p:nvPr/>
          </p:nvCxnSpPr>
          <p:spPr>
            <a:xfrm>
              <a:off x="2655885" y="1202749"/>
              <a:ext cx="0" cy="19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228936" y="783771"/>
            <a:ext cx="4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55885" y="783771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5400000" flipH="1" flipV="1">
            <a:off x="1446085" y="1931713"/>
            <a:ext cx="1187902" cy="832466"/>
          </a:xfrm>
          <a:prstGeom prst="bentConnector3">
            <a:avLst>
              <a:gd name="adj1" fmla="val 1615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2886773" y="1774643"/>
            <a:ext cx="1138764" cy="4553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462064" y="1763491"/>
            <a:ext cx="398531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-600000">
            <a:off x="1758741" y="2886628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3770697" y="1202748"/>
            <a:ext cx="853898" cy="1923812"/>
            <a:chOff x="2228936" y="1202749"/>
            <a:chExt cx="853898" cy="192381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228936" y="1202749"/>
              <a:ext cx="853898" cy="1923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>
              <a:stCxn id="19" idx="0"/>
              <a:endCxn id="19" idx="2"/>
            </p:cNvCxnSpPr>
            <p:nvPr/>
          </p:nvCxnSpPr>
          <p:spPr>
            <a:xfrm>
              <a:off x="2655885" y="1202749"/>
              <a:ext cx="0" cy="19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065793" y="3168494"/>
            <a:ext cx="7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N625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812063" y="808593"/>
            <a:ext cx="4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197646" y="803454"/>
            <a:ext cx="5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/>
          <p:nvPr/>
        </p:nvCxnSpPr>
        <p:spPr>
          <a:xfrm>
            <a:off x="4344233" y="2768658"/>
            <a:ext cx="1467501" cy="23979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-600000">
            <a:off x="5298801" y="2975603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770697" y="1901219"/>
            <a:ext cx="853898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762213" y="2486661"/>
            <a:ext cx="853898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7821559" y="1888024"/>
            <a:ext cx="1471749" cy="369332"/>
            <a:chOff x="8217799" y="1137712"/>
            <a:chExt cx="1471749" cy="36933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8217799" y="1137712"/>
              <a:ext cx="14717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83112" y="1137712"/>
              <a:ext cx="140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Oscilloscope</a:t>
              </a:r>
              <a:endParaRPr lang="ru-RU" dirty="0"/>
            </a:p>
          </p:txBody>
        </p:sp>
      </p:grpSp>
      <p:cxnSp>
        <p:nvCxnSpPr>
          <p:cNvPr id="31" name="Соединительная линия уступом 30"/>
          <p:cNvCxnSpPr/>
          <p:nvPr/>
        </p:nvCxnSpPr>
        <p:spPr>
          <a:xfrm flipV="1">
            <a:off x="6981060" y="2248313"/>
            <a:ext cx="1922191" cy="194366"/>
          </a:xfrm>
          <a:prstGeom prst="bentConnector3">
            <a:avLst>
              <a:gd name="adj1" fmla="val 10090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-600000">
            <a:off x="6675614" y="2409826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flipV="1">
            <a:off x="4311830" y="2451868"/>
            <a:ext cx="2590032" cy="243135"/>
          </a:xfrm>
          <a:prstGeom prst="bentConnector3">
            <a:avLst>
              <a:gd name="adj1" fmla="val 4182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5770073" y="2532746"/>
            <a:ext cx="1515058" cy="637987"/>
            <a:chOff x="6099947" y="1773934"/>
            <a:chExt cx="1323931" cy="646331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6154439" y="1850687"/>
              <a:ext cx="1173401" cy="569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9947" y="1773934"/>
              <a:ext cx="1323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A7468B</a:t>
              </a:r>
            </a:p>
            <a:p>
              <a:pPr algn="ctr"/>
              <a:r>
                <a:rPr lang="en-US" dirty="0" smtClean="0"/>
                <a:t>(</a:t>
              </a:r>
              <a:r>
                <a:rPr lang="ru-RU" dirty="0" smtClean="0"/>
                <a:t>переходник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7821558" y="2667073"/>
            <a:ext cx="1471749" cy="369332"/>
            <a:chOff x="8217799" y="1137712"/>
            <a:chExt cx="1471749" cy="369332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8217799" y="1137712"/>
              <a:ext cx="14717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3112" y="1137712"/>
              <a:ext cx="140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V1740 ADC</a:t>
              </a:r>
              <a:endParaRPr lang="ru-RU" dirty="0"/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 flipV="1">
            <a:off x="7156940" y="2952927"/>
            <a:ext cx="655779" cy="3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-600000">
            <a:off x="7308625" y="2924163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5186057" y="1611093"/>
            <a:ext cx="1471749" cy="369332"/>
            <a:chOff x="5247145" y="1208316"/>
            <a:chExt cx="1471749" cy="369332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5247145" y="1208316"/>
              <a:ext cx="14717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12458" y="1208316"/>
              <a:ext cx="140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ru-RU" dirty="0" smtClean="0"/>
                <a:t>Таблетка</a:t>
              </a:r>
              <a:r>
                <a:rPr lang="en-US" dirty="0" smtClean="0"/>
                <a:t>” </a:t>
              </a:r>
              <a:r>
                <a:rPr lang="ru-RU" dirty="0" smtClean="0"/>
                <a:t>1</a:t>
              </a:r>
              <a:endParaRPr lang="ru-RU" dirty="0"/>
            </a:p>
          </p:txBody>
        </p:sp>
      </p:grpSp>
      <p:cxnSp>
        <p:nvCxnSpPr>
          <p:cNvPr id="46" name="Соединительная линия уступом 45"/>
          <p:cNvCxnSpPr>
            <a:endCxn id="42" idx="1"/>
          </p:cNvCxnSpPr>
          <p:nvPr/>
        </p:nvCxnSpPr>
        <p:spPr>
          <a:xfrm flipV="1">
            <a:off x="4366133" y="1795759"/>
            <a:ext cx="819924" cy="4009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6649830" y="1723838"/>
            <a:ext cx="3545730" cy="1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10195560" y="1731793"/>
            <a:ext cx="0" cy="18800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3941064" y="3604367"/>
            <a:ext cx="6254496" cy="139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V="1">
            <a:off x="3959763" y="2695004"/>
            <a:ext cx="0" cy="9233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rot="-600000">
            <a:off x="3110507" y="1741790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-600000">
            <a:off x="4799720" y="1759390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rot="-600000">
            <a:off x="7644521" y="1704983"/>
            <a:ext cx="354073" cy="6570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837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Описание установки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4" name="Text Box 15"/>
          <p:cNvSpPr txBox="1">
            <a:spLocks noChangeArrowheads="1"/>
          </p:cNvSpPr>
          <p:nvPr/>
        </p:nvSpPr>
        <p:spPr bwMode="auto">
          <a:xfrm>
            <a:off x="9235490" y="1574669"/>
            <a:ext cx="577251" cy="2135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68MΩ</a:t>
            </a:r>
            <a:b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Text Box 240"/>
          <p:cNvSpPr txBox="1">
            <a:spLocks noChangeArrowheads="1"/>
          </p:cNvSpPr>
          <p:nvPr/>
        </p:nvSpPr>
        <p:spPr bwMode="auto">
          <a:xfrm>
            <a:off x="4634348" y="2561027"/>
            <a:ext cx="476045" cy="2135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Text Box 239"/>
          <p:cNvSpPr txBox="1">
            <a:spLocks noChangeArrowheads="1"/>
          </p:cNvSpPr>
          <p:nvPr/>
        </p:nvSpPr>
        <p:spPr bwMode="auto">
          <a:xfrm>
            <a:off x="3732860" y="2582745"/>
            <a:ext cx="850883" cy="407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THGEM1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Text Box 238"/>
          <p:cNvSpPr txBox="1">
            <a:spLocks noChangeArrowheads="1"/>
          </p:cNvSpPr>
          <p:nvPr/>
        </p:nvSpPr>
        <p:spPr bwMode="auto">
          <a:xfrm>
            <a:off x="3026290" y="5264915"/>
            <a:ext cx="815273" cy="25518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Text Box 237"/>
          <p:cNvSpPr txBox="1">
            <a:spLocks noChangeArrowheads="1"/>
          </p:cNvSpPr>
          <p:nvPr/>
        </p:nvSpPr>
        <p:spPr bwMode="auto">
          <a:xfrm>
            <a:off x="4583744" y="4461350"/>
            <a:ext cx="824645" cy="407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Text Box 236"/>
          <p:cNvSpPr txBox="1">
            <a:spLocks noChangeArrowheads="1"/>
          </p:cNvSpPr>
          <p:nvPr/>
        </p:nvSpPr>
        <p:spPr bwMode="auto">
          <a:xfrm>
            <a:off x="4553757" y="3114836"/>
            <a:ext cx="528522" cy="200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235"/>
          <p:cNvSpPr txBox="1">
            <a:spLocks noChangeArrowheads="1"/>
          </p:cNvSpPr>
          <p:nvPr/>
        </p:nvSpPr>
        <p:spPr bwMode="auto">
          <a:xfrm rot="16200000">
            <a:off x="7429768" y="4438743"/>
            <a:ext cx="477795" cy="110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 Ar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234"/>
          <p:cNvSpPr txBox="1">
            <a:spLocks noChangeArrowheads="1"/>
          </p:cNvSpPr>
          <p:nvPr/>
        </p:nvSpPr>
        <p:spPr bwMode="auto">
          <a:xfrm rot="16200000">
            <a:off x="7311721" y="1771152"/>
            <a:ext cx="532090" cy="115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Gaseous Ar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233"/>
          <p:cNvSpPr txBox="1">
            <a:spLocks noChangeArrowheads="1"/>
          </p:cNvSpPr>
          <p:nvPr/>
        </p:nvSpPr>
        <p:spPr bwMode="auto">
          <a:xfrm>
            <a:off x="8324632" y="5178044"/>
            <a:ext cx="562258" cy="2461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ru-RU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Line 232"/>
          <p:cNvSpPr>
            <a:spLocks noChangeShapeType="1"/>
          </p:cNvSpPr>
          <p:nvPr/>
        </p:nvSpPr>
        <p:spPr bwMode="auto">
          <a:xfrm>
            <a:off x="6122456" y="4135581"/>
            <a:ext cx="0" cy="1402619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8" name="Freeform 231"/>
          <p:cNvSpPr>
            <a:spLocks noChangeArrowheads="1"/>
          </p:cNvSpPr>
          <p:nvPr/>
        </p:nvSpPr>
        <p:spPr bwMode="auto">
          <a:xfrm rot="16200000">
            <a:off x="5907982" y="3707547"/>
            <a:ext cx="112210" cy="316739"/>
          </a:xfrm>
          <a:custGeom>
            <a:avLst/>
            <a:gdLst>
              <a:gd name="T0" fmla="*/ 262 w 262"/>
              <a:gd name="T1" fmla="*/ 710 h 710"/>
              <a:gd name="T2" fmla="*/ 262 w 262"/>
              <a:gd name="T3" fmla="*/ 0 h 710"/>
              <a:gd name="T4" fmla="*/ 0 w 262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710">
                <a:moveTo>
                  <a:pt x="262" y="710"/>
                </a:moveTo>
                <a:lnTo>
                  <a:pt x="262" y="0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9" name="Freeform 230"/>
          <p:cNvSpPr>
            <a:spLocks noChangeArrowheads="1"/>
          </p:cNvSpPr>
          <p:nvPr/>
        </p:nvSpPr>
        <p:spPr bwMode="auto">
          <a:xfrm rot="16200000">
            <a:off x="5929957" y="3944892"/>
            <a:ext cx="83252" cy="301746"/>
          </a:xfrm>
          <a:custGeom>
            <a:avLst/>
            <a:gdLst>
              <a:gd name="T0" fmla="*/ 0 w 301"/>
              <a:gd name="T1" fmla="*/ 710 h 710"/>
              <a:gd name="T2" fmla="*/ 0 w 301"/>
              <a:gd name="T3" fmla="*/ 0 h 710"/>
              <a:gd name="T4" fmla="*/ 301 w 301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710">
                <a:moveTo>
                  <a:pt x="0" y="710"/>
                </a:moveTo>
                <a:lnTo>
                  <a:pt x="0" y="0"/>
                </a:lnTo>
                <a:lnTo>
                  <a:pt x="30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0" name="Line 229"/>
          <p:cNvSpPr>
            <a:spLocks noChangeShapeType="1"/>
          </p:cNvSpPr>
          <p:nvPr/>
        </p:nvSpPr>
        <p:spPr bwMode="auto">
          <a:xfrm flipV="1">
            <a:off x="6120582" y="3808001"/>
            <a:ext cx="0" cy="329389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1" name="Rectangle 228"/>
          <p:cNvSpPr>
            <a:spLocks noChangeArrowheads="1"/>
          </p:cNvSpPr>
          <p:nvPr/>
        </p:nvSpPr>
        <p:spPr bwMode="auto">
          <a:xfrm rot="16200000">
            <a:off x="6023173" y="3925777"/>
            <a:ext cx="213560" cy="9745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52" name="Group 221"/>
          <p:cNvGrpSpPr>
            <a:grpSpLocks/>
          </p:cNvGrpSpPr>
          <p:nvPr/>
        </p:nvGrpSpPr>
        <p:grpSpPr bwMode="auto">
          <a:xfrm>
            <a:off x="3734735" y="2466916"/>
            <a:ext cx="2258401" cy="150215"/>
            <a:chOff x="4142" y="4107"/>
            <a:chExt cx="3012" cy="207"/>
          </a:xfrm>
        </p:grpSpPr>
        <p:sp>
          <p:nvSpPr>
            <p:cNvPr id="253" name="Line 227"/>
            <p:cNvSpPr>
              <a:spLocks noChangeShapeType="1"/>
            </p:cNvSpPr>
            <p:nvPr/>
          </p:nvSpPr>
          <p:spPr bwMode="auto">
            <a:xfrm>
              <a:off x="4142" y="4107"/>
              <a:ext cx="2783" cy="13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54" name="Group 222"/>
            <p:cNvGrpSpPr>
              <a:grpSpLocks/>
            </p:cNvGrpSpPr>
            <p:nvPr/>
          </p:nvGrpSpPr>
          <p:grpSpPr bwMode="auto">
            <a:xfrm>
              <a:off x="6928" y="4120"/>
              <a:ext cx="226" cy="194"/>
              <a:chOff x="5579" y="53"/>
              <a:chExt cx="225" cy="193"/>
            </a:xfrm>
          </p:grpSpPr>
          <p:sp>
            <p:nvSpPr>
              <p:cNvPr id="255" name="Line 226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56" name="Group 223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257" name="Line 225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8" name="Line 224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59" name="Line 220"/>
          <p:cNvSpPr>
            <a:spLocks noChangeShapeType="1"/>
          </p:cNvSpPr>
          <p:nvPr/>
        </p:nvSpPr>
        <p:spPr bwMode="auto">
          <a:xfrm>
            <a:off x="3717867" y="5308351"/>
            <a:ext cx="0" cy="13573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0" name="Text Box 219"/>
          <p:cNvSpPr txBox="1">
            <a:spLocks noChangeArrowheads="1"/>
          </p:cNvSpPr>
          <p:nvPr/>
        </p:nvSpPr>
        <p:spPr bwMode="auto">
          <a:xfrm>
            <a:off x="4638096" y="3630637"/>
            <a:ext cx="472297" cy="19003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Rectangle 218"/>
          <p:cNvSpPr>
            <a:spLocks noChangeArrowheads="1"/>
          </p:cNvSpPr>
          <p:nvPr/>
        </p:nvSpPr>
        <p:spPr bwMode="auto">
          <a:xfrm rot="5400000">
            <a:off x="1523561" y="3157185"/>
            <a:ext cx="3710154" cy="168677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2" name="Rectangle 217"/>
          <p:cNvSpPr>
            <a:spLocks noChangeArrowheads="1"/>
          </p:cNvSpPr>
          <p:nvPr/>
        </p:nvSpPr>
        <p:spPr bwMode="auto">
          <a:xfrm rot="16200000">
            <a:off x="6015901" y="4253324"/>
            <a:ext cx="226228" cy="9933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3" name="Line 216"/>
          <p:cNvSpPr>
            <a:spLocks noChangeShapeType="1"/>
          </p:cNvSpPr>
          <p:nvPr/>
        </p:nvSpPr>
        <p:spPr bwMode="auto">
          <a:xfrm>
            <a:off x="5816962" y="5444088"/>
            <a:ext cx="0" cy="94111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4" name="Line 215"/>
          <p:cNvSpPr>
            <a:spLocks noChangeShapeType="1"/>
          </p:cNvSpPr>
          <p:nvPr/>
        </p:nvSpPr>
        <p:spPr bwMode="auto">
          <a:xfrm>
            <a:off x="5816962" y="5521911"/>
            <a:ext cx="2592009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5" name="Oval 214"/>
          <p:cNvSpPr>
            <a:spLocks noChangeArrowheads="1"/>
          </p:cNvSpPr>
          <p:nvPr/>
        </p:nvSpPr>
        <p:spPr bwMode="auto">
          <a:xfrm rot="16200000">
            <a:off x="8405573" y="5485428"/>
            <a:ext cx="72393" cy="69346"/>
          </a:xfrm>
          <a:prstGeom prst="ellipse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" name="Rectangle 213"/>
          <p:cNvSpPr>
            <a:spLocks noChangeArrowheads="1"/>
          </p:cNvSpPr>
          <p:nvPr/>
        </p:nvSpPr>
        <p:spPr bwMode="auto">
          <a:xfrm rot="10800000">
            <a:off x="6649104" y="5463997"/>
            <a:ext cx="243645" cy="114019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7" name="Rectangle 212"/>
          <p:cNvSpPr>
            <a:spLocks noChangeArrowheads="1"/>
          </p:cNvSpPr>
          <p:nvPr/>
        </p:nvSpPr>
        <p:spPr bwMode="auto">
          <a:xfrm rot="5400000">
            <a:off x="4845402" y="3171406"/>
            <a:ext cx="3753590" cy="183671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8" name="Rectangle 211"/>
          <p:cNvSpPr>
            <a:spLocks noChangeArrowheads="1"/>
          </p:cNvSpPr>
          <p:nvPr/>
        </p:nvSpPr>
        <p:spPr bwMode="auto">
          <a:xfrm rot="16200000">
            <a:off x="6017776" y="4642437"/>
            <a:ext cx="226229" cy="9933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9" name="Rectangle 210"/>
          <p:cNvSpPr>
            <a:spLocks noChangeArrowheads="1"/>
          </p:cNvSpPr>
          <p:nvPr/>
        </p:nvSpPr>
        <p:spPr bwMode="auto">
          <a:xfrm rot="16200000">
            <a:off x="6015901" y="5234253"/>
            <a:ext cx="226228" cy="9933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0" name="Line 209"/>
          <p:cNvSpPr>
            <a:spLocks noChangeShapeType="1"/>
          </p:cNvSpPr>
          <p:nvPr/>
        </p:nvSpPr>
        <p:spPr bwMode="auto">
          <a:xfrm flipH="1">
            <a:off x="6109337" y="3808001"/>
            <a:ext cx="217406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1" name="Group 206"/>
          <p:cNvGrpSpPr>
            <a:grpSpLocks/>
          </p:cNvGrpSpPr>
          <p:nvPr/>
        </p:nvGrpSpPr>
        <p:grpSpPr bwMode="auto">
          <a:xfrm>
            <a:off x="6234908" y="3813431"/>
            <a:ext cx="172426" cy="1625228"/>
            <a:chOff x="6128" y="2488"/>
            <a:chExt cx="229" cy="2245"/>
          </a:xfrm>
        </p:grpSpPr>
        <p:sp>
          <p:nvSpPr>
            <p:cNvPr id="272" name="Line 208"/>
            <p:cNvSpPr>
              <a:spLocks noChangeShapeType="1"/>
            </p:cNvSpPr>
            <p:nvPr/>
          </p:nvSpPr>
          <p:spPr bwMode="auto">
            <a:xfrm>
              <a:off x="6253" y="2488"/>
              <a:ext cx="0" cy="22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Line 207"/>
            <p:cNvSpPr>
              <a:spLocks noChangeShapeType="1"/>
            </p:cNvSpPr>
            <p:nvPr/>
          </p:nvSpPr>
          <p:spPr bwMode="auto">
            <a:xfrm>
              <a:off x="6128" y="4734"/>
              <a:ext cx="22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4" name="Rectangle 205"/>
          <p:cNvSpPr>
            <a:spLocks noChangeArrowheads="1"/>
          </p:cNvSpPr>
          <p:nvPr/>
        </p:nvSpPr>
        <p:spPr bwMode="auto">
          <a:xfrm rot="16200000">
            <a:off x="6214340" y="5205327"/>
            <a:ext cx="213560" cy="9745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5" name="Line 204"/>
          <p:cNvSpPr>
            <a:spLocks noChangeShapeType="1"/>
          </p:cNvSpPr>
          <p:nvPr/>
        </p:nvSpPr>
        <p:spPr bwMode="auto">
          <a:xfrm>
            <a:off x="5652034" y="4504786"/>
            <a:ext cx="451681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" name="Line 203"/>
          <p:cNvSpPr>
            <a:spLocks noChangeShapeType="1"/>
          </p:cNvSpPr>
          <p:nvPr/>
        </p:nvSpPr>
        <p:spPr bwMode="auto">
          <a:xfrm>
            <a:off x="5652034" y="4926476"/>
            <a:ext cx="451681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Line 202"/>
          <p:cNvSpPr>
            <a:spLocks noChangeShapeType="1"/>
          </p:cNvSpPr>
          <p:nvPr/>
        </p:nvSpPr>
        <p:spPr bwMode="auto">
          <a:xfrm>
            <a:off x="3719742" y="4504786"/>
            <a:ext cx="451680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8" name="Line 201"/>
          <p:cNvSpPr>
            <a:spLocks noChangeShapeType="1"/>
          </p:cNvSpPr>
          <p:nvPr/>
        </p:nvSpPr>
        <p:spPr bwMode="auto">
          <a:xfrm>
            <a:off x="3719742" y="4926476"/>
            <a:ext cx="451680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9" name="Text Box 200"/>
          <p:cNvSpPr txBox="1">
            <a:spLocks noChangeArrowheads="1"/>
          </p:cNvSpPr>
          <p:nvPr/>
        </p:nvSpPr>
        <p:spPr bwMode="auto">
          <a:xfrm>
            <a:off x="3691628" y="3666834"/>
            <a:ext cx="910858" cy="4072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THGEM0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 Box 199"/>
          <p:cNvSpPr txBox="1">
            <a:spLocks noChangeArrowheads="1"/>
          </p:cNvSpPr>
          <p:nvPr/>
        </p:nvSpPr>
        <p:spPr bwMode="auto">
          <a:xfrm>
            <a:off x="2031094" y="2986337"/>
            <a:ext cx="995197" cy="4470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PMT R6041-506MOD 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Text Box 198"/>
          <p:cNvSpPr txBox="1">
            <a:spLocks noChangeArrowheads="1"/>
          </p:cNvSpPr>
          <p:nvPr/>
        </p:nvSpPr>
        <p:spPr bwMode="auto">
          <a:xfrm rot="16200000">
            <a:off x="6021281" y="2976897"/>
            <a:ext cx="897676" cy="39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WLS film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2" name="Text Box 197"/>
          <p:cNvSpPr txBox="1">
            <a:spLocks noChangeArrowheads="1"/>
          </p:cNvSpPr>
          <p:nvPr/>
        </p:nvSpPr>
        <p:spPr bwMode="auto">
          <a:xfrm rot="16200000">
            <a:off x="6202647" y="2721682"/>
            <a:ext cx="1031604" cy="44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Acrylic box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3" name="Text Box 196"/>
          <p:cNvSpPr txBox="1">
            <a:spLocks noChangeArrowheads="1"/>
          </p:cNvSpPr>
          <p:nvPr/>
        </p:nvSpPr>
        <p:spPr bwMode="auto">
          <a:xfrm rot="16200000">
            <a:off x="6446878" y="4553328"/>
            <a:ext cx="537519" cy="44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Rectangle 195"/>
          <p:cNvSpPr>
            <a:spLocks noChangeArrowheads="1"/>
          </p:cNvSpPr>
          <p:nvPr/>
        </p:nvSpPr>
        <p:spPr bwMode="auto">
          <a:xfrm rot="5400000">
            <a:off x="5666631" y="3448753"/>
            <a:ext cx="1874985" cy="52477"/>
          </a:xfrm>
          <a:prstGeom prst="rect">
            <a:avLst/>
          </a:prstGeom>
          <a:solidFill>
            <a:srgbClr val="BDD6EE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5" name="Text Box 194"/>
          <p:cNvSpPr txBox="1">
            <a:spLocks noChangeArrowheads="1"/>
          </p:cNvSpPr>
          <p:nvPr/>
        </p:nvSpPr>
        <p:spPr bwMode="auto">
          <a:xfrm>
            <a:off x="6572263" y="5592494"/>
            <a:ext cx="526648" cy="22803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6" name="Text Box 193"/>
          <p:cNvSpPr txBox="1">
            <a:spLocks noChangeArrowheads="1"/>
          </p:cNvSpPr>
          <p:nvPr/>
        </p:nvSpPr>
        <p:spPr bwMode="auto">
          <a:xfrm>
            <a:off x="5554576" y="4197115"/>
            <a:ext cx="603490" cy="200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7" name="Text Box 192"/>
          <p:cNvSpPr txBox="1">
            <a:spLocks noChangeArrowheads="1"/>
          </p:cNvSpPr>
          <p:nvPr/>
        </p:nvSpPr>
        <p:spPr bwMode="auto">
          <a:xfrm>
            <a:off x="5815089" y="3869535"/>
            <a:ext cx="483542" cy="1972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8" name="Text Box 191"/>
          <p:cNvSpPr txBox="1">
            <a:spLocks noChangeArrowheads="1"/>
          </p:cNvSpPr>
          <p:nvPr/>
        </p:nvSpPr>
        <p:spPr bwMode="auto">
          <a:xfrm>
            <a:off x="6397962" y="5179853"/>
            <a:ext cx="661591" cy="22803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Rectangle 190"/>
          <p:cNvSpPr>
            <a:spLocks noChangeArrowheads="1"/>
          </p:cNvSpPr>
          <p:nvPr/>
        </p:nvSpPr>
        <p:spPr bwMode="auto">
          <a:xfrm rot="5400000">
            <a:off x="1704178" y="2914777"/>
            <a:ext cx="1746488" cy="1216350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0" name="Rectangle 189"/>
          <p:cNvSpPr>
            <a:spLocks noChangeArrowheads="1"/>
          </p:cNvSpPr>
          <p:nvPr/>
        </p:nvSpPr>
        <p:spPr bwMode="auto">
          <a:xfrm rot="5400000">
            <a:off x="2373798" y="3470379"/>
            <a:ext cx="1513019" cy="110577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1" name="Group 186"/>
          <p:cNvGrpSpPr>
            <a:grpSpLocks/>
          </p:cNvGrpSpPr>
          <p:nvPr/>
        </p:nvGrpSpPr>
        <p:grpSpPr bwMode="auto">
          <a:xfrm>
            <a:off x="2447164" y="4398006"/>
            <a:ext cx="168677" cy="141167"/>
            <a:chOff x="1076" y="3296"/>
            <a:chExt cx="225" cy="193"/>
          </a:xfrm>
        </p:grpSpPr>
        <p:sp>
          <p:nvSpPr>
            <p:cNvPr id="292" name="Line 188"/>
            <p:cNvSpPr>
              <a:spLocks noChangeShapeType="1"/>
            </p:cNvSpPr>
            <p:nvPr/>
          </p:nvSpPr>
          <p:spPr bwMode="auto">
            <a:xfrm>
              <a:off x="1199" y="3296"/>
              <a:ext cx="0" cy="19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3" name="Line 187"/>
            <p:cNvSpPr>
              <a:spLocks noChangeShapeType="1"/>
            </p:cNvSpPr>
            <p:nvPr/>
          </p:nvSpPr>
          <p:spPr bwMode="auto">
            <a:xfrm>
              <a:off x="1076" y="3490"/>
              <a:ext cx="2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4" name="Rectangle 185"/>
          <p:cNvSpPr>
            <a:spLocks noChangeArrowheads="1"/>
          </p:cNvSpPr>
          <p:nvPr/>
        </p:nvSpPr>
        <p:spPr bwMode="auto">
          <a:xfrm rot="5400000">
            <a:off x="6674536" y="2914777"/>
            <a:ext cx="1746488" cy="1216350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5" name="Rectangle 184"/>
          <p:cNvSpPr>
            <a:spLocks noChangeArrowheads="1"/>
          </p:cNvSpPr>
          <p:nvPr/>
        </p:nvSpPr>
        <p:spPr bwMode="auto">
          <a:xfrm rot="5400000">
            <a:off x="6236510" y="3483047"/>
            <a:ext cx="1513019" cy="110578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6" name="Group 179"/>
          <p:cNvGrpSpPr>
            <a:grpSpLocks/>
          </p:cNvGrpSpPr>
          <p:nvPr/>
        </p:nvGrpSpPr>
        <p:grpSpPr bwMode="auto">
          <a:xfrm>
            <a:off x="7417523" y="4398006"/>
            <a:ext cx="168677" cy="141167"/>
            <a:chOff x="7705" y="3296"/>
            <a:chExt cx="225" cy="193"/>
          </a:xfrm>
        </p:grpSpPr>
        <p:sp>
          <p:nvSpPr>
            <p:cNvPr id="297" name="Line 183"/>
            <p:cNvSpPr>
              <a:spLocks noChangeShapeType="1"/>
            </p:cNvSpPr>
            <p:nvPr/>
          </p:nvSpPr>
          <p:spPr bwMode="auto">
            <a:xfrm flipH="1">
              <a:off x="7731" y="3296"/>
              <a:ext cx="104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98" name="Group 180"/>
            <p:cNvGrpSpPr>
              <a:grpSpLocks/>
            </p:cNvGrpSpPr>
            <p:nvPr/>
          </p:nvGrpSpPr>
          <p:grpSpPr bwMode="auto">
            <a:xfrm>
              <a:off x="7705" y="3296"/>
              <a:ext cx="225" cy="193"/>
              <a:chOff x="7705" y="3296"/>
              <a:chExt cx="225" cy="193"/>
            </a:xfrm>
          </p:grpSpPr>
          <p:sp>
            <p:nvSpPr>
              <p:cNvPr id="299" name="Line 182"/>
              <p:cNvSpPr>
                <a:spLocks noChangeShapeType="1"/>
              </p:cNvSpPr>
              <p:nvPr/>
            </p:nvSpPr>
            <p:spPr bwMode="auto">
              <a:xfrm>
                <a:off x="7828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0" name="Line 181"/>
              <p:cNvSpPr>
                <a:spLocks noChangeShapeType="1"/>
              </p:cNvSpPr>
              <p:nvPr/>
            </p:nvSpPr>
            <p:spPr bwMode="auto">
              <a:xfrm>
                <a:off x="7705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301" name="Text Box 178"/>
          <p:cNvSpPr txBox="1">
            <a:spLocks noChangeArrowheads="1"/>
          </p:cNvSpPr>
          <p:nvPr/>
        </p:nvSpPr>
        <p:spPr bwMode="auto">
          <a:xfrm>
            <a:off x="7252594" y="3284960"/>
            <a:ext cx="1336300" cy="407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 level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2" name="Line 177"/>
          <p:cNvSpPr>
            <a:spLocks noChangeShapeType="1"/>
          </p:cNvSpPr>
          <p:nvPr/>
        </p:nvSpPr>
        <p:spPr bwMode="auto">
          <a:xfrm>
            <a:off x="6862762" y="2649709"/>
            <a:ext cx="0" cy="1889464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03" name="Group 172"/>
          <p:cNvGrpSpPr>
            <a:grpSpLocks/>
          </p:cNvGrpSpPr>
          <p:nvPr/>
        </p:nvGrpSpPr>
        <p:grpSpPr bwMode="auto">
          <a:xfrm>
            <a:off x="6847768" y="4521074"/>
            <a:ext cx="149935" cy="141167"/>
            <a:chOff x="6946" y="3464"/>
            <a:chExt cx="198" cy="193"/>
          </a:xfrm>
        </p:grpSpPr>
        <p:sp>
          <p:nvSpPr>
            <p:cNvPr id="304" name="Line 176"/>
            <p:cNvSpPr>
              <a:spLocks noChangeShapeType="1"/>
            </p:cNvSpPr>
            <p:nvPr/>
          </p:nvSpPr>
          <p:spPr bwMode="auto">
            <a:xfrm flipH="1">
              <a:off x="6969" y="3464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05" name="Group 173"/>
            <p:cNvGrpSpPr>
              <a:grpSpLocks/>
            </p:cNvGrpSpPr>
            <p:nvPr/>
          </p:nvGrpSpPr>
          <p:grpSpPr bwMode="auto">
            <a:xfrm>
              <a:off x="6946" y="3464"/>
              <a:ext cx="198" cy="193"/>
              <a:chOff x="6946" y="3464"/>
              <a:chExt cx="198" cy="193"/>
            </a:xfrm>
          </p:grpSpPr>
          <p:sp>
            <p:nvSpPr>
              <p:cNvPr id="306" name="Line 175"/>
              <p:cNvSpPr>
                <a:spLocks noChangeShapeType="1"/>
              </p:cNvSpPr>
              <p:nvPr/>
            </p:nvSpPr>
            <p:spPr bwMode="auto">
              <a:xfrm>
                <a:off x="7054" y="3464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7" name="Line 174"/>
              <p:cNvSpPr>
                <a:spLocks noChangeShapeType="1"/>
              </p:cNvSpPr>
              <p:nvPr/>
            </p:nvSpPr>
            <p:spPr bwMode="auto">
              <a:xfrm>
                <a:off x="6946" y="3658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308" name="Line 171"/>
          <p:cNvSpPr>
            <a:spLocks noChangeShapeType="1"/>
          </p:cNvSpPr>
          <p:nvPr/>
        </p:nvSpPr>
        <p:spPr bwMode="auto">
          <a:xfrm>
            <a:off x="3245570" y="2655139"/>
            <a:ext cx="0" cy="1884034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09" name="Group 166"/>
          <p:cNvGrpSpPr>
            <a:grpSpLocks/>
          </p:cNvGrpSpPr>
          <p:nvPr/>
        </p:nvGrpSpPr>
        <p:grpSpPr bwMode="auto">
          <a:xfrm>
            <a:off x="3097510" y="4517455"/>
            <a:ext cx="149935" cy="141167"/>
            <a:chOff x="1942" y="3460"/>
            <a:chExt cx="198" cy="193"/>
          </a:xfrm>
        </p:grpSpPr>
        <p:sp>
          <p:nvSpPr>
            <p:cNvPr id="310" name="Line 170"/>
            <p:cNvSpPr>
              <a:spLocks noChangeShapeType="1"/>
            </p:cNvSpPr>
            <p:nvPr/>
          </p:nvSpPr>
          <p:spPr bwMode="auto">
            <a:xfrm flipH="1">
              <a:off x="2049" y="3462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11" name="Group 167"/>
            <p:cNvGrpSpPr>
              <a:grpSpLocks/>
            </p:cNvGrpSpPr>
            <p:nvPr/>
          </p:nvGrpSpPr>
          <p:grpSpPr bwMode="auto">
            <a:xfrm>
              <a:off x="1942" y="3460"/>
              <a:ext cx="198" cy="193"/>
              <a:chOff x="1942" y="3460"/>
              <a:chExt cx="198" cy="193"/>
            </a:xfrm>
          </p:grpSpPr>
          <p:sp>
            <p:nvSpPr>
              <p:cNvPr id="312" name="Line 169"/>
              <p:cNvSpPr>
                <a:spLocks noChangeShapeType="1"/>
              </p:cNvSpPr>
              <p:nvPr/>
            </p:nvSpPr>
            <p:spPr bwMode="auto">
              <a:xfrm>
                <a:off x="2050" y="3460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Line 168"/>
              <p:cNvSpPr>
                <a:spLocks noChangeShapeType="1"/>
              </p:cNvSpPr>
              <p:nvPr/>
            </p:nvSpPr>
            <p:spPr bwMode="auto">
              <a:xfrm>
                <a:off x="1942" y="3654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314" name="Line 165"/>
          <p:cNvSpPr>
            <a:spLocks noChangeShapeType="1"/>
          </p:cNvSpPr>
          <p:nvPr/>
        </p:nvSpPr>
        <p:spPr bwMode="auto">
          <a:xfrm>
            <a:off x="3719742" y="5449518"/>
            <a:ext cx="2089724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5" name="Line 164"/>
          <p:cNvSpPr>
            <a:spLocks noChangeShapeType="1"/>
          </p:cNvSpPr>
          <p:nvPr/>
        </p:nvSpPr>
        <p:spPr bwMode="auto">
          <a:xfrm>
            <a:off x="3719742" y="5304732"/>
            <a:ext cx="2089724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6" name="Rectangle 163"/>
          <p:cNvSpPr>
            <a:spLocks noChangeArrowheads="1"/>
          </p:cNvSpPr>
          <p:nvPr/>
        </p:nvSpPr>
        <p:spPr bwMode="auto">
          <a:xfrm>
            <a:off x="4602486" y="531016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" name="Rectangle 162"/>
          <p:cNvSpPr>
            <a:spLocks noChangeArrowheads="1"/>
          </p:cNvSpPr>
          <p:nvPr/>
        </p:nvSpPr>
        <p:spPr bwMode="auto">
          <a:xfrm>
            <a:off x="5209724" y="530835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8" name="Rectangle 161"/>
          <p:cNvSpPr>
            <a:spLocks noChangeArrowheads="1"/>
          </p:cNvSpPr>
          <p:nvPr/>
        </p:nvSpPr>
        <p:spPr bwMode="auto">
          <a:xfrm>
            <a:off x="3987751" y="531016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9" name="Line 160"/>
          <p:cNvSpPr>
            <a:spLocks noChangeShapeType="1"/>
          </p:cNvSpPr>
          <p:nvPr/>
        </p:nvSpPr>
        <p:spPr bwMode="auto">
          <a:xfrm flipV="1">
            <a:off x="3736609" y="4055948"/>
            <a:ext cx="2070983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0" name="Line 159"/>
          <p:cNvSpPr>
            <a:spLocks noChangeShapeType="1"/>
          </p:cNvSpPr>
          <p:nvPr/>
        </p:nvSpPr>
        <p:spPr bwMode="auto">
          <a:xfrm>
            <a:off x="3736609" y="3920210"/>
            <a:ext cx="2070983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1" name="Rectangle 158"/>
          <p:cNvSpPr>
            <a:spLocks noChangeArrowheads="1"/>
          </p:cNvSpPr>
          <p:nvPr/>
        </p:nvSpPr>
        <p:spPr bwMode="auto">
          <a:xfrm>
            <a:off x="4621228" y="391659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2" name="Rectangle 157"/>
          <p:cNvSpPr>
            <a:spLocks noChangeArrowheads="1"/>
          </p:cNvSpPr>
          <p:nvPr/>
        </p:nvSpPr>
        <p:spPr bwMode="auto">
          <a:xfrm>
            <a:off x="5226592" y="391659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3" name="Rectangle 156"/>
          <p:cNvSpPr>
            <a:spLocks noChangeArrowheads="1"/>
          </p:cNvSpPr>
          <p:nvPr/>
        </p:nvSpPr>
        <p:spPr bwMode="auto">
          <a:xfrm>
            <a:off x="4004619" y="3916591"/>
            <a:ext cx="344851" cy="133928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24" name="Group 152"/>
          <p:cNvGrpSpPr>
            <a:grpSpLocks/>
          </p:cNvGrpSpPr>
          <p:nvPr/>
        </p:nvGrpSpPr>
        <p:grpSpPr bwMode="auto">
          <a:xfrm>
            <a:off x="3719742" y="2170104"/>
            <a:ext cx="2243408" cy="275094"/>
            <a:chOff x="4122" y="3648"/>
            <a:chExt cx="2992" cy="380"/>
          </a:xfrm>
        </p:grpSpPr>
        <p:sp>
          <p:nvSpPr>
            <p:cNvPr id="325" name="Rectangle 155"/>
            <p:cNvSpPr>
              <a:spLocks noChangeArrowheads="1"/>
            </p:cNvSpPr>
            <p:nvPr/>
          </p:nvSpPr>
          <p:spPr bwMode="auto">
            <a:xfrm>
              <a:off x="4122" y="3648"/>
              <a:ext cx="2847" cy="363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Text Box 154"/>
            <p:cNvSpPr txBox="1">
              <a:spLocks noChangeArrowheads="1"/>
            </p:cNvSpPr>
            <p:nvPr/>
          </p:nvSpPr>
          <p:spPr bwMode="auto">
            <a:xfrm>
              <a:off x="5958" y="3685"/>
              <a:ext cx="1156" cy="3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" name="Text Box 153"/>
            <p:cNvSpPr txBox="1">
              <a:spLocks noChangeArrowheads="1"/>
            </p:cNvSpPr>
            <p:nvPr/>
          </p:nvSpPr>
          <p:spPr bwMode="auto">
            <a:xfrm>
              <a:off x="4226" y="3684"/>
              <a:ext cx="1628" cy="3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28" name="Group 146"/>
          <p:cNvGrpSpPr>
            <a:grpSpLocks/>
          </p:cNvGrpSpPr>
          <p:nvPr/>
        </p:nvGrpSpPr>
        <p:grpSpPr bwMode="auto">
          <a:xfrm>
            <a:off x="3764722" y="2846981"/>
            <a:ext cx="2087850" cy="144787"/>
            <a:chOff x="4182" y="5702"/>
            <a:chExt cx="2786" cy="201"/>
          </a:xfrm>
        </p:grpSpPr>
        <p:sp>
          <p:nvSpPr>
            <p:cNvPr id="329" name="Line 151"/>
            <p:cNvSpPr>
              <a:spLocks noChangeShapeType="1"/>
            </p:cNvSpPr>
            <p:nvPr/>
          </p:nvSpPr>
          <p:spPr bwMode="auto">
            <a:xfrm>
              <a:off x="4182" y="5903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Line 150"/>
            <p:cNvSpPr>
              <a:spLocks noChangeShapeType="1"/>
            </p:cNvSpPr>
            <p:nvPr/>
          </p:nvSpPr>
          <p:spPr bwMode="auto">
            <a:xfrm>
              <a:off x="4182" y="5702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Rectangle 149"/>
            <p:cNvSpPr>
              <a:spLocks noChangeArrowheads="1"/>
            </p:cNvSpPr>
            <p:nvPr/>
          </p:nvSpPr>
          <p:spPr bwMode="auto">
            <a:xfrm>
              <a:off x="5360" y="5710"/>
              <a:ext cx="460" cy="186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Rectangle 148"/>
            <p:cNvSpPr>
              <a:spLocks noChangeArrowheads="1"/>
            </p:cNvSpPr>
            <p:nvPr/>
          </p:nvSpPr>
          <p:spPr bwMode="auto">
            <a:xfrm>
              <a:off x="6168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Rectangle 147"/>
            <p:cNvSpPr>
              <a:spLocks noChangeArrowheads="1"/>
            </p:cNvSpPr>
            <p:nvPr/>
          </p:nvSpPr>
          <p:spPr bwMode="auto">
            <a:xfrm>
              <a:off x="4539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4" name="Group 100"/>
          <p:cNvGrpSpPr>
            <a:grpSpLocks/>
          </p:cNvGrpSpPr>
          <p:nvPr/>
        </p:nvGrpSpPr>
        <p:grpSpPr bwMode="auto">
          <a:xfrm>
            <a:off x="3725364" y="1589147"/>
            <a:ext cx="2237786" cy="490465"/>
            <a:chOff x="4128" y="2876"/>
            <a:chExt cx="2986" cy="678"/>
          </a:xfrm>
        </p:grpSpPr>
        <p:sp>
          <p:nvSpPr>
            <p:cNvPr id="335" name="Text Box 145"/>
            <p:cNvSpPr txBox="1">
              <a:spLocks noChangeArrowheads="1"/>
            </p:cNvSpPr>
            <p:nvPr/>
          </p:nvSpPr>
          <p:spPr bwMode="auto">
            <a:xfrm>
              <a:off x="4128" y="2876"/>
              <a:ext cx="2986" cy="5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36" name="Group 141"/>
            <p:cNvGrpSpPr>
              <a:grpSpLocks/>
            </p:cNvGrpSpPr>
            <p:nvPr/>
          </p:nvGrpSpPr>
          <p:grpSpPr bwMode="auto">
            <a:xfrm>
              <a:off x="5497" y="3413"/>
              <a:ext cx="197" cy="141"/>
              <a:chOff x="3945" y="100"/>
              <a:chExt cx="592" cy="314"/>
            </a:xfrm>
          </p:grpSpPr>
          <p:sp>
            <p:nvSpPr>
              <p:cNvPr id="377" name="Rectangle 14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8" name="Line 14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9" name="Line 14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7" name="Group 137"/>
            <p:cNvGrpSpPr>
              <a:grpSpLocks/>
            </p:cNvGrpSpPr>
            <p:nvPr/>
          </p:nvGrpSpPr>
          <p:grpSpPr bwMode="auto">
            <a:xfrm>
              <a:off x="5748" y="3413"/>
              <a:ext cx="197" cy="141"/>
              <a:chOff x="3945" y="100"/>
              <a:chExt cx="592" cy="314"/>
            </a:xfrm>
          </p:grpSpPr>
          <p:sp>
            <p:nvSpPr>
              <p:cNvPr id="374" name="Rectangle 14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5" name="Line 13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6" name="Line 13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8" name="Group 133"/>
            <p:cNvGrpSpPr>
              <a:grpSpLocks/>
            </p:cNvGrpSpPr>
            <p:nvPr/>
          </p:nvGrpSpPr>
          <p:grpSpPr bwMode="auto">
            <a:xfrm>
              <a:off x="5241" y="3413"/>
              <a:ext cx="197" cy="141"/>
              <a:chOff x="3945" y="100"/>
              <a:chExt cx="592" cy="314"/>
            </a:xfrm>
          </p:grpSpPr>
          <p:sp>
            <p:nvSpPr>
              <p:cNvPr id="371" name="Rectangle 13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2" name="Line 13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3" name="Line 13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9" name="Group 129"/>
            <p:cNvGrpSpPr>
              <a:grpSpLocks/>
            </p:cNvGrpSpPr>
            <p:nvPr/>
          </p:nvGrpSpPr>
          <p:grpSpPr bwMode="auto">
            <a:xfrm>
              <a:off x="5997" y="3413"/>
              <a:ext cx="197" cy="141"/>
              <a:chOff x="3945" y="100"/>
              <a:chExt cx="592" cy="314"/>
            </a:xfrm>
          </p:grpSpPr>
          <p:sp>
            <p:nvSpPr>
              <p:cNvPr id="368" name="Rectangle 13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9" name="Line 13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0" name="Line 13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0" name="Group 125"/>
            <p:cNvGrpSpPr>
              <a:grpSpLocks/>
            </p:cNvGrpSpPr>
            <p:nvPr/>
          </p:nvGrpSpPr>
          <p:grpSpPr bwMode="auto">
            <a:xfrm>
              <a:off x="4988" y="3413"/>
              <a:ext cx="197" cy="141"/>
              <a:chOff x="3945" y="100"/>
              <a:chExt cx="592" cy="314"/>
            </a:xfrm>
          </p:grpSpPr>
          <p:sp>
            <p:nvSpPr>
              <p:cNvPr id="365" name="Rectangle 12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6" name="Line 12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7" name="Line 12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1" name="Group 121"/>
            <p:cNvGrpSpPr>
              <a:grpSpLocks/>
            </p:cNvGrpSpPr>
            <p:nvPr/>
          </p:nvGrpSpPr>
          <p:grpSpPr bwMode="auto">
            <a:xfrm>
              <a:off x="6254" y="3413"/>
              <a:ext cx="197" cy="141"/>
              <a:chOff x="3945" y="100"/>
              <a:chExt cx="592" cy="314"/>
            </a:xfrm>
          </p:grpSpPr>
          <p:sp>
            <p:nvSpPr>
              <p:cNvPr id="362" name="Rectangle 12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3" name="Line 12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4" name="Line 12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Group 117"/>
            <p:cNvGrpSpPr>
              <a:grpSpLocks/>
            </p:cNvGrpSpPr>
            <p:nvPr/>
          </p:nvGrpSpPr>
          <p:grpSpPr bwMode="auto">
            <a:xfrm>
              <a:off x="6494" y="3413"/>
              <a:ext cx="197" cy="141"/>
              <a:chOff x="3945" y="100"/>
              <a:chExt cx="592" cy="314"/>
            </a:xfrm>
          </p:grpSpPr>
          <p:sp>
            <p:nvSpPr>
              <p:cNvPr id="359" name="Rectangle 12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0" name="Line 11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1" name="Line 11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3" name="Group 113"/>
            <p:cNvGrpSpPr>
              <a:grpSpLocks/>
            </p:cNvGrpSpPr>
            <p:nvPr/>
          </p:nvGrpSpPr>
          <p:grpSpPr bwMode="auto">
            <a:xfrm>
              <a:off x="6735" y="3413"/>
              <a:ext cx="197" cy="141"/>
              <a:chOff x="3945" y="100"/>
              <a:chExt cx="592" cy="314"/>
            </a:xfrm>
          </p:grpSpPr>
          <p:sp>
            <p:nvSpPr>
              <p:cNvPr id="356" name="Rectangle 11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7" name="Line 11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8" name="Line 11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4" name="Group 109"/>
            <p:cNvGrpSpPr>
              <a:grpSpLocks/>
            </p:cNvGrpSpPr>
            <p:nvPr/>
          </p:nvGrpSpPr>
          <p:grpSpPr bwMode="auto">
            <a:xfrm>
              <a:off x="4739" y="3413"/>
              <a:ext cx="197" cy="141"/>
              <a:chOff x="3945" y="100"/>
              <a:chExt cx="592" cy="314"/>
            </a:xfrm>
          </p:grpSpPr>
          <p:sp>
            <p:nvSpPr>
              <p:cNvPr id="353" name="Rectangle 11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4" name="Line 11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5" name="Line 11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Group 105"/>
            <p:cNvGrpSpPr>
              <a:grpSpLocks/>
            </p:cNvGrpSpPr>
            <p:nvPr/>
          </p:nvGrpSpPr>
          <p:grpSpPr bwMode="auto">
            <a:xfrm>
              <a:off x="4489" y="3413"/>
              <a:ext cx="197" cy="141"/>
              <a:chOff x="3945" y="100"/>
              <a:chExt cx="592" cy="314"/>
            </a:xfrm>
          </p:grpSpPr>
          <p:sp>
            <p:nvSpPr>
              <p:cNvPr id="350" name="Rectangle 10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1" name="Line 10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2" name="Line 10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6" name="Group 101"/>
            <p:cNvGrpSpPr>
              <a:grpSpLocks/>
            </p:cNvGrpSpPr>
            <p:nvPr/>
          </p:nvGrpSpPr>
          <p:grpSpPr bwMode="auto">
            <a:xfrm>
              <a:off x="4239" y="3413"/>
              <a:ext cx="197" cy="141"/>
              <a:chOff x="3945" y="100"/>
              <a:chExt cx="592" cy="314"/>
            </a:xfrm>
          </p:grpSpPr>
          <p:sp>
            <p:nvSpPr>
              <p:cNvPr id="347" name="Rectangle 10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8" name="Line 10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9" name="Line 10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380" name="Rectangle 99"/>
          <p:cNvSpPr>
            <a:spLocks noChangeArrowheads="1"/>
          </p:cNvSpPr>
          <p:nvPr/>
        </p:nvSpPr>
        <p:spPr bwMode="auto">
          <a:xfrm rot="10800000">
            <a:off x="7250720" y="5454947"/>
            <a:ext cx="243645" cy="11402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1" name="Rectangle 98"/>
          <p:cNvSpPr>
            <a:spLocks noChangeArrowheads="1"/>
          </p:cNvSpPr>
          <p:nvPr/>
        </p:nvSpPr>
        <p:spPr bwMode="auto">
          <a:xfrm rot="10800000">
            <a:off x="7968535" y="5454947"/>
            <a:ext cx="243645" cy="11402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2" name="Rectangle 97"/>
          <p:cNvSpPr>
            <a:spLocks noChangeArrowheads="1"/>
          </p:cNvSpPr>
          <p:nvPr/>
        </p:nvSpPr>
        <p:spPr bwMode="auto">
          <a:xfrm rot="10800000">
            <a:off x="7616187" y="5454947"/>
            <a:ext cx="243645" cy="11402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3" name="Text Box 96"/>
          <p:cNvSpPr txBox="1">
            <a:spLocks noChangeArrowheads="1"/>
          </p:cNvSpPr>
          <p:nvPr/>
        </p:nvSpPr>
        <p:spPr bwMode="auto">
          <a:xfrm>
            <a:off x="2822003" y="6099247"/>
            <a:ext cx="1578070" cy="6551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 bottom, including two Al windows Ø 50 mm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4" name="Line 95"/>
          <p:cNvSpPr>
            <a:spLocks noChangeShapeType="1"/>
          </p:cNvSpPr>
          <p:nvPr/>
        </p:nvSpPr>
        <p:spPr bwMode="auto">
          <a:xfrm>
            <a:off x="2844493" y="5936362"/>
            <a:ext cx="119011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5" name="Line 94"/>
          <p:cNvSpPr>
            <a:spLocks noChangeShapeType="1"/>
          </p:cNvSpPr>
          <p:nvPr/>
        </p:nvSpPr>
        <p:spPr bwMode="auto">
          <a:xfrm>
            <a:off x="5515218" y="5936362"/>
            <a:ext cx="1171370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6" name="Line 93"/>
          <p:cNvSpPr>
            <a:spLocks noChangeShapeType="1"/>
          </p:cNvSpPr>
          <p:nvPr/>
        </p:nvSpPr>
        <p:spPr bwMode="auto">
          <a:xfrm>
            <a:off x="4025234" y="5936362"/>
            <a:ext cx="1540586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7" name="Line 92"/>
          <p:cNvSpPr>
            <a:spLocks noChangeShapeType="1"/>
          </p:cNvSpPr>
          <p:nvPr/>
        </p:nvSpPr>
        <p:spPr bwMode="auto">
          <a:xfrm>
            <a:off x="2844493" y="6070290"/>
            <a:ext cx="119011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8" name="Line 91"/>
          <p:cNvSpPr>
            <a:spLocks noChangeShapeType="1"/>
          </p:cNvSpPr>
          <p:nvPr/>
        </p:nvSpPr>
        <p:spPr bwMode="auto">
          <a:xfrm>
            <a:off x="5515218" y="6070290"/>
            <a:ext cx="1171370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" name="Line 90"/>
          <p:cNvSpPr>
            <a:spLocks noChangeShapeType="1"/>
          </p:cNvSpPr>
          <p:nvPr/>
        </p:nvSpPr>
        <p:spPr bwMode="auto">
          <a:xfrm>
            <a:off x="4006493" y="6070290"/>
            <a:ext cx="1542461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90" name="Group 84"/>
          <p:cNvGrpSpPr>
            <a:grpSpLocks/>
          </p:cNvGrpSpPr>
          <p:nvPr/>
        </p:nvGrpSpPr>
        <p:grpSpPr bwMode="auto">
          <a:xfrm>
            <a:off x="7468127" y="5520101"/>
            <a:ext cx="181796" cy="309482"/>
            <a:chOff x="9122" y="9395"/>
            <a:chExt cx="242" cy="427"/>
          </a:xfrm>
        </p:grpSpPr>
        <p:sp>
          <p:nvSpPr>
            <p:cNvPr id="391" name="Line 89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2" name="Line 88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3" name="Line 87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4" name="Line 86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Line 85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96" name="Group 78"/>
          <p:cNvGrpSpPr>
            <a:grpSpLocks/>
          </p:cNvGrpSpPr>
          <p:nvPr/>
        </p:nvGrpSpPr>
        <p:grpSpPr bwMode="auto">
          <a:xfrm>
            <a:off x="7826097" y="5521911"/>
            <a:ext cx="181797" cy="309481"/>
            <a:chOff x="9122" y="9395"/>
            <a:chExt cx="242" cy="427"/>
          </a:xfrm>
        </p:grpSpPr>
        <p:sp>
          <p:nvSpPr>
            <p:cNvPr id="397" name="Line 83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8" name="Line 82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9" name="Line 81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0" name="Line 80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1" name="Line 79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2" name="Rectangle 77"/>
          <p:cNvSpPr>
            <a:spLocks noChangeArrowheads="1"/>
          </p:cNvSpPr>
          <p:nvPr/>
        </p:nvSpPr>
        <p:spPr bwMode="auto">
          <a:xfrm>
            <a:off x="7181375" y="5378934"/>
            <a:ext cx="1094528" cy="555619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3" name="Text Box 76"/>
          <p:cNvSpPr txBox="1">
            <a:spLocks noChangeArrowheads="1"/>
          </p:cNvSpPr>
          <p:nvPr/>
        </p:nvSpPr>
        <p:spPr bwMode="auto">
          <a:xfrm>
            <a:off x="7170129" y="5936362"/>
            <a:ext cx="1531216" cy="42893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R=20MΩ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C=5x4.7nF(x6.3kV)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4" name="Line 75"/>
          <p:cNvSpPr>
            <a:spLocks noChangeShapeType="1"/>
          </p:cNvSpPr>
          <p:nvPr/>
        </p:nvSpPr>
        <p:spPr bwMode="auto">
          <a:xfrm flipV="1">
            <a:off x="6047488" y="1746602"/>
            <a:ext cx="2038372" cy="92844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5" name="Text Box 74"/>
          <p:cNvSpPr txBox="1">
            <a:spLocks noChangeArrowheads="1"/>
          </p:cNvSpPr>
          <p:nvPr/>
        </p:nvSpPr>
        <p:spPr bwMode="auto">
          <a:xfrm>
            <a:off x="5273447" y="2486824"/>
            <a:ext cx="562258" cy="255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6" name="Text Box 73"/>
          <p:cNvSpPr txBox="1">
            <a:spLocks noChangeArrowheads="1"/>
          </p:cNvSpPr>
          <p:nvPr/>
        </p:nvSpPr>
        <p:spPr bwMode="auto">
          <a:xfrm>
            <a:off x="7903707" y="1022778"/>
            <a:ext cx="1714738" cy="2264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вариант 2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7" name="Text Box 72"/>
          <p:cNvSpPr txBox="1">
            <a:spLocks noChangeArrowheads="1"/>
          </p:cNvSpPr>
          <p:nvPr/>
        </p:nvSpPr>
        <p:spPr bwMode="auto">
          <a:xfrm>
            <a:off x="5563947" y="4588039"/>
            <a:ext cx="603490" cy="200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8" name="Text Box 71"/>
          <p:cNvSpPr txBox="1">
            <a:spLocks noChangeArrowheads="1"/>
          </p:cNvSpPr>
          <p:nvPr/>
        </p:nvSpPr>
        <p:spPr bwMode="auto">
          <a:xfrm>
            <a:off x="5569569" y="5054975"/>
            <a:ext cx="603490" cy="200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9" name="Rectangle 70"/>
          <p:cNvSpPr>
            <a:spLocks noChangeArrowheads="1"/>
          </p:cNvSpPr>
          <p:nvPr/>
        </p:nvSpPr>
        <p:spPr bwMode="auto">
          <a:xfrm rot="5400000">
            <a:off x="1712855" y="3138443"/>
            <a:ext cx="3710154" cy="206161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" name="Line 69"/>
          <p:cNvSpPr>
            <a:spLocks noChangeShapeType="1"/>
          </p:cNvSpPr>
          <p:nvPr/>
        </p:nvSpPr>
        <p:spPr bwMode="auto">
          <a:xfrm flipH="1">
            <a:off x="3447983" y="1451600"/>
            <a:ext cx="3182379" cy="0"/>
          </a:xfrm>
          <a:prstGeom prst="line">
            <a:avLst/>
          </a:prstGeom>
          <a:noFill/>
          <a:ln w="9525" cap="sq">
            <a:solidFill>
              <a:srgbClr val="000000"/>
            </a:solidFill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1" name="Text Box 68"/>
          <p:cNvSpPr txBox="1">
            <a:spLocks noChangeArrowheads="1"/>
          </p:cNvSpPr>
          <p:nvPr/>
        </p:nvSpPr>
        <p:spPr bwMode="auto">
          <a:xfrm>
            <a:off x="4360716" y="1248899"/>
            <a:ext cx="1212602" cy="2135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141x141 mm</a:t>
            </a:r>
            <a:r>
              <a:rPr kumimoji="0" lang="en-US" altLang="ru-RU" sz="12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" name="Text Box 67"/>
          <p:cNvSpPr txBox="1">
            <a:spLocks noChangeArrowheads="1"/>
          </p:cNvSpPr>
          <p:nvPr/>
        </p:nvSpPr>
        <p:spPr bwMode="auto">
          <a:xfrm rot="16200000">
            <a:off x="3285115" y="4509893"/>
            <a:ext cx="537519" cy="44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3" name="Rectangle 66"/>
          <p:cNvSpPr>
            <a:spLocks noChangeArrowheads="1"/>
          </p:cNvSpPr>
          <p:nvPr/>
        </p:nvSpPr>
        <p:spPr bwMode="auto">
          <a:xfrm>
            <a:off x="3305545" y="2526640"/>
            <a:ext cx="153684" cy="19618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4" name="Text Box 65"/>
          <p:cNvSpPr txBox="1">
            <a:spLocks noChangeArrowheads="1"/>
          </p:cNvSpPr>
          <p:nvPr/>
        </p:nvSpPr>
        <p:spPr bwMode="auto">
          <a:xfrm>
            <a:off x="1785575" y="1681449"/>
            <a:ext cx="1578070" cy="84700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Hole in acrylic box 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 ≈ 65 mm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 WLS film in front of PMT#1)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5" name="Freeform 64"/>
          <p:cNvSpPr>
            <a:spLocks noChangeArrowheads="1"/>
          </p:cNvSpPr>
          <p:nvPr/>
        </p:nvSpPr>
        <p:spPr bwMode="auto">
          <a:xfrm>
            <a:off x="1793072" y="3596251"/>
            <a:ext cx="6484706" cy="57915"/>
          </a:xfrm>
          <a:custGeom>
            <a:avLst/>
            <a:gdLst>
              <a:gd name="T0" fmla="*/ 0 w 2599"/>
              <a:gd name="T1" fmla="*/ 113 h 113"/>
              <a:gd name="T2" fmla="*/ 113 w 2599"/>
              <a:gd name="T3" fmla="*/ 0 h 113"/>
              <a:gd name="T4" fmla="*/ 226 w 2599"/>
              <a:gd name="T5" fmla="*/ 113 h 113"/>
              <a:gd name="T6" fmla="*/ 339 w 2599"/>
              <a:gd name="T7" fmla="*/ 0 h 113"/>
              <a:gd name="T8" fmla="*/ 452 w 2599"/>
              <a:gd name="T9" fmla="*/ 113 h 113"/>
              <a:gd name="T10" fmla="*/ 565 w 2599"/>
              <a:gd name="T11" fmla="*/ 0 h 113"/>
              <a:gd name="T12" fmla="*/ 678 w 2599"/>
              <a:gd name="T13" fmla="*/ 113 h 113"/>
              <a:gd name="T14" fmla="*/ 791 w 2599"/>
              <a:gd name="T15" fmla="*/ 0 h 113"/>
              <a:gd name="T16" fmla="*/ 904 w 2599"/>
              <a:gd name="T17" fmla="*/ 113 h 113"/>
              <a:gd name="T18" fmla="*/ 1017 w 2599"/>
              <a:gd name="T19" fmla="*/ 0 h 113"/>
              <a:gd name="T20" fmla="*/ 1130 w 2599"/>
              <a:gd name="T21" fmla="*/ 113 h 113"/>
              <a:gd name="T22" fmla="*/ 1243 w 2599"/>
              <a:gd name="T23" fmla="*/ 0 h 113"/>
              <a:gd name="T24" fmla="*/ 1356 w 2599"/>
              <a:gd name="T25" fmla="*/ 113 h 113"/>
              <a:gd name="T26" fmla="*/ 1469 w 2599"/>
              <a:gd name="T27" fmla="*/ 0 h 113"/>
              <a:gd name="T28" fmla="*/ 1582 w 2599"/>
              <a:gd name="T29" fmla="*/ 113 h 113"/>
              <a:gd name="T30" fmla="*/ 1695 w 2599"/>
              <a:gd name="T31" fmla="*/ 0 h 113"/>
              <a:gd name="T32" fmla="*/ 1808 w 2599"/>
              <a:gd name="T33" fmla="*/ 113 h 113"/>
              <a:gd name="T34" fmla="*/ 1921 w 2599"/>
              <a:gd name="T35" fmla="*/ 0 h 113"/>
              <a:gd name="T36" fmla="*/ 2034 w 2599"/>
              <a:gd name="T37" fmla="*/ 113 h 113"/>
              <a:gd name="T38" fmla="*/ 2147 w 2599"/>
              <a:gd name="T39" fmla="*/ 0 h 113"/>
              <a:gd name="T40" fmla="*/ 2260 w 2599"/>
              <a:gd name="T41" fmla="*/ 113 h 113"/>
              <a:gd name="T42" fmla="*/ 2373 w 2599"/>
              <a:gd name="T43" fmla="*/ 0 h 113"/>
              <a:gd name="T44" fmla="*/ 2486 w 2599"/>
              <a:gd name="T45" fmla="*/ 113 h 113"/>
              <a:gd name="T46" fmla="*/ 2599 w 2599"/>
              <a:gd name="T4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99" h="113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113"/>
                  <a:pt x="226" y="113"/>
                </a:cubicBezTo>
                <a:cubicBezTo>
                  <a:pt x="264" y="113"/>
                  <a:pt x="301" y="0"/>
                  <a:pt x="339" y="0"/>
                </a:cubicBezTo>
                <a:cubicBezTo>
                  <a:pt x="377" y="0"/>
                  <a:pt x="414" y="113"/>
                  <a:pt x="452" y="113"/>
                </a:cubicBezTo>
                <a:cubicBezTo>
                  <a:pt x="490" y="113"/>
                  <a:pt x="527" y="0"/>
                  <a:pt x="565" y="0"/>
                </a:cubicBezTo>
                <a:cubicBezTo>
                  <a:pt x="603" y="0"/>
                  <a:pt x="640" y="113"/>
                  <a:pt x="678" y="113"/>
                </a:cubicBezTo>
                <a:cubicBezTo>
                  <a:pt x="716" y="113"/>
                  <a:pt x="753" y="0"/>
                  <a:pt x="791" y="0"/>
                </a:cubicBezTo>
                <a:cubicBezTo>
                  <a:pt x="829" y="0"/>
                  <a:pt x="866" y="113"/>
                  <a:pt x="904" y="113"/>
                </a:cubicBezTo>
                <a:cubicBezTo>
                  <a:pt x="942" y="113"/>
                  <a:pt x="979" y="0"/>
                  <a:pt x="1017" y="0"/>
                </a:cubicBezTo>
                <a:cubicBezTo>
                  <a:pt x="1055" y="0"/>
                  <a:pt x="1092" y="113"/>
                  <a:pt x="1130" y="113"/>
                </a:cubicBezTo>
                <a:cubicBezTo>
                  <a:pt x="1168" y="113"/>
                  <a:pt x="1205" y="0"/>
                  <a:pt x="1243" y="0"/>
                </a:cubicBezTo>
                <a:cubicBezTo>
                  <a:pt x="1281" y="0"/>
                  <a:pt x="1318" y="113"/>
                  <a:pt x="1356" y="113"/>
                </a:cubicBezTo>
                <a:cubicBezTo>
                  <a:pt x="1394" y="113"/>
                  <a:pt x="1431" y="0"/>
                  <a:pt x="1469" y="0"/>
                </a:cubicBezTo>
                <a:cubicBezTo>
                  <a:pt x="1507" y="0"/>
                  <a:pt x="1544" y="113"/>
                  <a:pt x="1582" y="113"/>
                </a:cubicBezTo>
                <a:cubicBezTo>
                  <a:pt x="1620" y="113"/>
                  <a:pt x="1657" y="0"/>
                  <a:pt x="1695" y="0"/>
                </a:cubicBezTo>
                <a:cubicBezTo>
                  <a:pt x="1733" y="0"/>
                  <a:pt x="1770" y="113"/>
                  <a:pt x="1808" y="113"/>
                </a:cubicBezTo>
                <a:cubicBezTo>
                  <a:pt x="1846" y="113"/>
                  <a:pt x="1883" y="0"/>
                  <a:pt x="1921" y="0"/>
                </a:cubicBezTo>
                <a:cubicBezTo>
                  <a:pt x="1959" y="0"/>
                  <a:pt x="1996" y="113"/>
                  <a:pt x="2034" y="113"/>
                </a:cubicBezTo>
                <a:cubicBezTo>
                  <a:pt x="2072" y="113"/>
                  <a:pt x="2109" y="0"/>
                  <a:pt x="2147" y="0"/>
                </a:cubicBezTo>
                <a:cubicBezTo>
                  <a:pt x="2185" y="0"/>
                  <a:pt x="2222" y="113"/>
                  <a:pt x="2260" y="113"/>
                </a:cubicBezTo>
                <a:cubicBezTo>
                  <a:pt x="2298" y="113"/>
                  <a:pt x="2335" y="0"/>
                  <a:pt x="2373" y="0"/>
                </a:cubicBezTo>
                <a:cubicBezTo>
                  <a:pt x="2411" y="0"/>
                  <a:pt x="2448" y="113"/>
                  <a:pt x="2486" y="113"/>
                </a:cubicBezTo>
                <a:cubicBezTo>
                  <a:pt x="2524" y="113"/>
                  <a:pt x="2561" y="56"/>
                  <a:pt x="2599" y="0"/>
                </a:cubicBezTo>
              </a:path>
            </a:pathLst>
          </a:custGeom>
          <a:noFill/>
          <a:ln w="1908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6" name="Line 63"/>
          <p:cNvSpPr>
            <a:spLocks noChangeShapeType="1"/>
          </p:cNvSpPr>
          <p:nvPr/>
        </p:nvSpPr>
        <p:spPr bwMode="auto">
          <a:xfrm flipH="1" flipV="1">
            <a:off x="3097510" y="2197251"/>
            <a:ext cx="331731" cy="93387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7" name="Text Box 62"/>
          <p:cNvSpPr txBox="1">
            <a:spLocks noChangeArrowheads="1"/>
          </p:cNvSpPr>
          <p:nvPr/>
        </p:nvSpPr>
        <p:spPr bwMode="auto">
          <a:xfrm rot="16200000">
            <a:off x="3040885" y="2761499"/>
            <a:ext cx="1031604" cy="44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UW Acrylic plate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8" name="Rectangle 61"/>
          <p:cNvSpPr>
            <a:spLocks noChangeArrowheads="1"/>
          </p:cNvSpPr>
          <p:nvPr/>
        </p:nvSpPr>
        <p:spPr bwMode="auto">
          <a:xfrm>
            <a:off x="3097510" y="5684796"/>
            <a:ext cx="3426024" cy="190032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9" name="Text Box 60"/>
          <p:cNvSpPr txBox="1">
            <a:spLocks noChangeArrowheads="1"/>
          </p:cNvSpPr>
          <p:nvPr/>
        </p:nvSpPr>
        <p:spPr bwMode="auto">
          <a:xfrm>
            <a:off x="5237838" y="5692036"/>
            <a:ext cx="865877" cy="24794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0" name="Text Box 59"/>
          <p:cNvSpPr txBox="1">
            <a:spLocks noChangeArrowheads="1"/>
          </p:cNvSpPr>
          <p:nvPr/>
        </p:nvSpPr>
        <p:spPr bwMode="auto">
          <a:xfrm>
            <a:off x="3813451" y="5684796"/>
            <a:ext cx="1220099" cy="2461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Acrylic plate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1" name="Text Box 58"/>
          <p:cNvSpPr txBox="1">
            <a:spLocks noChangeArrowheads="1"/>
          </p:cNvSpPr>
          <p:nvPr/>
        </p:nvSpPr>
        <p:spPr bwMode="auto">
          <a:xfrm>
            <a:off x="4617479" y="5482095"/>
            <a:ext cx="865877" cy="24794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2" name="Text Box 57"/>
          <p:cNvSpPr txBox="1">
            <a:spLocks noChangeArrowheads="1"/>
          </p:cNvSpPr>
          <p:nvPr/>
        </p:nvSpPr>
        <p:spPr bwMode="auto">
          <a:xfrm>
            <a:off x="5425257" y="3073209"/>
            <a:ext cx="581000" cy="2262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3" name="Line 56"/>
          <p:cNvSpPr>
            <a:spLocks noChangeShapeType="1"/>
          </p:cNvSpPr>
          <p:nvPr/>
        </p:nvSpPr>
        <p:spPr bwMode="auto">
          <a:xfrm flipH="1">
            <a:off x="5940659" y="2798115"/>
            <a:ext cx="3748" cy="1357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24" name="Group 51"/>
          <p:cNvGrpSpPr>
            <a:grpSpLocks/>
          </p:cNvGrpSpPr>
          <p:nvPr/>
        </p:nvGrpSpPr>
        <p:grpSpPr bwMode="auto">
          <a:xfrm>
            <a:off x="5906924" y="2942901"/>
            <a:ext cx="176174" cy="405402"/>
            <a:chOff x="7010" y="5823"/>
            <a:chExt cx="236" cy="560"/>
          </a:xfrm>
        </p:grpSpPr>
        <p:grpSp>
          <p:nvGrpSpPr>
            <p:cNvPr id="425" name="Group 53"/>
            <p:cNvGrpSpPr>
              <a:grpSpLocks/>
            </p:cNvGrpSpPr>
            <p:nvPr/>
          </p:nvGrpSpPr>
          <p:grpSpPr bwMode="auto">
            <a:xfrm>
              <a:off x="7010" y="5823"/>
              <a:ext cx="236" cy="560"/>
              <a:chOff x="5453" y="1374"/>
              <a:chExt cx="235" cy="559"/>
            </a:xfrm>
          </p:grpSpPr>
          <p:sp>
            <p:nvSpPr>
              <p:cNvPr id="427" name="Line 55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8" name="Line 54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26" name="Rectangle 52"/>
            <p:cNvSpPr>
              <a:spLocks noChangeArrowheads="1"/>
            </p:cNvSpPr>
            <p:nvPr/>
          </p:nvSpPr>
          <p:spPr bwMode="auto">
            <a:xfrm rot="16200000">
              <a:off x="6969" y="6053"/>
              <a:ext cx="312" cy="132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29" name="Line 50"/>
          <p:cNvSpPr>
            <a:spLocks noChangeShapeType="1"/>
          </p:cNvSpPr>
          <p:nvPr/>
        </p:nvSpPr>
        <p:spPr bwMode="auto">
          <a:xfrm>
            <a:off x="5854446" y="2859649"/>
            <a:ext cx="0" cy="13392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" name="Line 49"/>
          <p:cNvSpPr>
            <a:spLocks noChangeShapeType="1"/>
          </p:cNvSpPr>
          <p:nvPr/>
        </p:nvSpPr>
        <p:spPr bwMode="auto">
          <a:xfrm>
            <a:off x="5863818" y="2930233"/>
            <a:ext cx="138690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31" name="Group 43"/>
          <p:cNvGrpSpPr>
            <a:grpSpLocks/>
          </p:cNvGrpSpPr>
          <p:nvPr/>
        </p:nvGrpSpPr>
        <p:grpSpPr bwMode="auto">
          <a:xfrm>
            <a:off x="5940659" y="2678666"/>
            <a:ext cx="566006" cy="204512"/>
            <a:chOff x="5202" y="2133"/>
            <a:chExt cx="756" cy="283"/>
          </a:xfrm>
        </p:grpSpPr>
        <p:sp>
          <p:nvSpPr>
            <p:cNvPr id="432" name="Line 48"/>
            <p:cNvSpPr>
              <a:spLocks noChangeShapeType="1"/>
            </p:cNvSpPr>
            <p:nvPr/>
          </p:nvSpPr>
          <p:spPr bwMode="auto">
            <a:xfrm>
              <a:off x="5202" y="2292"/>
              <a:ext cx="19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Line 47"/>
            <p:cNvSpPr>
              <a:spLocks noChangeShapeType="1"/>
            </p:cNvSpPr>
            <p:nvPr/>
          </p:nvSpPr>
          <p:spPr bwMode="auto">
            <a:xfrm>
              <a:off x="5410" y="2185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Line 46"/>
            <p:cNvSpPr>
              <a:spLocks noChangeShapeType="1"/>
            </p:cNvSpPr>
            <p:nvPr/>
          </p:nvSpPr>
          <p:spPr bwMode="auto">
            <a:xfrm>
              <a:off x="5494" y="2191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Line 45"/>
            <p:cNvSpPr>
              <a:spLocks noChangeShapeType="1"/>
            </p:cNvSpPr>
            <p:nvPr/>
          </p:nvSpPr>
          <p:spPr bwMode="auto">
            <a:xfrm flipV="1">
              <a:off x="5507" y="2292"/>
              <a:ext cx="1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AutoShape 44"/>
            <p:cNvSpPr>
              <a:spLocks noChangeArrowheads="1"/>
            </p:cNvSpPr>
            <p:nvPr/>
          </p:nvSpPr>
          <p:spPr bwMode="auto">
            <a:xfrm rot="5400000">
              <a:off x="5693" y="2151"/>
              <a:ext cx="283" cy="24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37" name="Text Box 42"/>
          <p:cNvSpPr txBox="1">
            <a:spLocks noChangeArrowheads="1"/>
          </p:cNvSpPr>
          <p:nvPr/>
        </p:nvSpPr>
        <p:spPr bwMode="auto">
          <a:xfrm>
            <a:off x="6203046" y="2439768"/>
            <a:ext cx="456825" cy="182794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ЗЧУ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8" name="Group 39"/>
          <p:cNvGrpSpPr>
            <a:grpSpLocks/>
          </p:cNvGrpSpPr>
          <p:nvPr/>
        </p:nvGrpSpPr>
        <p:grpSpPr bwMode="auto">
          <a:xfrm>
            <a:off x="9692793" y="1668780"/>
            <a:ext cx="176174" cy="405402"/>
            <a:chOff x="5453" y="1374"/>
            <a:chExt cx="235" cy="559"/>
          </a:xfrm>
        </p:grpSpPr>
        <p:sp>
          <p:nvSpPr>
            <p:cNvPr id="439" name="Line 41"/>
            <p:cNvSpPr>
              <a:spLocks noChangeShapeType="1"/>
            </p:cNvSpPr>
            <p:nvPr/>
          </p:nvSpPr>
          <p:spPr bwMode="auto">
            <a:xfrm>
              <a:off x="5582" y="1374"/>
              <a:ext cx="0" cy="55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Line 40"/>
            <p:cNvSpPr>
              <a:spLocks noChangeShapeType="1"/>
            </p:cNvSpPr>
            <p:nvPr/>
          </p:nvSpPr>
          <p:spPr bwMode="auto">
            <a:xfrm>
              <a:off x="5453" y="1934"/>
              <a:ext cx="23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41" name="Text Box 38"/>
          <p:cNvSpPr txBox="1">
            <a:spLocks noChangeArrowheads="1"/>
          </p:cNvSpPr>
          <p:nvPr/>
        </p:nvSpPr>
        <p:spPr bwMode="auto">
          <a:xfrm>
            <a:off x="9256106" y="1189175"/>
            <a:ext cx="577251" cy="2135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68MΩ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3" name="Line 37"/>
          <p:cNvSpPr>
            <a:spLocks noChangeShapeType="1"/>
          </p:cNvSpPr>
          <p:nvPr/>
        </p:nvSpPr>
        <p:spPr bwMode="auto">
          <a:xfrm>
            <a:off x="9220936" y="1829898"/>
            <a:ext cx="568566" cy="35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45" name="Group 32"/>
          <p:cNvGrpSpPr>
            <a:grpSpLocks/>
          </p:cNvGrpSpPr>
          <p:nvPr/>
        </p:nvGrpSpPr>
        <p:grpSpPr bwMode="auto">
          <a:xfrm>
            <a:off x="9227993" y="1382827"/>
            <a:ext cx="577251" cy="114020"/>
            <a:chOff x="7309" y="2906"/>
            <a:chExt cx="770" cy="157"/>
          </a:xfrm>
        </p:grpSpPr>
        <p:sp>
          <p:nvSpPr>
            <p:cNvPr id="446" name="Line 34"/>
            <p:cNvSpPr>
              <a:spLocks noChangeShapeType="1"/>
            </p:cNvSpPr>
            <p:nvPr/>
          </p:nvSpPr>
          <p:spPr bwMode="auto">
            <a:xfrm>
              <a:off x="7309" y="2991"/>
              <a:ext cx="77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Rectangle 33"/>
            <p:cNvSpPr>
              <a:spLocks noChangeArrowheads="1"/>
            </p:cNvSpPr>
            <p:nvPr/>
          </p:nvSpPr>
          <p:spPr bwMode="auto">
            <a:xfrm rot="10800000">
              <a:off x="7603" y="2906"/>
              <a:ext cx="324" cy="15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48" name="Group 28"/>
          <p:cNvGrpSpPr>
            <a:grpSpLocks/>
          </p:cNvGrpSpPr>
          <p:nvPr/>
        </p:nvGrpSpPr>
        <p:grpSpPr bwMode="auto">
          <a:xfrm>
            <a:off x="9734025" y="1451600"/>
            <a:ext cx="753425" cy="352918"/>
            <a:chOff x="7924" y="2178"/>
            <a:chExt cx="1004" cy="488"/>
          </a:xfrm>
        </p:grpSpPr>
        <p:sp>
          <p:nvSpPr>
            <p:cNvPr id="449" name="Line 31"/>
            <p:cNvSpPr>
              <a:spLocks noChangeShapeType="1"/>
            </p:cNvSpPr>
            <p:nvPr/>
          </p:nvSpPr>
          <p:spPr bwMode="auto">
            <a:xfrm flipH="1">
              <a:off x="8005" y="2178"/>
              <a:ext cx="9" cy="488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Rectangle 30"/>
            <p:cNvSpPr>
              <a:spLocks noChangeArrowheads="1"/>
            </p:cNvSpPr>
            <p:nvPr/>
          </p:nvSpPr>
          <p:spPr bwMode="auto">
            <a:xfrm rot="16200000">
              <a:off x="7841" y="2334"/>
              <a:ext cx="324" cy="15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Text Box 29"/>
            <p:cNvSpPr txBox="1">
              <a:spLocks noChangeArrowheads="1"/>
            </p:cNvSpPr>
            <p:nvPr/>
          </p:nvSpPr>
          <p:spPr bwMode="auto">
            <a:xfrm>
              <a:off x="8158" y="2267"/>
              <a:ext cx="770" cy="29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8.6MΩ</a:t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2" name="Group 21"/>
          <p:cNvGrpSpPr>
            <a:grpSpLocks/>
          </p:cNvGrpSpPr>
          <p:nvPr/>
        </p:nvGrpSpPr>
        <p:grpSpPr bwMode="auto">
          <a:xfrm>
            <a:off x="9808993" y="1160218"/>
            <a:ext cx="1581818" cy="586385"/>
            <a:chOff x="8025" y="1785"/>
            <a:chExt cx="2110" cy="809"/>
          </a:xfrm>
        </p:grpSpPr>
        <p:grpSp>
          <p:nvGrpSpPr>
            <p:cNvPr id="453" name="Group 24"/>
            <p:cNvGrpSpPr>
              <a:grpSpLocks/>
            </p:cNvGrpSpPr>
            <p:nvPr/>
          </p:nvGrpSpPr>
          <p:grpSpPr bwMode="auto">
            <a:xfrm>
              <a:off x="8025" y="2081"/>
              <a:ext cx="1686" cy="157"/>
              <a:chOff x="8025" y="2081"/>
              <a:chExt cx="1686" cy="157"/>
            </a:xfrm>
          </p:grpSpPr>
          <p:sp>
            <p:nvSpPr>
              <p:cNvPr id="456" name="Line 27"/>
              <p:cNvSpPr>
                <a:spLocks noChangeShapeType="1"/>
              </p:cNvSpPr>
              <p:nvPr/>
            </p:nvSpPr>
            <p:spPr bwMode="auto">
              <a:xfrm>
                <a:off x="8025" y="2162"/>
                <a:ext cx="1594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7" name="Oval 26"/>
              <p:cNvSpPr>
                <a:spLocks noChangeArrowheads="1"/>
              </p:cNvSpPr>
              <p:nvPr/>
            </p:nvSpPr>
            <p:spPr bwMode="auto">
              <a:xfrm rot="16200000">
                <a:off x="9615" y="2111"/>
                <a:ext cx="100" cy="92"/>
              </a:xfrm>
              <a:prstGeom prst="ellipse">
                <a:avLst/>
              </a:prstGeom>
              <a:solidFill>
                <a:srgbClr val="FFFFFF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8" name="Rectangle 25"/>
              <p:cNvSpPr>
                <a:spLocks noChangeArrowheads="1"/>
              </p:cNvSpPr>
              <p:nvPr/>
            </p:nvSpPr>
            <p:spPr bwMode="auto">
              <a:xfrm rot="10800000">
                <a:off x="9015" y="2081"/>
                <a:ext cx="324" cy="157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54" name="Text Box 23"/>
            <p:cNvSpPr txBox="1">
              <a:spLocks noChangeArrowheads="1"/>
            </p:cNvSpPr>
            <p:nvPr/>
          </p:nvSpPr>
          <p:spPr bwMode="auto">
            <a:xfrm>
              <a:off x="8849" y="1785"/>
              <a:ext cx="1125" cy="29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1MΩ filter</a:t>
              </a:r>
              <a:b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Text Box 22"/>
            <p:cNvSpPr txBox="1">
              <a:spLocks noChangeArrowheads="1"/>
            </p:cNvSpPr>
            <p:nvPr/>
          </p:nvSpPr>
          <p:spPr bwMode="auto">
            <a:xfrm>
              <a:off x="9386" y="2255"/>
              <a:ext cx="749" cy="3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+V</a:t>
              </a:r>
              <a:r>
                <a:rPr kumimoji="0" lang="en-US" altLang="ru-RU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9" name="Group 16"/>
          <p:cNvGrpSpPr>
            <a:grpSpLocks/>
          </p:cNvGrpSpPr>
          <p:nvPr/>
        </p:nvGrpSpPr>
        <p:grpSpPr bwMode="auto">
          <a:xfrm>
            <a:off x="8324632" y="1451600"/>
            <a:ext cx="910858" cy="280524"/>
            <a:chOff x="6043" y="2176"/>
            <a:chExt cx="1216" cy="387"/>
          </a:xfrm>
        </p:grpSpPr>
        <p:sp>
          <p:nvSpPr>
            <p:cNvPr id="460" name="Line 20"/>
            <p:cNvSpPr>
              <a:spLocks noChangeShapeType="1"/>
            </p:cNvSpPr>
            <p:nvPr/>
          </p:nvSpPr>
          <p:spPr bwMode="auto">
            <a:xfrm>
              <a:off x="7259" y="2176"/>
              <a:ext cx="0" cy="186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Line 19"/>
            <p:cNvSpPr>
              <a:spLocks noChangeShapeType="1"/>
            </p:cNvSpPr>
            <p:nvPr/>
          </p:nvSpPr>
          <p:spPr bwMode="auto">
            <a:xfrm>
              <a:off x="6043" y="2555"/>
              <a:ext cx="1191" cy="8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Line 18"/>
            <p:cNvSpPr>
              <a:spLocks noChangeShapeType="1"/>
            </p:cNvSpPr>
            <p:nvPr/>
          </p:nvSpPr>
          <p:spPr bwMode="auto">
            <a:xfrm flipV="1">
              <a:off x="6043" y="2362"/>
              <a:ext cx="1191" cy="8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Rectangle 17"/>
            <p:cNvSpPr>
              <a:spLocks noChangeArrowheads="1"/>
            </p:cNvSpPr>
            <p:nvPr/>
          </p:nvSpPr>
          <p:spPr bwMode="auto">
            <a:xfrm>
              <a:off x="6434" y="237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65" name="Line 14"/>
          <p:cNvSpPr>
            <a:spLocks noChangeShapeType="1"/>
          </p:cNvSpPr>
          <p:nvPr/>
        </p:nvSpPr>
        <p:spPr bwMode="auto">
          <a:xfrm>
            <a:off x="9220302" y="1726692"/>
            <a:ext cx="0" cy="10260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66" name="Group 3"/>
          <p:cNvGrpSpPr>
            <a:grpSpLocks/>
          </p:cNvGrpSpPr>
          <p:nvPr/>
        </p:nvGrpSpPr>
        <p:grpSpPr bwMode="auto">
          <a:xfrm>
            <a:off x="9237364" y="919510"/>
            <a:ext cx="566006" cy="204512"/>
            <a:chOff x="8400" y="1377"/>
            <a:chExt cx="756" cy="283"/>
          </a:xfrm>
        </p:grpSpPr>
        <p:sp>
          <p:nvSpPr>
            <p:cNvPr id="467" name="Line 8"/>
            <p:cNvSpPr>
              <a:spLocks noChangeShapeType="1"/>
            </p:cNvSpPr>
            <p:nvPr/>
          </p:nvSpPr>
          <p:spPr bwMode="auto">
            <a:xfrm>
              <a:off x="8400" y="1536"/>
              <a:ext cx="19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8" name="Line 7"/>
            <p:cNvSpPr>
              <a:spLocks noChangeShapeType="1"/>
            </p:cNvSpPr>
            <p:nvPr/>
          </p:nvSpPr>
          <p:spPr bwMode="auto">
            <a:xfrm>
              <a:off x="8608" y="1429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9" name="Line 6"/>
            <p:cNvSpPr>
              <a:spLocks noChangeShapeType="1"/>
            </p:cNvSpPr>
            <p:nvPr/>
          </p:nvSpPr>
          <p:spPr bwMode="auto">
            <a:xfrm>
              <a:off x="8692" y="1435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0" name="Line 5"/>
            <p:cNvSpPr>
              <a:spLocks noChangeShapeType="1"/>
            </p:cNvSpPr>
            <p:nvPr/>
          </p:nvSpPr>
          <p:spPr bwMode="auto">
            <a:xfrm flipV="1">
              <a:off x="8705" y="1536"/>
              <a:ext cx="1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1" name="AutoShape 4"/>
            <p:cNvSpPr>
              <a:spLocks noChangeArrowheads="1"/>
            </p:cNvSpPr>
            <p:nvPr/>
          </p:nvSpPr>
          <p:spPr bwMode="auto">
            <a:xfrm rot="5400000">
              <a:off x="8891" y="1395"/>
              <a:ext cx="283" cy="24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72" name="Line 2"/>
          <p:cNvSpPr>
            <a:spLocks noChangeShapeType="1"/>
          </p:cNvSpPr>
          <p:nvPr/>
        </p:nvSpPr>
        <p:spPr bwMode="auto">
          <a:xfrm>
            <a:off x="9235490" y="1044389"/>
            <a:ext cx="0" cy="38006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3" name="Text Box 1"/>
          <p:cNvSpPr txBox="1">
            <a:spLocks noChangeArrowheads="1"/>
          </p:cNvSpPr>
          <p:nvPr/>
        </p:nvSpPr>
        <p:spPr bwMode="auto">
          <a:xfrm>
            <a:off x="9497877" y="783772"/>
            <a:ext cx="571629" cy="16831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ЗЧУ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837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Описание каналов </a:t>
            </a:r>
            <a:r>
              <a:rPr lang="en-US" dirty="0" err="1" smtClean="0">
                <a:solidFill>
                  <a:srgbClr val="FF0000"/>
                </a:solidFill>
              </a:rPr>
              <a:t>SiPM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30" y="859352"/>
            <a:ext cx="5695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Ch_0 – </a:t>
            </a:r>
            <a:r>
              <a:rPr lang="ru-RU" dirty="0" smtClean="0"/>
              <a:t>сумма 3-х ФЭУ</a:t>
            </a:r>
          </a:p>
          <a:p>
            <a:r>
              <a:rPr lang="en-US" dirty="0" smtClean="0"/>
              <a:t>Ch_1 </a:t>
            </a:r>
            <a:r>
              <a:rPr lang="ru-RU" dirty="0" smtClean="0"/>
              <a:t>– один ФЭУ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_</a:t>
            </a:r>
            <a:r>
              <a:rPr lang="ru-RU" dirty="0" smtClean="0"/>
              <a:t>2 – сигнал с </a:t>
            </a:r>
            <a:r>
              <a:rPr lang="en-US" dirty="0" smtClean="0"/>
              <a:t>THGEM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Ch</a:t>
            </a:r>
            <a:r>
              <a:rPr lang="en-US" dirty="0" smtClean="0"/>
              <a:t>_</a:t>
            </a:r>
            <a:r>
              <a:rPr lang="ru-RU" dirty="0" smtClean="0"/>
              <a:t>32 - </a:t>
            </a:r>
            <a:r>
              <a:rPr lang="en-US" dirty="0" err="1" smtClean="0"/>
              <a:t>Ch</a:t>
            </a:r>
            <a:r>
              <a:rPr lang="en-US" dirty="0" smtClean="0"/>
              <a:t>_</a:t>
            </a:r>
            <a:r>
              <a:rPr lang="ru-RU" dirty="0" smtClean="0"/>
              <a:t>63 – сигнал с </a:t>
            </a:r>
            <a:r>
              <a:rPr lang="en-US" dirty="0" err="1" smtClean="0"/>
              <a:t>SiPM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57832"/>
              </p:ext>
            </p:extLst>
          </p:nvPr>
        </p:nvGraphicFramePr>
        <p:xfrm>
          <a:off x="4402903" y="1227909"/>
          <a:ext cx="7008152" cy="552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6"/>
                <a:gridCol w="296091"/>
                <a:gridCol w="226423"/>
                <a:gridCol w="1088571"/>
                <a:gridCol w="1071155"/>
                <a:gridCol w="888274"/>
                <a:gridCol w="940526"/>
                <a:gridCol w="992777"/>
                <a:gridCol w="261257"/>
                <a:gridCol w="379472"/>
                <a:gridCol w="502920"/>
              </a:tblGrid>
              <a:tr h="42726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1(0)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en-US" sz="1600" dirty="0" smtClean="0"/>
                        <a:t>[32]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2(1)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[33] {iv}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3(16)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en-US" sz="1600" dirty="0" smtClean="0"/>
                        <a:t>[48]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4(17)</a:t>
                      </a:r>
                    </a:p>
                    <a:p>
                      <a:pPr algn="ctr"/>
                      <a:r>
                        <a:rPr lang="en-US" sz="1600" dirty="0" smtClean="0"/>
                        <a:t>[49]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5(2)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[34]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4767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6(3)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[35] {iv}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7(</a:t>
                      </a:r>
                      <a:r>
                        <a:rPr lang="ru-RU" sz="1600" dirty="0" smtClean="0"/>
                        <a:t>18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ctr"/>
                      <a:r>
                        <a:rPr lang="en-US" sz="1600" dirty="0" smtClean="0"/>
                        <a:t>[50]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ru-RU" sz="1600" dirty="0" smtClean="0"/>
                        <a:t>(19)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[51]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9(4)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[36]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10(5)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[37] {iv}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r>
                        <a:rPr lang="ru-RU" sz="1600" dirty="0" smtClean="0"/>
                        <a:t>(20)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[52]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r>
                        <a:rPr lang="ru-RU" sz="1600" dirty="0" smtClean="0"/>
                        <a:t>(21)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[53]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r>
                        <a:rPr lang="ru-RU" sz="1600" dirty="0" smtClean="0"/>
                        <a:t>(6)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[38]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r>
                        <a:rPr lang="ru-RU" sz="1600" dirty="0" smtClean="0"/>
                        <a:t>(7)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[39] {iv}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r>
                        <a:rPr lang="ru-RU" sz="1600" dirty="0" smtClean="0"/>
                        <a:t>(22)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[54]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r>
                        <a:rPr lang="ru-RU" sz="1600" dirty="0" smtClean="0"/>
                        <a:t>(23)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[55]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r>
                        <a:rPr lang="ru-RU" sz="1600" dirty="0" smtClean="0"/>
                        <a:t>(8)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[40]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r>
                        <a:rPr lang="ru-RU" sz="1600" dirty="0" smtClean="0"/>
                        <a:t>(9)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[41] {iv}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r>
                        <a:rPr lang="ru-RU" sz="1600" dirty="0" smtClean="0"/>
                        <a:t>(24)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[56]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r>
                        <a:rPr lang="ru-RU" sz="1600" dirty="0" smtClean="0"/>
                        <a:t>(25)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[57]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r>
                        <a:rPr lang="ru-RU" sz="1600" dirty="0" smtClean="0"/>
                        <a:t>(10)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[42] {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r>
                        <a:rPr lang="ru-RU" sz="1600" dirty="0" smtClean="0"/>
                        <a:t>(11)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[43] {iv}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r>
                        <a:rPr lang="ru-RU" sz="1600" dirty="0" smtClean="0"/>
                        <a:t>(26)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[58] {ii}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r>
                        <a:rPr lang="ru-RU" sz="1600" dirty="0" smtClean="0"/>
                        <a:t>(27)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[59] {iii}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r>
                        <a:rPr lang="ru-RU" sz="1600" dirty="0" smtClean="0"/>
                        <a:t>(12)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[44] {iv}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72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7153542" y="735883"/>
          <a:ext cx="513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06"/>
              </a:tblGrid>
              <a:tr h="3340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76086" y="732311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Неподключенный канал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0896149" y="735883"/>
          <a:ext cx="513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06"/>
              </a:tblGrid>
              <a:tr h="3340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18693" y="732311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Подключенный канал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163"/>
              </p:ext>
            </p:extLst>
          </p:nvPr>
        </p:nvGraphicFramePr>
        <p:xfrm>
          <a:off x="2955833" y="2432245"/>
          <a:ext cx="893357" cy="72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357"/>
              </a:tblGrid>
              <a:tr h="7267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[38]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dirty="0"/>
                    </a:p>
                  </a:txBody>
                  <a:tcPr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130" y="3163359"/>
            <a:ext cx="4167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– </a:t>
            </a:r>
            <a:r>
              <a:rPr lang="ru-RU" dirty="0" smtClean="0"/>
              <a:t>физический номер расположения </a:t>
            </a:r>
            <a:r>
              <a:rPr lang="en-US" dirty="0" err="1" smtClean="0"/>
              <a:t>SiPM</a:t>
            </a:r>
            <a:r>
              <a:rPr lang="en-US" dirty="0" smtClean="0"/>
              <a:t> </a:t>
            </a:r>
            <a:r>
              <a:rPr lang="ru-RU" dirty="0" smtClean="0"/>
              <a:t>на матрице. Номера идут последовательно от 1 до 25</a:t>
            </a:r>
          </a:p>
          <a:p>
            <a:endParaRPr lang="ru-RU" dirty="0"/>
          </a:p>
          <a:p>
            <a:r>
              <a:rPr lang="ru-RU" dirty="0" smtClean="0"/>
              <a:t>(6) – номер канала при подключении на нижний разъем </a:t>
            </a:r>
            <a:r>
              <a:rPr lang="en-US" dirty="0" smtClean="0"/>
              <a:t>v1740</a:t>
            </a:r>
          </a:p>
          <a:p>
            <a:endParaRPr lang="en-US" dirty="0"/>
          </a:p>
          <a:p>
            <a:r>
              <a:rPr lang="en-US" dirty="0" smtClean="0"/>
              <a:t>[38] - </a:t>
            </a:r>
            <a:r>
              <a:rPr lang="ru-RU" dirty="0" smtClean="0"/>
              <a:t>номер канала при подключении на верхний разъем </a:t>
            </a:r>
            <a:r>
              <a:rPr lang="en-US" dirty="0" smtClean="0"/>
              <a:t>v1740.</a:t>
            </a:r>
          </a:p>
          <a:p>
            <a:r>
              <a:rPr lang="en-US" dirty="0" smtClean="0"/>
              <a:t>[j] = (</a:t>
            </a:r>
            <a:r>
              <a:rPr lang="en-US" dirty="0" err="1" smtClean="0"/>
              <a:t>i</a:t>
            </a:r>
            <a:r>
              <a:rPr lang="en-US" dirty="0" smtClean="0"/>
              <a:t>) + 32</a:t>
            </a:r>
          </a:p>
          <a:p>
            <a:r>
              <a:rPr lang="ru-RU" dirty="0" smtClean="0"/>
              <a:t>Это наш случай.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</a:t>
            </a:r>
            <a:r>
              <a:rPr lang="en-US" dirty="0" err="1" smtClean="0"/>
              <a:t>i</a:t>
            </a:r>
            <a:r>
              <a:rPr lang="en-US" dirty="0" smtClean="0"/>
              <a:t>} – </a:t>
            </a:r>
            <a:r>
              <a:rPr lang="ru-RU" dirty="0" smtClean="0"/>
              <a:t>канал питания </a:t>
            </a:r>
            <a:r>
              <a:rPr lang="en-US" dirty="0" err="1" smtClean="0"/>
              <a:t>SiPM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, ii, iii, iv)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406887" y="2610955"/>
            <a:ext cx="1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Легенда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837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Описание каналов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питания </a:t>
            </a:r>
            <a:r>
              <a:rPr lang="en-US" dirty="0" err="1" smtClean="0">
                <a:solidFill>
                  <a:srgbClr val="FF0000"/>
                </a:solidFill>
              </a:rPr>
              <a:t>SiPM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6419"/>
              </p:ext>
            </p:extLst>
          </p:nvPr>
        </p:nvGraphicFramePr>
        <p:xfrm>
          <a:off x="1441988" y="870857"/>
          <a:ext cx="8973463" cy="527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83"/>
                <a:gridCol w="1929610"/>
                <a:gridCol w="1600162"/>
                <a:gridCol w="1694291"/>
                <a:gridCol w="1788417"/>
              </a:tblGrid>
              <a:tr h="1031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1(0)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[32]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2(1)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[33] {iv}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3(16)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[48]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4(17)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[49]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5(2)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[34]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531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6(3)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[35] {iv}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7(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[50]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(19)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[51]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9(4)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[36]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10(5)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[37] {iv}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31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[52]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(21)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[53]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[38]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[39] {iv}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(22)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[54]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31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(23)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[55]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(8)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[40]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(9)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[41] {iv}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(24)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[56]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(25)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[57]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31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[42] {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(11)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[43] {iv}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(26)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[58] {ii}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(27)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[59] {iii}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(12)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[44] {iv}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Обработка сигналов с ФЭУ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1554" y="1463040"/>
            <a:ext cx="6200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Усредняем сигнал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Находим границы положительной части</a:t>
            </a:r>
          </a:p>
          <a:p>
            <a:pPr marL="342900" indent="-342900">
              <a:buAutoNum type="arabicParenR"/>
            </a:pPr>
            <a:r>
              <a:rPr lang="ru-RU" dirty="0" smtClean="0"/>
              <a:t>Интегрируем каждый отдельный сигнал в этом интервале</a:t>
            </a:r>
          </a:p>
          <a:p>
            <a:pPr marL="342900" indent="-342900">
              <a:buAutoNum type="arabicParenR"/>
            </a:pPr>
            <a:r>
              <a:rPr lang="ru-RU" dirty="0" smtClean="0"/>
              <a:t>Строим гистограмму площадей (размерность  </a:t>
            </a:r>
            <a:r>
              <a:rPr lang="en-US" dirty="0" smtClean="0"/>
              <a:t>mV*ns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Аппроксимируем гауссом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437617" y="4794279"/>
            <a:ext cx="6393275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event_x-ray_8_thmV,</a:t>
            </a:r>
            <a:r>
              <a:rPr lang="ru-RU" dirty="0" smtClean="0">
                <a:solidFill>
                  <a:srgbClr val="FF0000"/>
                </a:solidFill>
              </a:rPr>
              <a:t> ∑3</a:t>
            </a:r>
            <a:r>
              <a:rPr lang="en-US" dirty="0" smtClean="0">
                <a:solidFill>
                  <a:srgbClr val="FF0000"/>
                </a:solidFill>
              </a:rPr>
              <a:t>PMT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77" y="918070"/>
            <a:ext cx="6049323" cy="3349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5715" y="1445037"/>
            <a:ext cx="23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510 averaged graphs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27678" y="1208551"/>
            <a:ext cx="253790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56</a:t>
            </a: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</a:t>
            </a: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82300 ns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803526" y="1474236"/>
            <a:ext cx="323437" cy="194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551369" y="1436827"/>
            <a:ext cx="452672" cy="197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9" y="918071"/>
            <a:ext cx="5125281" cy="286082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0" y="3913199"/>
            <a:ext cx="4982110" cy="2892258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Пример обработки при 8 </a:t>
            </a:r>
            <a:r>
              <a:rPr lang="en-US" dirty="0" smtClean="0"/>
              <a:t>kV </a:t>
            </a:r>
            <a:r>
              <a:rPr lang="ru-RU" dirty="0" smtClean="0"/>
              <a:t>от 22 июня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6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3" y="1045280"/>
            <a:ext cx="7654834" cy="581272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"/>
            <a:ext cx="12192000" cy="9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Данные от 22 июня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899955"/>
            <a:ext cx="403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Полученные значения фотоэлектронов в </a:t>
            </a:r>
            <a:r>
              <a:rPr lang="ru-RU" dirty="0" err="1" smtClean="0"/>
              <a:t>онлайне</a:t>
            </a:r>
            <a:r>
              <a:rPr lang="ru-RU" dirty="0" smtClean="0"/>
              <a:t> и </a:t>
            </a:r>
            <a:r>
              <a:rPr lang="ru-RU" dirty="0" err="1" smtClean="0"/>
              <a:t>офлайне</a:t>
            </a:r>
            <a:r>
              <a:rPr lang="ru-RU" dirty="0" smtClean="0"/>
              <a:t> отличаются менее чем на </a:t>
            </a:r>
            <a:r>
              <a:rPr lang="en-US" dirty="0" smtClean="0"/>
              <a:t>3*sigma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32156</TotalTime>
  <Words>1986</Words>
  <Application>Microsoft Office PowerPoint</Application>
  <PresentationFormat>Широкоэкранный</PresentationFormat>
  <Paragraphs>400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Тема Office</vt:lpstr>
      <vt:lpstr>Отчет по заходам от  22 июня 2017, 13 июля  2017, 3 августа </vt:lpstr>
      <vt:lpstr>Схема измерений</vt:lpstr>
      <vt:lpstr>Схема измерений (дополнение)</vt:lpstr>
      <vt:lpstr>Описание установки</vt:lpstr>
      <vt:lpstr>Описание каналов SiPM</vt:lpstr>
      <vt:lpstr>Описание каналов питания SiPM</vt:lpstr>
      <vt:lpstr>Обработка сигналов с ФЭУ</vt:lpstr>
      <vt:lpstr>event_x-ray_8_thmV, ∑3PMT</vt:lpstr>
      <vt:lpstr>Презентация PowerPoint</vt:lpstr>
      <vt:lpstr>Презентация PowerPoint</vt:lpstr>
      <vt:lpstr>Презентация PowerPoint</vt:lpstr>
      <vt:lpstr>event_x-ray_8_thmV, GEM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CoG определение координаты по 3х5 и 5х3 </vt:lpstr>
      <vt:lpstr>Презентация PowerPoint</vt:lpstr>
      <vt:lpstr>Презентация PowerPoint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194</cp:revision>
  <dcterms:created xsi:type="dcterms:W3CDTF">2017-09-05T13:01:37Z</dcterms:created>
  <dcterms:modified xsi:type="dcterms:W3CDTF">2017-11-13T07:23:23Z</dcterms:modified>
</cp:coreProperties>
</file>