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0" r:id="rId5"/>
    <p:sldId id="260" r:id="rId6"/>
    <p:sldId id="262" r:id="rId7"/>
    <p:sldId id="277" r:id="rId8"/>
    <p:sldId id="273" r:id="rId9"/>
    <p:sldId id="274" r:id="rId10"/>
    <p:sldId id="275" r:id="rId11"/>
    <p:sldId id="276" r:id="rId12"/>
    <p:sldId id="278" r:id="rId13"/>
    <p:sldId id="285" r:id="rId14"/>
    <p:sldId id="279" r:id="rId15"/>
    <p:sldId id="280" r:id="rId16"/>
    <p:sldId id="282" r:id="rId17"/>
    <p:sldId id="283" r:id="rId18"/>
    <p:sldId id="284" r:id="rId19"/>
    <p:sldId id="289" r:id="rId20"/>
    <p:sldId id="291" r:id="rId21"/>
    <p:sldId id="288" r:id="rId22"/>
    <p:sldId id="290" r:id="rId23"/>
    <p:sldId id="281" r:id="rId24"/>
    <p:sldId id="272" r:id="rId25"/>
    <p:sldId id="269" r:id="rId26"/>
    <p:sldId id="265" r:id="rId27"/>
    <p:sldId id="264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3D8-370E-40DB-B2F0-402648D9C9E0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8B1-5C08-4D6D-8E9C-AC85E952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48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3D8-370E-40DB-B2F0-402648D9C9E0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8B1-5C08-4D6D-8E9C-AC85E952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02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3D8-370E-40DB-B2F0-402648D9C9E0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8B1-5C08-4D6D-8E9C-AC85E952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05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3D8-370E-40DB-B2F0-402648D9C9E0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8B1-5C08-4D6D-8E9C-AC85E952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90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3D8-370E-40DB-B2F0-402648D9C9E0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8B1-5C08-4D6D-8E9C-AC85E952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09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3D8-370E-40DB-B2F0-402648D9C9E0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8B1-5C08-4D6D-8E9C-AC85E952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44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3D8-370E-40DB-B2F0-402648D9C9E0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8B1-5C08-4D6D-8E9C-AC85E952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7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3D8-370E-40DB-B2F0-402648D9C9E0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8B1-5C08-4D6D-8E9C-AC85E952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24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3D8-370E-40DB-B2F0-402648D9C9E0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8B1-5C08-4D6D-8E9C-AC85E952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23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3D8-370E-40DB-B2F0-402648D9C9E0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8B1-5C08-4D6D-8E9C-AC85E952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40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3D8-370E-40DB-B2F0-402648D9C9E0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8B1-5C08-4D6D-8E9C-AC85E952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A33D8-370E-40DB-B2F0-402648D9C9E0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38B1-5C08-4D6D-8E9C-AC85E952C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21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45622" y="269966"/>
            <a:ext cx="9144000" cy="3126786"/>
          </a:xfrm>
        </p:spPr>
        <p:txBody>
          <a:bodyPr>
            <a:normAutofit/>
          </a:bodyPr>
          <a:lstStyle/>
          <a:p>
            <a:r>
              <a:rPr lang="sv-SE" dirty="0" smtClean="0"/>
              <a:t>Neutron / gamma separation</a:t>
            </a:r>
            <a:br>
              <a:rPr lang="sv-SE" dirty="0" smtClean="0"/>
            </a:br>
            <a:r>
              <a:rPr lang="sv-SE" dirty="0" smtClean="0"/>
              <a:t>using scintillation and ionisation signals in LAr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45622" y="5073786"/>
            <a:ext cx="9144000" cy="1091882"/>
          </a:xfrm>
        </p:spPr>
        <p:txBody>
          <a:bodyPr/>
          <a:lstStyle/>
          <a:p>
            <a:r>
              <a:rPr lang="en-US" dirty="0" smtClean="0"/>
              <a:t>Oleynikov </a:t>
            </a:r>
            <a:r>
              <a:rPr lang="en-US" dirty="0" err="1" smtClean="0"/>
              <a:t>Vladislav</a:t>
            </a:r>
            <a:endParaRPr lang="en-US" dirty="0" smtClean="0"/>
          </a:p>
          <a:p>
            <a:r>
              <a:rPr lang="en-US" dirty="0" smtClean="0"/>
              <a:t>Russia, Novosibirsk, January 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30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161026 run7 (Na)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605767" y="4319294"/>
            <a:ext cx="548640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cut1 = "min_ch1 &gt; -1000 &amp;&amp; max_ch1 &lt; </a:t>
            </a:r>
            <a:r>
              <a:rPr lang="en-US" sz="1600" dirty="0" smtClean="0"/>
              <a:t>4000«</a:t>
            </a:r>
            <a:endParaRPr lang="ru-RU" sz="1600" dirty="0" smtClean="0"/>
          </a:p>
          <a:p>
            <a:r>
              <a:rPr lang="en-US" sz="1600" dirty="0"/>
              <a:t>cut_s2 = "</a:t>
            </a:r>
            <a:r>
              <a:rPr lang="en-US" sz="1600" dirty="0" err="1"/>
              <a:t>n_peaks_caen</a:t>
            </a:r>
            <a:r>
              <a:rPr lang="en-US" sz="1600" dirty="0"/>
              <a:t> &gt; 30 &amp;&amp; </a:t>
            </a:r>
            <a:r>
              <a:rPr lang="en-US" sz="1600" dirty="0" err="1"/>
              <a:t>n_peaks_caen</a:t>
            </a:r>
            <a:r>
              <a:rPr lang="en-US" sz="1600" dirty="0"/>
              <a:t> &lt; </a:t>
            </a:r>
            <a:r>
              <a:rPr lang="en-US" sz="1600" dirty="0" smtClean="0"/>
              <a:t>70”</a:t>
            </a:r>
            <a:endParaRPr lang="ru-RU" sz="1600" dirty="0" smtClean="0"/>
          </a:p>
          <a:p>
            <a:r>
              <a:rPr lang="en-US" sz="1600" dirty="0"/>
              <a:t>cut_s1 = "integral_s1_caen &gt; 0</a:t>
            </a:r>
            <a:r>
              <a:rPr lang="en-US" sz="1600" dirty="0" smtClean="0"/>
              <a:t>";</a:t>
            </a:r>
            <a:endParaRPr lang="ru-RU" sz="1600" dirty="0" smtClean="0"/>
          </a:p>
          <a:p>
            <a:r>
              <a:rPr lang="en-US" sz="1600" dirty="0"/>
              <a:t>cut_point_s2_right = "point_s2_right_caen &lt; 9600</a:t>
            </a:r>
            <a:r>
              <a:rPr lang="en-US" sz="1600" dirty="0" smtClean="0"/>
              <a:t>";</a:t>
            </a:r>
          </a:p>
          <a:p>
            <a:r>
              <a:rPr lang="en-US" sz="1600" dirty="0" err="1"/>
              <a:t>cut_first_third</a:t>
            </a:r>
            <a:r>
              <a:rPr lang="en-US" sz="1600" dirty="0"/>
              <a:t> = "point_s2_left_caen*5 &lt; </a:t>
            </a:r>
            <a:r>
              <a:rPr lang="en-US" sz="1600" dirty="0" smtClean="0">
                <a:solidFill>
                  <a:srgbClr val="00B050"/>
                </a:solidFill>
              </a:rPr>
              <a:t>15000</a:t>
            </a:r>
            <a:r>
              <a:rPr lang="en-US" sz="1600" dirty="0"/>
              <a:t>"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Integral units [mV * ns]</a:t>
            </a:r>
            <a:endParaRPr lang="en-US" sz="1600" dirty="0"/>
          </a:p>
          <a:p>
            <a:r>
              <a:rPr lang="en-US" sz="1600" dirty="0" smtClean="0"/>
              <a:t>195 from 23000 </a:t>
            </a:r>
            <a:r>
              <a:rPr lang="en-US" sz="1600" dirty="0"/>
              <a:t>events </a:t>
            </a:r>
            <a:endParaRPr lang="ru-RU" sz="1600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644"/>
            <a:ext cx="4030568" cy="281959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612" y="1415310"/>
            <a:ext cx="3570745" cy="258192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401" y="1574618"/>
            <a:ext cx="3815234" cy="2422616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092168" y="4057684"/>
            <a:ext cx="35402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peak_position_caen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point_s2_left_caen"</a:t>
            </a:r>
            <a:endParaRPr lang="ru-RU" sz="1100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9596847" y="2978331"/>
            <a:ext cx="426719" cy="166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45357" y="4641354"/>
            <a:ext cx="4342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Похоже, что реальный </a:t>
            </a:r>
            <a:r>
              <a:rPr lang="en-US" dirty="0" smtClean="0"/>
              <a:t>S1 </a:t>
            </a:r>
            <a:r>
              <a:rPr lang="ru-RU" dirty="0" smtClean="0"/>
              <a:t>сигнал в интервале (-500, 1000 ) </a:t>
            </a:r>
            <a:r>
              <a:rPr lang="ru-RU" dirty="0" err="1" smtClean="0"/>
              <a:t>нс</a:t>
            </a:r>
            <a:r>
              <a:rPr lang="ru-RU" dirty="0" smtClean="0"/>
              <a:t> относительно триггера</a:t>
            </a:r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V="1">
            <a:off x="4468408" y="2660718"/>
            <a:ext cx="2359112" cy="1104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34110" y="2012748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Корреляция?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7779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161026 run7 (Na)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304545" y="4318600"/>
            <a:ext cx="548640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cut1 = "min_ch1 &gt; -1000 &amp;&amp; max_ch1 &lt; </a:t>
            </a:r>
            <a:r>
              <a:rPr lang="en-US" sz="1600" dirty="0" smtClean="0"/>
              <a:t>4000«</a:t>
            </a:r>
            <a:endParaRPr lang="ru-RU" sz="1600" dirty="0" smtClean="0"/>
          </a:p>
          <a:p>
            <a:r>
              <a:rPr lang="en-US" sz="1600" dirty="0"/>
              <a:t>cut_s2 = "</a:t>
            </a:r>
            <a:r>
              <a:rPr lang="en-US" sz="1600" dirty="0" err="1"/>
              <a:t>n_peaks_caen</a:t>
            </a:r>
            <a:r>
              <a:rPr lang="en-US" sz="1600" dirty="0"/>
              <a:t> &gt; 30 &amp;&amp; </a:t>
            </a:r>
            <a:r>
              <a:rPr lang="en-US" sz="1600" dirty="0" err="1"/>
              <a:t>n_peaks_caen</a:t>
            </a:r>
            <a:r>
              <a:rPr lang="en-US" sz="1600" dirty="0"/>
              <a:t> &lt; </a:t>
            </a:r>
            <a:r>
              <a:rPr lang="en-US" sz="1600" dirty="0" smtClean="0"/>
              <a:t>70”</a:t>
            </a:r>
            <a:endParaRPr lang="ru-RU" sz="1600" dirty="0" smtClean="0"/>
          </a:p>
          <a:p>
            <a:r>
              <a:rPr lang="en-US" sz="1600" dirty="0"/>
              <a:t>cut_s1 = "integral_s1_caen &gt; 0</a:t>
            </a:r>
            <a:r>
              <a:rPr lang="en-US" sz="1600" dirty="0" smtClean="0"/>
              <a:t>";</a:t>
            </a:r>
            <a:endParaRPr lang="ru-RU" sz="1600" dirty="0" smtClean="0"/>
          </a:p>
          <a:p>
            <a:r>
              <a:rPr lang="en-US" sz="1600" dirty="0"/>
              <a:t>cut_point_s2_right = "point_s2_right_caen &lt; 9600</a:t>
            </a:r>
            <a:r>
              <a:rPr lang="en-US" sz="1600" dirty="0" smtClean="0"/>
              <a:t>";</a:t>
            </a:r>
          </a:p>
          <a:p>
            <a:r>
              <a:rPr lang="en-US" sz="1600" dirty="0" err="1"/>
              <a:t>cut_first_third</a:t>
            </a:r>
            <a:r>
              <a:rPr lang="en-US" sz="1600" dirty="0"/>
              <a:t> = "point_s2_left_caen*5 &lt; </a:t>
            </a:r>
            <a:r>
              <a:rPr lang="en-US" sz="1600" dirty="0" smtClean="0">
                <a:solidFill>
                  <a:srgbClr val="00B050"/>
                </a:solidFill>
              </a:rPr>
              <a:t>10000</a:t>
            </a:r>
            <a:r>
              <a:rPr lang="en-US" sz="1600" dirty="0"/>
              <a:t>"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Integral units [mV * ns]</a:t>
            </a:r>
            <a:endParaRPr lang="en-US" sz="1600" dirty="0"/>
          </a:p>
          <a:p>
            <a:r>
              <a:rPr lang="en-US" sz="1600" dirty="0" smtClean="0"/>
              <a:t>86 from 23000 </a:t>
            </a:r>
            <a:r>
              <a:rPr lang="en-US" sz="1600" dirty="0"/>
              <a:t>events </a:t>
            </a:r>
            <a:endParaRPr lang="ru-RU" sz="1600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862" y="1370316"/>
            <a:ext cx="3824084" cy="270484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74" y="1370316"/>
            <a:ext cx="3835688" cy="26791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090" y="1496225"/>
            <a:ext cx="3563653" cy="259663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092168" y="4057684"/>
            <a:ext cx="35402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peak_position_caen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point_s2_left_caen"</a:t>
            </a:r>
            <a:endParaRPr lang="ru-RU" sz="1100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4302034" y="1737546"/>
            <a:ext cx="1515292" cy="2094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2784" y="1690688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Корреляция?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72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161026 run7 (Na)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194765" y="60960"/>
            <a:ext cx="4093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 </a:t>
            </a:r>
            <a:r>
              <a:rPr lang="ru-RU" dirty="0" smtClean="0"/>
              <a:t>интеграл вычисляется как сумма интегралов пиков, находящихся в интервале </a:t>
            </a:r>
          </a:p>
          <a:p>
            <a:r>
              <a:rPr lang="ru-RU" dirty="0" smtClean="0"/>
              <a:t>(</a:t>
            </a:r>
            <a:r>
              <a:rPr lang="en-US" dirty="0" smtClean="0"/>
              <a:t>4500</a:t>
            </a:r>
            <a:r>
              <a:rPr lang="ru-RU" dirty="0" smtClean="0"/>
              <a:t>, </a:t>
            </a:r>
            <a:r>
              <a:rPr lang="en-US" dirty="0" smtClean="0"/>
              <a:t>min(6000, </a:t>
            </a:r>
            <a:r>
              <a:rPr lang="en-US" dirty="0"/>
              <a:t>time_s2_left_caen</a:t>
            </a:r>
            <a:r>
              <a:rPr lang="en-US" dirty="0" smtClean="0"/>
              <a:t>) 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err="1" smtClean="0"/>
              <a:t>нс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3840" y="4718265"/>
            <a:ext cx="75851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cut1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"min_ch1 &gt; -1000 &amp;&amp; max_ch1 &lt; 4000"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cut_s2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30 &amp;&amp;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70"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cut_s1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"integral_s1_caen &gt; 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cut_point_s2_right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"point_s2_right_caen &lt; 9600"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cut_point_s2_left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 &gt; (6000 / 5)"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cut_first_third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"point_s2_left_caen*5 &lt; 100000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1371602"/>
            <a:ext cx="5625601" cy="334666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8036991" y="4718265"/>
            <a:ext cx="2612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Integral units [mV * ns]</a:t>
            </a:r>
          </a:p>
          <a:p>
            <a:r>
              <a:rPr lang="en-US" dirty="0" smtClean="0"/>
              <a:t>219 </a:t>
            </a:r>
            <a:r>
              <a:rPr lang="en-US" dirty="0"/>
              <a:t>from 23000 events 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687977" y="1889760"/>
            <a:ext cx="2281646" cy="2534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17226" y="1625521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Корреляция?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210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3840" y="4718265"/>
            <a:ext cx="61221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cut1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"min_ch1 &gt; -1000 &amp;&amp; max_ch1 &lt; 4000"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cut_s2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30 &amp;&amp;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70"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cut_s1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"integral_s1_caen &gt; 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cut_point_s2_right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"point_s2_right_caen &lt; 9600"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cut_point_s2_left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 &gt; (6000 / 5)"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cut_first_third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"point_s2_left_caen*5 &lt; 100000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" y="458968"/>
            <a:ext cx="5895975" cy="3971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93326" y="2368730"/>
            <a:ext cx="121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Спектр </a:t>
            </a:r>
            <a:r>
              <a:rPr lang="en-US" dirty="0" smtClean="0"/>
              <a:t>S2 [mV * ns]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411343"/>
            <a:ext cx="5972175" cy="401955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239827" y="4718265"/>
            <a:ext cx="61221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cut1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"min_ch1 &gt; -1000 &amp;&amp; max_ch1 &lt; 4000"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sz="14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cut_s1 =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"integral_s1_caen &gt; 0"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cut_point_s2_right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"point_s2_right_caen &lt; 9600"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cut_point_s2_left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 &gt; (6000 / 5)"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cut_first_third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"point_s2_left_caen*5 &lt; 100000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19806" y="2368729"/>
            <a:ext cx="121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Спектр </a:t>
            </a:r>
            <a:r>
              <a:rPr lang="en-US" dirty="0" smtClean="0"/>
              <a:t>S2 [mV * ns]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84067" y="6103260"/>
            <a:ext cx="1180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Без условия на кол-во пиков имеет ли смысл данная гистограмма? Как я пойму есть </a:t>
            </a:r>
            <a:r>
              <a:rPr lang="en-US" dirty="0" smtClean="0"/>
              <a:t>S2</a:t>
            </a:r>
            <a:r>
              <a:rPr lang="ru-RU" dirty="0" smtClean="0"/>
              <a:t> в событии</a:t>
            </a:r>
            <a:r>
              <a:rPr lang="en-US" dirty="0" smtClean="0"/>
              <a:t> </a:t>
            </a:r>
            <a:r>
              <a:rPr lang="ru-RU" dirty="0" smtClean="0"/>
              <a:t>или нет? </a:t>
            </a:r>
            <a:endParaRPr lang="ru-RU" dirty="0"/>
          </a:p>
        </p:txBody>
      </p:sp>
      <p:sp>
        <p:nvSpPr>
          <p:cNvPr id="18" name="Полилиния 17"/>
          <p:cNvSpPr/>
          <p:nvPr/>
        </p:nvSpPr>
        <p:spPr>
          <a:xfrm>
            <a:off x="-52251" y="4990011"/>
            <a:ext cx="375945" cy="1541418"/>
          </a:xfrm>
          <a:custGeom>
            <a:avLst/>
            <a:gdLst>
              <a:gd name="connsiteX0" fmla="*/ 217714 w 375945"/>
              <a:gd name="connsiteY0" fmla="*/ 1541418 h 1541418"/>
              <a:gd name="connsiteX1" fmla="*/ 182880 w 375945"/>
              <a:gd name="connsiteY1" fmla="*/ 1436915 h 1541418"/>
              <a:gd name="connsiteX2" fmla="*/ 174171 w 375945"/>
              <a:gd name="connsiteY2" fmla="*/ 1375955 h 1541418"/>
              <a:gd name="connsiteX3" fmla="*/ 139337 w 375945"/>
              <a:gd name="connsiteY3" fmla="*/ 1280160 h 1541418"/>
              <a:gd name="connsiteX4" fmla="*/ 121920 w 375945"/>
              <a:gd name="connsiteY4" fmla="*/ 1193075 h 1541418"/>
              <a:gd name="connsiteX5" fmla="*/ 113211 w 375945"/>
              <a:gd name="connsiteY5" fmla="*/ 1140823 h 1541418"/>
              <a:gd name="connsiteX6" fmla="*/ 87085 w 375945"/>
              <a:gd name="connsiteY6" fmla="*/ 1079863 h 1541418"/>
              <a:gd name="connsiteX7" fmla="*/ 60960 w 375945"/>
              <a:gd name="connsiteY7" fmla="*/ 984069 h 1541418"/>
              <a:gd name="connsiteX8" fmla="*/ 43542 w 375945"/>
              <a:gd name="connsiteY8" fmla="*/ 931818 h 1541418"/>
              <a:gd name="connsiteX9" fmla="*/ 26125 w 375945"/>
              <a:gd name="connsiteY9" fmla="*/ 870858 h 1541418"/>
              <a:gd name="connsiteX10" fmla="*/ 17417 w 375945"/>
              <a:gd name="connsiteY10" fmla="*/ 766355 h 1541418"/>
              <a:gd name="connsiteX11" fmla="*/ 0 w 375945"/>
              <a:gd name="connsiteY11" fmla="*/ 679269 h 1541418"/>
              <a:gd name="connsiteX12" fmla="*/ 17417 w 375945"/>
              <a:gd name="connsiteY12" fmla="*/ 470263 h 1541418"/>
              <a:gd name="connsiteX13" fmla="*/ 26125 w 375945"/>
              <a:gd name="connsiteY13" fmla="*/ 400595 h 1541418"/>
              <a:gd name="connsiteX14" fmla="*/ 78377 w 375945"/>
              <a:gd name="connsiteY14" fmla="*/ 313509 h 1541418"/>
              <a:gd name="connsiteX15" fmla="*/ 113211 w 375945"/>
              <a:gd name="connsiteY15" fmla="*/ 243840 h 1541418"/>
              <a:gd name="connsiteX16" fmla="*/ 148045 w 375945"/>
              <a:gd name="connsiteY16" fmla="*/ 191589 h 1541418"/>
              <a:gd name="connsiteX17" fmla="*/ 182880 w 375945"/>
              <a:gd name="connsiteY17" fmla="*/ 139338 h 1541418"/>
              <a:gd name="connsiteX18" fmla="*/ 200297 w 375945"/>
              <a:gd name="connsiteY18" fmla="*/ 113212 h 1541418"/>
              <a:gd name="connsiteX19" fmla="*/ 217714 w 375945"/>
              <a:gd name="connsiteY19" fmla="*/ 87086 h 1541418"/>
              <a:gd name="connsiteX20" fmla="*/ 269965 w 375945"/>
              <a:gd name="connsiteY20" fmla="*/ 69669 h 1541418"/>
              <a:gd name="connsiteX21" fmla="*/ 304800 w 375945"/>
              <a:gd name="connsiteY21" fmla="*/ 60960 h 1541418"/>
              <a:gd name="connsiteX22" fmla="*/ 357051 w 375945"/>
              <a:gd name="connsiteY22" fmla="*/ 43543 h 1541418"/>
              <a:gd name="connsiteX23" fmla="*/ 304800 w 375945"/>
              <a:gd name="connsiteY23" fmla="*/ 17418 h 1541418"/>
              <a:gd name="connsiteX24" fmla="*/ 235131 w 375945"/>
              <a:gd name="connsiteY24" fmla="*/ 0 h 1541418"/>
              <a:gd name="connsiteX25" fmla="*/ 261257 w 375945"/>
              <a:gd name="connsiteY25" fmla="*/ 17418 h 1541418"/>
              <a:gd name="connsiteX26" fmla="*/ 287382 w 375945"/>
              <a:gd name="connsiteY26" fmla="*/ 43543 h 1541418"/>
              <a:gd name="connsiteX27" fmla="*/ 348342 w 375945"/>
              <a:gd name="connsiteY27" fmla="*/ 52252 h 1541418"/>
              <a:gd name="connsiteX28" fmla="*/ 374468 w 375945"/>
              <a:gd name="connsiteY28" fmla="*/ 60960 h 1541418"/>
              <a:gd name="connsiteX29" fmla="*/ 330925 w 375945"/>
              <a:gd name="connsiteY29" fmla="*/ 121920 h 1541418"/>
              <a:gd name="connsiteX30" fmla="*/ 304800 w 375945"/>
              <a:gd name="connsiteY30" fmla="*/ 139338 h 1541418"/>
              <a:gd name="connsiteX31" fmla="*/ 269965 w 375945"/>
              <a:gd name="connsiteY31" fmla="*/ 165463 h 154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5945" h="1541418">
                <a:moveTo>
                  <a:pt x="217714" y="1541418"/>
                </a:moveTo>
                <a:cubicBezTo>
                  <a:pt x="191781" y="1359894"/>
                  <a:pt x="231795" y="1583661"/>
                  <a:pt x="182880" y="1436915"/>
                </a:cubicBezTo>
                <a:cubicBezTo>
                  <a:pt x="176389" y="1417442"/>
                  <a:pt x="178787" y="1395956"/>
                  <a:pt x="174171" y="1375955"/>
                </a:cubicBezTo>
                <a:cubicBezTo>
                  <a:pt x="141924" y="1236219"/>
                  <a:pt x="171991" y="1402611"/>
                  <a:pt x="139337" y="1280160"/>
                </a:cubicBezTo>
                <a:cubicBezTo>
                  <a:pt x="131709" y="1251556"/>
                  <a:pt x="127376" y="1222171"/>
                  <a:pt x="121920" y="1193075"/>
                </a:cubicBezTo>
                <a:cubicBezTo>
                  <a:pt x="118666" y="1175720"/>
                  <a:pt x="118404" y="1157700"/>
                  <a:pt x="113211" y="1140823"/>
                </a:cubicBezTo>
                <a:cubicBezTo>
                  <a:pt x="106709" y="1119693"/>
                  <a:pt x="95021" y="1100497"/>
                  <a:pt x="87085" y="1079863"/>
                </a:cubicBezTo>
                <a:cubicBezTo>
                  <a:pt x="54185" y="994324"/>
                  <a:pt x="81977" y="1061131"/>
                  <a:pt x="60960" y="984069"/>
                </a:cubicBezTo>
                <a:cubicBezTo>
                  <a:pt x="56129" y="966357"/>
                  <a:pt x="48941" y="949365"/>
                  <a:pt x="43542" y="931818"/>
                </a:cubicBezTo>
                <a:cubicBezTo>
                  <a:pt x="37327" y="911619"/>
                  <a:pt x="31931" y="891178"/>
                  <a:pt x="26125" y="870858"/>
                </a:cubicBezTo>
                <a:cubicBezTo>
                  <a:pt x="23222" y="836024"/>
                  <a:pt x="22140" y="800990"/>
                  <a:pt x="17417" y="766355"/>
                </a:cubicBezTo>
                <a:cubicBezTo>
                  <a:pt x="13417" y="737023"/>
                  <a:pt x="0" y="708873"/>
                  <a:pt x="0" y="679269"/>
                </a:cubicBezTo>
                <a:cubicBezTo>
                  <a:pt x="0" y="609359"/>
                  <a:pt x="10892" y="539868"/>
                  <a:pt x="17417" y="470263"/>
                </a:cubicBezTo>
                <a:cubicBezTo>
                  <a:pt x="19601" y="446962"/>
                  <a:pt x="19696" y="423098"/>
                  <a:pt x="26125" y="400595"/>
                </a:cubicBezTo>
                <a:cubicBezTo>
                  <a:pt x="36161" y="365468"/>
                  <a:pt x="57398" y="341481"/>
                  <a:pt x="78377" y="313509"/>
                </a:cubicBezTo>
                <a:cubicBezTo>
                  <a:pt x="91622" y="260525"/>
                  <a:pt x="78670" y="293184"/>
                  <a:pt x="113211" y="243840"/>
                </a:cubicBezTo>
                <a:cubicBezTo>
                  <a:pt x="125215" y="226691"/>
                  <a:pt x="136434" y="209006"/>
                  <a:pt x="148045" y="191589"/>
                </a:cubicBezTo>
                <a:lnTo>
                  <a:pt x="182880" y="139338"/>
                </a:lnTo>
                <a:lnTo>
                  <a:pt x="200297" y="113212"/>
                </a:lnTo>
                <a:cubicBezTo>
                  <a:pt x="206103" y="104503"/>
                  <a:pt x="207785" y="90396"/>
                  <a:pt x="217714" y="87086"/>
                </a:cubicBezTo>
                <a:cubicBezTo>
                  <a:pt x="235131" y="81280"/>
                  <a:pt x="252154" y="74122"/>
                  <a:pt x="269965" y="69669"/>
                </a:cubicBezTo>
                <a:cubicBezTo>
                  <a:pt x="281577" y="66766"/>
                  <a:pt x="293336" y="64399"/>
                  <a:pt x="304800" y="60960"/>
                </a:cubicBezTo>
                <a:cubicBezTo>
                  <a:pt x="322385" y="55685"/>
                  <a:pt x="339634" y="49349"/>
                  <a:pt x="357051" y="43543"/>
                </a:cubicBezTo>
                <a:cubicBezTo>
                  <a:pt x="329610" y="25250"/>
                  <a:pt x="335309" y="25739"/>
                  <a:pt x="304800" y="17418"/>
                </a:cubicBezTo>
                <a:cubicBezTo>
                  <a:pt x="281706" y="11119"/>
                  <a:pt x="235131" y="0"/>
                  <a:pt x="235131" y="0"/>
                </a:cubicBezTo>
                <a:cubicBezTo>
                  <a:pt x="243840" y="5806"/>
                  <a:pt x="253216" y="10717"/>
                  <a:pt x="261257" y="17418"/>
                </a:cubicBezTo>
                <a:cubicBezTo>
                  <a:pt x="270718" y="25302"/>
                  <a:pt x="275947" y="38969"/>
                  <a:pt x="287382" y="43543"/>
                </a:cubicBezTo>
                <a:cubicBezTo>
                  <a:pt x="306440" y="51166"/>
                  <a:pt x="328022" y="49349"/>
                  <a:pt x="348342" y="52252"/>
                </a:cubicBezTo>
                <a:cubicBezTo>
                  <a:pt x="357051" y="55155"/>
                  <a:pt x="373170" y="51873"/>
                  <a:pt x="374468" y="60960"/>
                </a:cubicBezTo>
                <a:cubicBezTo>
                  <a:pt x="381858" y="112685"/>
                  <a:pt x="360614" y="112024"/>
                  <a:pt x="330925" y="121920"/>
                </a:cubicBezTo>
                <a:cubicBezTo>
                  <a:pt x="322217" y="127726"/>
                  <a:pt x="312973" y="132800"/>
                  <a:pt x="304800" y="139338"/>
                </a:cubicBezTo>
                <a:cubicBezTo>
                  <a:pt x="268128" y="168676"/>
                  <a:pt x="306319" y="147287"/>
                  <a:pt x="269965" y="1654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2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161026 run7 (Na)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1" y="1283289"/>
            <a:ext cx="4690974" cy="334967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43840" y="4718265"/>
            <a:ext cx="75851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cut1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"min_ch1 &gt; -1000 &amp;&amp; max_ch1 &lt; 4000"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cut_s2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30 &amp;&amp;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70"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cut_s1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"integral_s1_caen &gt; 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cut_point_s2_right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"point_s2_right_caen &lt; 9600"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cut_point_s2_left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 &gt; (6000 / 5)"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cut_first_third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"point_s2_left_caen*5 &lt; 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20000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036991" y="4718265"/>
            <a:ext cx="2612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Integral units [mV * ns]</a:t>
            </a:r>
          </a:p>
          <a:p>
            <a:r>
              <a:rPr lang="en-US" dirty="0" smtClean="0"/>
              <a:t>153 from </a:t>
            </a:r>
            <a:r>
              <a:rPr lang="en-US" dirty="0"/>
              <a:t>23000 events 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714103" y="1690688"/>
            <a:ext cx="2090057" cy="261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04160" y="1775993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Корреляция?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194765" y="60960"/>
            <a:ext cx="4093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 </a:t>
            </a:r>
            <a:r>
              <a:rPr lang="ru-RU" dirty="0" smtClean="0"/>
              <a:t>интеграл вычисляется как сумма интегралов пиков, находящихся в интервале </a:t>
            </a:r>
          </a:p>
          <a:p>
            <a:r>
              <a:rPr lang="ru-RU" dirty="0" smtClean="0"/>
              <a:t>(</a:t>
            </a:r>
            <a:r>
              <a:rPr lang="en-US" dirty="0" smtClean="0"/>
              <a:t>4500</a:t>
            </a:r>
            <a:r>
              <a:rPr lang="ru-RU" dirty="0" smtClean="0"/>
              <a:t>, </a:t>
            </a:r>
            <a:r>
              <a:rPr lang="en-US" dirty="0" smtClean="0"/>
              <a:t>min(6000, </a:t>
            </a:r>
            <a:r>
              <a:rPr lang="en-US" dirty="0"/>
              <a:t>time_s2_left_caen</a:t>
            </a:r>
            <a:r>
              <a:rPr lang="en-US" dirty="0" smtClean="0"/>
              <a:t>) 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err="1" smtClean="0"/>
              <a:t>нс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720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161026 run7 (Na)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1" y="1217840"/>
            <a:ext cx="4742945" cy="321482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43840" y="4718265"/>
            <a:ext cx="75851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cut1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"min_ch1 &gt; -1000 &amp;&amp; max_ch1 &lt; 4000"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cut_s2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30 &amp;&amp;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70"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cut_s1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"integral_s1_caen &gt; 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cut_point_s2_right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"point_s2_right_caen &lt; 9600"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cut_point_s2_left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 &gt; (6000 / 5)"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cut_first_third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"point_s2_left_caen*5 &lt; 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15000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036991" y="4718265"/>
            <a:ext cx="2612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Integral units [mV * ns]</a:t>
            </a:r>
          </a:p>
          <a:p>
            <a:r>
              <a:rPr lang="en-US" dirty="0" smtClean="0"/>
              <a:t>102 from </a:t>
            </a:r>
            <a:r>
              <a:rPr lang="en-US" dirty="0"/>
              <a:t>23000 events 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>
            <a:off x="487681" y="1872343"/>
            <a:ext cx="2386148" cy="2281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77737" y="1460693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Корреляция?</a:t>
            </a:r>
            <a:endParaRPr lang="ru-RU" dirty="0"/>
          </a:p>
        </p:txBody>
      </p:sp>
      <p:sp>
        <p:nvSpPr>
          <p:cNvPr id="13" name="Полилиния 12"/>
          <p:cNvSpPr/>
          <p:nvPr/>
        </p:nvSpPr>
        <p:spPr>
          <a:xfrm>
            <a:off x="1158240" y="3334431"/>
            <a:ext cx="2081419" cy="758598"/>
          </a:xfrm>
          <a:custGeom>
            <a:avLst/>
            <a:gdLst>
              <a:gd name="connsiteX0" fmla="*/ 0 w 2081419"/>
              <a:gd name="connsiteY0" fmla="*/ 758598 h 758598"/>
              <a:gd name="connsiteX1" fmla="*/ 43543 w 2081419"/>
              <a:gd name="connsiteY1" fmla="*/ 715055 h 758598"/>
              <a:gd name="connsiteX2" fmla="*/ 52251 w 2081419"/>
              <a:gd name="connsiteY2" fmla="*/ 688929 h 758598"/>
              <a:gd name="connsiteX3" fmla="*/ 78377 w 2081419"/>
              <a:gd name="connsiteY3" fmla="*/ 662803 h 758598"/>
              <a:gd name="connsiteX4" fmla="*/ 95794 w 2081419"/>
              <a:gd name="connsiteY4" fmla="*/ 636678 h 758598"/>
              <a:gd name="connsiteX5" fmla="*/ 130629 w 2081419"/>
              <a:gd name="connsiteY5" fmla="*/ 601843 h 758598"/>
              <a:gd name="connsiteX6" fmla="*/ 182880 w 2081419"/>
              <a:gd name="connsiteY6" fmla="*/ 532175 h 758598"/>
              <a:gd name="connsiteX7" fmla="*/ 200297 w 2081419"/>
              <a:gd name="connsiteY7" fmla="*/ 506049 h 758598"/>
              <a:gd name="connsiteX8" fmla="*/ 252549 w 2081419"/>
              <a:gd name="connsiteY8" fmla="*/ 471215 h 758598"/>
              <a:gd name="connsiteX9" fmla="*/ 278674 w 2081419"/>
              <a:gd name="connsiteY9" fmla="*/ 453798 h 758598"/>
              <a:gd name="connsiteX10" fmla="*/ 330926 w 2081419"/>
              <a:gd name="connsiteY10" fmla="*/ 436380 h 758598"/>
              <a:gd name="connsiteX11" fmla="*/ 409303 w 2081419"/>
              <a:gd name="connsiteY11" fmla="*/ 392838 h 758598"/>
              <a:gd name="connsiteX12" fmla="*/ 470263 w 2081419"/>
              <a:gd name="connsiteY12" fmla="*/ 358003 h 758598"/>
              <a:gd name="connsiteX13" fmla="*/ 583474 w 2081419"/>
              <a:gd name="connsiteY13" fmla="*/ 288335 h 758598"/>
              <a:gd name="connsiteX14" fmla="*/ 618309 w 2081419"/>
              <a:gd name="connsiteY14" fmla="*/ 279626 h 758598"/>
              <a:gd name="connsiteX15" fmla="*/ 670560 w 2081419"/>
              <a:gd name="connsiteY15" fmla="*/ 244792 h 758598"/>
              <a:gd name="connsiteX16" fmla="*/ 696686 w 2081419"/>
              <a:gd name="connsiteY16" fmla="*/ 227375 h 758598"/>
              <a:gd name="connsiteX17" fmla="*/ 731520 w 2081419"/>
              <a:gd name="connsiteY17" fmla="*/ 218666 h 758598"/>
              <a:gd name="connsiteX18" fmla="*/ 757646 w 2081419"/>
              <a:gd name="connsiteY18" fmla="*/ 201249 h 758598"/>
              <a:gd name="connsiteX19" fmla="*/ 783771 w 2081419"/>
              <a:gd name="connsiteY19" fmla="*/ 175123 h 758598"/>
              <a:gd name="connsiteX20" fmla="*/ 836023 w 2081419"/>
              <a:gd name="connsiteY20" fmla="*/ 157706 h 758598"/>
              <a:gd name="connsiteX21" fmla="*/ 888274 w 2081419"/>
              <a:gd name="connsiteY21" fmla="*/ 122872 h 758598"/>
              <a:gd name="connsiteX22" fmla="*/ 931817 w 2081419"/>
              <a:gd name="connsiteY22" fmla="*/ 114163 h 758598"/>
              <a:gd name="connsiteX23" fmla="*/ 984069 w 2081419"/>
              <a:gd name="connsiteY23" fmla="*/ 96746 h 758598"/>
              <a:gd name="connsiteX24" fmla="*/ 1018903 w 2081419"/>
              <a:gd name="connsiteY24" fmla="*/ 88038 h 758598"/>
              <a:gd name="connsiteX25" fmla="*/ 1071154 w 2081419"/>
              <a:gd name="connsiteY25" fmla="*/ 70620 h 758598"/>
              <a:gd name="connsiteX26" fmla="*/ 1097280 w 2081419"/>
              <a:gd name="connsiteY26" fmla="*/ 61912 h 758598"/>
              <a:gd name="connsiteX27" fmla="*/ 1166949 w 2081419"/>
              <a:gd name="connsiteY27" fmla="*/ 44495 h 758598"/>
              <a:gd name="connsiteX28" fmla="*/ 1297577 w 2081419"/>
              <a:gd name="connsiteY28" fmla="*/ 27078 h 758598"/>
              <a:gd name="connsiteX29" fmla="*/ 1741714 w 2081419"/>
              <a:gd name="connsiteY29" fmla="*/ 27078 h 758598"/>
              <a:gd name="connsiteX30" fmla="*/ 1785257 w 2081419"/>
              <a:gd name="connsiteY30" fmla="*/ 35786 h 758598"/>
              <a:gd name="connsiteX31" fmla="*/ 1863634 w 2081419"/>
              <a:gd name="connsiteY31" fmla="*/ 61912 h 758598"/>
              <a:gd name="connsiteX32" fmla="*/ 1924594 w 2081419"/>
              <a:gd name="connsiteY32" fmla="*/ 79329 h 758598"/>
              <a:gd name="connsiteX33" fmla="*/ 2002971 w 2081419"/>
              <a:gd name="connsiteY33" fmla="*/ 88038 h 758598"/>
              <a:gd name="connsiteX34" fmla="*/ 2055223 w 2081419"/>
              <a:gd name="connsiteY34" fmla="*/ 114163 h 758598"/>
              <a:gd name="connsiteX35" fmla="*/ 2081349 w 2081419"/>
              <a:gd name="connsiteY35" fmla="*/ 131580 h 75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081419" h="758598">
                <a:moveTo>
                  <a:pt x="0" y="758598"/>
                </a:moveTo>
                <a:cubicBezTo>
                  <a:pt x="14514" y="744084"/>
                  <a:pt x="31227" y="731476"/>
                  <a:pt x="43543" y="715055"/>
                </a:cubicBezTo>
                <a:cubicBezTo>
                  <a:pt x="49051" y="707711"/>
                  <a:pt x="47159" y="696567"/>
                  <a:pt x="52251" y="688929"/>
                </a:cubicBezTo>
                <a:cubicBezTo>
                  <a:pt x="59083" y="678681"/>
                  <a:pt x="70492" y="672264"/>
                  <a:pt x="78377" y="662803"/>
                </a:cubicBezTo>
                <a:cubicBezTo>
                  <a:pt x="85077" y="654763"/>
                  <a:pt x="88983" y="644624"/>
                  <a:pt x="95794" y="636678"/>
                </a:cubicBezTo>
                <a:cubicBezTo>
                  <a:pt x="106481" y="624210"/>
                  <a:pt x="130629" y="601843"/>
                  <a:pt x="130629" y="601843"/>
                </a:cubicBezTo>
                <a:cubicBezTo>
                  <a:pt x="153286" y="533869"/>
                  <a:pt x="116168" y="632244"/>
                  <a:pt x="182880" y="532175"/>
                </a:cubicBezTo>
                <a:cubicBezTo>
                  <a:pt x="188686" y="523466"/>
                  <a:pt x="192420" y="512941"/>
                  <a:pt x="200297" y="506049"/>
                </a:cubicBezTo>
                <a:cubicBezTo>
                  <a:pt x="216051" y="492265"/>
                  <a:pt x="235132" y="482826"/>
                  <a:pt x="252549" y="471215"/>
                </a:cubicBezTo>
                <a:cubicBezTo>
                  <a:pt x="261257" y="465409"/>
                  <a:pt x="268745" y="457108"/>
                  <a:pt x="278674" y="453798"/>
                </a:cubicBezTo>
                <a:cubicBezTo>
                  <a:pt x="296091" y="447992"/>
                  <a:pt x="315650" y="446564"/>
                  <a:pt x="330926" y="436380"/>
                </a:cubicBezTo>
                <a:cubicBezTo>
                  <a:pt x="390815" y="396454"/>
                  <a:pt x="363318" y="408165"/>
                  <a:pt x="409303" y="392838"/>
                </a:cubicBezTo>
                <a:cubicBezTo>
                  <a:pt x="523564" y="307141"/>
                  <a:pt x="384778" y="405495"/>
                  <a:pt x="470263" y="358003"/>
                </a:cubicBezTo>
                <a:cubicBezTo>
                  <a:pt x="509001" y="336482"/>
                  <a:pt x="541405" y="304111"/>
                  <a:pt x="583474" y="288335"/>
                </a:cubicBezTo>
                <a:cubicBezTo>
                  <a:pt x="594681" y="284132"/>
                  <a:pt x="606697" y="282529"/>
                  <a:pt x="618309" y="279626"/>
                </a:cubicBezTo>
                <a:lnTo>
                  <a:pt x="670560" y="244792"/>
                </a:lnTo>
                <a:cubicBezTo>
                  <a:pt x="679269" y="238986"/>
                  <a:pt x="686532" y="229914"/>
                  <a:pt x="696686" y="227375"/>
                </a:cubicBezTo>
                <a:lnTo>
                  <a:pt x="731520" y="218666"/>
                </a:lnTo>
                <a:cubicBezTo>
                  <a:pt x="740229" y="212860"/>
                  <a:pt x="749605" y="207950"/>
                  <a:pt x="757646" y="201249"/>
                </a:cubicBezTo>
                <a:cubicBezTo>
                  <a:pt x="767107" y="193365"/>
                  <a:pt x="773005" y="181104"/>
                  <a:pt x="783771" y="175123"/>
                </a:cubicBezTo>
                <a:cubicBezTo>
                  <a:pt x="799820" y="166207"/>
                  <a:pt x="820747" y="167890"/>
                  <a:pt x="836023" y="157706"/>
                </a:cubicBezTo>
                <a:cubicBezTo>
                  <a:pt x="853440" y="146095"/>
                  <a:pt x="867748" y="126977"/>
                  <a:pt x="888274" y="122872"/>
                </a:cubicBezTo>
                <a:cubicBezTo>
                  <a:pt x="902788" y="119969"/>
                  <a:pt x="917537" y="118058"/>
                  <a:pt x="931817" y="114163"/>
                </a:cubicBezTo>
                <a:cubicBezTo>
                  <a:pt x="949530" y="109332"/>
                  <a:pt x="966258" y="101199"/>
                  <a:pt x="984069" y="96746"/>
                </a:cubicBezTo>
                <a:cubicBezTo>
                  <a:pt x="995680" y="93843"/>
                  <a:pt x="1007439" y="91477"/>
                  <a:pt x="1018903" y="88038"/>
                </a:cubicBezTo>
                <a:cubicBezTo>
                  <a:pt x="1036488" y="82762"/>
                  <a:pt x="1053737" y="76426"/>
                  <a:pt x="1071154" y="70620"/>
                </a:cubicBezTo>
                <a:cubicBezTo>
                  <a:pt x="1079863" y="67717"/>
                  <a:pt x="1088374" y="64138"/>
                  <a:pt x="1097280" y="61912"/>
                </a:cubicBezTo>
                <a:cubicBezTo>
                  <a:pt x="1120503" y="56106"/>
                  <a:pt x="1143337" y="48431"/>
                  <a:pt x="1166949" y="44495"/>
                </a:cubicBezTo>
                <a:cubicBezTo>
                  <a:pt x="1245129" y="31464"/>
                  <a:pt x="1201651" y="37736"/>
                  <a:pt x="1297577" y="27078"/>
                </a:cubicBezTo>
                <a:cubicBezTo>
                  <a:pt x="1454636" y="-25277"/>
                  <a:pt x="1333982" y="11692"/>
                  <a:pt x="1741714" y="27078"/>
                </a:cubicBezTo>
                <a:cubicBezTo>
                  <a:pt x="1756505" y="27636"/>
                  <a:pt x="1770977" y="31892"/>
                  <a:pt x="1785257" y="35786"/>
                </a:cubicBezTo>
                <a:cubicBezTo>
                  <a:pt x="1785300" y="35798"/>
                  <a:pt x="1850550" y="57551"/>
                  <a:pt x="1863634" y="61912"/>
                </a:cubicBezTo>
                <a:cubicBezTo>
                  <a:pt x="1883136" y="68413"/>
                  <a:pt x="1904296" y="76206"/>
                  <a:pt x="1924594" y="79329"/>
                </a:cubicBezTo>
                <a:cubicBezTo>
                  <a:pt x="1950575" y="83326"/>
                  <a:pt x="1976845" y="85135"/>
                  <a:pt x="2002971" y="88038"/>
                </a:cubicBezTo>
                <a:cubicBezTo>
                  <a:pt x="2068633" y="109924"/>
                  <a:pt x="1987703" y="80403"/>
                  <a:pt x="2055223" y="114163"/>
                </a:cubicBezTo>
                <a:cubicBezTo>
                  <a:pt x="2084103" y="128603"/>
                  <a:pt x="2081349" y="112170"/>
                  <a:pt x="2081349" y="1315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515915" y="2850883"/>
            <a:ext cx="144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Артефакт?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194765" y="60960"/>
            <a:ext cx="4093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 </a:t>
            </a:r>
            <a:r>
              <a:rPr lang="ru-RU" dirty="0" smtClean="0"/>
              <a:t>интеграл вычисляется как сумма интегралов пиков, находящихся в интервале </a:t>
            </a:r>
          </a:p>
          <a:p>
            <a:r>
              <a:rPr lang="ru-RU" dirty="0" smtClean="0"/>
              <a:t>(</a:t>
            </a:r>
            <a:r>
              <a:rPr lang="en-US" dirty="0" smtClean="0"/>
              <a:t>4500</a:t>
            </a:r>
            <a:r>
              <a:rPr lang="ru-RU" dirty="0" smtClean="0"/>
              <a:t>, </a:t>
            </a:r>
            <a:r>
              <a:rPr lang="en-US" dirty="0" smtClean="0"/>
              <a:t>min(6000, </a:t>
            </a:r>
            <a:r>
              <a:rPr lang="en-US" dirty="0"/>
              <a:t>time_s2_left_caen</a:t>
            </a:r>
            <a:r>
              <a:rPr lang="en-US" dirty="0" smtClean="0"/>
              <a:t>) 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err="1" smtClean="0"/>
              <a:t>нс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023" y="1360641"/>
            <a:ext cx="4742945" cy="321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3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1" y="1217840"/>
            <a:ext cx="4742945" cy="3214823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487681" y="1872343"/>
            <a:ext cx="2386148" cy="2281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33793" y="2329764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Корреляция?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262334" y="1477328"/>
            <a:ext cx="897392" cy="426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2166159" y="1619794"/>
            <a:ext cx="2639107" cy="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699" y="0"/>
            <a:ext cx="4129969" cy="212148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014" y="4161453"/>
            <a:ext cx="3997335" cy="210498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014" y="2090784"/>
            <a:ext cx="3997335" cy="207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3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1" y="1217840"/>
            <a:ext cx="4742945" cy="3214823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 flipH="1">
            <a:off x="487681" y="1872343"/>
            <a:ext cx="2386148" cy="2281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33793" y="2329764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Корреляция?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1262334" y="1477328"/>
            <a:ext cx="897392" cy="426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262334" y="4421325"/>
            <a:ext cx="3385841" cy="4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071154" y="3849189"/>
            <a:ext cx="58347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91384" y="483694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(integral_s1_caen &gt; 30E3) &amp;&amp; </a:t>
            </a:r>
            <a:endParaRPr lang="ru-RU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integral_s2_caen &gt; 2E6)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endParaRPr lang="ru-RU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integral_s2_caen &lt; 4E6)</a:t>
            </a:r>
            <a:endParaRPr lang="ru-RU" sz="1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34" y="0"/>
            <a:ext cx="4552657" cy="238688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941" y="2467053"/>
            <a:ext cx="4194904" cy="221033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9035" y="4628551"/>
            <a:ext cx="4307576" cy="223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42" y="402770"/>
            <a:ext cx="4559787" cy="308936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495109" y="5327998"/>
            <a:ext cx="61656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cut1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"min_ch1 &gt; -1000 &amp;&amp; max_ch1 &lt; 4000"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cut_s2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30 &amp;&amp;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70"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cut_s1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"integral_s1_caen &gt; 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cut_point_s2_right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"point_s2_right_caen &lt; 9600"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cut_point_s2_left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 &gt; (6000 / 5)"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cut_first_third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"point_s2_left_caen*5 &lt; </a:t>
            </a:r>
            <a:r>
              <a:rPr lang="en-US" sz="14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15000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6377" y="1671277"/>
            <a:ext cx="121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Спектр </a:t>
            </a:r>
            <a:r>
              <a:rPr lang="en-US" dirty="0" smtClean="0"/>
              <a:t>S</a:t>
            </a:r>
            <a:r>
              <a:rPr lang="ru-RU" dirty="0" smtClean="0"/>
              <a:t>1</a:t>
            </a:r>
            <a:r>
              <a:rPr lang="en-US" dirty="0" smtClean="0"/>
              <a:t> [mV * ns]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60845" y="127974"/>
            <a:ext cx="2492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(</a:t>
            </a:r>
            <a:r>
              <a:rPr lang="en-US" sz="1000" dirty="0" smtClean="0"/>
              <a:t>4500</a:t>
            </a:r>
            <a:r>
              <a:rPr lang="ru-RU" sz="1000" dirty="0" smtClean="0"/>
              <a:t>, </a:t>
            </a:r>
            <a:r>
              <a:rPr lang="en-US" sz="1000" dirty="0" smtClean="0"/>
              <a:t>min(6000, </a:t>
            </a:r>
            <a:r>
              <a:rPr lang="en-US" sz="1000" dirty="0"/>
              <a:t>time_s2_left_caen</a:t>
            </a:r>
            <a:r>
              <a:rPr lang="en-US" sz="1000" dirty="0" smtClean="0"/>
              <a:t>) </a:t>
            </a:r>
            <a:r>
              <a:rPr lang="ru-RU" sz="1000" dirty="0" smtClean="0"/>
              <a:t>)</a:t>
            </a:r>
            <a:r>
              <a:rPr lang="en-US" sz="1000" dirty="0" smtClean="0"/>
              <a:t> </a:t>
            </a:r>
            <a:r>
              <a:rPr lang="ru-RU" sz="1000" dirty="0" err="1" smtClean="0"/>
              <a:t>нс</a:t>
            </a:r>
            <a:r>
              <a:rPr lang="ru-RU" sz="1000" dirty="0" smtClean="0"/>
              <a:t> </a:t>
            </a:r>
            <a:endParaRPr lang="ru-RU" sz="10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028" y="374195"/>
            <a:ext cx="4517561" cy="30579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72944" y="1579993"/>
            <a:ext cx="121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Спектр </a:t>
            </a:r>
            <a:r>
              <a:rPr lang="en-US" dirty="0" smtClean="0"/>
              <a:t>S</a:t>
            </a:r>
            <a:r>
              <a:rPr lang="ru-RU" dirty="0" smtClean="0"/>
              <a:t>1</a:t>
            </a:r>
            <a:r>
              <a:rPr lang="en-US" dirty="0" smtClean="0"/>
              <a:t> [mV * ns]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550778" y="191071"/>
            <a:ext cx="818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(0, 4000)</a:t>
            </a:r>
            <a:r>
              <a:rPr lang="en-US" sz="1000" dirty="0" smtClean="0"/>
              <a:t> </a:t>
            </a:r>
            <a:r>
              <a:rPr lang="ru-RU" sz="1000" dirty="0" err="1" smtClean="0"/>
              <a:t>нс</a:t>
            </a:r>
            <a:r>
              <a:rPr lang="ru-RU" sz="1000" dirty="0" smtClean="0"/>
              <a:t> </a:t>
            </a:r>
            <a:endParaRPr lang="ru-RU" sz="10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61" y="3729142"/>
            <a:ext cx="4622347" cy="312885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12103" y="3542934"/>
            <a:ext cx="818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(0, 2000)</a:t>
            </a:r>
            <a:r>
              <a:rPr lang="en-US" sz="1000" dirty="0" smtClean="0"/>
              <a:t> </a:t>
            </a:r>
            <a:r>
              <a:rPr lang="ru-RU" sz="1000" dirty="0" err="1" smtClean="0"/>
              <a:t>нс</a:t>
            </a:r>
            <a:r>
              <a:rPr lang="ru-RU" sz="1000" dirty="0" smtClean="0"/>
              <a:t> </a:t>
            </a:r>
            <a:endParaRPr lang="ru-RU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947851" y="4970405"/>
            <a:ext cx="121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Спектр </a:t>
            </a:r>
            <a:r>
              <a:rPr lang="en-US" dirty="0" smtClean="0"/>
              <a:t>S</a:t>
            </a:r>
            <a:r>
              <a:rPr lang="ru-RU" dirty="0" smtClean="0"/>
              <a:t>1</a:t>
            </a:r>
            <a:r>
              <a:rPr lang="en-US" dirty="0" smtClean="0"/>
              <a:t> [mV * ns]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2424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38" y="751930"/>
            <a:ext cx="4394424" cy="28969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5017" y="505709"/>
            <a:ext cx="111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(6000, 8000)</a:t>
            </a:r>
            <a:r>
              <a:rPr lang="en-US" sz="1000" dirty="0" smtClean="0"/>
              <a:t> </a:t>
            </a:r>
            <a:r>
              <a:rPr lang="ru-RU" sz="1000" dirty="0" err="1" smtClean="0"/>
              <a:t>нс</a:t>
            </a:r>
            <a:r>
              <a:rPr lang="ru-RU" sz="1000" dirty="0" smtClean="0"/>
              <a:t> </a:t>
            </a:r>
            <a:endParaRPr lang="ru-RU" sz="1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26331" y="4744524"/>
            <a:ext cx="61656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cut1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"min_ch1 &gt; -1000 &amp;&amp; max_ch1 &lt; 4000"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cut_s2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30 &amp;&amp;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70"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cut_s1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"integral_s1_caen &gt; 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cut_point_s2_right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"point_s2_right_caen &lt; 9600"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cut_point_s2_left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point_s2_left_caen</a:t>
            </a:r>
            <a:r>
              <a:rPr lang="ru-RU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*5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sz="14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sz="14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000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cut_first_third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"point_s2_left_caen*5 &lt; </a:t>
            </a:r>
            <a:r>
              <a:rPr lang="en-US" sz="14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15000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274" y="786407"/>
            <a:ext cx="4232094" cy="28624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37738" y="523381"/>
            <a:ext cx="2477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(0,</a:t>
            </a:r>
            <a:r>
              <a:rPr lang="en-US" sz="1000" dirty="0" smtClean="0"/>
              <a:t>4500</a:t>
            </a:r>
            <a:r>
              <a:rPr lang="ru-RU" sz="1000" dirty="0" smtClean="0"/>
              <a:t>)</a:t>
            </a:r>
            <a:r>
              <a:rPr lang="en-US" sz="1000" dirty="0" smtClean="0"/>
              <a:t> + (</a:t>
            </a:r>
            <a:r>
              <a:rPr lang="en-US" sz="1000" dirty="0"/>
              <a:t>6000, time_s2_left_caen </a:t>
            </a:r>
            <a:r>
              <a:rPr lang="en-US" sz="1000" dirty="0" smtClean="0"/>
              <a:t>) </a:t>
            </a:r>
            <a:r>
              <a:rPr lang="ru-RU" sz="1000" dirty="0" err="1" smtClean="0"/>
              <a:t>нс</a:t>
            </a:r>
            <a:r>
              <a:rPr lang="ru-RU" sz="1000" dirty="0" smtClean="0"/>
              <a:t> </a:t>
            </a:r>
            <a:endParaRPr lang="ru-RU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947851" y="1965948"/>
            <a:ext cx="121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Спектр </a:t>
            </a:r>
            <a:r>
              <a:rPr lang="en-US" dirty="0" smtClean="0"/>
              <a:t>S</a:t>
            </a:r>
            <a:r>
              <a:rPr lang="ru-RU" dirty="0" smtClean="0"/>
              <a:t>1</a:t>
            </a:r>
            <a:r>
              <a:rPr lang="en-US" dirty="0" smtClean="0"/>
              <a:t> [mV * ns]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103326" y="1704690"/>
            <a:ext cx="121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Спектр </a:t>
            </a:r>
            <a:r>
              <a:rPr lang="en-US" dirty="0" smtClean="0"/>
              <a:t>S</a:t>
            </a:r>
            <a:r>
              <a:rPr lang="ru-RU" dirty="0" smtClean="0"/>
              <a:t>1</a:t>
            </a:r>
            <a:r>
              <a:rPr lang="en-US" dirty="0" smtClean="0"/>
              <a:t> [mV * ns]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33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161026 run3 (Am). Overlapping</a:t>
            </a:r>
            <a:endParaRPr lang="ru-RU" dirty="0"/>
          </a:p>
        </p:txBody>
      </p:sp>
      <p:grpSp>
        <p:nvGrpSpPr>
          <p:cNvPr id="24" name="Группа 23"/>
          <p:cNvGrpSpPr/>
          <p:nvPr/>
        </p:nvGrpSpPr>
        <p:grpSpPr>
          <a:xfrm>
            <a:off x="212121" y="4161246"/>
            <a:ext cx="5712823" cy="2629989"/>
            <a:chOff x="344253" y="2176337"/>
            <a:chExt cx="5626264" cy="3570514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253" y="2176337"/>
              <a:ext cx="5626264" cy="357051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43645" y="2390013"/>
              <a:ext cx="1497874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40 events</a:t>
              </a:r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53737" y="2727643"/>
              <a:ext cx="2447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Saturation of amplifier</a:t>
              </a:r>
              <a:endParaRPr lang="ru-RU" dirty="0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V="1">
              <a:off x="3283131" y="2612200"/>
              <a:ext cx="1057828" cy="1154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724660" y="3627730"/>
              <a:ext cx="1976846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Saturation of ADC</a:t>
              </a:r>
              <a:endParaRPr lang="ru-RU" dirty="0"/>
            </a:p>
          </p:txBody>
        </p:sp>
        <p:cxnSp>
          <p:nvCxnSpPr>
            <p:cNvPr id="15" name="Прямая со стрелкой 14"/>
            <p:cNvCxnSpPr/>
            <p:nvPr/>
          </p:nvCxnSpPr>
          <p:spPr>
            <a:xfrm>
              <a:off x="3239588" y="4260986"/>
              <a:ext cx="1784433" cy="589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Группа 25"/>
          <p:cNvGrpSpPr/>
          <p:nvPr/>
        </p:nvGrpSpPr>
        <p:grpSpPr>
          <a:xfrm>
            <a:off x="212121" y="1479006"/>
            <a:ext cx="5624805" cy="2682240"/>
            <a:chOff x="5866514" y="1331238"/>
            <a:chExt cx="6393596" cy="3631474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514" y="1331238"/>
              <a:ext cx="6393596" cy="3631474"/>
            </a:xfrm>
            <a:prstGeom prst="rect">
              <a:avLst/>
            </a:prstGeom>
          </p:spPr>
        </p:pic>
        <p:grpSp>
          <p:nvGrpSpPr>
            <p:cNvPr id="25" name="Группа 24"/>
            <p:cNvGrpSpPr/>
            <p:nvPr/>
          </p:nvGrpSpPr>
          <p:grpSpPr>
            <a:xfrm>
              <a:off x="6596744" y="1861996"/>
              <a:ext cx="4106090" cy="2537248"/>
              <a:chOff x="6596744" y="1861996"/>
              <a:chExt cx="4106090" cy="253724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596744" y="2203268"/>
                <a:ext cx="14978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40 events</a:t>
                </a:r>
                <a:endParaRPr lang="ru-RU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986616" y="2777643"/>
                <a:ext cx="19768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Saturation of ADC</a:t>
                </a:r>
                <a:endParaRPr lang="ru-RU" dirty="0"/>
              </a:p>
            </p:txBody>
          </p:sp>
          <p:cxnSp>
            <p:nvCxnSpPr>
              <p:cNvPr id="18" name="Прямая со стрелкой 17"/>
              <p:cNvCxnSpPr/>
              <p:nvPr/>
            </p:nvCxnSpPr>
            <p:spPr>
              <a:xfrm flipV="1">
                <a:off x="9741341" y="1861996"/>
                <a:ext cx="783772" cy="9156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>
                <a:off x="9741341" y="3089365"/>
                <a:ext cx="961493" cy="13098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Рисунок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23" y="1402080"/>
            <a:ext cx="3239600" cy="51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3" y="281908"/>
            <a:ext cx="4070169" cy="274485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026331" y="4744524"/>
            <a:ext cx="61656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cut1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"min_ch1 &gt; -1000 &amp;&amp; max_ch1 &lt; 4000"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cut_s2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30 &amp;&amp;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70"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cut_s1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"integral_s1_caen &gt; 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cut_point_s2_right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"point_s2_right_caen &lt; 9600"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cut_point_s2_left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point_s2_left_caen</a:t>
            </a:r>
            <a:r>
              <a:rPr lang="ru-RU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*5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sz="14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sz="14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000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cut_first_third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"point_s2_left_caen*5 &lt; </a:t>
            </a:r>
            <a:r>
              <a:rPr lang="en-US" sz="14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15000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dirty="0" err="1" smtClean="0"/>
              <a:t>TCut</a:t>
            </a:r>
            <a:r>
              <a:rPr lang="en-US" sz="1400" dirty="0" smtClean="0"/>
              <a:t> </a:t>
            </a:r>
            <a:r>
              <a:rPr lang="en-US" sz="1400" dirty="0"/>
              <a:t>cut_integral_s1_caen_outside_the_trigger = "integral_s1_caen_outside_the_trigger == 0";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376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859" y="335658"/>
            <a:ext cx="4814828" cy="321482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241867" y="74414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(0, 4000)</a:t>
            </a:r>
            <a:r>
              <a:rPr lang="en-US" dirty="0"/>
              <a:t> </a:t>
            </a:r>
            <a:r>
              <a:rPr lang="ru-RU" dirty="0" err="1"/>
              <a:t>нс</a:t>
            </a:r>
            <a:r>
              <a:rPr lang="ru-RU" dirty="0"/>
              <a:t>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434942" y="704990"/>
            <a:ext cx="1142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91</a:t>
            </a:r>
            <a:r>
              <a:rPr lang="en-US" dirty="0"/>
              <a:t> </a:t>
            </a:r>
            <a:r>
              <a:rPr lang="en-US" dirty="0" smtClean="0"/>
              <a:t>events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026331" y="4744524"/>
            <a:ext cx="61656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cut1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"min_ch1 &gt; -1000 &amp;&amp; max_ch1 &lt; 4000"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cut_s2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30 &amp;&amp;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70"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cut_s1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"integral_s1_caen &gt; 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cut_point_s2_right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"point_s2_right_caen &lt; 9600"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cut_point_s2_left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 &gt; (6000 / 5)"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cut_first_third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"point_s2_left_caen*5 &lt; </a:t>
            </a:r>
            <a:r>
              <a:rPr lang="en-US" sz="14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15000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7" y="3687569"/>
            <a:ext cx="4493351" cy="30507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134291" y="3522179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(0, </a:t>
            </a:r>
            <a:r>
              <a:rPr lang="ru-RU" dirty="0" smtClean="0"/>
              <a:t>2000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 err="1"/>
              <a:t>нс</a:t>
            </a:r>
            <a:r>
              <a:rPr lang="ru-RU" dirty="0"/>
              <a:t>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102134" y="4156046"/>
            <a:ext cx="1142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44</a:t>
            </a:r>
            <a:r>
              <a:rPr lang="en-US" dirty="0" smtClean="0"/>
              <a:t> events 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78" y="335658"/>
            <a:ext cx="4742945" cy="32148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83233" y="144004"/>
            <a:ext cx="2492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(</a:t>
            </a:r>
            <a:r>
              <a:rPr lang="en-US" sz="1000" dirty="0" smtClean="0"/>
              <a:t>4500</a:t>
            </a:r>
            <a:r>
              <a:rPr lang="ru-RU" sz="1000" dirty="0" smtClean="0"/>
              <a:t>, </a:t>
            </a:r>
            <a:r>
              <a:rPr lang="en-US" sz="1000" dirty="0" smtClean="0"/>
              <a:t>min(6000, </a:t>
            </a:r>
            <a:r>
              <a:rPr lang="en-US" sz="1000" dirty="0"/>
              <a:t>time_s2_left_caen</a:t>
            </a:r>
            <a:r>
              <a:rPr lang="en-US" sz="1000" dirty="0" smtClean="0"/>
              <a:t>) </a:t>
            </a:r>
            <a:r>
              <a:rPr lang="ru-RU" sz="1000" dirty="0" smtClean="0"/>
              <a:t>)</a:t>
            </a:r>
            <a:r>
              <a:rPr lang="en-US" sz="1000" dirty="0" smtClean="0"/>
              <a:t> </a:t>
            </a:r>
            <a:r>
              <a:rPr lang="ru-RU" sz="1000" dirty="0" err="1" smtClean="0"/>
              <a:t>нс</a:t>
            </a:r>
            <a:r>
              <a:rPr lang="ru-RU" sz="1000" dirty="0" smtClean="0"/>
              <a:t> 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955197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30" y="751930"/>
            <a:ext cx="4036839" cy="27412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5017" y="505709"/>
            <a:ext cx="111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(6000, 8000)</a:t>
            </a:r>
            <a:r>
              <a:rPr lang="en-US" sz="1000" dirty="0" smtClean="0"/>
              <a:t> </a:t>
            </a:r>
            <a:r>
              <a:rPr lang="ru-RU" sz="1000" dirty="0" err="1" smtClean="0"/>
              <a:t>нс</a:t>
            </a:r>
            <a:r>
              <a:rPr lang="ru-RU" sz="1000" dirty="0" smtClean="0"/>
              <a:t> </a:t>
            </a:r>
            <a:endParaRPr lang="ru-RU" sz="1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26331" y="4744524"/>
            <a:ext cx="61656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cut1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"min_ch1 &gt; -1000 &amp;&amp; max_ch1 &lt; 4000"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cut_s2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30 &amp;&amp;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70"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cut_s1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"integral_s1_caen &gt; 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cut_point_s2_right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"point_s2_right_caen &lt; 9600"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cut_point_s2_left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point_s2_left_caen</a:t>
            </a:r>
            <a:r>
              <a:rPr lang="ru-RU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*5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sz="14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sz="14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000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cut_first_third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"point_s2_left_caen*5 &lt; </a:t>
            </a:r>
            <a:r>
              <a:rPr lang="en-US" sz="14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15000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864712" y="2426561"/>
            <a:ext cx="1193482" cy="725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3918449" y="905691"/>
            <a:ext cx="557757" cy="160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229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161026 run7 (Na)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1" y="1254578"/>
            <a:ext cx="4657045" cy="282346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43840" y="4718265"/>
            <a:ext cx="75851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cut1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"min_ch1 &gt; -1000 &amp;&amp; max_ch1 &lt; 4000"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cut_s2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30 &amp;&amp;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n_peaks_caen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70"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cut_s1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"integral_s1_caen &gt; 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cut_point_s2_right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"point_s2_right_caen &lt; 9600"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cut_point_s2_left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 &gt; (6000 / 5)"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cut_first_third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"point_s2_left_caen*5 &lt; 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10000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036991" y="4718265"/>
            <a:ext cx="2612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Integral units [mV * ns]</a:t>
            </a:r>
          </a:p>
          <a:p>
            <a:r>
              <a:rPr lang="en-US" dirty="0" smtClean="0"/>
              <a:t>38 from </a:t>
            </a:r>
            <a:r>
              <a:rPr lang="en-US" dirty="0"/>
              <a:t>23000 events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48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161026 run7 (Na)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45" y="1802674"/>
            <a:ext cx="6344150" cy="39224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4970" y="1802674"/>
            <a:ext cx="54864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cut1 = "min_ch1 &gt; -1000 &amp;&amp; max_ch1 &lt; </a:t>
            </a:r>
            <a:r>
              <a:rPr lang="en-US" dirty="0" smtClean="0"/>
              <a:t>4000«</a:t>
            </a:r>
            <a:endParaRPr lang="ru-RU" dirty="0" smtClean="0"/>
          </a:p>
          <a:p>
            <a:r>
              <a:rPr lang="en-US" dirty="0"/>
              <a:t>cut_s2 = "</a:t>
            </a:r>
            <a:r>
              <a:rPr lang="en-US" dirty="0" err="1"/>
              <a:t>n_peaks_caen</a:t>
            </a:r>
            <a:r>
              <a:rPr lang="en-US" dirty="0"/>
              <a:t> &gt; 30 &amp;&amp; </a:t>
            </a:r>
            <a:r>
              <a:rPr lang="en-US" dirty="0" err="1"/>
              <a:t>n_peaks_caen</a:t>
            </a:r>
            <a:r>
              <a:rPr lang="en-US" dirty="0"/>
              <a:t> &lt; </a:t>
            </a:r>
            <a:r>
              <a:rPr lang="en-US" dirty="0" smtClean="0"/>
              <a:t>70”</a:t>
            </a:r>
            <a:endParaRPr lang="ru-RU" dirty="0" smtClean="0"/>
          </a:p>
          <a:p>
            <a:r>
              <a:rPr lang="en-US" dirty="0"/>
              <a:t>cut_s1 = "integral_s1_caen &gt; 0</a:t>
            </a:r>
            <a:r>
              <a:rPr lang="en-US" dirty="0" smtClean="0"/>
              <a:t>";</a:t>
            </a:r>
            <a:endParaRPr lang="ru-RU" dirty="0" smtClean="0"/>
          </a:p>
          <a:p>
            <a:r>
              <a:rPr lang="en-US" dirty="0"/>
              <a:t>cut_point_s2_right = "point_s2_right_caen &lt; 9600</a:t>
            </a:r>
            <a:r>
              <a:rPr lang="en-US" dirty="0" smtClean="0"/>
              <a:t>";</a:t>
            </a:r>
          </a:p>
          <a:p>
            <a:endParaRPr lang="en-US" dirty="0"/>
          </a:p>
          <a:p>
            <a:r>
              <a:rPr lang="en-US" dirty="0" smtClean="0"/>
              <a:t>Integral units [mV * ns]</a:t>
            </a:r>
          </a:p>
          <a:p>
            <a:endParaRPr lang="en-US" dirty="0"/>
          </a:p>
          <a:p>
            <a:r>
              <a:rPr lang="en-US" dirty="0" smtClean="0"/>
              <a:t>580 from 23000 </a:t>
            </a:r>
            <a:r>
              <a:rPr lang="en-US" dirty="0"/>
              <a:t>events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7710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161026 run6 (n)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730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161026 </a:t>
            </a:r>
            <a:r>
              <a:rPr lang="en-US" dirty="0" smtClean="0"/>
              <a:t>run6 </a:t>
            </a:r>
            <a:r>
              <a:rPr lang="en-US" dirty="0"/>
              <a:t>(n)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76497" y="5623625"/>
            <a:ext cx="6437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CAEN cut1: mix(y) &gt; -1000 &amp;&amp; max(y) &lt; </a:t>
            </a:r>
            <a:r>
              <a:rPr lang="en-US" dirty="0"/>
              <a:t>4000 (100 -&gt; </a:t>
            </a:r>
            <a:r>
              <a:rPr lang="en-US" dirty="0" smtClean="0"/>
              <a:t>39)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cut_s1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"integral_s1_caen &gt; 0"</a:t>
            </a:r>
            <a:endParaRPr lang="ru-RU" dirty="0"/>
          </a:p>
          <a:p>
            <a:endParaRPr lang="en-US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0300"/>
            <a:ext cx="6638109" cy="352859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109" y="1871555"/>
            <a:ext cx="5541536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161026 </a:t>
            </a:r>
            <a:r>
              <a:rPr lang="en-US" dirty="0" smtClean="0"/>
              <a:t>run5 (n)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76498" y="5623625"/>
            <a:ext cx="4824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CAEN cut1: mix(y) &gt; -1000 &amp;&amp; max(y) &lt; 4000</a:t>
            </a:r>
          </a:p>
          <a:p>
            <a:r>
              <a:rPr lang="en-US" dirty="0" smtClean="0"/>
              <a:t>100 -&gt; 67</a:t>
            </a:r>
          </a:p>
        </p:txBody>
      </p:sp>
    </p:spTree>
    <p:extLst>
      <p:ext uri="{BB962C8B-B14F-4D97-AF65-F5344CB8AC3E}">
        <p14:creationId xmlns:p14="http://schemas.microsoft.com/office/powerpoint/2010/main" val="376729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161026 run3 (Am). Overlapping + cut1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09301" y="5842799"/>
            <a:ext cx="4824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CAEN cut1: mix(y) &gt; -1000 &amp;&amp; max(y) &lt; 4500</a:t>
            </a:r>
          </a:p>
          <a:p>
            <a:r>
              <a:rPr lang="en-US" dirty="0" err="1" smtClean="0"/>
              <a:t>Ortec</a:t>
            </a:r>
            <a:r>
              <a:rPr lang="en-US" dirty="0" smtClean="0"/>
              <a:t> cut1: min(y) &gt; -100 &amp;&amp; max(y) &lt; 700  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" y="1402080"/>
            <a:ext cx="5875252" cy="35356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40420" y="2112015"/>
            <a:ext cx="152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 events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044" y="1471399"/>
            <a:ext cx="6216433" cy="348377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10945" y="2112015"/>
            <a:ext cx="152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 events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297139" y="5024496"/>
            <a:ext cx="573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Равномерно идут импульсы -</a:t>
            </a:r>
            <a:r>
              <a:rPr lang="en-US" dirty="0" smtClean="0"/>
              <a:t>&gt; </a:t>
            </a:r>
            <a:r>
              <a:rPr lang="ru-RU" dirty="0" smtClean="0"/>
              <a:t>это не может быть </a:t>
            </a:r>
            <a:r>
              <a:rPr lang="en-US" dirty="0" smtClean="0"/>
              <a:t>S1 </a:t>
            </a:r>
            <a:r>
              <a:rPr lang="ru-RU" dirty="0" smtClean="0"/>
              <a:t>сигнал от </a:t>
            </a:r>
            <a:r>
              <a:rPr lang="en-US" dirty="0" smtClean="0"/>
              <a:t>Am. </a:t>
            </a:r>
            <a:r>
              <a:rPr lang="ru-RU" dirty="0" smtClean="0"/>
              <a:t>Скорее всего, </a:t>
            </a:r>
            <a:r>
              <a:rPr lang="en-US" dirty="0" smtClean="0"/>
              <a:t>S1 </a:t>
            </a:r>
            <a:r>
              <a:rPr lang="ru-RU" dirty="0" smtClean="0"/>
              <a:t>сигнал от </a:t>
            </a:r>
            <a:r>
              <a:rPr lang="en-US" dirty="0" smtClean="0"/>
              <a:t>Am</a:t>
            </a:r>
            <a:r>
              <a:rPr lang="ru-RU" dirty="0" smtClean="0"/>
              <a:t> не регистрируется из-за малого телесного угла.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11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161026 run7 (Na)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46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161026 run7 (Na). Overlapping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2" y="1427428"/>
            <a:ext cx="6188329" cy="3458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6168" y="1984667"/>
            <a:ext cx="152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events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529251" y="5188196"/>
            <a:ext cx="482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CAEN cut1: mix(y) &gt; -1000 &amp;&amp; max(y) &lt; 4000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486" y="1572340"/>
            <a:ext cx="5929005" cy="33131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64037" y="1993376"/>
            <a:ext cx="152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 events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972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161026 run7 (Na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648887"/>
            <a:ext cx="6627223" cy="287328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" y="1267228"/>
            <a:ext cx="6461760" cy="245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805514"/>
            <a:ext cx="2873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Из-за проблем с базовой линией интеграл – плохой критерий нахождения </a:t>
            </a:r>
            <a:r>
              <a:rPr lang="en-US" dirty="0" smtClean="0"/>
              <a:t>S2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59822" y="4016831"/>
            <a:ext cx="3045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Производная со сглаживанием</a:t>
            </a:r>
          </a:p>
          <a:p>
            <a:r>
              <a:rPr lang="ru-RU" sz="1400" dirty="0" smtClean="0"/>
              <a:t>(фильтр Савицкого - Галлея) позволяет легко найти пики на фоне шумов, если пики не перекрываются </a:t>
            </a:r>
            <a:endParaRPr lang="ru-RU" sz="1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263" y="2973864"/>
            <a:ext cx="5454421" cy="35483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67838" y="1529826"/>
            <a:ext cx="525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Параметры фильтра Галлея: 41 точка, 2 порядок</a:t>
            </a:r>
          </a:p>
          <a:p>
            <a:r>
              <a:rPr lang="ru-RU" dirty="0" smtClean="0"/>
              <a:t>Порог пика = 5  мВ </a:t>
            </a:r>
            <a:r>
              <a:rPr lang="en-US" dirty="0" smtClean="0"/>
              <a:t>/ </a:t>
            </a:r>
            <a:r>
              <a:rPr lang="ru-RU" dirty="0" err="1" smtClean="0"/>
              <a:t>нс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6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161026 run7 (Na)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705599" y="2117714"/>
            <a:ext cx="54864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cut1 = "min_ch1 &gt; -1000 &amp;&amp; max_ch1 &lt; </a:t>
            </a:r>
            <a:r>
              <a:rPr lang="en-US" sz="1600" dirty="0" smtClean="0"/>
              <a:t>4000«</a:t>
            </a:r>
            <a:endParaRPr lang="ru-RU" sz="1600" dirty="0" smtClean="0"/>
          </a:p>
          <a:p>
            <a:r>
              <a:rPr lang="en-US" sz="1600" dirty="0"/>
              <a:t>cut_s2 = "</a:t>
            </a:r>
            <a:r>
              <a:rPr lang="en-US" sz="1600" dirty="0" err="1"/>
              <a:t>n_peaks_caen</a:t>
            </a:r>
            <a:r>
              <a:rPr lang="en-US" sz="1600" dirty="0"/>
              <a:t> &gt; 30 &amp;&amp; </a:t>
            </a:r>
            <a:r>
              <a:rPr lang="en-US" sz="1600" dirty="0" err="1"/>
              <a:t>n_peaks_caen</a:t>
            </a:r>
            <a:r>
              <a:rPr lang="en-US" sz="1600" dirty="0"/>
              <a:t> &lt; </a:t>
            </a:r>
            <a:r>
              <a:rPr lang="en-US" sz="1600" dirty="0" smtClean="0"/>
              <a:t>70”</a:t>
            </a:r>
            <a:endParaRPr lang="ru-RU" sz="1600" dirty="0" smtClean="0"/>
          </a:p>
          <a:p>
            <a:r>
              <a:rPr lang="en-US" sz="1600" dirty="0"/>
              <a:t>cut_s1 = "integral_s1_caen &gt; 0</a:t>
            </a:r>
            <a:r>
              <a:rPr lang="en-US" sz="1600" dirty="0" smtClean="0"/>
              <a:t>";</a:t>
            </a:r>
            <a:endParaRPr lang="ru-RU" sz="1600" dirty="0" smtClean="0"/>
          </a:p>
          <a:p>
            <a:endParaRPr lang="en-US" sz="1600" dirty="0"/>
          </a:p>
          <a:p>
            <a:r>
              <a:rPr lang="en-US" sz="1600" dirty="0" smtClean="0"/>
              <a:t>Integral units [mV * ns]</a:t>
            </a:r>
            <a:endParaRPr lang="en-US" sz="1600" dirty="0"/>
          </a:p>
          <a:p>
            <a:r>
              <a:rPr lang="en-US" sz="1600" dirty="0" smtClean="0"/>
              <a:t>964 from 23000 </a:t>
            </a:r>
            <a:r>
              <a:rPr lang="en-US" sz="1600" dirty="0"/>
              <a:t>events </a:t>
            </a:r>
            <a:endParaRPr lang="ru-RU" sz="1600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12" y="1367245"/>
            <a:ext cx="6181725" cy="441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05599" y="4391399"/>
            <a:ext cx="367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Правильное распределение по времени дрейфа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33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909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161026 run7 (Na)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68008" y="4426721"/>
            <a:ext cx="7069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cut1 = "min_ch1 &gt; -1000 &amp;&amp; max_ch1 &lt; </a:t>
            </a:r>
            <a:r>
              <a:rPr lang="en-US" sz="1600" dirty="0" smtClean="0"/>
              <a:t>4000«</a:t>
            </a:r>
            <a:endParaRPr lang="ru-RU" sz="1600" dirty="0" smtClean="0"/>
          </a:p>
          <a:p>
            <a:r>
              <a:rPr lang="en-US" sz="1600" dirty="0"/>
              <a:t>cut_s2 = "</a:t>
            </a:r>
            <a:r>
              <a:rPr lang="en-US" sz="1600" dirty="0" err="1"/>
              <a:t>n_peaks_caen</a:t>
            </a:r>
            <a:r>
              <a:rPr lang="en-US" sz="1600" dirty="0"/>
              <a:t> &gt; 30 &amp;&amp; </a:t>
            </a:r>
            <a:r>
              <a:rPr lang="en-US" sz="1600" dirty="0" err="1"/>
              <a:t>n_peaks_caen</a:t>
            </a:r>
            <a:r>
              <a:rPr lang="en-US" sz="1600" dirty="0"/>
              <a:t> &lt; </a:t>
            </a:r>
            <a:r>
              <a:rPr lang="en-US" sz="1600" dirty="0" smtClean="0"/>
              <a:t>70”</a:t>
            </a:r>
            <a:endParaRPr lang="ru-RU" sz="1600" dirty="0" smtClean="0"/>
          </a:p>
          <a:p>
            <a:r>
              <a:rPr lang="en-US" sz="1600" dirty="0"/>
              <a:t>cut_s1 = "integral_s1_caen &gt; 0</a:t>
            </a:r>
            <a:r>
              <a:rPr lang="en-US" sz="1600" dirty="0" smtClean="0"/>
              <a:t>";</a:t>
            </a:r>
            <a:endParaRPr lang="ru-RU" sz="1600" dirty="0" smtClean="0"/>
          </a:p>
          <a:p>
            <a:r>
              <a:rPr lang="en-US" sz="1600" dirty="0">
                <a:solidFill>
                  <a:srgbClr val="FF0000"/>
                </a:solidFill>
              </a:rPr>
              <a:t>cut_point_s2_right = "point_s2_right_caen &lt; 9600</a:t>
            </a:r>
            <a:r>
              <a:rPr lang="en-US" sz="1600" dirty="0" smtClean="0">
                <a:solidFill>
                  <a:srgbClr val="FF0000"/>
                </a:solidFill>
              </a:rPr>
              <a:t>";</a:t>
            </a:r>
            <a:endParaRPr lang="ru-RU" sz="1600" dirty="0" smtClean="0">
              <a:solidFill>
                <a:srgbClr val="FF0000"/>
              </a:solidFill>
            </a:endParaRPr>
          </a:p>
          <a:p>
            <a:r>
              <a:rPr lang="ru-RU" sz="1600" dirty="0" smtClean="0">
                <a:solidFill>
                  <a:srgbClr val="FF0000"/>
                </a:solidFill>
              </a:rPr>
              <a:t>(это условие необходимо для правильного вычисления интеграла </a:t>
            </a:r>
            <a:r>
              <a:rPr lang="en-US" sz="1600" dirty="0" smtClean="0">
                <a:solidFill>
                  <a:srgbClr val="FF0000"/>
                </a:solidFill>
              </a:rPr>
              <a:t>S2. </a:t>
            </a:r>
            <a:endParaRPr lang="ru-RU" sz="1600" dirty="0" smtClean="0">
              <a:solidFill>
                <a:srgbClr val="FF0000"/>
              </a:solidFill>
            </a:endParaRPr>
          </a:p>
          <a:p>
            <a:r>
              <a:rPr lang="ru-RU" sz="1600" dirty="0" smtClean="0">
                <a:solidFill>
                  <a:srgbClr val="FF0000"/>
                </a:solidFill>
              </a:rPr>
              <a:t>Без него будут учитываться сигналы записанные не полностью)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sz="1600" dirty="0"/>
          </a:p>
          <a:p>
            <a:r>
              <a:rPr lang="en-US" sz="1600" dirty="0" smtClean="0"/>
              <a:t>Integral units [mV * ns]</a:t>
            </a:r>
            <a:endParaRPr lang="en-US" sz="1600" dirty="0"/>
          </a:p>
          <a:p>
            <a:r>
              <a:rPr lang="en-US" sz="1600" dirty="0" smtClean="0"/>
              <a:t>526 from 23000 </a:t>
            </a:r>
            <a:r>
              <a:rPr lang="en-US" sz="1600" dirty="0"/>
              <a:t>events </a:t>
            </a:r>
            <a:endParaRPr lang="ru-RU" sz="1600" dirty="0"/>
          </a:p>
          <a:p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600" y="1550126"/>
            <a:ext cx="3784595" cy="269918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95" y="1352444"/>
            <a:ext cx="4174543" cy="29590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857" y="1690688"/>
            <a:ext cx="3622766" cy="2620845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8573419" y="4426721"/>
            <a:ext cx="35402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peak_position_caen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point_s2_left_caen"</a:t>
            </a:r>
            <a:endParaRPr lang="ru-RU" sz="11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 flipV="1">
            <a:off x="10615750" y="3561806"/>
            <a:ext cx="156753" cy="161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37190" y="4980718"/>
            <a:ext cx="3845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Похоже, что скошенный край из-за того, что при больших временах много сигналов </a:t>
            </a:r>
            <a:r>
              <a:rPr lang="en-US" dirty="0" smtClean="0"/>
              <a:t>S2, </a:t>
            </a:r>
            <a:r>
              <a:rPr lang="ru-RU" dirty="0" smtClean="0"/>
              <a:t>а условие отбора подавляет такие события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8490857" y="226423"/>
            <a:ext cx="3126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 </a:t>
            </a:r>
            <a:r>
              <a:rPr lang="ru-RU" dirty="0" smtClean="0"/>
              <a:t>интеграл вычисляется как сумма интегралов пиков, находящихся в интервале </a:t>
            </a:r>
          </a:p>
          <a:p>
            <a:r>
              <a:rPr lang="ru-RU" dirty="0" smtClean="0"/>
              <a:t>(0, </a:t>
            </a:r>
            <a:r>
              <a:rPr lang="en-US" dirty="0" smtClean="0"/>
              <a:t>time_s2_left_caen</a:t>
            </a:r>
            <a:r>
              <a:rPr lang="ru-RU" dirty="0" smtClean="0"/>
              <a:t>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64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161026 run7 (Na)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094933" y="4545716"/>
            <a:ext cx="548640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cut1 = "min_ch1 &gt; -1000 &amp;&amp; max_ch1 &lt; </a:t>
            </a:r>
            <a:r>
              <a:rPr lang="en-US" sz="1600" dirty="0" smtClean="0"/>
              <a:t>4000«</a:t>
            </a:r>
            <a:endParaRPr lang="ru-RU" sz="1600" dirty="0" smtClean="0"/>
          </a:p>
          <a:p>
            <a:r>
              <a:rPr lang="en-US" sz="1600" dirty="0"/>
              <a:t>cut_s2 = "</a:t>
            </a:r>
            <a:r>
              <a:rPr lang="en-US" sz="1600" dirty="0" err="1"/>
              <a:t>n_peaks_caen</a:t>
            </a:r>
            <a:r>
              <a:rPr lang="en-US" sz="1600" dirty="0"/>
              <a:t> &gt; 30 &amp;&amp; </a:t>
            </a:r>
            <a:r>
              <a:rPr lang="en-US" sz="1600" dirty="0" err="1"/>
              <a:t>n_peaks_caen</a:t>
            </a:r>
            <a:r>
              <a:rPr lang="en-US" sz="1600" dirty="0"/>
              <a:t> &lt; </a:t>
            </a:r>
            <a:r>
              <a:rPr lang="en-US" sz="1600" dirty="0" smtClean="0"/>
              <a:t>70”</a:t>
            </a:r>
            <a:endParaRPr lang="ru-RU" sz="1600" dirty="0" smtClean="0"/>
          </a:p>
          <a:p>
            <a:r>
              <a:rPr lang="en-US" sz="1600" dirty="0"/>
              <a:t>cut_s1 = "integral_s1_caen &gt; 0</a:t>
            </a:r>
            <a:r>
              <a:rPr lang="en-US" sz="1600" dirty="0" smtClean="0"/>
              <a:t>";</a:t>
            </a:r>
            <a:endParaRPr lang="ru-RU" sz="1600" dirty="0" smtClean="0"/>
          </a:p>
          <a:p>
            <a:r>
              <a:rPr lang="en-US" sz="1600" dirty="0"/>
              <a:t>cut_point_s2_right = "point_s2_right_caen &lt; 9600</a:t>
            </a:r>
            <a:r>
              <a:rPr lang="en-US" sz="1600" dirty="0" smtClean="0"/>
              <a:t>";</a:t>
            </a:r>
          </a:p>
          <a:p>
            <a:r>
              <a:rPr lang="en-US" sz="1600" dirty="0" err="1"/>
              <a:t>cut_first_third</a:t>
            </a:r>
            <a:r>
              <a:rPr lang="en-US" sz="1600" dirty="0"/>
              <a:t> = "point_s2_left_caen*5 &lt; </a:t>
            </a:r>
            <a:r>
              <a:rPr lang="en-US" sz="1600" dirty="0">
                <a:solidFill>
                  <a:srgbClr val="00B050"/>
                </a:solidFill>
              </a:rPr>
              <a:t>20000</a:t>
            </a:r>
            <a:r>
              <a:rPr lang="en-US" sz="1600" dirty="0"/>
              <a:t>"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Integral units [mV * ns]</a:t>
            </a:r>
            <a:endParaRPr lang="en-US" sz="1600" dirty="0"/>
          </a:p>
          <a:p>
            <a:r>
              <a:rPr lang="en-US" sz="1600" dirty="0" smtClean="0"/>
              <a:t>326 from 23000 </a:t>
            </a:r>
            <a:r>
              <a:rPr lang="en-US" sz="1600" dirty="0"/>
              <a:t>events </a:t>
            </a:r>
            <a:endParaRPr lang="ru-RU" sz="1600" dirty="0"/>
          </a:p>
          <a:p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9" y="1465952"/>
            <a:ext cx="4072632" cy="290105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421" y="1455410"/>
            <a:ext cx="3923610" cy="291159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705" y="1690688"/>
            <a:ext cx="3960506" cy="2498135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8371856" y="4236199"/>
            <a:ext cx="35402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peak_position_caen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point_s2_left_caen"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5220612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25746</TotalTime>
  <Words>1623</Words>
  <Application>Microsoft Office PowerPoint</Application>
  <PresentationFormat>Широкоэкранный</PresentationFormat>
  <Paragraphs>210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Тема Office</vt:lpstr>
      <vt:lpstr>Neutron / gamma separation using scintillation and ionisation signals in LAr</vt:lpstr>
      <vt:lpstr>161026 run3 (Am). Overlapping</vt:lpstr>
      <vt:lpstr>161026 run3 (Am). Overlapping + cut1</vt:lpstr>
      <vt:lpstr>161026 run7 (Na)</vt:lpstr>
      <vt:lpstr>161026 run7 (Na). Overlapping</vt:lpstr>
      <vt:lpstr>161026 run7 (Na)</vt:lpstr>
      <vt:lpstr>161026 run7 (Na)</vt:lpstr>
      <vt:lpstr>161026 run7 (Na)</vt:lpstr>
      <vt:lpstr>161026 run7 (Na)</vt:lpstr>
      <vt:lpstr>161026 run7 (Na)</vt:lpstr>
      <vt:lpstr>161026 run7 (Na)</vt:lpstr>
      <vt:lpstr>161026 run7 (Na)</vt:lpstr>
      <vt:lpstr>Презентация PowerPoint</vt:lpstr>
      <vt:lpstr>161026 run7 (Na)</vt:lpstr>
      <vt:lpstr>161026 run7 (Na)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161026 run7 (Na)</vt:lpstr>
      <vt:lpstr>161026 run7 (Na)</vt:lpstr>
      <vt:lpstr>161026 run6 (n)</vt:lpstr>
      <vt:lpstr>161026 run6 (n)</vt:lpstr>
      <vt:lpstr>161026 run5 (n)</vt:lpstr>
    </vt:vector>
  </TitlesOfParts>
  <Company>BINP SB RAS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S1 / S2 rejection </dc:title>
  <dc:creator>oleynikov</dc:creator>
  <cp:lastModifiedBy>oleynikov</cp:lastModifiedBy>
  <cp:revision>334</cp:revision>
  <dcterms:created xsi:type="dcterms:W3CDTF">2017-01-17T05:39:46Z</dcterms:created>
  <dcterms:modified xsi:type="dcterms:W3CDTF">2017-09-06T09:19:58Z</dcterms:modified>
</cp:coreProperties>
</file>