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1049-C1C1-49E2-905F-C62C0FCD2B70}" type="datetimeFigureOut">
              <a:rPr lang="ru-RU" smtClean="0"/>
              <a:t>23.01.2017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B4F2-9B00-4D9B-922C-6D548231E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70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1049-C1C1-49E2-905F-C62C0FCD2B70}" type="datetimeFigureOut">
              <a:rPr lang="ru-RU" smtClean="0"/>
              <a:t>23.01.2017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B4F2-9B00-4D9B-922C-6D548231E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22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1049-C1C1-49E2-905F-C62C0FCD2B70}" type="datetimeFigureOut">
              <a:rPr lang="ru-RU" smtClean="0"/>
              <a:t>23.01.2017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B4F2-9B00-4D9B-922C-6D548231E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51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1049-C1C1-49E2-905F-C62C0FCD2B70}" type="datetimeFigureOut">
              <a:rPr lang="ru-RU" smtClean="0"/>
              <a:t>23.01.2017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B4F2-9B00-4D9B-922C-6D548231E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11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1049-C1C1-49E2-905F-C62C0FCD2B70}" type="datetimeFigureOut">
              <a:rPr lang="ru-RU" smtClean="0"/>
              <a:t>23.01.2017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B4F2-9B00-4D9B-922C-6D548231E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4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1049-C1C1-49E2-905F-C62C0FCD2B70}" type="datetimeFigureOut">
              <a:rPr lang="ru-RU" smtClean="0"/>
              <a:t>23.01.2017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B4F2-9B00-4D9B-922C-6D548231E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79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1049-C1C1-49E2-905F-C62C0FCD2B70}" type="datetimeFigureOut">
              <a:rPr lang="ru-RU" smtClean="0"/>
              <a:t>23.01.2017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B4F2-9B00-4D9B-922C-6D548231E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63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1049-C1C1-49E2-905F-C62C0FCD2B70}" type="datetimeFigureOut">
              <a:rPr lang="ru-RU" smtClean="0"/>
              <a:t>23.01.2017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B4F2-9B00-4D9B-922C-6D548231E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11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1049-C1C1-49E2-905F-C62C0FCD2B70}" type="datetimeFigureOut">
              <a:rPr lang="ru-RU" smtClean="0"/>
              <a:t>23.01.2017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B4F2-9B00-4D9B-922C-6D548231E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80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1049-C1C1-49E2-905F-C62C0FCD2B70}" type="datetimeFigureOut">
              <a:rPr lang="ru-RU" smtClean="0"/>
              <a:t>23.01.2017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B4F2-9B00-4D9B-922C-6D548231E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53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1049-C1C1-49E2-905F-C62C0FCD2B70}" type="datetimeFigureOut">
              <a:rPr lang="ru-RU" smtClean="0"/>
              <a:t>23.01.2017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B4F2-9B00-4D9B-922C-6D548231E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21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21049-C1C1-49E2-905F-C62C0FCD2B70}" type="datetimeFigureOut">
              <a:rPr lang="ru-RU" smtClean="0"/>
              <a:t>23.01.2017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9B4F2-9B00-4D9B-922C-6D548231E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71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7446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Отчет по научно-исследовательской работе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49075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Олейников Владислав Петрович, аспирант 3-го года</a:t>
            </a:r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-95794" y="1619794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Измерение ионизационного выхода для ядер отдачи в жидком аргоне методом двойного рассеяния нейтронов </a:t>
            </a:r>
            <a:endParaRPr lang="ru-RU" sz="3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029303" y="3960951"/>
            <a:ext cx="39275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Научный руководитель</a:t>
            </a:r>
          </a:p>
          <a:p>
            <a:r>
              <a:rPr lang="ru-RU" dirty="0" err="1" smtClean="0"/>
              <a:t>Бузулуцков</a:t>
            </a:r>
            <a:r>
              <a:rPr lang="ru-RU" dirty="0" smtClean="0"/>
              <a:t> Алексей Федорович</a:t>
            </a:r>
          </a:p>
          <a:p>
            <a:r>
              <a:rPr lang="ru-RU" dirty="0" smtClean="0"/>
              <a:t>доктор физико-математических наук,</a:t>
            </a:r>
          </a:p>
          <a:p>
            <a:r>
              <a:rPr lang="ru-RU" dirty="0" smtClean="0"/>
              <a:t>профессор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609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 Схема детектора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" y="1960272"/>
            <a:ext cx="3309260" cy="308624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966" y="1932421"/>
            <a:ext cx="3196045" cy="311409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011" y="1452404"/>
            <a:ext cx="4713533" cy="439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Изучение работы комбинированного умножителя </a:t>
            </a:r>
            <a:r>
              <a:rPr lang="en-US" dirty="0" smtClean="0"/>
              <a:t>THGEM / GAPD</a:t>
            </a:r>
          </a:p>
          <a:p>
            <a:pPr lvl="1"/>
            <a:r>
              <a:rPr lang="ru-RU" dirty="0" smtClean="0"/>
              <a:t>Амплитудные характеристики (</a:t>
            </a:r>
            <a:r>
              <a:rPr lang="en-US" dirty="0" err="1" smtClean="0"/>
              <a:t>N_pe</a:t>
            </a:r>
            <a:r>
              <a:rPr lang="en-US" dirty="0" smtClean="0"/>
              <a:t> / e, </a:t>
            </a:r>
            <a:r>
              <a:rPr lang="en-US" dirty="0" err="1" smtClean="0"/>
              <a:t>N_gamma</a:t>
            </a:r>
            <a:r>
              <a:rPr lang="en-US" dirty="0" smtClean="0"/>
              <a:t> / e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Координатные характеристики</a:t>
            </a:r>
            <a:endParaRPr lang="ru-RU" dirty="0"/>
          </a:p>
          <a:p>
            <a:r>
              <a:rPr lang="ru-RU" dirty="0" smtClean="0"/>
              <a:t>Определение ионизационного выхода ядер отдачи по краю спектра </a:t>
            </a:r>
          </a:p>
          <a:p>
            <a:r>
              <a:rPr lang="ru-RU" dirty="0" smtClean="0"/>
              <a:t> S1 / S2 критерий разделения нейтронов и гамма-квантов</a:t>
            </a:r>
          </a:p>
          <a:p>
            <a:r>
              <a:rPr lang="ru-RU" dirty="0" smtClean="0"/>
              <a:t>Двойное рассеяние нейтронов</a:t>
            </a:r>
          </a:p>
        </p:txBody>
      </p:sp>
    </p:spTree>
    <p:extLst>
      <p:ext uri="{BB962C8B-B14F-4D97-AF65-F5344CB8AC3E}">
        <p14:creationId xmlns:p14="http://schemas.microsoft.com/office/powerpoint/2010/main" val="157113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Определение ионизационного выхода ядер отдачи по краю спектра</a:t>
            </a:r>
            <a:endParaRPr lang="ru-RU" dirty="0"/>
          </a:p>
        </p:txBody>
      </p:sp>
      <p:pic>
        <p:nvPicPr>
          <p:cNvPr id="4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8" y="1690689"/>
            <a:ext cx="3151316" cy="2537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591" y="1709416"/>
            <a:ext cx="3013165" cy="25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454" y="1707820"/>
            <a:ext cx="2924975" cy="2471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8221" y="6260706"/>
            <a:ext cx="1671625" cy="42815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8420" y="4461398"/>
            <a:ext cx="1629854" cy="70539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3334" y="5334823"/>
            <a:ext cx="1424940" cy="6192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3082" y="4629429"/>
            <a:ext cx="326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1) Расчет для нужного поля 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55661" y="5334823"/>
            <a:ext cx="326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2) Расчет для нужной энергии</a:t>
            </a:r>
            <a:endParaRPr lang="ru-RU" dirty="0"/>
          </a:p>
        </p:txBody>
      </p:sp>
      <p:pic>
        <p:nvPicPr>
          <p:cNvPr id="15" name="Рисунок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14" y="1785902"/>
            <a:ext cx="3196750" cy="2442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55660" y="6105452"/>
            <a:ext cx="326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3) Находим </a:t>
            </a:r>
            <a:r>
              <a:rPr lang="en-US" dirty="0" err="1" smtClean="0"/>
              <a:t>n_e</a:t>
            </a:r>
            <a:r>
              <a:rPr lang="ru-RU" dirty="0" smtClean="0"/>
              <a:t> для </a:t>
            </a:r>
            <a:r>
              <a:rPr lang="en-US" dirty="0" smtClean="0"/>
              <a:t>Am</a:t>
            </a:r>
            <a:r>
              <a:rPr lang="ru-RU" dirty="0" smtClean="0"/>
              <a:t>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3005034" y="6105452"/>
                <a:ext cx="1523423" cy="4295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dirty="0" smtClean="0"/>
                  <a:t>  </a:t>
                </a:r>
                <a:endParaRPr lang="ru-RU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034" y="6105452"/>
                <a:ext cx="1523423" cy="429541"/>
              </a:xfrm>
              <a:prstGeom prst="rect">
                <a:avLst/>
              </a:prstGeom>
              <a:blipFill rotWithShape="0">
                <a:blip r:embed="rId9"/>
                <a:stretch>
                  <a:fillRect l="-4000" b="-128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090633" y="4613913"/>
            <a:ext cx="326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r>
              <a:rPr lang="ru-RU" dirty="0" smtClean="0"/>
              <a:t>) Переводим шкалу </a:t>
            </a:r>
            <a:r>
              <a:rPr lang="en-US" dirty="0" err="1" smtClean="0"/>
              <a:t>nVs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err="1" smtClean="0"/>
              <a:t>n_e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090633" y="5150157"/>
            <a:ext cx="381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r>
              <a:rPr lang="ru-RU" dirty="0" smtClean="0"/>
              <a:t>) Учитываем разрешение детектора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5090633" y="5730321"/>
            <a:ext cx="381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6) Считаем ионизационный выход</a:t>
            </a:r>
            <a:endParaRPr lang="ru-RU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594" y="4196332"/>
            <a:ext cx="3036608" cy="260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76102" y="4721314"/>
            <a:ext cx="1039796" cy="48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S1 / S2 критерий разделения нейтронов и гамма-квантов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949" y="2648308"/>
            <a:ext cx="3543261" cy="260295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523" y="2533141"/>
            <a:ext cx="3543262" cy="2713988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5477691" y="1890782"/>
            <a:ext cx="66870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0" u="none" strike="noStrike" baseline="0" dirty="0" smtClean="0">
                <a:latin typeface="HelveticaNeue-Medium"/>
              </a:rPr>
              <a:t>Liquid xenon detectors for particle physics and astrophysics</a:t>
            </a:r>
          </a:p>
          <a:p>
            <a:r>
              <a:rPr lang="en-US" sz="1600" b="0" i="0" u="none" strike="noStrike" baseline="0" dirty="0" smtClean="0">
                <a:latin typeface="Helvetica" panose="020B0604020202020204" pitchFamily="34" charset="0"/>
              </a:rPr>
              <a:t>E. </a:t>
            </a:r>
            <a:r>
              <a:rPr lang="en-US" sz="1600" b="0" i="0" u="none" strike="noStrike" baseline="0" dirty="0" err="1" smtClean="0">
                <a:latin typeface="Helvetica" panose="020B0604020202020204" pitchFamily="34" charset="0"/>
              </a:rPr>
              <a:t>Aprile</a:t>
            </a:r>
            <a:endParaRPr lang="ru-RU" sz="16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87" y="2441918"/>
            <a:ext cx="4876690" cy="2805212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5086949" y="1890782"/>
            <a:ext cx="7105051" cy="3456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1381981" y="1998503"/>
            <a:ext cx="3429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Сигнал от источника </a:t>
            </a:r>
            <a:r>
              <a:rPr lang="en-US" dirty="0" smtClean="0"/>
              <a:t>Na (511 </a:t>
            </a:r>
            <a:r>
              <a:rPr lang="ru-RU" dirty="0" smtClean="0"/>
              <a:t>кэВ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134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еще было сделано: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Разработана программа с графическим интерфейсом на </a:t>
            </a:r>
            <a:r>
              <a:rPr lang="en-US" dirty="0" err="1" smtClean="0"/>
              <a:t>Qt</a:t>
            </a:r>
            <a:r>
              <a:rPr lang="en-US" dirty="0" smtClean="0"/>
              <a:t> </a:t>
            </a:r>
            <a:r>
              <a:rPr lang="ru-RU" dirty="0" smtClean="0"/>
              <a:t>для чтения данных с блоков </a:t>
            </a:r>
            <a:r>
              <a:rPr lang="en-US" dirty="0" smtClean="0"/>
              <a:t>CAEN</a:t>
            </a:r>
            <a:r>
              <a:rPr lang="ru-RU" dirty="0" smtClean="0"/>
              <a:t> (теперь скорость сбора ограничена лишь передачей по оптоволокну)</a:t>
            </a:r>
            <a:endParaRPr lang="en-US" dirty="0" smtClean="0"/>
          </a:p>
          <a:p>
            <a:r>
              <a:rPr lang="ru-RU" dirty="0" smtClean="0"/>
              <a:t>Описана геометрия установки в</a:t>
            </a:r>
            <a:r>
              <a:rPr lang="ru-RU" dirty="0" smtClean="0"/>
              <a:t> </a:t>
            </a:r>
            <a:r>
              <a:rPr lang="en-US" dirty="0" smtClean="0"/>
              <a:t>GEANT4</a:t>
            </a:r>
            <a:r>
              <a:rPr lang="ru-RU" dirty="0" smtClean="0"/>
              <a:t> и выполнено</a:t>
            </a:r>
            <a:r>
              <a:rPr lang="ru-RU" dirty="0" smtClean="0"/>
              <a:t> моделирование координатного разрешения матрицы (около 2 мм)</a:t>
            </a:r>
          </a:p>
          <a:p>
            <a:r>
              <a:rPr lang="ru-RU" dirty="0" smtClean="0"/>
              <a:t>Была командировка в Неаполь на 2 месяца. Реализовано </a:t>
            </a:r>
            <a:r>
              <a:rPr lang="en-US" dirty="0" smtClean="0"/>
              <a:t>S1 </a:t>
            </a:r>
            <a:r>
              <a:rPr lang="ru-RU" dirty="0" smtClean="0"/>
              <a:t> разделение нейтронов и гамма квантов. Найдены неисправности триггера и использован алгоритм обратной свертки</a:t>
            </a:r>
          </a:p>
        </p:txBody>
      </p:sp>
    </p:spTree>
    <p:extLst>
      <p:ext uri="{BB962C8B-B14F-4D97-AF65-F5344CB8AC3E}">
        <p14:creationId xmlns:p14="http://schemas.microsoft.com/office/powerpoint/2010/main" val="232573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217</Words>
  <Application>Microsoft Office PowerPoint</Application>
  <PresentationFormat>Широкоэкранный</PresentationFormat>
  <Paragraphs>31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Helvetica</vt:lpstr>
      <vt:lpstr>HelveticaNeue-Medium</vt:lpstr>
      <vt:lpstr>Тема Office</vt:lpstr>
      <vt:lpstr>Презентация PowerPoint</vt:lpstr>
      <vt:lpstr> Схема детектора</vt:lpstr>
      <vt:lpstr>Цели работы</vt:lpstr>
      <vt:lpstr>Определение ионизационного выхода ядер отдачи по краю спектра</vt:lpstr>
      <vt:lpstr>S1 / S2 критерий разделения нейтронов и гамма-квантов</vt:lpstr>
      <vt:lpstr>Что еще было сделано:</vt:lpstr>
    </vt:vector>
  </TitlesOfParts>
  <Company>BINP SB RAS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научно -исследовательской работе</dc:title>
  <dc:creator>oleynikov</dc:creator>
  <cp:lastModifiedBy>oleynikov</cp:lastModifiedBy>
  <cp:revision>100</cp:revision>
  <dcterms:created xsi:type="dcterms:W3CDTF">2017-01-23T06:44:04Z</dcterms:created>
  <dcterms:modified xsi:type="dcterms:W3CDTF">2017-01-23T12:49:38Z</dcterms:modified>
</cp:coreProperties>
</file>