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0" r:id="rId7"/>
    <p:sldId id="264" r:id="rId8"/>
    <p:sldId id="265" r:id="rId9"/>
    <p:sldId id="262" r:id="rId10"/>
    <p:sldId id="266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11A8C-B58E-4784-971A-E552E8E41058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D1351-6681-4C87-A633-F73B59E6C3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79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 smtClean="0">
              <a:latin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70283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 smtClean="0">
              <a:latin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3176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0CD1-1D52-473E-8EE6-2334A22E8335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C921-A9AD-48ED-B745-8D5C4A8161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0CD1-1D52-473E-8EE6-2334A22E8335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C921-A9AD-48ED-B745-8D5C4A8161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0CD1-1D52-473E-8EE6-2334A22E8335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C921-A9AD-48ED-B745-8D5C4A8161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0CD1-1D52-473E-8EE6-2334A22E8335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C921-A9AD-48ED-B745-8D5C4A8161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0CD1-1D52-473E-8EE6-2334A22E8335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C921-A9AD-48ED-B745-8D5C4A8161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0CD1-1D52-473E-8EE6-2334A22E8335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C921-A9AD-48ED-B745-8D5C4A8161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0CD1-1D52-473E-8EE6-2334A22E8335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C921-A9AD-48ED-B745-8D5C4A8161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0CD1-1D52-473E-8EE6-2334A22E8335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C921-A9AD-48ED-B745-8D5C4A8161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0CD1-1D52-473E-8EE6-2334A22E8335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C921-A9AD-48ED-B745-8D5C4A8161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0CD1-1D52-473E-8EE6-2334A22E8335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C921-A9AD-48ED-B745-8D5C4A8161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0CD1-1D52-473E-8EE6-2334A22E8335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C921-A9AD-48ED-B745-8D5C4A8161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50CD1-1D52-473E-8EE6-2334A22E8335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3C921-A9AD-48ED-B745-8D5C4A8161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Novosibirsk group activity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A</a:t>
            </a:r>
            <a:r>
              <a:rPr lang="en-US" dirty="0" err="1" smtClean="0">
                <a:solidFill>
                  <a:schemeClr val="tx2"/>
                </a:solidFill>
              </a:rPr>
              <a:t>ndrey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Sokolov</a:t>
            </a:r>
            <a:r>
              <a:rPr lang="en-US" dirty="0" smtClean="0">
                <a:solidFill>
                  <a:schemeClr val="tx2"/>
                </a:solidFill>
              </a:rPr>
              <a:t>,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Budker INP, Novosibirsk State University,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Novosibirsk, Russia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Cosmic ray events</a:t>
            </a:r>
            <a:endParaRPr lang="en-US" dirty="0"/>
          </a:p>
        </p:txBody>
      </p:sp>
      <p:pic>
        <p:nvPicPr>
          <p:cNvPr id="3" name="Picture 2" descr="160512_1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196752"/>
            <a:ext cx="2935213" cy="4696341"/>
          </a:xfrm>
          <a:prstGeom prst="rect">
            <a:avLst/>
          </a:prstGeom>
        </p:spPr>
      </p:pic>
      <p:pic>
        <p:nvPicPr>
          <p:cNvPr id="4" name="Picture 3" descr="160512_1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92080" y="1196752"/>
            <a:ext cx="2924439" cy="46791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79912" y="2564904"/>
            <a:ext cx="1296144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Side PMTs</a:t>
            </a:r>
            <a:endParaRPr lang="ru-RU" dirty="0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 flipV="1">
            <a:off x="5076056" y="2708920"/>
            <a:ext cx="216024" cy="406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1"/>
          </p:cNvCxnSpPr>
          <p:nvPr/>
        </p:nvCxnSpPr>
        <p:spPr>
          <a:xfrm flipH="1" flipV="1">
            <a:off x="3563888" y="2708920"/>
            <a:ext cx="216024" cy="406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95936" y="3645024"/>
            <a:ext cx="864096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Central SiPMs</a:t>
            </a:r>
            <a:endParaRPr lang="ru-RU" dirty="0"/>
          </a:p>
        </p:txBody>
      </p:sp>
      <p:cxnSp>
        <p:nvCxnSpPr>
          <p:cNvPr id="14" name="Straight Arrow Connector 13"/>
          <p:cNvCxnSpPr>
            <a:stCxn id="13" idx="1"/>
            <a:endCxn id="3" idx="3"/>
          </p:cNvCxnSpPr>
          <p:nvPr/>
        </p:nvCxnSpPr>
        <p:spPr>
          <a:xfrm flipH="1" flipV="1">
            <a:off x="3618781" y="3544923"/>
            <a:ext cx="377155" cy="4232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1"/>
          </p:cNvCxnSpPr>
          <p:nvPr/>
        </p:nvCxnSpPr>
        <p:spPr>
          <a:xfrm flipH="1" flipV="1">
            <a:off x="3635896" y="3789041"/>
            <a:ext cx="360040" cy="1791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1"/>
          </p:cNvCxnSpPr>
          <p:nvPr/>
        </p:nvCxnSpPr>
        <p:spPr>
          <a:xfrm flipH="1">
            <a:off x="3635896" y="3968190"/>
            <a:ext cx="360040" cy="1808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3"/>
            <a:endCxn id="4" idx="1"/>
          </p:cNvCxnSpPr>
          <p:nvPr/>
        </p:nvCxnSpPr>
        <p:spPr>
          <a:xfrm flipV="1">
            <a:off x="4860032" y="3536303"/>
            <a:ext cx="432048" cy="4318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3" idx="3"/>
          </p:cNvCxnSpPr>
          <p:nvPr/>
        </p:nvCxnSpPr>
        <p:spPr>
          <a:xfrm flipV="1">
            <a:off x="4860032" y="3789041"/>
            <a:ext cx="432048" cy="1791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3" idx="3"/>
          </p:cNvCxnSpPr>
          <p:nvPr/>
        </p:nvCxnSpPr>
        <p:spPr>
          <a:xfrm>
            <a:off x="4860032" y="3968190"/>
            <a:ext cx="432048" cy="1808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8001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altLang="ru-RU" sz="2800" b="1">
                <a:solidFill>
                  <a:srgbClr val="000099"/>
                </a:solidFill>
              </a:rPr>
              <a:t>EL gap yield: PMT vs MPPC signal</a:t>
            </a:r>
          </a:p>
        </p:txBody>
      </p:sp>
      <p:pic>
        <p:nvPicPr>
          <p:cNvPr id="32771" name="Picture 2" descr="D:\CONFERENCES\BINP\Oct15\ELgapYield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4175" y="876300"/>
            <a:ext cx="5254625" cy="427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2" name="Rectangle 12"/>
          <p:cNvSpPr>
            <a:spLocks noChangeArrowheads="1"/>
          </p:cNvSpPr>
          <p:nvPr/>
        </p:nvSpPr>
        <p:spPr bwMode="auto">
          <a:xfrm>
            <a:off x="0" y="5194300"/>
            <a:ext cx="9144000" cy="1631950"/>
          </a:xfrm>
          <a:prstGeom prst="rect">
            <a:avLst/>
          </a:prstGeom>
          <a:solidFill>
            <a:srgbClr val="FFFFCD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ru-RU" sz="2000" b="1" dirty="0">
                <a:solidFill>
                  <a:srgbClr val="000099"/>
                </a:solidFill>
                <a:sym typeface="System"/>
              </a:rPr>
              <a:t>- High EL gap yield, reaching 1.5 </a:t>
            </a:r>
            <a:r>
              <a:rPr lang="en-US" altLang="ru-RU" sz="2000" b="1" dirty="0" err="1">
                <a:solidFill>
                  <a:srgbClr val="000099"/>
                </a:solidFill>
                <a:sym typeface="System"/>
              </a:rPr>
              <a:t>pe</a:t>
            </a:r>
            <a:r>
              <a:rPr lang="en-US" altLang="ru-RU" sz="2000" b="1" dirty="0">
                <a:solidFill>
                  <a:srgbClr val="000099"/>
                </a:solidFill>
                <a:sym typeface="System"/>
              </a:rPr>
              <a:t>/e at 7 kV/cm</a:t>
            </a:r>
          </a:p>
          <a:p>
            <a:pPr>
              <a:buFont typeface="Arial" pitchFamily="34" charset="0"/>
              <a:buNone/>
            </a:pPr>
            <a:r>
              <a:rPr lang="en-US" altLang="ru-RU" sz="2000" b="1" dirty="0">
                <a:solidFill>
                  <a:srgbClr val="000099"/>
                </a:solidFill>
                <a:sym typeface="System"/>
              </a:rPr>
              <a:t>- The PMT signal amplitude is a factor of 3 larger than expected from VUV emission due to </a:t>
            </a:r>
            <a:r>
              <a:rPr lang="en-US" altLang="ru-RU" sz="2000" b="1" dirty="0" err="1">
                <a:solidFill>
                  <a:srgbClr val="000099"/>
                </a:solidFill>
                <a:sym typeface="System"/>
              </a:rPr>
              <a:t>Ar</a:t>
            </a:r>
            <a:r>
              <a:rPr lang="en-US" altLang="ru-RU" sz="2000" b="1" dirty="0">
                <a:solidFill>
                  <a:srgbClr val="000099"/>
                </a:solidFill>
                <a:sym typeface="System"/>
              </a:rPr>
              <a:t> </a:t>
            </a:r>
            <a:r>
              <a:rPr lang="en-US" altLang="ru-RU" sz="2000" b="1" dirty="0" err="1">
                <a:solidFill>
                  <a:srgbClr val="000099"/>
                </a:solidFill>
                <a:sym typeface="System"/>
              </a:rPr>
              <a:t>excimers</a:t>
            </a:r>
            <a:endParaRPr lang="en-US" altLang="ru-RU" sz="2000" b="1" dirty="0">
              <a:solidFill>
                <a:srgbClr val="000099"/>
              </a:solidFill>
              <a:sym typeface="System"/>
            </a:endParaRPr>
          </a:p>
          <a:p>
            <a:r>
              <a:rPr lang="en-US" altLang="ru-RU" sz="2000" b="1" dirty="0">
                <a:solidFill>
                  <a:srgbClr val="000099"/>
                </a:solidFill>
                <a:sym typeface="System"/>
              </a:rPr>
              <a:t>- The presence of the MPPC signal indicates on the substantial non-VUV contribution, presumably due to N</a:t>
            </a:r>
            <a:r>
              <a:rPr lang="en-US" altLang="ru-RU" sz="2000" b="1" baseline="-25000" dirty="0">
                <a:solidFill>
                  <a:srgbClr val="000099"/>
                </a:solidFill>
                <a:sym typeface="System"/>
              </a:rPr>
              <a:t>2</a:t>
            </a:r>
            <a:r>
              <a:rPr lang="en-US" altLang="ru-RU" sz="2000" b="1" dirty="0">
                <a:solidFill>
                  <a:srgbClr val="000099"/>
                </a:solidFill>
                <a:sym typeface="System"/>
              </a:rPr>
              <a:t> emission in the near </a:t>
            </a:r>
            <a:r>
              <a:rPr lang="en-US" altLang="ru-RU" sz="2000" b="1" dirty="0" smtClean="0">
                <a:solidFill>
                  <a:srgbClr val="000099"/>
                </a:solidFill>
                <a:sym typeface="System"/>
              </a:rPr>
              <a:t>UV (~56 </a:t>
            </a:r>
            <a:r>
              <a:rPr lang="en-US" altLang="ru-RU" sz="2000" b="1" dirty="0" err="1" smtClean="0">
                <a:solidFill>
                  <a:srgbClr val="000099"/>
                </a:solidFill>
                <a:sym typeface="System"/>
              </a:rPr>
              <a:t>ppm</a:t>
            </a:r>
            <a:r>
              <a:rPr lang="en-US" altLang="ru-RU" sz="2000" b="1" dirty="0" smtClean="0">
                <a:solidFill>
                  <a:srgbClr val="000099"/>
                </a:solidFill>
                <a:sym typeface="System"/>
              </a:rPr>
              <a:t> of N</a:t>
            </a:r>
            <a:r>
              <a:rPr lang="en-US" altLang="ru-RU" sz="2000" b="1" baseline="-25000" dirty="0" smtClean="0">
                <a:solidFill>
                  <a:srgbClr val="000099"/>
                </a:solidFill>
                <a:sym typeface="System"/>
              </a:rPr>
              <a:t>2</a:t>
            </a:r>
            <a:r>
              <a:rPr lang="en-US" altLang="ru-RU" sz="2000" b="1" dirty="0" smtClean="0">
                <a:solidFill>
                  <a:srgbClr val="000099"/>
                </a:solidFill>
                <a:sym typeface="System"/>
              </a:rPr>
              <a:t> in </a:t>
            </a:r>
            <a:r>
              <a:rPr lang="en-US" altLang="ru-RU" sz="2000" b="1" dirty="0" err="1" smtClean="0">
                <a:solidFill>
                  <a:srgbClr val="000099"/>
                </a:solidFill>
                <a:sym typeface="System"/>
              </a:rPr>
              <a:t>LAr</a:t>
            </a:r>
            <a:r>
              <a:rPr lang="en-US" altLang="ru-RU" sz="2000" b="1" dirty="0" smtClean="0">
                <a:solidFill>
                  <a:srgbClr val="000099"/>
                </a:solidFill>
                <a:sym typeface="System"/>
              </a:rPr>
              <a:t>)</a:t>
            </a:r>
            <a:endParaRPr lang="en-US" altLang="ru-RU" sz="2000" b="1" dirty="0">
              <a:solidFill>
                <a:srgbClr val="000099"/>
              </a:solidFill>
              <a:sym typeface="System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Study of fundamental argon properties using x-ray and neutrons;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Using a matrix of SiPMs for the registration of the electroluminescence in NUV and NIR;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Study of argon doping by nitrogen.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8001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altLang="ru-RU" sz="2800" b="1" dirty="0">
                <a:solidFill>
                  <a:srgbClr val="000099"/>
                </a:solidFill>
              </a:rPr>
              <a:t>Experimental </a:t>
            </a:r>
            <a:r>
              <a:rPr lang="en-US" altLang="ru-RU" sz="2800" b="1" dirty="0" smtClean="0">
                <a:solidFill>
                  <a:srgbClr val="000099"/>
                </a:solidFill>
              </a:rPr>
              <a:t>setup with the 9 liters cryogenic chamber</a:t>
            </a:r>
            <a:endParaRPr lang="en-US" altLang="ru-RU" sz="2800" b="1" dirty="0">
              <a:solidFill>
                <a:srgbClr val="000099"/>
              </a:solidFill>
            </a:endParaRPr>
          </a:p>
        </p:txBody>
      </p:sp>
      <p:pic>
        <p:nvPicPr>
          <p:cNvPr id="32771" name="Picture 3" descr="D:\CONFERENCES\BINP\Oct15\Setup1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03275"/>
            <a:ext cx="9144000" cy="605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628800"/>
            <a:ext cx="5378450" cy="482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Chamber 3D - view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8001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altLang="ru-RU" sz="2800" b="1" dirty="0" smtClean="0">
                <a:solidFill>
                  <a:srgbClr val="000099"/>
                </a:solidFill>
              </a:rPr>
              <a:t>Proportional EL in two-phase Ar: Experimental </a:t>
            </a:r>
            <a:r>
              <a:rPr lang="en-US" altLang="ru-RU" sz="2800" b="1" dirty="0">
                <a:solidFill>
                  <a:srgbClr val="000099"/>
                </a:solidFill>
              </a:rPr>
              <a:t>setup</a:t>
            </a:r>
          </a:p>
        </p:txBody>
      </p:sp>
      <p:pic>
        <p:nvPicPr>
          <p:cNvPr id="30723" name="Picture 2" descr="D:\CONFERENCES\BINP\Oct15\SetupScheme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1450" y="881063"/>
            <a:ext cx="6569075" cy="568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Assembly</a:t>
            </a:r>
            <a:endParaRPr lang="en-US" dirty="0"/>
          </a:p>
        </p:txBody>
      </p:sp>
      <p:pic>
        <p:nvPicPr>
          <p:cNvPr id="3" name="Picture 3" descr="D:\CONFERENCES\BINP\Oct15\Setup3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556792"/>
            <a:ext cx="6192688" cy="4709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0" y="6309320"/>
            <a:ext cx="35242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ru-RU" dirty="0"/>
              <a:t>PMT: Hamamatsu R6041-506-MOD</a:t>
            </a:r>
            <a:endParaRPr lang="ru-RU" altLang="ru-RU" dirty="0"/>
          </a:p>
        </p:txBody>
      </p:sp>
      <p:cxnSp>
        <p:nvCxnSpPr>
          <p:cNvPr id="5" name="Straight Arrow Connector 4"/>
          <p:cNvCxnSpPr>
            <a:stCxn id="4" idx="0"/>
          </p:cNvCxnSpPr>
          <p:nvPr/>
        </p:nvCxnSpPr>
        <p:spPr>
          <a:xfrm flipV="1">
            <a:off x="1762125" y="5085186"/>
            <a:ext cx="4394051" cy="1224134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4" idx="0"/>
          </p:cNvCxnSpPr>
          <p:nvPr/>
        </p:nvCxnSpPr>
        <p:spPr>
          <a:xfrm flipV="1">
            <a:off x="1762125" y="5085185"/>
            <a:ext cx="1585739" cy="1224135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3" idx="1"/>
          </p:cNvCxnSpPr>
          <p:nvPr/>
        </p:nvCxnSpPr>
        <p:spPr>
          <a:xfrm flipH="1">
            <a:off x="4788026" y="1309410"/>
            <a:ext cx="1830262" cy="211959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3"/>
          <p:cNvSpPr txBox="1">
            <a:spLocks noChangeArrowheads="1"/>
          </p:cNvSpPr>
          <p:nvPr/>
        </p:nvSpPr>
        <p:spPr bwMode="auto">
          <a:xfrm>
            <a:off x="6618288" y="1124744"/>
            <a:ext cx="25257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ru-RU" dirty="0"/>
              <a:t>Extraction grid: THGEM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411760" y="2060848"/>
            <a:ext cx="2304256" cy="967462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20322822">
            <a:off x="3059832" y="2132856"/>
            <a:ext cx="753732" cy="369332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12 cm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8001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ru-RU" sz="2400" b="1" dirty="0" smtClean="0">
                <a:solidFill>
                  <a:srgbClr val="000099"/>
                </a:solidFill>
              </a:rPr>
              <a:t>Study of ionization yields of electron recoils in liquid </a:t>
            </a:r>
            <a:r>
              <a:rPr lang="en-US" altLang="ru-RU" sz="2400" b="1" dirty="0" err="1" smtClean="0">
                <a:solidFill>
                  <a:srgbClr val="000099"/>
                </a:solidFill>
              </a:rPr>
              <a:t>Ar</a:t>
            </a:r>
            <a:endParaRPr lang="en-US" altLang="ru-RU" sz="2400" b="1" dirty="0">
              <a:solidFill>
                <a:srgbClr val="000099"/>
              </a:solidFill>
            </a:endParaRPr>
          </a:p>
        </p:txBody>
      </p:sp>
      <p:pic>
        <p:nvPicPr>
          <p:cNvPr id="18435" name="Рисунок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1844824"/>
            <a:ext cx="4459288" cy="340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2060848"/>
            <a:ext cx="4400277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004048" y="5373216"/>
            <a:ext cx="3528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Recent results on the specific ionization yield depending on the drift field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700808"/>
            <a:ext cx="4346575" cy="3608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Рисунок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36370" y="1772816"/>
            <a:ext cx="4025292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979712" y="5445224"/>
            <a:ext cx="4464496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1400" dirty="0"/>
              <a:t>The ionization quenching factor amounted to 0,30±0.04 for the 233 </a:t>
            </a:r>
            <a:r>
              <a:rPr lang="en-US" sz="1400" dirty="0" err="1"/>
              <a:t>keV</a:t>
            </a:r>
            <a:r>
              <a:rPr lang="en-US" sz="1400" dirty="0"/>
              <a:t> recoil energy and 0,27±0.04 for the 80 </a:t>
            </a:r>
            <a:r>
              <a:rPr lang="en-US" sz="1400" dirty="0" err="1"/>
              <a:t>keV</a:t>
            </a:r>
            <a:r>
              <a:rPr lang="en-US" sz="1400" dirty="0"/>
              <a:t>.</a:t>
            </a:r>
          </a:p>
          <a:p>
            <a:pPr eaLnBrk="1" hangingPunct="1">
              <a:defRPr/>
            </a:pPr>
            <a:endParaRPr lang="en-US" sz="1400" dirty="0"/>
          </a:p>
          <a:p>
            <a:pPr eaLnBrk="1" hangingPunct="1">
              <a:defRPr/>
            </a:pPr>
            <a:r>
              <a:rPr lang="en-US" sz="1400" dirty="0"/>
              <a:t>More details: </a:t>
            </a:r>
            <a:r>
              <a:rPr lang="en-US" sz="1400" b="1" dirty="0"/>
              <a:t>A. </a:t>
            </a:r>
            <a:r>
              <a:rPr lang="en-US" sz="1400" b="1" dirty="0" err="1"/>
              <a:t>Bondar</a:t>
            </a:r>
            <a:r>
              <a:rPr lang="en-US" sz="1400" b="1" dirty="0"/>
              <a:t>  et al. EPL, 108 (2014) 12001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Ionization yield of nuclear recoils in liquid </a:t>
            </a:r>
            <a:r>
              <a:rPr lang="en-US" dirty="0" err="1" smtClean="0"/>
              <a:t>Ar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340768"/>
            <a:ext cx="4248472" cy="4675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SiPM</a:t>
            </a:r>
            <a:r>
              <a:rPr lang="en-US" dirty="0" smtClean="0"/>
              <a:t> matrix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1628800"/>
            <a:ext cx="331236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Hamamatsu S13360-6050PE</a:t>
            </a:r>
          </a:p>
          <a:p>
            <a:r>
              <a:rPr lang="en-US" dirty="0" smtClean="0"/>
              <a:t>6x6 mm</a:t>
            </a:r>
            <a:r>
              <a:rPr lang="en-US" baseline="30000" dirty="0" smtClean="0"/>
              <a:t>2</a:t>
            </a:r>
          </a:p>
          <a:p>
            <a:endParaRPr lang="en-US" baseline="30000" dirty="0" smtClean="0"/>
          </a:p>
          <a:p>
            <a:r>
              <a:rPr lang="en-US" dirty="0" smtClean="0"/>
              <a:t>Can detect argon light emission in the NUV (300-400 nm) and NIR (700 – 850 nm) </a:t>
            </a:r>
            <a:endParaRPr lang="ru-RU" dirty="0"/>
          </a:p>
        </p:txBody>
      </p:sp>
      <p:pic>
        <p:nvPicPr>
          <p:cNvPr id="6" name="Picture 11" descr="D:\PAPERS\MyBasicPapers\Paper66_CryoGAPD2\Figures\fig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3429000"/>
            <a:ext cx="319087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253</Words>
  <Application>Microsoft Office PowerPoint</Application>
  <PresentationFormat>Экран (4:3)</PresentationFormat>
  <Paragraphs>33</Paragraphs>
  <Slides>11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System</vt:lpstr>
      <vt:lpstr>Wingdings</vt:lpstr>
      <vt:lpstr>Office Theme</vt:lpstr>
      <vt:lpstr>Novosibirsk group activity</vt:lpstr>
      <vt:lpstr>Activity directions</vt:lpstr>
      <vt:lpstr>Презентация PowerPoint</vt:lpstr>
      <vt:lpstr>Chamber 3D - view</vt:lpstr>
      <vt:lpstr>Презентация PowerPoint</vt:lpstr>
      <vt:lpstr>Setup Assembly</vt:lpstr>
      <vt:lpstr>Презентация PowerPoint</vt:lpstr>
      <vt:lpstr>Ionization yield of nuclear recoils in liquid Ar</vt:lpstr>
      <vt:lpstr>SiPM matrix</vt:lpstr>
      <vt:lpstr>Cosmic ray events</vt:lpstr>
      <vt:lpstr>Презентация PowerPoint</vt:lpstr>
    </vt:vector>
  </TitlesOfParts>
  <Company>INP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Panda</dc:creator>
  <cp:lastModifiedBy>oleynikov</cp:lastModifiedBy>
  <cp:revision>53</cp:revision>
  <dcterms:created xsi:type="dcterms:W3CDTF">2016-06-07T09:50:17Z</dcterms:created>
  <dcterms:modified xsi:type="dcterms:W3CDTF">2017-02-07T10:03:42Z</dcterms:modified>
</cp:coreProperties>
</file>