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9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8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99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18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82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92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3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73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49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2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87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519D-1EC1-485F-A061-7134903A3B5A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72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0"/>
          <p:cNvSpPr txBox="1">
            <a:spLocks noChangeArrowheads="1"/>
          </p:cNvSpPr>
          <p:nvPr/>
        </p:nvSpPr>
        <p:spPr bwMode="auto">
          <a:xfrm>
            <a:off x="5295855" y="2919413"/>
            <a:ext cx="403225" cy="187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239"/>
          <p:cNvSpPr txBox="1">
            <a:spLocks noChangeArrowheads="1"/>
          </p:cNvSpPr>
          <p:nvPr/>
        </p:nvSpPr>
        <p:spPr bwMode="auto">
          <a:xfrm>
            <a:off x="4532267" y="2938463"/>
            <a:ext cx="720725" cy="3571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THGEM1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238"/>
          <p:cNvSpPr txBox="1">
            <a:spLocks noChangeArrowheads="1"/>
          </p:cNvSpPr>
          <p:nvPr/>
        </p:nvSpPr>
        <p:spPr bwMode="auto">
          <a:xfrm>
            <a:off x="3933780" y="5291138"/>
            <a:ext cx="690562" cy="22383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Cathode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37"/>
          <p:cNvSpPr txBox="1">
            <a:spLocks noChangeArrowheads="1"/>
          </p:cNvSpPr>
          <p:nvPr/>
        </p:nvSpPr>
        <p:spPr bwMode="auto">
          <a:xfrm>
            <a:off x="5252992" y="4586288"/>
            <a:ext cx="698500" cy="3571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236"/>
          <p:cNvSpPr txBox="1">
            <a:spLocks noChangeArrowheads="1"/>
          </p:cNvSpPr>
          <p:nvPr/>
        </p:nvSpPr>
        <p:spPr bwMode="auto">
          <a:xfrm>
            <a:off x="5227592" y="3405188"/>
            <a:ext cx="447675" cy="1762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235"/>
          <p:cNvSpPr txBox="1">
            <a:spLocks noChangeArrowheads="1"/>
          </p:cNvSpPr>
          <p:nvPr/>
        </p:nvSpPr>
        <p:spPr bwMode="auto">
          <a:xfrm rot="16200000">
            <a:off x="7562807" y="4489451"/>
            <a:ext cx="60642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 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234"/>
          <p:cNvSpPr txBox="1">
            <a:spLocks noChangeArrowheads="1"/>
          </p:cNvSpPr>
          <p:nvPr/>
        </p:nvSpPr>
        <p:spPr bwMode="auto">
          <a:xfrm rot="16200000">
            <a:off x="7555661" y="2243931"/>
            <a:ext cx="4667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Gaseous Ar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233"/>
          <p:cNvSpPr txBox="1">
            <a:spLocks noChangeArrowheads="1"/>
          </p:cNvSpPr>
          <p:nvPr/>
        </p:nvSpPr>
        <p:spPr bwMode="auto">
          <a:xfrm>
            <a:off x="8421642" y="5214938"/>
            <a:ext cx="476250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ru-RU" sz="1200" b="0" i="0" u="none" strike="noStrike" cap="none" normalizeH="0" baseline="-30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(-)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232"/>
          <p:cNvSpPr>
            <a:spLocks noChangeShapeType="1"/>
          </p:cNvSpPr>
          <p:nvPr/>
        </p:nvSpPr>
        <p:spPr bwMode="auto">
          <a:xfrm>
            <a:off x="6556330" y="4300538"/>
            <a:ext cx="0" cy="1230312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Freeform 231"/>
          <p:cNvSpPr>
            <a:spLocks noChangeArrowheads="1"/>
          </p:cNvSpPr>
          <p:nvPr/>
        </p:nvSpPr>
        <p:spPr bwMode="auto">
          <a:xfrm rot="16200000">
            <a:off x="6372973" y="3929857"/>
            <a:ext cx="98425" cy="268288"/>
          </a:xfrm>
          <a:custGeom>
            <a:avLst/>
            <a:gdLst>
              <a:gd name="T0" fmla="*/ 262 w 262"/>
              <a:gd name="T1" fmla="*/ 710 h 710"/>
              <a:gd name="T2" fmla="*/ 262 w 262"/>
              <a:gd name="T3" fmla="*/ 0 h 710"/>
              <a:gd name="T4" fmla="*/ 0 w 262"/>
              <a:gd name="T5" fmla="*/ 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2" h="710">
                <a:moveTo>
                  <a:pt x="262" y="710"/>
                </a:moveTo>
                <a:lnTo>
                  <a:pt x="262" y="0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Freeform 230"/>
          <p:cNvSpPr>
            <a:spLocks noChangeArrowheads="1"/>
          </p:cNvSpPr>
          <p:nvPr/>
        </p:nvSpPr>
        <p:spPr bwMode="auto">
          <a:xfrm rot="16200000">
            <a:off x="6392023" y="4137819"/>
            <a:ext cx="73025" cy="255588"/>
          </a:xfrm>
          <a:custGeom>
            <a:avLst/>
            <a:gdLst>
              <a:gd name="T0" fmla="*/ 0 w 301"/>
              <a:gd name="T1" fmla="*/ 710 h 710"/>
              <a:gd name="T2" fmla="*/ 0 w 301"/>
              <a:gd name="T3" fmla="*/ 0 h 710"/>
              <a:gd name="T4" fmla="*/ 301 w 301"/>
              <a:gd name="T5" fmla="*/ 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1" h="710">
                <a:moveTo>
                  <a:pt x="0" y="710"/>
                </a:moveTo>
                <a:lnTo>
                  <a:pt x="0" y="0"/>
                </a:lnTo>
                <a:lnTo>
                  <a:pt x="30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Line 229"/>
          <p:cNvSpPr>
            <a:spLocks noChangeShapeType="1"/>
          </p:cNvSpPr>
          <p:nvPr/>
        </p:nvSpPr>
        <p:spPr bwMode="auto">
          <a:xfrm flipV="1">
            <a:off x="6554742" y="4013200"/>
            <a:ext cx="0" cy="28892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Rectangle 228"/>
          <p:cNvSpPr>
            <a:spLocks noChangeArrowheads="1"/>
          </p:cNvSpPr>
          <p:nvPr/>
        </p:nvSpPr>
        <p:spPr bwMode="auto">
          <a:xfrm rot="16200000">
            <a:off x="6469017" y="4117976"/>
            <a:ext cx="187325" cy="8255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7" name="Group 221"/>
          <p:cNvGrpSpPr>
            <a:grpSpLocks/>
          </p:cNvGrpSpPr>
          <p:nvPr/>
        </p:nvGrpSpPr>
        <p:grpSpPr bwMode="auto">
          <a:xfrm>
            <a:off x="4533855" y="2836863"/>
            <a:ext cx="1912937" cy="131762"/>
            <a:chOff x="4142" y="4107"/>
            <a:chExt cx="3012" cy="207"/>
          </a:xfrm>
        </p:grpSpPr>
        <p:sp>
          <p:nvSpPr>
            <p:cNvPr id="18" name="Line 227"/>
            <p:cNvSpPr>
              <a:spLocks noChangeShapeType="1"/>
            </p:cNvSpPr>
            <p:nvPr/>
          </p:nvSpPr>
          <p:spPr bwMode="auto">
            <a:xfrm>
              <a:off x="4142" y="4107"/>
              <a:ext cx="2783" cy="13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9" name="Group 222"/>
            <p:cNvGrpSpPr>
              <a:grpSpLocks/>
            </p:cNvGrpSpPr>
            <p:nvPr/>
          </p:nvGrpSpPr>
          <p:grpSpPr bwMode="auto">
            <a:xfrm>
              <a:off x="6928" y="4120"/>
              <a:ext cx="226" cy="194"/>
              <a:chOff x="5579" y="53"/>
              <a:chExt cx="225" cy="193"/>
            </a:xfrm>
          </p:grpSpPr>
          <p:sp>
            <p:nvSpPr>
              <p:cNvPr id="20" name="Line 226"/>
              <p:cNvSpPr>
                <a:spLocks noChangeShapeType="1"/>
              </p:cNvSpPr>
              <p:nvPr/>
            </p:nvSpPr>
            <p:spPr bwMode="auto">
              <a:xfrm flipH="1">
                <a:off x="5605" y="53"/>
                <a:ext cx="104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1" name="Group 223"/>
              <p:cNvGrpSpPr>
                <a:grpSpLocks/>
              </p:cNvGrpSpPr>
              <p:nvPr/>
            </p:nvGrpSpPr>
            <p:grpSpPr bwMode="auto">
              <a:xfrm>
                <a:off x="5579" y="53"/>
                <a:ext cx="225" cy="193"/>
                <a:chOff x="5579" y="53"/>
                <a:chExt cx="225" cy="193"/>
              </a:xfrm>
            </p:grpSpPr>
            <p:sp>
              <p:nvSpPr>
                <p:cNvPr id="22" name="Line 225"/>
                <p:cNvSpPr>
                  <a:spLocks noChangeShapeType="1"/>
                </p:cNvSpPr>
                <p:nvPr/>
              </p:nvSpPr>
              <p:spPr bwMode="auto">
                <a:xfrm>
                  <a:off x="5702" y="53"/>
                  <a:ext cx="0" cy="193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Line 224"/>
                <p:cNvSpPr>
                  <a:spLocks noChangeShapeType="1"/>
                </p:cNvSpPr>
                <p:nvPr/>
              </p:nvSpPr>
              <p:spPr bwMode="auto">
                <a:xfrm>
                  <a:off x="5579" y="247"/>
                  <a:ext cx="225" cy="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24" name="Line 220"/>
          <p:cNvSpPr>
            <a:spLocks noChangeShapeType="1"/>
          </p:cNvSpPr>
          <p:nvPr/>
        </p:nvSpPr>
        <p:spPr bwMode="auto">
          <a:xfrm>
            <a:off x="4519567" y="5329238"/>
            <a:ext cx="0" cy="119062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Text Box 219"/>
          <p:cNvSpPr txBox="1">
            <a:spLocks noChangeArrowheads="1"/>
          </p:cNvSpPr>
          <p:nvPr/>
        </p:nvSpPr>
        <p:spPr bwMode="auto">
          <a:xfrm>
            <a:off x="5299030" y="3857625"/>
            <a:ext cx="400050" cy="1666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18"/>
          <p:cNvSpPr>
            <a:spLocks noChangeArrowheads="1"/>
          </p:cNvSpPr>
          <p:nvPr/>
        </p:nvSpPr>
        <p:spPr bwMode="auto">
          <a:xfrm rot="5400000">
            <a:off x="2605042" y="3444875"/>
            <a:ext cx="3254375" cy="142875"/>
          </a:xfrm>
          <a:prstGeom prst="rect">
            <a:avLst/>
          </a:prstGeom>
          <a:solidFill>
            <a:srgbClr val="CC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Rectangle 217"/>
          <p:cNvSpPr>
            <a:spLocks noChangeArrowheads="1"/>
          </p:cNvSpPr>
          <p:nvPr/>
        </p:nvSpPr>
        <p:spPr bwMode="auto">
          <a:xfrm rot="16200000">
            <a:off x="6462667" y="4405313"/>
            <a:ext cx="198437" cy="84138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Line 216"/>
          <p:cNvSpPr>
            <a:spLocks noChangeShapeType="1"/>
          </p:cNvSpPr>
          <p:nvPr/>
        </p:nvSpPr>
        <p:spPr bwMode="auto">
          <a:xfrm>
            <a:off x="6297567" y="5448300"/>
            <a:ext cx="0" cy="825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Line 215"/>
          <p:cNvSpPr>
            <a:spLocks noChangeShapeType="1"/>
          </p:cNvSpPr>
          <p:nvPr/>
        </p:nvSpPr>
        <p:spPr bwMode="auto">
          <a:xfrm>
            <a:off x="6297567" y="5516563"/>
            <a:ext cx="21955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Oval 214"/>
          <p:cNvSpPr>
            <a:spLocks noChangeArrowheads="1"/>
          </p:cNvSpPr>
          <p:nvPr/>
        </p:nvSpPr>
        <p:spPr bwMode="auto">
          <a:xfrm rot="16200000">
            <a:off x="8489111" y="5485606"/>
            <a:ext cx="63500" cy="58738"/>
          </a:xfrm>
          <a:prstGeom prst="ellipse">
            <a:avLst/>
          </a:prstGeom>
          <a:solidFill>
            <a:srgbClr val="FF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Rectangle 213"/>
          <p:cNvSpPr>
            <a:spLocks noChangeArrowheads="1"/>
          </p:cNvSpPr>
          <p:nvPr/>
        </p:nvSpPr>
        <p:spPr bwMode="auto">
          <a:xfrm rot="10800000">
            <a:off x="7002417" y="5465763"/>
            <a:ext cx="206375" cy="100012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tangle 212"/>
          <p:cNvSpPr>
            <a:spLocks noChangeArrowheads="1"/>
          </p:cNvSpPr>
          <p:nvPr/>
        </p:nvSpPr>
        <p:spPr bwMode="auto">
          <a:xfrm rot="5400000">
            <a:off x="5418092" y="3457575"/>
            <a:ext cx="3292475" cy="155575"/>
          </a:xfrm>
          <a:prstGeom prst="rect">
            <a:avLst/>
          </a:prstGeom>
          <a:solidFill>
            <a:srgbClr val="CC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Rectangle 211"/>
          <p:cNvSpPr>
            <a:spLocks noChangeArrowheads="1"/>
          </p:cNvSpPr>
          <p:nvPr/>
        </p:nvSpPr>
        <p:spPr bwMode="auto">
          <a:xfrm rot="16200000">
            <a:off x="6464255" y="4746625"/>
            <a:ext cx="198438" cy="84137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Rectangle 210"/>
          <p:cNvSpPr>
            <a:spLocks noChangeArrowheads="1"/>
          </p:cNvSpPr>
          <p:nvPr/>
        </p:nvSpPr>
        <p:spPr bwMode="auto">
          <a:xfrm rot="16200000">
            <a:off x="6462667" y="5265738"/>
            <a:ext cx="198437" cy="84138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Line 209"/>
          <p:cNvSpPr>
            <a:spLocks noChangeShapeType="1"/>
          </p:cNvSpPr>
          <p:nvPr/>
        </p:nvSpPr>
        <p:spPr bwMode="auto">
          <a:xfrm flipH="1">
            <a:off x="6545217" y="4013200"/>
            <a:ext cx="184150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6" name="Group 206"/>
          <p:cNvGrpSpPr>
            <a:grpSpLocks/>
          </p:cNvGrpSpPr>
          <p:nvPr/>
        </p:nvGrpSpPr>
        <p:grpSpPr bwMode="auto">
          <a:xfrm>
            <a:off x="6651580" y="4017963"/>
            <a:ext cx="146050" cy="1425575"/>
            <a:chOff x="6128" y="2488"/>
            <a:chExt cx="229" cy="2245"/>
          </a:xfrm>
        </p:grpSpPr>
        <p:sp>
          <p:nvSpPr>
            <p:cNvPr id="37" name="Line 208"/>
            <p:cNvSpPr>
              <a:spLocks noChangeShapeType="1"/>
            </p:cNvSpPr>
            <p:nvPr/>
          </p:nvSpPr>
          <p:spPr bwMode="auto">
            <a:xfrm>
              <a:off x="6253" y="2488"/>
              <a:ext cx="0" cy="224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Line 207"/>
            <p:cNvSpPr>
              <a:spLocks noChangeShapeType="1"/>
            </p:cNvSpPr>
            <p:nvPr/>
          </p:nvSpPr>
          <p:spPr bwMode="auto">
            <a:xfrm>
              <a:off x="6128" y="4734"/>
              <a:ext cx="22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9" name="Rectangle 205"/>
          <p:cNvSpPr>
            <a:spLocks noChangeArrowheads="1"/>
          </p:cNvSpPr>
          <p:nvPr/>
        </p:nvSpPr>
        <p:spPr bwMode="auto">
          <a:xfrm rot="16200000">
            <a:off x="6630942" y="5240338"/>
            <a:ext cx="187325" cy="8255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0" name="Line 204"/>
          <p:cNvSpPr>
            <a:spLocks noChangeShapeType="1"/>
          </p:cNvSpPr>
          <p:nvPr/>
        </p:nvSpPr>
        <p:spPr bwMode="auto">
          <a:xfrm>
            <a:off x="6157867" y="4624388"/>
            <a:ext cx="382588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" name="Line 203"/>
          <p:cNvSpPr>
            <a:spLocks noChangeShapeType="1"/>
          </p:cNvSpPr>
          <p:nvPr/>
        </p:nvSpPr>
        <p:spPr bwMode="auto">
          <a:xfrm>
            <a:off x="6157867" y="4994275"/>
            <a:ext cx="382588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2" name="Line 202"/>
          <p:cNvSpPr>
            <a:spLocks noChangeShapeType="1"/>
          </p:cNvSpPr>
          <p:nvPr/>
        </p:nvSpPr>
        <p:spPr bwMode="auto">
          <a:xfrm>
            <a:off x="4521155" y="4624388"/>
            <a:ext cx="382587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" name="Line 201"/>
          <p:cNvSpPr>
            <a:spLocks noChangeShapeType="1"/>
          </p:cNvSpPr>
          <p:nvPr/>
        </p:nvSpPr>
        <p:spPr bwMode="auto">
          <a:xfrm>
            <a:off x="4521155" y="4994275"/>
            <a:ext cx="382587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4" name="Text Box 200"/>
          <p:cNvSpPr txBox="1">
            <a:spLocks noChangeArrowheads="1"/>
          </p:cNvSpPr>
          <p:nvPr/>
        </p:nvSpPr>
        <p:spPr bwMode="auto">
          <a:xfrm>
            <a:off x="4497342" y="3889375"/>
            <a:ext cx="771525" cy="3571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THGEM0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 Box 199"/>
          <p:cNvSpPr txBox="1">
            <a:spLocks noChangeArrowheads="1"/>
          </p:cNvSpPr>
          <p:nvPr/>
        </p:nvSpPr>
        <p:spPr bwMode="auto">
          <a:xfrm>
            <a:off x="3090817" y="3292475"/>
            <a:ext cx="842963" cy="39211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PMT R6041-506MOD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 Box 198"/>
          <p:cNvSpPr txBox="1">
            <a:spLocks noChangeArrowheads="1"/>
          </p:cNvSpPr>
          <p:nvPr/>
        </p:nvSpPr>
        <p:spPr bwMode="auto">
          <a:xfrm rot="16200000">
            <a:off x="6457111" y="3290094"/>
            <a:ext cx="7874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WLS film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197"/>
          <p:cNvSpPr txBox="1">
            <a:spLocks noChangeArrowheads="1"/>
          </p:cNvSpPr>
          <p:nvPr/>
        </p:nvSpPr>
        <p:spPr bwMode="auto">
          <a:xfrm rot="16200000">
            <a:off x="6608717" y="3067050"/>
            <a:ext cx="9048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Acrylic box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196"/>
          <p:cNvSpPr txBox="1">
            <a:spLocks noChangeArrowheads="1"/>
          </p:cNvSpPr>
          <p:nvPr/>
        </p:nvSpPr>
        <p:spPr bwMode="auto">
          <a:xfrm rot="16200000">
            <a:off x="6823030" y="4673600"/>
            <a:ext cx="471487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195"/>
          <p:cNvSpPr>
            <a:spLocks noChangeArrowheads="1"/>
          </p:cNvSpPr>
          <p:nvPr/>
        </p:nvSpPr>
        <p:spPr bwMode="auto">
          <a:xfrm rot="5400000">
            <a:off x="6141992" y="3698875"/>
            <a:ext cx="1644650" cy="44450"/>
          </a:xfrm>
          <a:prstGeom prst="rect">
            <a:avLst/>
          </a:prstGeom>
          <a:solidFill>
            <a:srgbClr val="BDD6EE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 Box 194"/>
          <p:cNvSpPr txBox="1">
            <a:spLocks noChangeArrowheads="1"/>
          </p:cNvSpPr>
          <p:nvPr/>
        </p:nvSpPr>
        <p:spPr bwMode="auto">
          <a:xfrm>
            <a:off x="6937330" y="5578475"/>
            <a:ext cx="446087" cy="200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20MΩ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 Box 193"/>
          <p:cNvSpPr txBox="1">
            <a:spLocks noChangeArrowheads="1"/>
          </p:cNvSpPr>
          <p:nvPr/>
        </p:nvSpPr>
        <p:spPr bwMode="auto">
          <a:xfrm>
            <a:off x="6075317" y="4354513"/>
            <a:ext cx="511175" cy="1762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0MΩ</a:t>
            </a:r>
            <a:endParaRPr kumimoji="0" lang="en-US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 Box 192"/>
          <p:cNvSpPr txBox="1">
            <a:spLocks noChangeArrowheads="1"/>
          </p:cNvSpPr>
          <p:nvPr/>
        </p:nvSpPr>
        <p:spPr bwMode="auto">
          <a:xfrm>
            <a:off x="6295980" y="4067175"/>
            <a:ext cx="409575" cy="1730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0" lang="en-US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 Box 191"/>
          <p:cNvSpPr txBox="1">
            <a:spLocks noChangeArrowheads="1"/>
          </p:cNvSpPr>
          <p:nvPr/>
        </p:nvSpPr>
        <p:spPr bwMode="auto">
          <a:xfrm>
            <a:off x="6789692" y="5216525"/>
            <a:ext cx="560388" cy="200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600MΩ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190"/>
          <p:cNvSpPr>
            <a:spLocks noChangeArrowheads="1"/>
          </p:cNvSpPr>
          <p:nvPr/>
        </p:nvSpPr>
        <p:spPr bwMode="auto">
          <a:xfrm rot="5400000">
            <a:off x="2787605" y="3248025"/>
            <a:ext cx="1531938" cy="1030287"/>
          </a:xfrm>
          <a:prstGeom prst="rect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5" name="Rectangle 189"/>
          <p:cNvSpPr>
            <a:spLocks noChangeArrowheads="1"/>
          </p:cNvSpPr>
          <p:nvPr/>
        </p:nvSpPr>
        <p:spPr bwMode="auto">
          <a:xfrm rot="5400000">
            <a:off x="3358311" y="3718719"/>
            <a:ext cx="1327150" cy="93662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6" name="Group 186"/>
          <p:cNvGrpSpPr>
            <a:grpSpLocks/>
          </p:cNvGrpSpPr>
          <p:nvPr/>
        </p:nvGrpSpPr>
        <p:grpSpPr bwMode="auto">
          <a:xfrm>
            <a:off x="3443242" y="4530725"/>
            <a:ext cx="142875" cy="123825"/>
            <a:chOff x="1076" y="3296"/>
            <a:chExt cx="225" cy="193"/>
          </a:xfrm>
        </p:grpSpPr>
        <p:sp>
          <p:nvSpPr>
            <p:cNvPr id="57" name="Line 188"/>
            <p:cNvSpPr>
              <a:spLocks noChangeShapeType="1"/>
            </p:cNvSpPr>
            <p:nvPr/>
          </p:nvSpPr>
          <p:spPr bwMode="auto">
            <a:xfrm>
              <a:off x="1199" y="3296"/>
              <a:ext cx="0" cy="19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Line 187"/>
            <p:cNvSpPr>
              <a:spLocks noChangeShapeType="1"/>
            </p:cNvSpPr>
            <p:nvPr/>
          </p:nvSpPr>
          <p:spPr bwMode="auto">
            <a:xfrm>
              <a:off x="1076" y="3490"/>
              <a:ext cx="22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59" name="Rectangle 185"/>
          <p:cNvSpPr>
            <a:spLocks noChangeArrowheads="1"/>
          </p:cNvSpPr>
          <p:nvPr/>
        </p:nvSpPr>
        <p:spPr bwMode="auto">
          <a:xfrm rot="5400000">
            <a:off x="6997655" y="3248025"/>
            <a:ext cx="1531938" cy="1030287"/>
          </a:xfrm>
          <a:prstGeom prst="rect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0" name="Rectangle 184"/>
          <p:cNvSpPr>
            <a:spLocks noChangeArrowheads="1"/>
          </p:cNvSpPr>
          <p:nvPr/>
        </p:nvSpPr>
        <p:spPr bwMode="auto">
          <a:xfrm rot="5400000">
            <a:off x="6630149" y="3729831"/>
            <a:ext cx="1327150" cy="9366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61" name="Group 179"/>
          <p:cNvGrpSpPr>
            <a:grpSpLocks/>
          </p:cNvGrpSpPr>
          <p:nvPr/>
        </p:nvGrpSpPr>
        <p:grpSpPr bwMode="auto">
          <a:xfrm>
            <a:off x="7653292" y="4530725"/>
            <a:ext cx="142875" cy="123825"/>
            <a:chOff x="7705" y="3296"/>
            <a:chExt cx="225" cy="193"/>
          </a:xfrm>
        </p:grpSpPr>
        <p:sp>
          <p:nvSpPr>
            <p:cNvPr id="62" name="Line 183"/>
            <p:cNvSpPr>
              <a:spLocks noChangeShapeType="1"/>
            </p:cNvSpPr>
            <p:nvPr/>
          </p:nvSpPr>
          <p:spPr bwMode="auto">
            <a:xfrm flipH="1">
              <a:off x="7731" y="3296"/>
              <a:ext cx="104" cy="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63" name="Group 180"/>
            <p:cNvGrpSpPr>
              <a:grpSpLocks/>
            </p:cNvGrpSpPr>
            <p:nvPr/>
          </p:nvGrpSpPr>
          <p:grpSpPr bwMode="auto">
            <a:xfrm>
              <a:off x="7705" y="3296"/>
              <a:ext cx="225" cy="193"/>
              <a:chOff x="7705" y="3296"/>
              <a:chExt cx="225" cy="193"/>
            </a:xfrm>
          </p:grpSpPr>
          <p:sp>
            <p:nvSpPr>
              <p:cNvPr id="64" name="Line 182"/>
              <p:cNvSpPr>
                <a:spLocks noChangeShapeType="1"/>
              </p:cNvSpPr>
              <p:nvPr/>
            </p:nvSpPr>
            <p:spPr bwMode="auto">
              <a:xfrm>
                <a:off x="7828" y="3296"/>
                <a:ext cx="0" cy="19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5" name="Line 181"/>
              <p:cNvSpPr>
                <a:spLocks noChangeShapeType="1"/>
              </p:cNvSpPr>
              <p:nvPr/>
            </p:nvSpPr>
            <p:spPr bwMode="auto">
              <a:xfrm>
                <a:off x="7705" y="3490"/>
                <a:ext cx="225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66" name="Text Box 178"/>
          <p:cNvSpPr txBox="1">
            <a:spLocks noChangeArrowheads="1"/>
          </p:cNvSpPr>
          <p:nvPr/>
        </p:nvSpPr>
        <p:spPr bwMode="auto">
          <a:xfrm>
            <a:off x="7513592" y="3554413"/>
            <a:ext cx="1131888" cy="3571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 level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Line 177"/>
          <p:cNvSpPr>
            <a:spLocks noChangeShapeType="1"/>
          </p:cNvSpPr>
          <p:nvPr/>
        </p:nvSpPr>
        <p:spPr bwMode="auto">
          <a:xfrm>
            <a:off x="7183392" y="2997200"/>
            <a:ext cx="0" cy="1657350"/>
          </a:xfrm>
          <a:prstGeom prst="lin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68" name="Group 172"/>
          <p:cNvGrpSpPr>
            <a:grpSpLocks/>
          </p:cNvGrpSpPr>
          <p:nvPr/>
        </p:nvGrpSpPr>
        <p:grpSpPr bwMode="auto">
          <a:xfrm>
            <a:off x="7170692" y="4638675"/>
            <a:ext cx="127000" cy="123825"/>
            <a:chOff x="6946" y="3464"/>
            <a:chExt cx="198" cy="193"/>
          </a:xfrm>
        </p:grpSpPr>
        <p:sp>
          <p:nvSpPr>
            <p:cNvPr id="69" name="Line 176"/>
            <p:cNvSpPr>
              <a:spLocks noChangeShapeType="1"/>
            </p:cNvSpPr>
            <p:nvPr/>
          </p:nvSpPr>
          <p:spPr bwMode="auto">
            <a:xfrm flipH="1">
              <a:off x="6969" y="3464"/>
              <a:ext cx="91" cy="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70" name="Group 173"/>
            <p:cNvGrpSpPr>
              <a:grpSpLocks/>
            </p:cNvGrpSpPr>
            <p:nvPr/>
          </p:nvGrpSpPr>
          <p:grpSpPr bwMode="auto">
            <a:xfrm>
              <a:off x="6946" y="3464"/>
              <a:ext cx="198" cy="193"/>
              <a:chOff x="6946" y="3464"/>
              <a:chExt cx="198" cy="193"/>
            </a:xfrm>
          </p:grpSpPr>
          <p:sp>
            <p:nvSpPr>
              <p:cNvPr id="71" name="Line 175"/>
              <p:cNvSpPr>
                <a:spLocks noChangeShapeType="1"/>
              </p:cNvSpPr>
              <p:nvPr/>
            </p:nvSpPr>
            <p:spPr bwMode="auto">
              <a:xfrm>
                <a:off x="7054" y="3464"/>
                <a:ext cx="0" cy="19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2" name="Line 174"/>
              <p:cNvSpPr>
                <a:spLocks noChangeShapeType="1"/>
              </p:cNvSpPr>
              <p:nvPr/>
            </p:nvSpPr>
            <p:spPr bwMode="auto">
              <a:xfrm>
                <a:off x="6946" y="3658"/>
                <a:ext cx="198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73" name="Line 171"/>
          <p:cNvSpPr>
            <a:spLocks noChangeShapeType="1"/>
          </p:cNvSpPr>
          <p:nvPr/>
        </p:nvSpPr>
        <p:spPr bwMode="auto">
          <a:xfrm>
            <a:off x="4119517" y="3001963"/>
            <a:ext cx="0" cy="1652587"/>
          </a:xfrm>
          <a:prstGeom prst="lin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74" name="Group 166"/>
          <p:cNvGrpSpPr>
            <a:grpSpLocks/>
          </p:cNvGrpSpPr>
          <p:nvPr/>
        </p:nvGrpSpPr>
        <p:grpSpPr bwMode="auto">
          <a:xfrm>
            <a:off x="3994105" y="4635500"/>
            <a:ext cx="127000" cy="123825"/>
            <a:chOff x="1942" y="3460"/>
            <a:chExt cx="198" cy="193"/>
          </a:xfrm>
        </p:grpSpPr>
        <p:sp>
          <p:nvSpPr>
            <p:cNvPr id="75" name="Line 170"/>
            <p:cNvSpPr>
              <a:spLocks noChangeShapeType="1"/>
            </p:cNvSpPr>
            <p:nvPr/>
          </p:nvSpPr>
          <p:spPr bwMode="auto">
            <a:xfrm flipH="1">
              <a:off x="2049" y="3462"/>
              <a:ext cx="91" cy="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76" name="Group 167"/>
            <p:cNvGrpSpPr>
              <a:grpSpLocks/>
            </p:cNvGrpSpPr>
            <p:nvPr/>
          </p:nvGrpSpPr>
          <p:grpSpPr bwMode="auto">
            <a:xfrm>
              <a:off x="1942" y="3460"/>
              <a:ext cx="198" cy="193"/>
              <a:chOff x="1942" y="3460"/>
              <a:chExt cx="198" cy="193"/>
            </a:xfrm>
          </p:grpSpPr>
          <p:sp>
            <p:nvSpPr>
              <p:cNvPr id="77" name="Line 169"/>
              <p:cNvSpPr>
                <a:spLocks noChangeShapeType="1"/>
              </p:cNvSpPr>
              <p:nvPr/>
            </p:nvSpPr>
            <p:spPr bwMode="auto">
              <a:xfrm>
                <a:off x="2050" y="3460"/>
                <a:ext cx="0" cy="19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8" name="Line 168"/>
              <p:cNvSpPr>
                <a:spLocks noChangeShapeType="1"/>
              </p:cNvSpPr>
              <p:nvPr/>
            </p:nvSpPr>
            <p:spPr bwMode="auto">
              <a:xfrm>
                <a:off x="1942" y="3654"/>
                <a:ext cx="198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79" name="Line 165"/>
          <p:cNvSpPr>
            <a:spLocks noChangeShapeType="1"/>
          </p:cNvSpPr>
          <p:nvPr/>
        </p:nvSpPr>
        <p:spPr bwMode="auto">
          <a:xfrm>
            <a:off x="4521155" y="5453063"/>
            <a:ext cx="1770062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0" name="Line 164"/>
          <p:cNvSpPr>
            <a:spLocks noChangeShapeType="1"/>
          </p:cNvSpPr>
          <p:nvPr/>
        </p:nvSpPr>
        <p:spPr bwMode="auto">
          <a:xfrm>
            <a:off x="4521155" y="5326063"/>
            <a:ext cx="1770062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1" name="Rectangle 163"/>
          <p:cNvSpPr>
            <a:spLocks noChangeArrowheads="1"/>
          </p:cNvSpPr>
          <p:nvPr/>
        </p:nvSpPr>
        <p:spPr bwMode="auto">
          <a:xfrm>
            <a:off x="5268867" y="5330825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2" name="Rectangle 162"/>
          <p:cNvSpPr>
            <a:spLocks noChangeArrowheads="1"/>
          </p:cNvSpPr>
          <p:nvPr/>
        </p:nvSpPr>
        <p:spPr bwMode="auto">
          <a:xfrm>
            <a:off x="5783217" y="5329238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3" name="Rectangle 161"/>
          <p:cNvSpPr>
            <a:spLocks noChangeArrowheads="1"/>
          </p:cNvSpPr>
          <p:nvPr/>
        </p:nvSpPr>
        <p:spPr bwMode="auto">
          <a:xfrm>
            <a:off x="4748167" y="5330825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4" name="Line 160"/>
          <p:cNvSpPr>
            <a:spLocks noChangeShapeType="1"/>
          </p:cNvSpPr>
          <p:nvPr/>
        </p:nvSpPr>
        <p:spPr bwMode="auto">
          <a:xfrm flipV="1">
            <a:off x="4535442" y="4230688"/>
            <a:ext cx="1754188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5" name="Line 159"/>
          <p:cNvSpPr>
            <a:spLocks noChangeShapeType="1"/>
          </p:cNvSpPr>
          <p:nvPr/>
        </p:nvSpPr>
        <p:spPr bwMode="auto">
          <a:xfrm>
            <a:off x="4535442" y="4111625"/>
            <a:ext cx="1754188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6" name="Rectangle 158"/>
          <p:cNvSpPr>
            <a:spLocks noChangeArrowheads="1"/>
          </p:cNvSpPr>
          <p:nvPr/>
        </p:nvSpPr>
        <p:spPr bwMode="auto">
          <a:xfrm>
            <a:off x="5284742" y="4108450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7" name="Rectangle 157"/>
          <p:cNvSpPr>
            <a:spLocks noChangeArrowheads="1"/>
          </p:cNvSpPr>
          <p:nvPr/>
        </p:nvSpPr>
        <p:spPr bwMode="auto">
          <a:xfrm>
            <a:off x="5797505" y="4108450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8" name="Rectangle 156"/>
          <p:cNvSpPr>
            <a:spLocks noChangeArrowheads="1"/>
          </p:cNvSpPr>
          <p:nvPr/>
        </p:nvSpPr>
        <p:spPr bwMode="auto">
          <a:xfrm>
            <a:off x="4762455" y="4108450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89" name="Group 152"/>
          <p:cNvGrpSpPr>
            <a:grpSpLocks/>
          </p:cNvGrpSpPr>
          <p:nvPr/>
        </p:nvGrpSpPr>
        <p:grpSpPr bwMode="auto">
          <a:xfrm>
            <a:off x="4521155" y="2576513"/>
            <a:ext cx="1900237" cy="241300"/>
            <a:chOff x="4122" y="3648"/>
            <a:chExt cx="2992" cy="380"/>
          </a:xfrm>
        </p:grpSpPr>
        <p:sp>
          <p:nvSpPr>
            <p:cNvPr id="90" name="Rectangle 155"/>
            <p:cNvSpPr>
              <a:spLocks noChangeArrowheads="1"/>
            </p:cNvSpPr>
            <p:nvPr/>
          </p:nvSpPr>
          <p:spPr bwMode="auto">
            <a:xfrm>
              <a:off x="4122" y="3648"/>
              <a:ext cx="2847" cy="363"/>
            </a:xfrm>
            <a:prstGeom prst="rect">
              <a:avLst/>
            </a:prstGeom>
            <a:solidFill>
              <a:srgbClr val="CCFFFF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" name="Text Box 154"/>
            <p:cNvSpPr txBox="1">
              <a:spLocks noChangeArrowheads="1"/>
            </p:cNvSpPr>
            <p:nvPr/>
          </p:nvSpPr>
          <p:spPr bwMode="auto">
            <a:xfrm>
              <a:off x="5958" y="3685"/>
              <a:ext cx="1156" cy="3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1.45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Text Box 153"/>
            <p:cNvSpPr txBox="1">
              <a:spLocks noChangeArrowheads="1"/>
            </p:cNvSpPr>
            <p:nvPr/>
          </p:nvSpPr>
          <p:spPr bwMode="auto">
            <a:xfrm>
              <a:off x="4226" y="3684"/>
              <a:ext cx="1628" cy="3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Acrylic plate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3" name="Group 146"/>
          <p:cNvGrpSpPr>
            <a:grpSpLocks/>
          </p:cNvGrpSpPr>
          <p:nvPr/>
        </p:nvGrpSpPr>
        <p:grpSpPr bwMode="auto">
          <a:xfrm>
            <a:off x="4559255" y="3170238"/>
            <a:ext cx="1768475" cy="127000"/>
            <a:chOff x="4182" y="5702"/>
            <a:chExt cx="2786" cy="201"/>
          </a:xfrm>
        </p:grpSpPr>
        <p:sp>
          <p:nvSpPr>
            <p:cNvPr id="94" name="Line 151"/>
            <p:cNvSpPr>
              <a:spLocks noChangeShapeType="1"/>
            </p:cNvSpPr>
            <p:nvPr/>
          </p:nvSpPr>
          <p:spPr bwMode="auto">
            <a:xfrm>
              <a:off x="4182" y="5903"/>
              <a:ext cx="2786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5" name="Line 150"/>
            <p:cNvSpPr>
              <a:spLocks noChangeShapeType="1"/>
            </p:cNvSpPr>
            <p:nvPr/>
          </p:nvSpPr>
          <p:spPr bwMode="auto">
            <a:xfrm>
              <a:off x="4182" y="5702"/>
              <a:ext cx="2786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6" name="Rectangle 149"/>
            <p:cNvSpPr>
              <a:spLocks noChangeArrowheads="1"/>
            </p:cNvSpPr>
            <p:nvPr/>
          </p:nvSpPr>
          <p:spPr bwMode="auto">
            <a:xfrm>
              <a:off x="5360" y="5710"/>
              <a:ext cx="460" cy="186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Rectangle 148"/>
            <p:cNvSpPr>
              <a:spLocks noChangeArrowheads="1"/>
            </p:cNvSpPr>
            <p:nvPr/>
          </p:nvSpPr>
          <p:spPr bwMode="auto">
            <a:xfrm>
              <a:off x="6168" y="5710"/>
              <a:ext cx="460" cy="18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Rectangle 147"/>
            <p:cNvSpPr>
              <a:spLocks noChangeArrowheads="1"/>
            </p:cNvSpPr>
            <p:nvPr/>
          </p:nvSpPr>
          <p:spPr bwMode="auto">
            <a:xfrm>
              <a:off x="4539" y="5710"/>
              <a:ext cx="460" cy="18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99" name="Group 100"/>
          <p:cNvGrpSpPr>
            <a:grpSpLocks/>
          </p:cNvGrpSpPr>
          <p:nvPr/>
        </p:nvGrpSpPr>
        <p:grpSpPr bwMode="auto">
          <a:xfrm>
            <a:off x="4525917" y="2066925"/>
            <a:ext cx="1895475" cy="430213"/>
            <a:chOff x="4128" y="2876"/>
            <a:chExt cx="2986" cy="678"/>
          </a:xfrm>
        </p:grpSpPr>
        <p:sp>
          <p:nvSpPr>
            <p:cNvPr id="100" name="Text Box 145"/>
            <p:cNvSpPr txBox="1">
              <a:spLocks noChangeArrowheads="1"/>
            </p:cNvSpPr>
            <p:nvPr/>
          </p:nvSpPr>
          <p:spPr bwMode="auto">
            <a:xfrm>
              <a:off x="4128" y="2876"/>
              <a:ext cx="2986" cy="5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11x11 matrix (5x5 active) MPPC S10931-100P</a:t>
              </a:r>
              <a:endPara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01" name="Group 141"/>
            <p:cNvGrpSpPr>
              <a:grpSpLocks/>
            </p:cNvGrpSpPr>
            <p:nvPr/>
          </p:nvGrpSpPr>
          <p:grpSpPr bwMode="auto">
            <a:xfrm>
              <a:off x="5497" y="3413"/>
              <a:ext cx="197" cy="141"/>
              <a:chOff x="3945" y="100"/>
              <a:chExt cx="592" cy="314"/>
            </a:xfrm>
          </p:grpSpPr>
          <p:sp>
            <p:nvSpPr>
              <p:cNvPr id="142" name="Rectangle 144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3" name="Line 143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4" name="Line 142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2" name="Group 137"/>
            <p:cNvGrpSpPr>
              <a:grpSpLocks/>
            </p:cNvGrpSpPr>
            <p:nvPr/>
          </p:nvGrpSpPr>
          <p:grpSpPr bwMode="auto">
            <a:xfrm>
              <a:off x="5748" y="3413"/>
              <a:ext cx="197" cy="141"/>
              <a:chOff x="3945" y="100"/>
              <a:chExt cx="592" cy="314"/>
            </a:xfrm>
          </p:grpSpPr>
          <p:sp>
            <p:nvSpPr>
              <p:cNvPr id="139" name="Rectangle 140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0" name="Line 139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1" name="Line 138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3" name="Group 133"/>
            <p:cNvGrpSpPr>
              <a:grpSpLocks/>
            </p:cNvGrpSpPr>
            <p:nvPr/>
          </p:nvGrpSpPr>
          <p:grpSpPr bwMode="auto">
            <a:xfrm>
              <a:off x="5241" y="3413"/>
              <a:ext cx="197" cy="141"/>
              <a:chOff x="3945" y="100"/>
              <a:chExt cx="592" cy="314"/>
            </a:xfrm>
          </p:grpSpPr>
          <p:sp>
            <p:nvSpPr>
              <p:cNvPr id="136" name="Rectangle 136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7" name="Line 135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8" name="Line 134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4" name="Group 129"/>
            <p:cNvGrpSpPr>
              <a:grpSpLocks/>
            </p:cNvGrpSpPr>
            <p:nvPr/>
          </p:nvGrpSpPr>
          <p:grpSpPr bwMode="auto">
            <a:xfrm>
              <a:off x="5997" y="3413"/>
              <a:ext cx="197" cy="141"/>
              <a:chOff x="3945" y="100"/>
              <a:chExt cx="592" cy="314"/>
            </a:xfrm>
          </p:grpSpPr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4" name="Line 131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5" name="Line 130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5" name="Group 125"/>
            <p:cNvGrpSpPr>
              <a:grpSpLocks/>
            </p:cNvGrpSpPr>
            <p:nvPr/>
          </p:nvGrpSpPr>
          <p:grpSpPr bwMode="auto">
            <a:xfrm>
              <a:off x="4988" y="3413"/>
              <a:ext cx="197" cy="141"/>
              <a:chOff x="3945" y="100"/>
              <a:chExt cx="592" cy="314"/>
            </a:xfrm>
          </p:grpSpPr>
          <p:sp>
            <p:nvSpPr>
              <p:cNvPr id="130" name="Rectangle 128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1" name="Line 127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2" name="Line 126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6" name="Group 121"/>
            <p:cNvGrpSpPr>
              <a:grpSpLocks/>
            </p:cNvGrpSpPr>
            <p:nvPr/>
          </p:nvGrpSpPr>
          <p:grpSpPr bwMode="auto">
            <a:xfrm>
              <a:off x="6254" y="3413"/>
              <a:ext cx="197" cy="141"/>
              <a:chOff x="3945" y="100"/>
              <a:chExt cx="592" cy="314"/>
            </a:xfrm>
          </p:grpSpPr>
          <p:sp>
            <p:nvSpPr>
              <p:cNvPr id="127" name="Rectangle 124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8" name="Line 123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9" name="Line 122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7" name="Group 117"/>
            <p:cNvGrpSpPr>
              <a:grpSpLocks/>
            </p:cNvGrpSpPr>
            <p:nvPr/>
          </p:nvGrpSpPr>
          <p:grpSpPr bwMode="auto">
            <a:xfrm>
              <a:off x="6494" y="3413"/>
              <a:ext cx="197" cy="141"/>
              <a:chOff x="3945" y="100"/>
              <a:chExt cx="592" cy="314"/>
            </a:xfrm>
          </p:grpSpPr>
          <p:sp>
            <p:nvSpPr>
              <p:cNvPr id="124" name="Rectangle 120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5" name="Line 119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Line 118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8" name="Group 113"/>
            <p:cNvGrpSpPr>
              <a:grpSpLocks/>
            </p:cNvGrpSpPr>
            <p:nvPr/>
          </p:nvGrpSpPr>
          <p:grpSpPr bwMode="auto">
            <a:xfrm>
              <a:off x="6735" y="3413"/>
              <a:ext cx="197" cy="141"/>
              <a:chOff x="3945" y="100"/>
              <a:chExt cx="592" cy="314"/>
            </a:xfrm>
          </p:grpSpPr>
          <p:sp>
            <p:nvSpPr>
              <p:cNvPr id="121" name="Rectangle 116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Line 115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3" name="Line 114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9" name="Group 109"/>
            <p:cNvGrpSpPr>
              <a:grpSpLocks/>
            </p:cNvGrpSpPr>
            <p:nvPr/>
          </p:nvGrpSpPr>
          <p:grpSpPr bwMode="auto">
            <a:xfrm>
              <a:off x="4739" y="3413"/>
              <a:ext cx="197" cy="141"/>
              <a:chOff x="3945" y="100"/>
              <a:chExt cx="592" cy="314"/>
            </a:xfrm>
          </p:grpSpPr>
          <p:sp>
            <p:nvSpPr>
              <p:cNvPr id="118" name="Rectangle 112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9" name="Line 111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0" name="Line 110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0" name="Group 105"/>
            <p:cNvGrpSpPr>
              <a:grpSpLocks/>
            </p:cNvGrpSpPr>
            <p:nvPr/>
          </p:nvGrpSpPr>
          <p:grpSpPr bwMode="auto">
            <a:xfrm>
              <a:off x="4489" y="3413"/>
              <a:ext cx="197" cy="141"/>
              <a:chOff x="3945" y="100"/>
              <a:chExt cx="592" cy="314"/>
            </a:xfrm>
          </p:grpSpPr>
          <p:sp>
            <p:nvSpPr>
              <p:cNvPr id="115" name="Rectangle 108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6" name="Line 107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7" name="Line 106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1" name="Group 101"/>
            <p:cNvGrpSpPr>
              <a:grpSpLocks/>
            </p:cNvGrpSpPr>
            <p:nvPr/>
          </p:nvGrpSpPr>
          <p:grpSpPr bwMode="auto">
            <a:xfrm>
              <a:off x="4239" y="3413"/>
              <a:ext cx="197" cy="141"/>
              <a:chOff x="3945" y="100"/>
              <a:chExt cx="592" cy="314"/>
            </a:xfrm>
          </p:grpSpPr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3" name="Line 103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4" name="Line 102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145" name="Rectangle 99"/>
          <p:cNvSpPr>
            <a:spLocks noChangeArrowheads="1"/>
          </p:cNvSpPr>
          <p:nvPr/>
        </p:nvSpPr>
        <p:spPr bwMode="auto">
          <a:xfrm rot="10800000">
            <a:off x="7512005" y="5457825"/>
            <a:ext cx="206375" cy="10001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6" name="Rectangle 98"/>
          <p:cNvSpPr>
            <a:spLocks noChangeArrowheads="1"/>
          </p:cNvSpPr>
          <p:nvPr/>
        </p:nvSpPr>
        <p:spPr bwMode="auto">
          <a:xfrm rot="10800000">
            <a:off x="8120017" y="5457825"/>
            <a:ext cx="206375" cy="10001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7" name="Rectangle 97"/>
          <p:cNvSpPr>
            <a:spLocks noChangeArrowheads="1"/>
          </p:cNvSpPr>
          <p:nvPr/>
        </p:nvSpPr>
        <p:spPr bwMode="auto">
          <a:xfrm rot="10800000">
            <a:off x="7821567" y="5457825"/>
            <a:ext cx="206375" cy="10001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8" name="Text Box 96"/>
          <p:cNvSpPr txBox="1">
            <a:spLocks noChangeArrowheads="1"/>
          </p:cNvSpPr>
          <p:nvPr/>
        </p:nvSpPr>
        <p:spPr bwMode="auto">
          <a:xfrm>
            <a:off x="3760742" y="6022975"/>
            <a:ext cx="1336675" cy="5746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Chamber bottom, including two Al windows Ø 50 mm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Line 95"/>
          <p:cNvSpPr>
            <a:spLocks noChangeShapeType="1"/>
          </p:cNvSpPr>
          <p:nvPr/>
        </p:nvSpPr>
        <p:spPr bwMode="auto">
          <a:xfrm>
            <a:off x="3779792" y="5880100"/>
            <a:ext cx="1008063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0" name="Line 94"/>
          <p:cNvSpPr>
            <a:spLocks noChangeShapeType="1"/>
          </p:cNvSpPr>
          <p:nvPr/>
        </p:nvSpPr>
        <p:spPr bwMode="auto">
          <a:xfrm>
            <a:off x="6041980" y="5880100"/>
            <a:ext cx="992187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1" name="Line 93"/>
          <p:cNvSpPr>
            <a:spLocks noChangeShapeType="1"/>
          </p:cNvSpPr>
          <p:nvPr/>
        </p:nvSpPr>
        <p:spPr bwMode="auto">
          <a:xfrm>
            <a:off x="4779917" y="5880100"/>
            <a:ext cx="1304925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2" name="Line 92"/>
          <p:cNvSpPr>
            <a:spLocks noChangeShapeType="1"/>
          </p:cNvSpPr>
          <p:nvPr/>
        </p:nvSpPr>
        <p:spPr bwMode="auto">
          <a:xfrm>
            <a:off x="3779792" y="5997575"/>
            <a:ext cx="1008063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" name="Line 91"/>
          <p:cNvSpPr>
            <a:spLocks noChangeShapeType="1"/>
          </p:cNvSpPr>
          <p:nvPr/>
        </p:nvSpPr>
        <p:spPr bwMode="auto">
          <a:xfrm>
            <a:off x="6041980" y="5997575"/>
            <a:ext cx="992187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4" name="Line 90"/>
          <p:cNvSpPr>
            <a:spLocks noChangeShapeType="1"/>
          </p:cNvSpPr>
          <p:nvPr/>
        </p:nvSpPr>
        <p:spPr bwMode="auto">
          <a:xfrm>
            <a:off x="4764042" y="5997575"/>
            <a:ext cx="1306513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55" name="Group 84"/>
          <p:cNvGrpSpPr>
            <a:grpSpLocks/>
          </p:cNvGrpSpPr>
          <p:nvPr/>
        </p:nvGrpSpPr>
        <p:grpSpPr bwMode="auto">
          <a:xfrm>
            <a:off x="7696155" y="5514975"/>
            <a:ext cx="153987" cy="271463"/>
            <a:chOff x="9122" y="9395"/>
            <a:chExt cx="242" cy="427"/>
          </a:xfrm>
        </p:grpSpPr>
        <p:sp>
          <p:nvSpPr>
            <p:cNvPr id="156" name="Line 89"/>
            <p:cNvSpPr>
              <a:spLocks noChangeShapeType="1"/>
            </p:cNvSpPr>
            <p:nvPr/>
          </p:nvSpPr>
          <p:spPr bwMode="auto">
            <a:xfrm>
              <a:off x="9239" y="9395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7" name="Line 88"/>
            <p:cNvSpPr>
              <a:spLocks noChangeShapeType="1"/>
            </p:cNvSpPr>
            <p:nvPr/>
          </p:nvSpPr>
          <p:spPr bwMode="auto">
            <a:xfrm>
              <a:off x="9122" y="9619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8" name="Line 87"/>
            <p:cNvSpPr>
              <a:spLocks noChangeShapeType="1"/>
            </p:cNvSpPr>
            <p:nvPr/>
          </p:nvSpPr>
          <p:spPr bwMode="auto">
            <a:xfrm>
              <a:off x="9128" y="9690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9" name="Line 86"/>
            <p:cNvSpPr>
              <a:spLocks noChangeShapeType="1"/>
            </p:cNvSpPr>
            <p:nvPr/>
          </p:nvSpPr>
          <p:spPr bwMode="auto">
            <a:xfrm>
              <a:off x="9239" y="9703"/>
              <a:ext cx="0" cy="1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0" name="Line 85"/>
            <p:cNvSpPr>
              <a:spLocks noChangeShapeType="1"/>
            </p:cNvSpPr>
            <p:nvPr/>
          </p:nvSpPr>
          <p:spPr bwMode="auto">
            <a:xfrm>
              <a:off x="9122" y="9822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1" name="Group 78"/>
          <p:cNvGrpSpPr>
            <a:grpSpLocks/>
          </p:cNvGrpSpPr>
          <p:nvPr/>
        </p:nvGrpSpPr>
        <p:grpSpPr bwMode="auto">
          <a:xfrm>
            <a:off x="7999367" y="5516563"/>
            <a:ext cx="153988" cy="271462"/>
            <a:chOff x="9122" y="9395"/>
            <a:chExt cx="242" cy="427"/>
          </a:xfrm>
        </p:grpSpPr>
        <p:sp>
          <p:nvSpPr>
            <p:cNvPr id="162" name="Line 83"/>
            <p:cNvSpPr>
              <a:spLocks noChangeShapeType="1"/>
            </p:cNvSpPr>
            <p:nvPr/>
          </p:nvSpPr>
          <p:spPr bwMode="auto">
            <a:xfrm>
              <a:off x="9239" y="9395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3" name="Line 82"/>
            <p:cNvSpPr>
              <a:spLocks noChangeShapeType="1"/>
            </p:cNvSpPr>
            <p:nvPr/>
          </p:nvSpPr>
          <p:spPr bwMode="auto">
            <a:xfrm>
              <a:off x="9122" y="9619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" name="Line 81"/>
            <p:cNvSpPr>
              <a:spLocks noChangeShapeType="1"/>
            </p:cNvSpPr>
            <p:nvPr/>
          </p:nvSpPr>
          <p:spPr bwMode="auto">
            <a:xfrm>
              <a:off x="9128" y="9690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5" name="Line 80"/>
            <p:cNvSpPr>
              <a:spLocks noChangeShapeType="1"/>
            </p:cNvSpPr>
            <p:nvPr/>
          </p:nvSpPr>
          <p:spPr bwMode="auto">
            <a:xfrm>
              <a:off x="9239" y="9703"/>
              <a:ext cx="0" cy="1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6" name="Line 79"/>
            <p:cNvSpPr>
              <a:spLocks noChangeShapeType="1"/>
            </p:cNvSpPr>
            <p:nvPr/>
          </p:nvSpPr>
          <p:spPr bwMode="auto">
            <a:xfrm>
              <a:off x="9122" y="9822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67" name="Rectangle 77"/>
          <p:cNvSpPr>
            <a:spLocks noChangeArrowheads="1"/>
          </p:cNvSpPr>
          <p:nvPr/>
        </p:nvSpPr>
        <p:spPr bwMode="auto">
          <a:xfrm>
            <a:off x="7453267" y="5391150"/>
            <a:ext cx="927100" cy="487363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8" name="Text Box 76"/>
          <p:cNvSpPr txBox="1">
            <a:spLocks noChangeArrowheads="1"/>
          </p:cNvSpPr>
          <p:nvPr/>
        </p:nvSpPr>
        <p:spPr bwMode="auto">
          <a:xfrm>
            <a:off x="7443742" y="5880100"/>
            <a:ext cx="1296988" cy="3762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R=20MΩ</a:t>
            </a:r>
            <a:b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C=5x4.7nF(x6.3kV)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Line 75"/>
          <p:cNvSpPr>
            <a:spLocks noChangeShapeType="1"/>
          </p:cNvSpPr>
          <p:nvPr/>
        </p:nvSpPr>
        <p:spPr bwMode="auto">
          <a:xfrm flipV="1">
            <a:off x="6492830" y="1752600"/>
            <a:ext cx="821668" cy="1266824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 type="arrow" w="med" len="lg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0" name="Text Box 74"/>
          <p:cNvSpPr txBox="1">
            <a:spLocks noChangeArrowheads="1"/>
          </p:cNvSpPr>
          <p:nvPr/>
        </p:nvSpPr>
        <p:spPr bwMode="auto">
          <a:xfrm>
            <a:off x="5837192" y="2854325"/>
            <a:ext cx="476250" cy="2238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Anode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Text Box 72"/>
          <p:cNvSpPr txBox="1">
            <a:spLocks noChangeArrowheads="1"/>
          </p:cNvSpPr>
          <p:nvPr/>
        </p:nvSpPr>
        <p:spPr bwMode="auto">
          <a:xfrm>
            <a:off x="6083255" y="4697413"/>
            <a:ext cx="511175" cy="1762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0MΩ</a:t>
            </a:r>
            <a:endParaRPr kumimoji="0" lang="en-US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Text Box 71"/>
          <p:cNvSpPr txBox="1">
            <a:spLocks noChangeArrowheads="1"/>
          </p:cNvSpPr>
          <p:nvPr/>
        </p:nvSpPr>
        <p:spPr bwMode="auto">
          <a:xfrm>
            <a:off x="6088017" y="5106988"/>
            <a:ext cx="511175" cy="1762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0MΩ</a:t>
            </a:r>
            <a:endParaRPr kumimoji="0" lang="en-US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70"/>
          <p:cNvSpPr>
            <a:spLocks noChangeArrowheads="1"/>
          </p:cNvSpPr>
          <p:nvPr/>
        </p:nvSpPr>
        <p:spPr bwMode="auto">
          <a:xfrm rot="5400000">
            <a:off x="2765380" y="3429000"/>
            <a:ext cx="3254375" cy="174625"/>
          </a:xfrm>
          <a:prstGeom prst="rect">
            <a:avLst/>
          </a:prstGeom>
          <a:solidFill>
            <a:srgbClr val="CC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5" name="Line 69"/>
          <p:cNvSpPr>
            <a:spLocks noChangeShapeType="1"/>
          </p:cNvSpPr>
          <p:nvPr/>
        </p:nvSpPr>
        <p:spPr bwMode="auto">
          <a:xfrm flipH="1">
            <a:off x="4290967" y="1946275"/>
            <a:ext cx="2695575" cy="0"/>
          </a:xfrm>
          <a:prstGeom prst="line">
            <a:avLst/>
          </a:prstGeom>
          <a:noFill/>
          <a:ln w="9525" cap="sq">
            <a:solidFill>
              <a:srgbClr val="000000"/>
            </a:solidFill>
            <a:miter lim="800000"/>
            <a:headEnd type="arrow" w="med" len="lg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6" name="Text Box 68"/>
          <p:cNvSpPr txBox="1">
            <a:spLocks noChangeArrowheads="1"/>
          </p:cNvSpPr>
          <p:nvPr/>
        </p:nvSpPr>
        <p:spPr bwMode="auto">
          <a:xfrm>
            <a:off x="5020534" y="1700483"/>
            <a:ext cx="1732663" cy="18564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141x141 mm</a:t>
            </a:r>
            <a:r>
              <a:rPr kumimoji="0" lang="en-US" altLang="ru-RU" sz="1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Text Box 67"/>
          <p:cNvSpPr txBox="1">
            <a:spLocks noChangeArrowheads="1"/>
          </p:cNvSpPr>
          <p:nvPr/>
        </p:nvSpPr>
        <p:spPr bwMode="auto">
          <a:xfrm rot="16200000">
            <a:off x="4144917" y="4635501"/>
            <a:ext cx="47148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66"/>
          <p:cNvSpPr>
            <a:spLocks noChangeArrowheads="1"/>
          </p:cNvSpPr>
          <p:nvPr/>
        </p:nvSpPr>
        <p:spPr bwMode="auto">
          <a:xfrm>
            <a:off x="4170317" y="2889250"/>
            <a:ext cx="130175" cy="17208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9" name="Text Box 65"/>
          <p:cNvSpPr txBox="1">
            <a:spLocks noChangeArrowheads="1"/>
          </p:cNvSpPr>
          <p:nvPr/>
        </p:nvSpPr>
        <p:spPr bwMode="auto">
          <a:xfrm>
            <a:off x="2882855" y="2147888"/>
            <a:ext cx="1336675" cy="7429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Hole in acrylic box 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Ø ≈ 65 mm</a:t>
            </a:r>
            <a:b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 WLS film in front of PMT#1)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Freeform 64"/>
          <p:cNvSpPr>
            <a:spLocks noChangeArrowheads="1"/>
          </p:cNvSpPr>
          <p:nvPr/>
        </p:nvSpPr>
        <p:spPr bwMode="auto">
          <a:xfrm>
            <a:off x="2889205" y="3827463"/>
            <a:ext cx="5492750" cy="50800"/>
          </a:xfrm>
          <a:custGeom>
            <a:avLst/>
            <a:gdLst>
              <a:gd name="T0" fmla="*/ 0 w 2599"/>
              <a:gd name="T1" fmla="*/ 113 h 113"/>
              <a:gd name="T2" fmla="*/ 113 w 2599"/>
              <a:gd name="T3" fmla="*/ 0 h 113"/>
              <a:gd name="T4" fmla="*/ 226 w 2599"/>
              <a:gd name="T5" fmla="*/ 113 h 113"/>
              <a:gd name="T6" fmla="*/ 339 w 2599"/>
              <a:gd name="T7" fmla="*/ 0 h 113"/>
              <a:gd name="T8" fmla="*/ 452 w 2599"/>
              <a:gd name="T9" fmla="*/ 113 h 113"/>
              <a:gd name="T10" fmla="*/ 565 w 2599"/>
              <a:gd name="T11" fmla="*/ 0 h 113"/>
              <a:gd name="T12" fmla="*/ 678 w 2599"/>
              <a:gd name="T13" fmla="*/ 113 h 113"/>
              <a:gd name="T14" fmla="*/ 791 w 2599"/>
              <a:gd name="T15" fmla="*/ 0 h 113"/>
              <a:gd name="T16" fmla="*/ 904 w 2599"/>
              <a:gd name="T17" fmla="*/ 113 h 113"/>
              <a:gd name="T18" fmla="*/ 1017 w 2599"/>
              <a:gd name="T19" fmla="*/ 0 h 113"/>
              <a:gd name="T20" fmla="*/ 1130 w 2599"/>
              <a:gd name="T21" fmla="*/ 113 h 113"/>
              <a:gd name="T22" fmla="*/ 1243 w 2599"/>
              <a:gd name="T23" fmla="*/ 0 h 113"/>
              <a:gd name="T24" fmla="*/ 1356 w 2599"/>
              <a:gd name="T25" fmla="*/ 113 h 113"/>
              <a:gd name="T26" fmla="*/ 1469 w 2599"/>
              <a:gd name="T27" fmla="*/ 0 h 113"/>
              <a:gd name="T28" fmla="*/ 1582 w 2599"/>
              <a:gd name="T29" fmla="*/ 113 h 113"/>
              <a:gd name="T30" fmla="*/ 1695 w 2599"/>
              <a:gd name="T31" fmla="*/ 0 h 113"/>
              <a:gd name="T32" fmla="*/ 1808 w 2599"/>
              <a:gd name="T33" fmla="*/ 113 h 113"/>
              <a:gd name="T34" fmla="*/ 1921 w 2599"/>
              <a:gd name="T35" fmla="*/ 0 h 113"/>
              <a:gd name="T36" fmla="*/ 2034 w 2599"/>
              <a:gd name="T37" fmla="*/ 113 h 113"/>
              <a:gd name="T38" fmla="*/ 2147 w 2599"/>
              <a:gd name="T39" fmla="*/ 0 h 113"/>
              <a:gd name="T40" fmla="*/ 2260 w 2599"/>
              <a:gd name="T41" fmla="*/ 113 h 113"/>
              <a:gd name="T42" fmla="*/ 2373 w 2599"/>
              <a:gd name="T43" fmla="*/ 0 h 113"/>
              <a:gd name="T44" fmla="*/ 2486 w 2599"/>
              <a:gd name="T45" fmla="*/ 113 h 113"/>
              <a:gd name="T46" fmla="*/ 2599 w 2599"/>
              <a:gd name="T47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99" h="113">
                <a:moveTo>
                  <a:pt x="0" y="113"/>
                </a:moveTo>
                <a:cubicBezTo>
                  <a:pt x="37" y="56"/>
                  <a:pt x="75" y="0"/>
                  <a:pt x="113" y="0"/>
                </a:cubicBezTo>
                <a:cubicBezTo>
                  <a:pt x="151" y="0"/>
                  <a:pt x="188" y="113"/>
                  <a:pt x="226" y="113"/>
                </a:cubicBezTo>
                <a:cubicBezTo>
                  <a:pt x="264" y="113"/>
                  <a:pt x="301" y="0"/>
                  <a:pt x="339" y="0"/>
                </a:cubicBezTo>
                <a:cubicBezTo>
                  <a:pt x="377" y="0"/>
                  <a:pt x="414" y="113"/>
                  <a:pt x="452" y="113"/>
                </a:cubicBezTo>
                <a:cubicBezTo>
                  <a:pt x="490" y="113"/>
                  <a:pt x="527" y="0"/>
                  <a:pt x="565" y="0"/>
                </a:cubicBezTo>
                <a:cubicBezTo>
                  <a:pt x="603" y="0"/>
                  <a:pt x="640" y="113"/>
                  <a:pt x="678" y="113"/>
                </a:cubicBezTo>
                <a:cubicBezTo>
                  <a:pt x="716" y="113"/>
                  <a:pt x="753" y="0"/>
                  <a:pt x="791" y="0"/>
                </a:cubicBezTo>
                <a:cubicBezTo>
                  <a:pt x="829" y="0"/>
                  <a:pt x="866" y="113"/>
                  <a:pt x="904" y="113"/>
                </a:cubicBezTo>
                <a:cubicBezTo>
                  <a:pt x="942" y="113"/>
                  <a:pt x="979" y="0"/>
                  <a:pt x="1017" y="0"/>
                </a:cubicBezTo>
                <a:cubicBezTo>
                  <a:pt x="1055" y="0"/>
                  <a:pt x="1092" y="113"/>
                  <a:pt x="1130" y="113"/>
                </a:cubicBezTo>
                <a:cubicBezTo>
                  <a:pt x="1168" y="113"/>
                  <a:pt x="1205" y="0"/>
                  <a:pt x="1243" y="0"/>
                </a:cubicBezTo>
                <a:cubicBezTo>
                  <a:pt x="1281" y="0"/>
                  <a:pt x="1318" y="113"/>
                  <a:pt x="1356" y="113"/>
                </a:cubicBezTo>
                <a:cubicBezTo>
                  <a:pt x="1394" y="113"/>
                  <a:pt x="1431" y="0"/>
                  <a:pt x="1469" y="0"/>
                </a:cubicBezTo>
                <a:cubicBezTo>
                  <a:pt x="1507" y="0"/>
                  <a:pt x="1544" y="113"/>
                  <a:pt x="1582" y="113"/>
                </a:cubicBezTo>
                <a:cubicBezTo>
                  <a:pt x="1620" y="113"/>
                  <a:pt x="1657" y="0"/>
                  <a:pt x="1695" y="0"/>
                </a:cubicBezTo>
                <a:cubicBezTo>
                  <a:pt x="1733" y="0"/>
                  <a:pt x="1770" y="113"/>
                  <a:pt x="1808" y="113"/>
                </a:cubicBezTo>
                <a:cubicBezTo>
                  <a:pt x="1846" y="113"/>
                  <a:pt x="1883" y="0"/>
                  <a:pt x="1921" y="0"/>
                </a:cubicBezTo>
                <a:cubicBezTo>
                  <a:pt x="1959" y="0"/>
                  <a:pt x="1996" y="113"/>
                  <a:pt x="2034" y="113"/>
                </a:cubicBezTo>
                <a:cubicBezTo>
                  <a:pt x="2072" y="113"/>
                  <a:pt x="2109" y="0"/>
                  <a:pt x="2147" y="0"/>
                </a:cubicBezTo>
                <a:cubicBezTo>
                  <a:pt x="2185" y="0"/>
                  <a:pt x="2222" y="113"/>
                  <a:pt x="2260" y="113"/>
                </a:cubicBezTo>
                <a:cubicBezTo>
                  <a:pt x="2298" y="113"/>
                  <a:pt x="2335" y="0"/>
                  <a:pt x="2373" y="0"/>
                </a:cubicBezTo>
                <a:cubicBezTo>
                  <a:pt x="2411" y="0"/>
                  <a:pt x="2448" y="113"/>
                  <a:pt x="2486" y="113"/>
                </a:cubicBezTo>
                <a:cubicBezTo>
                  <a:pt x="2524" y="113"/>
                  <a:pt x="2561" y="56"/>
                  <a:pt x="2599" y="0"/>
                </a:cubicBezTo>
              </a:path>
            </a:pathLst>
          </a:custGeom>
          <a:noFill/>
          <a:ln w="1908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1" name="Line 63"/>
          <p:cNvSpPr>
            <a:spLocks noChangeShapeType="1"/>
          </p:cNvSpPr>
          <p:nvPr/>
        </p:nvSpPr>
        <p:spPr bwMode="auto">
          <a:xfrm flipH="1" flipV="1">
            <a:off x="3994105" y="2600325"/>
            <a:ext cx="280987" cy="81915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 type="arrow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2" name="Text Box 62"/>
          <p:cNvSpPr txBox="1">
            <a:spLocks noChangeArrowheads="1"/>
          </p:cNvSpPr>
          <p:nvPr/>
        </p:nvSpPr>
        <p:spPr bwMode="auto">
          <a:xfrm rot="16200000">
            <a:off x="3930605" y="3101975"/>
            <a:ext cx="9048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UW Acrylic plate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61"/>
          <p:cNvSpPr>
            <a:spLocks noChangeArrowheads="1"/>
          </p:cNvSpPr>
          <p:nvPr/>
        </p:nvSpPr>
        <p:spPr bwMode="auto">
          <a:xfrm>
            <a:off x="3994105" y="5659438"/>
            <a:ext cx="2901950" cy="166687"/>
          </a:xfrm>
          <a:prstGeom prst="rect">
            <a:avLst/>
          </a:prstGeom>
          <a:solidFill>
            <a:srgbClr val="CC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" name="Text Box 60"/>
          <p:cNvSpPr txBox="1">
            <a:spLocks noChangeArrowheads="1"/>
          </p:cNvSpPr>
          <p:nvPr/>
        </p:nvSpPr>
        <p:spPr bwMode="auto">
          <a:xfrm>
            <a:off x="5807030" y="5665788"/>
            <a:ext cx="733425" cy="2174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Text Box 59"/>
          <p:cNvSpPr txBox="1">
            <a:spLocks noChangeArrowheads="1"/>
          </p:cNvSpPr>
          <p:nvPr/>
        </p:nvSpPr>
        <p:spPr bwMode="auto">
          <a:xfrm>
            <a:off x="4600530" y="5659438"/>
            <a:ext cx="1033462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Acrylic plate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Text Box 58"/>
          <p:cNvSpPr txBox="1">
            <a:spLocks noChangeArrowheads="1"/>
          </p:cNvSpPr>
          <p:nvPr/>
        </p:nvSpPr>
        <p:spPr bwMode="auto">
          <a:xfrm>
            <a:off x="5281567" y="5481638"/>
            <a:ext cx="733425" cy="2174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Text Box 57"/>
          <p:cNvSpPr txBox="1">
            <a:spLocks noChangeArrowheads="1"/>
          </p:cNvSpPr>
          <p:nvPr/>
        </p:nvSpPr>
        <p:spPr bwMode="auto">
          <a:xfrm>
            <a:off x="5965780" y="3368675"/>
            <a:ext cx="492125" cy="1984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10MΩ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Line 56"/>
          <p:cNvSpPr>
            <a:spLocks noChangeShapeType="1"/>
          </p:cNvSpPr>
          <p:nvPr/>
        </p:nvSpPr>
        <p:spPr bwMode="auto">
          <a:xfrm flipH="1">
            <a:off x="6402342" y="3127375"/>
            <a:ext cx="3175" cy="119063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89" name="Group 51"/>
          <p:cNvGrpSpPr>
            <a:grpSpLocks/>
          </p:cNvGrpSpPr>
          <p:nvPr/>
        </p:nvGrpSpPr>
        <p:grpSpPr bwMode="auto">
          <a:xfrm>
            <a:off x="6373767" y="3254375"/>
            <a:ext cx="149225" cy="355600"/>
            <a:chOff x="7010" y="5823"/>
            <a:chExt cx="236" cy="560"/>
          </a:xfrm>
        </p:grpSpPr>
        <p:grpSp>
          <p:nvGrpSpPr>
            <p:cNvPr id="190" name="Group 53"/>
            <p:cNvGrpSpPr>
              <a:grpSpLocks/>
            </p:cNvGrpSpPr>
            <p:nvPr/>
          </p:nvGrpSpPr>
          <p:grpSpPr bwMode="auto">
            <a:xfrm>
              <a:off x="7010" y="5823"/>
              <a:ext cx="236" cy="560"/>
              <a:chOff x="5453" y="1374"/>
              <a:chExt cx="235" cy="559"/>
            </a:xfrm>
          </p:grpSpPr>
          <p:sp>
            <p:nvSpPr>
              <p:cNvPr id="192" name="Line 55"/>
              <p:cNvSpPr>
                <a:spLocks noChangeShapeType="1"/>
              </p:cNvSpPr>
              <p:nvPr/>
            </p:nvSpPr>
            <p:spPr bwMode="auto">
              <a:xfrm>
                <a:off x="5582" y="1374"/>
                <a:ext cx="0" cy="559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3" name="Line 54"/>
              <p:cNvSpPr>
                <a:spLocks noChangeShapeType="1"/>
              </p:cNvSpPr>
              <p:nvPr/>
            </p:nvSpPr>
            <p:spPr bwMode="auto">
              <a:xfrm>
                <a:off x="5453" y="1934"/>
                <a:ext cx="235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91" name="Rectangle 52"/>
            <p:cNvSpPr>
              <a:spLocks noChangeArrowheads="1"/>
            </p:cNvSpPr>
            <p:nvPr/>
          </p:nvSpPr>
          <p:spPr bwMode="auto">
            <a:xfrm rot="16200000">
              <a:off x="6969" y="6053"/>
              <a:ext cx="312" cy="132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94" name="Line 50"/>
          <p:cNvSpPr>
            <a:spLocks noChangeShapeType="1"/>
          </p:cNvSpPr>
          <p:nvPr/>
        </p:nvSpPr>
        <p:spPr bwMode="auto">
          <a:xfrm>
            <a:off x="6329317" y="3181350"/>
            <a:ext cx="0" cy="117475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5" name="Line 49"/>
          <p:cNvSpPr>
            <a:spLocks noChangeShapeType="1"/>
          </p:cNvSpPr>
          <p:nvPr/>
        </p:nvSpPr>
        <p:spPr bwMode="auto">
          <a:xfrm>
            <a:off x="6337255" y="3243263"/>
            <a:ext cx="117475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96" name="Group 43"/>
          <p:cNvGrpSpPr>
            <a:grpSpLocks/>
          </p:cNvGrpSpPr>
          <p:nvPr/>
        </p:nvGrpSpPr>
        <p:grpSpPr bwMode="auto">
          <a:xfrm>
            <a:off x="6402342" y="3022600"/>
            <a:ext cx="479425" cy="179388"/>
            <a:chOff x="5202" y="2133"/>
            <a:chExt cx="756" cy="283"/>
          </a:xfrm>
        </p:grpSpPr>
        <p:sp>
          <p:nvSpPr>
            <p:cNvPr id="197" name="Line 48"/>
            <p:cNvSpPr>
              <a:spLocks noChangeShapeType="1"/>
            </p:cNvSpPr>
            <p:nvPr/>
          </p:nvSpPr>
          <p:spPr bwMode="auto">
            <a:xfrm>
              <a:off x="5202" y="2292"/>
              <a:ext cx="194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8" name="Line 47"/>
            <p:cNvSpPr>
              <a:spLocks noChangeShapeType="1"/>
            </p:cNvSpPr>
            <p:nvPr/>
          </p:nvSpPr>
          <p:spPr bwMode="auto">
            <a:xfrm>
              <a:off x="5410" y="2185"/>
              <a:ext cx="0" cy="2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9" name="Line 46"/>
            <p:cNvSpPr>
              <a:spLocks noChangeShapeType="1"/>
            </p:cNvSpPr>
            <p:nvPr/>
          </p:nvSpPr>
          <p:spPr bwMode="auto">
            <a:xfrm>
              <a:off x="5494" y="2191"/>
              <a:ext cx="0" cy="2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0" name="Line 45"/>
            <p:cNvSpPr>
              <a:spLocks noChangeShapeType="1"/>
            </p:cNvSpPr>
            <p:nvPr/>
          </p:nvSpPr>
          <p:spPr bwMode="auto">
            <a:xfrm flipV="1">
              <a:off x="5507" y="2292"/>
              <a:ext cx="18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1" name="AutoShape 44"/>
            <p:cNvSpPr>
              <a:spLocks noChangeArrowheads="1"/>
            </p:cNvSpPr>
            <p:nvPr/>
          </p:nvSpPr>
          <p:spPr bwMode="auto">
            <a:xfrm rot="5400000">
              <a:off x="5693" y="2151"/>
              <a:ext cx="283" cy="24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02" name="Text Box 42"/>
          <p:cNvSpPr txBox="1">
            <a:spLocks noChangeArrowheads="1"/>
          </p:cNvSpPr>
          <p:nvPr/>
        </p:nvSpPr>
        <p:spPr bwMode="auto">
          <a:xfrm>
            <a:off x="6624592" y="2813050"/>
            <a:ext cx="386945" cy="1603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ЗЧУ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019712" y="585787"/>
            <a:ext cx="2953687" cy="1131888"/>
            <a:chOff x="8065105" y="1360487"/>
            <a:chExt cx="2953687" cy="1131888"/>
          </a:xfrm>
        </p:grpSpPr>
        <p:sp>
          <p:nvSpPr>
            <p:cNvPr id="229" name="Text Box 15"/>
            <p:cNvSpPr txBox="1">
              <a:spLocks noChangeArrowheads="1"/>
            </p:cNvSpPr>
            <p:nvPr/>
          </p:nvSpPr>
          <p:spPr bwMode="auto">
            <a:xfrm>
              <a:off x="9193167" y="2054225"/>
              <a:ext cx="488950" cy="1873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68MΩ</a:t>
              </a:r>
              <a:b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Text Box 73"/>
            <p:cNvSpPr txBox="1">
              <a:spLocks noChangeArrowheads="1"/>
            </p:cNvSpPr>
            <p:nvPr/>
          </p:nvSpPr>
          <p:spPr bwMode="auto">
            <a:xfrm>
              <a:off x="8065105" y="1570132"/>
              <a:ext cx="1452437" cy="19866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Или вариант 2</a:t>
              </a:r>
              <a:endPara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03" name="Group 39"/>
            <p:cNvGrpSpPr>
              <a:grpSpLocks/>
            </p:cNvGrpSpPr>
            <p:nvPr/>
          </p:nvGrpSpPr>
          <p:grpSpPr bwMode="auto">
            <a:xfrm>
              <a:off x="9580517" y="2136775"/>
              <a:ext cx="149225" cy="355600"/>
              <a:chOff x="5453" y="1374"/>
              <a:chExt cx="235" cy="559"/>
            </a:xfrm>
          </p:grpSpPr>
          <p:sp>
            <p:nvSpPr>
              <p:cNvPr id="204" name="Line 41"/>
              <p:cNvSpPr>
                <a:spLocks noChangeShapeType="1"/>
              </p:cNvSpPr>
              <p:nvPr/>
            </p:nvSpPr>
            <p:spPr bwMode="auto">
              <a:xfrm>
                <a:off x="5582" y="1374"/>
                <a:ext cx="0" cy="559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5" name="Line 40"/>
              <p:cNvSpPr>
                <a:spLocks noChangeShapeType="1"/>
              </p:cNvSpPr>
              <p:nvPr/>
            </p:nvSpPr>
            <p:spPr bwMode="auto">
              <a:xfrm>
                <a:off x="5453" y="1934"/>
                <a:ext cx="235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206" name="Text Box 38"/>
            <p:cNvSpPr txBox="1">
              <a:spLocks noChangeArrowheads="1"/>
            </p:cNvSpPr>
            <p:nvPr/>
          </p:nvSpPr>
          <p:spPr bwMode="auto">
            <a:xfrm>
              <a:off x="9210630" y="1716088"/>
              <a:ext cx="488950" cy="1873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68MΩ</a:t>
              </a:r>
              <a:b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" name="Line 37"/>
            <p:cNvSpPr>
              <a:spLocks noChangeShapeType="1"/>
            </p:cNvSpPr>
            <p:nvPr/>
          </p:nvSpPr>
          <p:spPr bwMode="auto">
            <a:xfrm>
              <a:off x="9180838" y="2277573"/>
              <a:ext cx="481594" cy="413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10" name="Group 32"/>
            <p:cNvGrpSpPr>
              <a:grpSpLocks/>
            </p:cNvGrpSpPr>
            <p:nvPr/>
          </p:nvGrpSpPr>
          <p:grpSpPr bwMode="auto">
            <a:xfrm>
              <a:off x="9186817" y="1885950"/>
              <a:ext cx="488950" cy="100013"/>
              <a:chOff x="7309" y="2906"/>
              <a:chExt cx="770" cy="157"/>
            </a:xfrm>
          </p:grpSpPr>
          <p:sp>
            <p:nvSpPr>
              <p:cNvPr id="211" name="Line 34"/>
              <p:cNvSpPr>
                <a:spLocks noChangeShapeType="1"/>
              </p:cNvSpPr>
              <p:nvPr/>
            </p:nvSpPr>
            <p:spPr bwMode="auto">
              <a:xfrm>
                <a:off x="7309" y="2991"/>
                <a:ext cx="770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12" name="Rectangle 33"/>
              <p:cNvSpPr>
                <a:spLocks noChangeArrowheads="1"/>
              </p:cNvSpPr>
              <p:nvPr/>
            </p:nvSpPr>
            <p:spPr bwMode="auto">
              <a:xfrm rot="10800000">
                <a:off x="7603" y="2906"/>
                <a:ext cx="324" cy="157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13" name="Group 28"/>
            <p:cNvGrpSpPr>
              <a:grpSpLocks/>
            </p:cNvGrpSpPr>
            <p:nvPr/>
          </p:nvGrpSpPr>
          <p:grpSpPr bwMode="auto">
            <a:xfrm>
              <a:off x="9615442" y="1946275"/>
              <a:ext cx="638175" cy="309563"/>
              <a:chOff x="7924" y="2178"/>
              <a:chExt cx="1004" cy="488"/>
            </a:xfrm>
          </p:grpSpPr>
          <p:sp>
            <p:nvSpPr>
              <p:cNvPr id="214" name="Line 31"/>
              <p:cNvSpPr>
                <a:spLocks noChangeShapeType="1"/>
              </p:cNvSpPr>
              <p:nvPr/>
            </p:nvSpPr>
            <p:spPr bwMode="auto">
              <a:xfrm flipH="1">
                <a:off x="8005" y="2178"/>
                <a:ext cx="9" cy="48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15" name="Rectangle 30"/>
              <p:cNvSpPr>
                <a:spLocks noChangeArrowheads="1"/>
              </p:cNvSpPr>
              <p:nvPr/>
            </p:nvSpPr>
            <p:spPr bwMode="auto">
              <a:xfrm rot="16200000">
                <a:off x="7841" y="2334"/>
                <a:ext cx="324" cy="157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16" name="Text Box 29"/>
              <p:cNvSpPr txBox="1">
                <a:spLocks noChangeArrowheads="1"/>
              </p:cNvSpPr>
              <p:nvPr/>
            </p:nvSpPr>
            <p:spPr bwMode="auto">
              <a:xfrm>
                <a:off x="8158" y="2267"/>
                <a:ext cx="770" cy="29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8.6MΩ</a:t>
                </a:r>
                <a:br>
                  <a:rPr kumimoji="0" lang="en-US" altLang="ru-RU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0" lang="en-US" altLang="ru-RU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kumimoji="0" lang="en-US" altLang="ru-RU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kumimoji="0" lang="en-US" alt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7" name="Group 21"/>
            <p:cNvGrpSpPr>
              <a:grpSpLocks/>
            </p:cNvGrpSpPr>
            <p:nvPr/>
          </p:nvGrpSpPr>
          <p:grpSpPr bwMode="auto">
            <a:xfrm>
              <a:off x="9678942" y="1690688"/>
              <a:ext cx="1339850" cy="514350"/>
              <a:chOff x="8025" y="1785"/>
              <a:chExt cx="2110" cy="809"/>
            </a:xfrm>
          </p:grpSpPr>
          <p:grpSp>
            <p:nvGrpSpPr>
              <p:cNvPr id="218" name="Group 24"/>
              <p:cNvGrpSpPr>
                <a:grpSpLocks/>
              </p:cNvGrpSpPr>
              <p:nvPr/>
            </p:nvGrpSpPr>
            <p:grpSpPr bwMode="auto">
              <a:xfrm>
                <a:off x="8025" y="2081"/>
                <a:ext cx="1686" cy="157"/>
                <a:chOff x="8025" y="2081"/>
                <a:chExt cx="1686" cy="157"/>
              </a:xfrm>
            </p:grpSpPr>
            <p:sp>
              <p:nvSpPr>
                <p:cNvPr id="221" name="Line 27"/>
                <p:cNvSpPr>
                  <a:spLocks noChangeShapeType="1"/>
                </p:cNvSpPr>
                <p:nvPr/>
              </p:nvSpPr>
              <p:spPr bwMode="auto">
                <a:xfrm>
                  <a:off x="8025" y="2162"/>
                  <a:ext cx="1594" cy="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2" name="Oval 26"/>
                <p:cNvSpPr>
                  <a:spLocks noChangeArrowheads="1"/>
                </p:cNvSpPr>
                <p:nvPr/>
              </p:nvSpPr>
              <p:spPr bwMode="auto">
                <a:xfrm rot="16200000">
                  <a:off x="9615" y="2111"/>
                  <a:ext cx="100" cy="92"/>
                </a:xfrm>
                <a:prstGeom prst="ellipse">
                  <a:avLst/>
                </a:prstGeom>
                <a:solidFill>
                  <a:srgbClr val="FFFFFF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3" name="Rectangle 25"/>
                <p:cNvSpPr>
                  <a:spLocks noChangeArrowheads="1"/>
                </p:cNvSpPr>
                <p:nvPr/>
              </p:nvSpPr>
              <p:spPr bwMode="auto">
                <a:xfrm rot="10800000">
                  <a:off x="9015" y="2081"/>
                  <a:ext cx="324" cy="157"/>
                </a:xfrm>
                <a:prstGeom prst="rect">
                  <a:avLst/>
                </a:prstGeom>
                <a:solidFill>
                  <a:srgbClr val="FFFFFF"/>
                </a:solidFill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219" name="Text Box 23"/>
              <p:cNvSpPr txBox="1">
                <a:spLocks noChangeArrowheads="1"/>
              </p:cNvSpPr>
              <p:nvPr/>
            </p:nvSpPr>
            <p:spPr bwMode="auto">
              <a:xfrm>
                <a:off x="8849" y="1785"/>
                <a:ext cx="1125" cy="29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1MΩ filter</a:t>
                </a:r>
                <a:br>
                  <a:rPr kumimoji="0" lang="en-US" altLang="ru-R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0" lang="en-US" altLang="ru-R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kumimoji="0" lang="en-US" altLang="ru-R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Text Box 22"/>
              <p:cNvSpPr txBox="1">
                <a:spLocks noChangeArrowheads="1"/>
              </p:cNvSpPr>
              <p:nvPr/>
            </p:nvSpPr>
            <p:spPr bwMode="auto">
              <a:xfrm>
                <a:off x="9386" y="2255"/>
                <a:ext cx="749" cy="3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ru-R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+V</a:t>
                </a:r>
                <a:r>
                  <a:rPr kumimoji="0" lang="en-US" altLang="ru-RU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G1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4" name="Group 16"/>
            <p:cNvGrpSpPr>
              <a:grpSpLocks/>
            </p:cNvGrpSpPr>
            <p:nvPr/>
          </p:nvGrpSpPr>
          <p:grpSpPr bwMode="auto">
            <a:xfrm>
              <a:off x="8421642" y="1946275"/>
              <a:ext cx="771525" cy="246063"/>
              <a:chOff x="6043" y="2176"/>
              <a:chExt cx="1216" cy="387"/>
            </a:xfrm>
          </p:grpSpPr>
          <p:sp>
            <p:nvSpPr>
              <p:cNvPr id="225" name="Line 20"/>
              <p:cNvSpPr>
                <a:spLocks noChangeShapeType="1"/>
              </p:cNvSpPr>
              <p:nvPr/>
            </p:nvSpPr>
            <p:spPr bwMode="auto">
              <a:xfrm>
                <a:off x="7259" y="2176"/>
                <a:ext cx="0" cy="186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6" name="Line 19"/>
              <p:cNvSpPr>
                <a:spLocks noChangeShapeType="1"/>
              </p:cNvSpPr>
              <p:nvPr/>
            </p:nvSpPr>
            <p:spPr bwMode="auto">
              <a:xfrm>
                <a:off x="6043" y="2555"/>
                <a:ext cx="1191" cy="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7" name="Line 18"/>
              <p:cNvSpPr>
                <a:spLocks noChangeShapeType="1"/>
              </p:cNvSpPr>
              <p:nvPr/>
            </p:nvSpPr>
            <p:spPr bwMode="auto">
              <a:xfrm flipV="1">
                <a:off x="6043" y="2362"/>
                <a:ext cx="1191" cy="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6434" y="2370"/>
                <a:ext cx="460" cy="185"/>
              </a:xfrm>
              <a:prstGeom prst="rect">
                <a:avLst/>
              </a:prstGeom>
              <a:solidFill>
                <a:srgbClr val="FF99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231" name="Line 14"/>
            <p:cNvSpPr>
              <a:spLocks noChangeShapeType="1"/>
            </p:cNvSpPr>
            <p:nvPr/>
          </p:nvSpPr>
          <p:spPr bwMode="auto">
            <a:xfrm>
              <a:off x="9180303" y="2187573"/>
              <a:ext cx="0" cy="90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36" name="Group 3"/>
            <p:cNvGrpSpPr>
              <a:grpSpLocks/>
            </p:cNvGrpSpPr>
            <p:nvPr/>
          </p:nvGrpSpPr>
          <p:grpSpPr bwMode="auto">
            <a:xfrm>
              <a:off x="9194755" y="1479550"/>
              <a:ext cx="479425" cy="179388"/>
              <a:chOff x="8400" y="1377"/>
              <a:chExt cx="756" cy="283"/>
            </a:xfrm>
          </p:grpSpPr>
          <p:sp>
            <p:nvSpPr>
              <p:cNvPr id="237" name="Line 8"/>
              <p:cNvSpPr>
                <a:spLocks noChangeShapeType="1"/>
              </p:cNvSpPr>
              <p:nvPr/>
            </p:nvSpPr>
            <p:spPr bwMode="auto">
              <a:xfrm>
                <a:off x="8400" y="1536"/>
                <a:ext cx="194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8" name="Line 7"/>
              <p:cNvSpPr>
                <a:spLocks noChangeShapeType="1"/>
              </p:cNvSpPr>
              <p:nvPr/>
            </p:nvSpPr>
            <p:spPr bwMode="auto">
              <a:xfrm>
                <a:off x="8608" y="1429"/>
                <a:ext cx="0" cy="212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9" name="Line 6"/>
              <p:cNvSpPr>
                <a:spLocks noChangeShapeType="1"/>
              </p:cNvSpPr>
              <p:nvPr/>
            </p:nvSpPr>
            <p:spPr bwMode="auto">
              <a:xfrm>
                <a:off x="8692" y="1435"/>
                <a:ext cx="0" cy="212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0" name="Line 5"/>
              <p:cNvSpPr>
                <a:spLocks noChangeShapeType="1"/>
              </p:cNvSpPr>
              <p:nvPr/>
            </p:nvSpPr>
            <p:spPr bwMode="auto">
              <a:xfrm flipV="1">
                <a:off x="8705" y="1536"/>
                <a:ext cx="187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1" name="AutoShape 4"/>
              <p:cNvSpPr>
                <a:spLocks noChangeArrowheads="1"/>
              </p:cNvSpPr>
              <p:nvPr/>
            </p:nvSpPr>
            <p:spPr bwMode="auto">
              <a:xfrm rot="5400000">
                <a:off x="8891" y="1395"/>
                <a:ext cx="283" cy="24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242" name="Line 2"/>
            <p:cNvSpPr>
              <a:spLocks noChangeShapeType="1"/>
            </p:cNvSpPr>
            <p:nvPr/>
          </p:nvSpPr>
          <p:spPr bwMode="auto">
            <a:xfrm>
              <a:off x="9193167" y="1589088"/>
              <a:ext cx="0" cy="3333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3" name="Text Box 1"/>
            <p:cNvSpPr txBox="1">
              <a:spLocks noChangeArrowheads="1"/>
            </p:cNvSpPr>
            <p:nvPr/>
          </p:nvSpPr>
          <p:spPr bwMode="auto">
            <a:xfrm>
              <a:off x="9415417" y="1360487"/>
              <a:ext cx="484188" cy="1476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ЗЧУ</a:t>
              </a:r>
              <a:endPara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45" name="Rectangle 28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4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Группа 180"/>
          <p:cNvGrpSpPr/>
          <p:nvPr/>
        </p:nvGrpSpPr>
        <p:grpSpPr>
          <a:xfrm>
            <a:off x="2505211" y="470264"/>
            <a:ext cx="7448685" cy="5912078"/>
            <a:chOff x="119063" y="295618"/>
            <a:chExt cx="6201794" cy="5398745"/>
          </a:xfrm>
        </p:grpSpPr>
        <p:sp>
          <p:nvSpPr>
            <p:cNvPr id="4" name="Text Box 175"/>
            <p:cNvSpPr txBox="1">
              <a:spLocks noChangeArrowheads="1"/>
            </p:cNvSpPr>
            <p:nvPr/>
          </p:nvSpPr>
          <p:spPr bwMode="auto">
            <a:xfrm>
              <a:off x="3046413" y="2032000"/>
              <a:ext cx="395287" cy="1873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174"/>
            <p:cNvSpPr txBox="1">
              <a:spLocks noChangeArrowheads="1"/>
            </p:cNvSpPr>
            <p:nvPr/>
          </p:nvSpPr>
          <p:spPr bwMode="auto">
            <a:xfrm>
              <a:off x="3038475" y="1622425"/>
              <a:ext cx="403225" cy="1873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173"/>
            <p:cNvSpPr txBox="1">
              <a:spLocks noChangeArrowheads="1"/>
            </p:cNvSpPr>
            <p:nvPr/>
          </p:nvSpPr>
          <p:spPr bwMode="auto">
            <a:xfrm>
              <a:off x="1779588" y="1628775"/>
              <a:ext cx="1131887" cy="3571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THGEM2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172"/>
            <p:cNvSpPr txBox="1">
              <a:spLocks noChangeArrowheads="1"/>
            </p:cNvSpPr>
            <p:nvPr/>
          </p:nvSpPr>
          <p:spPr bwMode="auto">
            <a:xfrm>
              <a:off x="1771650" y="2038350"/>
              <a:ext cx="1144588" cy="3571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THGEM1</a:t>
              </a:r>
              <a:endPara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71"/>
            <p:cNvSpPr txBox="1">
              <a:spLocks noChangeArrowheads="1"/>
            </p:cNvSpPr>
            <p:nvPr/>
          </p:nvSpPr>
          <p:spPr bwMode="auto">
            <a:xfrm>
              <a:off x="1157288" y="4391025"/>
              <a:ext cx="690562" cy="2238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Cathode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170"/>
            <p:cNvSpPr txBox="1">
              <a:spLocks noChangeArrowheads="1"/>
            </p:cNvSpPr>
            <p:nvPr/>
          </p:nvSpPr>
          <p:spPr bwMode="auto">
            <a:xfrm>
              <a:off x="2236788" y="3686175"/>
              <a:ext cx="698500" cy="3571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48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169"/>
            <p:cNvSpPr txBox="1">
              <a:spLocks noChangeArrowheads="1"/>
            </p:cNvSpPr>
            <p:nvPr/>
          </p:nvSpPr>
          <p:spPr bwMode="auto">
            <a:xfrm>
              <a:off x="2952750" y="2505075"/>
              <a:ext cx="447675" cy="1762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18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168"/>
            <p:cNvSpPr txBox="1">
              <a:spLocks noChangeArrowheads="1"/>
            </p:cNvSpPr>
            <p:nvPr/>
          </p:nvSpPr>
          <p:spPr bwMode="auto">
            <a:xfrm rot="16200000">
              <a:off x="521495" y="3826669"/>
              <a:ext cx="741364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91440" rIns="4572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Liquid </a:t>
              </a:r>
              <a:r>
                <a:rPr kumimoji="0" lang="en-US" altLang="ru-RU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167"/>
            <p:cNvSpPr txBox="1">
              <a:spLocks noChangeArrowheads="1"/>
            </p:cNvSpPr>
            <p:nvPr/>
          </p:nvSpPr>
          <p:spPr bwMode="auto">
            <a:xfrm rot="16200000">
              <a:off x="472144" y="722969"/>
              <a:ext cx="797201" cy="9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91440" rIns="4572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Gaseous </a:t>
              </a:r>
              <a:r>
                <a:rPr kumimoji="0" lang="en-US" altLang="ru-RU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166"/>
            <p:cNvSpPr txBox="1">
              <a:spLocks noChangeArrowheads="1"/>
            </p:cNvSpPr>
            <p:nvPr/>
          </p:nvSpPr>
          <p:spPr bwMode="auto">
            <a:xfrm>
              <a:off x="1647825" y="5432425"/>
              <a:ext cx="3181350" cy="2619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X-rays from pulsed Mo tube, </a:t>
              </a:r>
              <a:r>
                <a:rPr kumimoji="0" lang="en-US" altLang="ru-RU" sz="1200" b="0" i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241</a:t>
              </a: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Am or </a:t>
              </a:r>
              <a:r>
                <a:rPr kumimoji="0" lang="en-US" altLang="ru-RU" sz="1200" b="0" i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109</a:t>
              </a: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Cd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Line 165"/>
            <p:cNvSpPr>
              <a:spLocks noChangeShapeType="1"/>
            </p:cNvSpPr>
            <p:nvPr/>
          </p:nvSpPr>
          <p:spPr bwMode="auto">
            <a:xfrm>
              <a:off x="1773238" y="1549400"/>
              <a:ext cx="1766887" cy="7938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Rectangle 164"/>
            <p:cNvSpPr>
              <a:spLocks noChangeArrowheads="1"/>
            </p:cNvSpPr>
            <p:nvPr/>
          </p:nvSpPr>
          <p:spPr bwMode="auto">
            <a:xfrm>
              <a:off x="1760538" y="1244600"/>
              <a:ext cx="1808162" cy="230188"/>
            </a:xfrm>
            <a:prstGeom prst="rect">
              <a:avLst/>
            </a:prstGeom>
            <a:solidFill>
              <a:srgbClr val="CCFFFF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Text Box 163"/>
            <p:cNvSpPr txBox="1">
              <a:spLocks noChangeArrowheads="1"/>
            </p:cNvSpPr>
            <p:nvPr/>
          </p:nvSpPr>
          <p:spPr bwMode="auto">
            <a:xfrm>
              <a:off x="2927350" y="1268413"/>
              <a:ext cx="733425" cy="2174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1.5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162"/>
            <p:cNvSpPr txBox="1">
              <a:spLocks noChangeArrowheads="1"/>
            </p:cNvSpPr>
            <p:nvPr/>
          </p:nvSpPr>
          <p:spPr bwMode="auto">
            <a:xfrm>
              <a:off x="1765300" y="730250"/>
              <a:ext cx="1895475" cy="3413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11x11 matrix (5x5 active) MPPC S10931-100P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161"/>
            <p:cNvSpPr txBox="1">
              <a:spLocks noChangeArrowheads="1"/>
            </p:cNvSpPr>
            <p:nvPr/>
          </p:nvSpPr>
          <p:spPr bwMode="auto">
            <a:xfrm>
              <a:off x="509588" y="5075238"/>
              <a:ext cx="1092200" cy="3238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Collimator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0"/>
            <p:cNvSpPr>
              <a:spLocks noChangeArrowheads="1"/>
            </p:cNvSpPr>
            <p:nvPr/>
          </p:nvSpPr>
          <p:spPr bwMode="auto">
            <a:xfrm>
              <a:off x="2973388" y="5108575"/>
              <a:ext cx="949325" cy="2000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Rectangle 159"/>
            <p:cNvSpPr>
              <a:spLocks noChangeArrowheads="1"/>
            </p:cNvSpPr>
            <p:nvPr/>
          </p:nvSpPr>
          <p:spPr bwMode="auto">
            <a:xfrm>
              <a:off x="1425575" y="5108575"/>
              <a:ext cx="949325" cy="2000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Text Box 158"/>
            <p:cNvSpPr txBox="1">
              <a:spLocks noChangeArrowheads="1"/>
            </p:cNvSpPr>
            <p:nvPr/>
          </p:nvSpPr>
          <p:spPr bwMode="auto">
            <a:xfrm>
              <a:off x="5330825" y="4359275"/>
              <a:ext cx="476250" cy="215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en-US" altLang="ru-RU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(-)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2" name="Group 155"/>
            <p:cNvGrpSpPr>
              <a:grpSpLocks/>
            </p:cNvGrpSpPr>
            <p:nvPr/>
          </p:nvGrpSpPr>
          <p:grpSpPr bwMode="auto">
            <a:xfrm>
              <a:off x="3462338" y="2397125"/>
              <a:ext cx="149225" cy="355600"/>
              <a:chOff x="5453" y="1374"/>
              <a:chExt cx="235" cy="559"/>
            </a:xfrm>
          </p:grpSpPr>
          <p:sp>
            <p:nvSpPr>
              <p:cNvPr id="23" name="Line 157"/>
              <p:cNvSpPr>
                <a:spLocks noChangeShapeType="1"/>
              </p:cNvSpPr>
              <p:nvPr/>
            </p:nvSpPr>
            <p:spPr bwMode="auto">
              <a:xfrm>
                <a:off x="5582" y="1374"/>
                <a:ext cx="0" cy="559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Line 156"/>
              <p:cNvSpPr>
                <a:spLocks noChangeShapeType="1"/>
              </p:cNvSpPr>
              <p:nvPr/>
            </p:nvSpPr>
            <p:spPr bwMode="auto">
              <a:xfrm>
                <a:off x="5453" y="1934"/>
                <a:ext cx="235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25" name="Rectangle 154"/>
            <p:cNvSpPr>
              <a:spLocks noChangeArrowheads="1"/>
            </p:cNvSpPr>
            <p:nvPr/>
          </p:nvSpPr>
          <p:spPr bwMode="auto">
            <a:xfrm rot="16200000">
              <a:off x="3435350" y="2532063"/>
              <a:ext cx="198437" cy="84138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Line 153"/>
            <p:cNvSpPr>
              <a:spLocks noChangeShapeType="1"/>
            </p:cNvSpPr>
            <p:nvPr/>
          </p:nvSpPr>
          <p:spPr bwMode="auto">
            <a:xfrm>
              <a:off x="3795713" y="3386138"/>
              <a:ext cx="0" cy="12303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52"/>
            <p:cNvSpPr>
              <a:spLocks noChangeArrowheads="1"/>
            </p:cNvSpPr>
            <p:nvPr/>
          </p:nvSpPr>
          <p:spPr bwMode="auto">
            <a:xfrm rot="16200000">
              <a:off x="3612356" y="3015457"/>
              <a:ext cx="98425" cy="268288"/>
            </a:xfrm>
            <a:custGeom>
              <a:avLst/>
              <a:gdLst>
                <a:gd name="T0" fmla="*/ 262 w 262"/>
                <a:gd name="T1" fmla="*/ 710 h 710"/>
                <a:gd name="T2" fmla="*/ 262 w 262"/>
                <a:gd name="T3" fmla="*/ 0 h 710"/>
                <a:gd name="T4" fmla="*/ 0 w 262"/>
                <a:gd name="T5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2" h="710">
                  <a:moveTo>
                    <a:pt x="262" y="710"/>
                  </a:moveTo>
                  <a:lnTo>
                    <a:pt x="262" y="0"/>
                  </a:lnTo>
                  <a:lnTo>
                    <a:pt x="0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51"/>
            <p:cNvSpPr>
              <a:spLocks noChangeArrowheads="1"/>
            </p:cNvSpPr>
            <p:nvPr/>
          </p:nvSpPr>
          <p:spPr bwMode="auto">
            <a:xfrm rot="16200000">
              <a:off x="3631406" y="3223419"/>
              <a:ext cx="73025" cy="255588"/>
            </a:xfrm>
            <a:custGeom>
              <a:avLst/>
              <a:gdLst>
                <a:gd name="T0" fmla="*/ 0 w 301"/>
                <a:gd name="T1" fmla="*/ 710 h 710"/>
                <a:gd name="T2" fmla="*/ 0 w 301"/>
                <a:gd name="T3" fmla="*/ 0 h 710"/>
                <a:gd name="T4" fmla="*/ 301 w 301"/>
                <a:gd name="T5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1" h="710">
                  <a:moveTo>
                    <a:pt x="0" y="710"/>
                  </a:moveTo>
                  <a:lnTo>
                    <a:pt x="0" y="0"/>
                  </a:lnTo>
                  <a:lnTo>
                    <a:pt x="301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Line 150"/>
            <p:cNvSpPr>
              <a:spLocks noChangeShapeType="1"/>
            </p:cNvSpPr>
            <p:nvPr/>
          </p:nvSpPr>
          <p:spPr bwMode="auto">
            <a:xfrm flipV="1">
              <a:off x="3794125" y="3098800"/>
              <a:ext cx="0" cy="28892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Rectangle 149"/>
            <p:cNvSpPr>
              <a:spLocks noChangeArrowheads="1"/>
            </p:cNvSpPr>
            <p:nvPr/>
          </p:nvSpPr>
          <p:spPr bwMode="auto">
            <a:xfrm rot="16200000">
              <a:off x="3708400" y="3203576"/>
              <a:ext cx="187325" cy="82550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1" name="Group 144"/>
            <p:cNvGrpSpPr>
              <a:grpSpLocks/>
            </p:cNvGrpSpPr>
            <p:nvPr/>
          </p:nvGrpSpPr>
          <p:grpSpPr bwMode="auto">
            <a:xfrm>
              <a:off x="3543300" y="1557338"/>
              <a:ext cx="142875" cy="123825"/>
              <a:chOff x="5579" y="53"/>
              <a:chExt cx="225" cy="193"/>
            </a:xfrm>
          </p:grpSpPr>
          <p:sp>
            <p:nvSpPr>
              <p:cNvPr id="32" name="Line 148"/>
              <p:cNvSpPr>
                <a:spLocks noChangeShapeType="1"/>
              </p:cNvSpPr>
              <p:nvPr/>
            </p:nvSpPr>
            <p:spPr bwMode="auto">
              <a:xfrm flipH="1">
                <a:off x="5605" y="53"/>
                <a:ext cx="104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33" name="Group 145"/>
              <p:cNvGrpSpPr>
                <a:grpSpLocks/>
              </p:cNvGrpSpPr>
              <p:nvPr/>
            </p:nvGrpSpPr>
            <p:grpSpPr bwMode="auto">
              <a:xfrm>
                <a:off x="5579" y="53"/>
                <a:ext cx="225" cy="193"/>
                <a:chOff x="5579" y="53"/>
                <a:chExt cx="225" cy="193"/>
              </a:xfrm>
            </p:grpSpPr>
            <p:sp>
              <p:nvSpPr>
                <p:cNvPr id="34" name="Line 147"/>
                <p:cNvSpPr>
                  <a:spLocks noChangeShapeType="1"/>
                </p:cNvSpPr>
                <p:nvPr/>
              </p:nvSpPr>
              <p:spPr bwMode="auto">
                <a:xfrm>
                  <a:off x="5702" y="53"/>
                  <a:ext cx="0" cy="193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5" name="Line 146"/>
                <p:cNvSpPr>
                  <a:spLocks noChangeShapeType="1"/>
                </p:cNvSpPr>
                <p:nvPr/>
              </p:nvSpPr>
              <p:spPr bwMode="auto">
                <a:xfrm>
                  <a:off x="5579" y="247"/>
                  <a:ext cx="225" cy="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36" name="Text Box 143"/>
            <p:cNvSpPr txBox="1">
              <a:spLocks noChangeArrowheads="1"/>
            </p:cNvSpPr>
            <p:nvPr/>
          </p:nvSpPr>
          <p:spPr bwMode="auto">
            <a:xfrm>
              <a:off x="4643438" y="4991100"/>
              <a:ext cx="1336675" cy="5746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Chamber bottom, including two Al windows Ø 50 mm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142"/>
            <p:cNvSpPr>
              <a:spLocks noChangeShapeType="1"/>
            </p:cNvSpPr>
            <p:nvPr/>
          </p:nvSpPr>
          <p:spPr bwMode="auto">
            <a:xfrm>
              <a:off x="1758950" y="4414838"/>
              <a:ext cx="0" cy="119062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Text Box 141"/>
            <p:cNvSpPr txBox="1">
              <a:spLocks noChangeArrowheads="1"/>
            </p:cNvSpPr>
            <p:nvPr/>
          </p:nvSpPr>
          <p:spPr bwMode="auto">
            <a:xfrm>
              <a:off x="3017838" y="2957513"/>
              <a:ext cx="400050" cy="1666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140"/>
            <p:cNvSpPr>
              <a:spLocks noChangeArrowheads="1"/>
            </p:cNvSpPr>
            <p:nvPr/>
          </p:nvSpPr>
          <p:spPr bwMode="auto">
            <a:xfrm rot="5400000">
              <a:off x="-252412" y="2317750"/>
              <a:ext cx="3570288" cy="230187"/>
            </a:xfrm>
            <a:prstGeom prst="rect">
              <a:avLst/>
            </a:prstGeom>
            <a:solidFill>
              <a:srgbClr val="CCFFFF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Line 139"/>
            <p:cNvSpPr>
              <a:spLocks noChangeShapeType="1"/>
            </p:cNvSpPr>
            <p:nvPr/>
          </p:nvSpPr>
          <p:spPr bwMode="auto">
            <a:xfrm>
              <a:off x="1801813" y="2279650"/>
              <a:ext cx="0" cy="117475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Rectangle 138"/>
            <p:cNvSpPr>
              <a:spLocks noChangeArrowheads="1"/>
            </p:cNvSpPr>
            <p:nvPr/>
          </p:nvSpPr>
          <p:spPr bwMode="auto">
            <a:xfrm rot="16200000">
              <a:off x="3702050" y="3490913"/>
              <a:ext cx="198437" cy="84138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Line 137"/>
            <p:cNvSpPr>
              <a:spLocks noChangeShapeType="1"/>
            </p:cNvSpPr>
            <p:nvPr/>
          </p:nvSpPr>
          <p:spPr bwMode="auto">
            <a:xfrm>
              <a:off x="3536950" y="4533900"/>
              <a:ext cx="0" cy="825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Line 136"/>
            <p:cNvSpPr>
              <a:spLocks noChangeShapeType="1"/>
            </p:cNvSpPr>
            <p:nvPr/>
          </p:nvSpPr>
          <p:spPr bwMode="auto">
            <a:xfrm>
              <a:off x="3536950" y="4616450"/>
              <a:ext cx="1814513" cy="158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Oval 135"/>
            <p:cNvSpPr>
              <a:spLocks noChangeArrowheads="1"/>
            </p:cNvSpPr>
            <p:nvPr/>
          </p:nvSpPr>
          <p:spPr bwMode="auto">
            <a:xfrm rot="16200000">
              <a:off x="5347494" y="4569619"/>
              <a:ext cx="63500" cy="58738"/>
            </a:xfrm>
            <a:prstGeom prst="ellipse">
              <a:avLst/>
            </a:prstGeom>
            <a:solidFill>
              <a:srgbClr val="FFFFFF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Rectangle 134"/>
            <p:cNvSpPr>
              <a:spLocks noChangeArrowheads="1"/>
            </p:cNvSpPr>
            <p:nvPr/>
          </p:nvSpPr>
          <p:spPr bwMode="auto">
            <a:xfrm rot="10800000">
              <a:off x="4959350" y="4565650"/>
              <a:ext cx="206375" cy="10001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Rectangle 133"/>
            <p:cNvSpPr>
              <a:spLocks noChangeArrowheads="1"/>
            </p:cNvSpPr>
            <p:nvPr/>
          </p:nvSpPr>
          <p:spPr bwMode="auto">
            <a:xfrm rot="5400000">
              <a:off x="2446338" y="2336800"/>
              <a:ext cx="3608388" cy="230187"/>
            </a:xfrm>
            <a:prstGeom prst="rect">
              <a:avLst/>
            </a:prstGeom>
            <a:solidFill>
              <a:srgbClr val="CCFFFF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Rectangle 132"/>
            <p:cNvSpPr>
              <a:spLocks noChangeArrowheads="1"/>
            </p:cNvSpPr>
            <p:nvPr/>
          </p:nvSpPr>
          <p:spPr bwMode="auto">
            <a:xfrm rot="16200000">
              <a:off x="3703638" y="3832225"/>
              <a:ext cx="198438" cy="8413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" name="Rectangle 131"/>
            <p:cNvSpPr>
              <a:spLocks noChangeArrowheads="1"/>
            </p:cNvSpPr>
            <p:nvPr/>
          </p:nvSpPr>
          <p:spPr bwMode="auto">
            <a:xfrm rot="16200000">
              <a:off x="3702050" y="4351338"/>
              <a:ext cx="198437" cy="84138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 flipH="1">
              <a:off x="3784600" y="3098800"/>
              <a:ext cx="1841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50" name="Group 127"/>
            <p:cNvGrpSpPr>
              <a:grpSpLocks/>
            </p:cNvGrpSpPr>
            <p:nvPr/>
          </p:nvGrpSpPr>
          <p:grpSpPr bwMode="auto">
            <a:xfrm>
              <a:off x="3890963" y="3103563"/>
              <a:ext cx="146050" cy="1425575"/>
              <a:chOff x="6128" y="2488"/>
              <a:chExt cx="229" cy="2245"/>
            </a:xfrm>
          </p:grpSpPr>
          <p:sp>
            <p:nvSpPr>
              <p:cNvPr id="51" name="Line 129"/>
              <p:cNvSpPr>
                <a:spLocks noChangeShapeType="1"/>
              </p:cNvSpPr>
              <p:nvPr/>
            </p:nvSpPr>
            <p:spPr bwMode="auto">
              <a:xfrm>
                <a:off x="6253" y="2488"/>
                <a:ext cx="0" cy="22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2" name="Line 128"/>
              <p:cNvSpPr>
                <a:spLocks noChangeShapeType="1"/>
              </p:cNvSpPr>
              <p:nvPr/>
            </p:nvSpPr>
            <p:spPr bwMode="auto">
              <a:xfrm>
                <a:off x="6128" y="4734"/>
                <a:ext cx="229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53" name="Rectangle 126"/>
            <p:cNvSpPr>
              <a:spLocks noChangeArrowheads="1"/>
            </p:cNvSpPr>
            <p:nvPr/>
          </p:nvSpPr>
          <p:spPr bwMode="auto">
            <a:xfrm rot="16200000">
              <a:off x="3870325" y="4325938"/>
              <a:ext cx="187325" cy="82550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Line 125"/>
            <p:cNvSpPr>
              <a:spLocks noChangeShapeType="1"/>
            </p:cNvSpPr>
            <p:nvPr/>
          </p:nvSpPr>
          <p:spPr bwMode="auto">
            <a:xfrm>
              <a:off x="3397250" y="3709988"/>
              <a:ext cx="382588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Line 124"/>
            <p:cNvSpPr>
              <a:spLocks noChangeShapeType="1"/>
            </p:cNvSpPr>
            <p:nvPr/>
          </p:nvSpPr>
          <p:spPr bwMode="auto">
            <a:xfrm>
              <a:off x="3397250" y="4079875"/>
              <a:ext cx="382588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Line 123"/>
            <p:cNvSpPr>
              <a:spLocks noChangeShapeType="1"/>
            </p:cNvSpPr>
            <p:nvPr/>
          </p:nvSpPr>
          <p:spPr bwMode="auto">
            <a:xfrm>
              <a:off x="1760538" y="3709988"/>
              <a:ext cx="382587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Line 122"/>
            <p:cNvSpPr>
              <a:spLocks noChangeShapeType="1"/>
            </p:cNvSpPr>
            <p:nvPr/>
          </p:nvSpPr>
          <p:spPr bwMode="auto">
            <a:xfrm>
              <a:off x="1760538" y="4079875"/>
              <a:ext cx="382587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Text Box 121"/>
            <p:cNvSpPr txBox="1">
              <a:spLocks noChangeArrowheads="1"/>
            </p:cNvSpPr>
            <p:nvPr/>
          </p:nvSpPr>
          <p:spPr bwMode="auto">
            <a:xfrm>
              <a:off x="1736725" y="2974975"/>
              <a:ext cx="1144588" cy="3571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THGEM0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Text Box 120"/>
            <p:cNvSpPr txBox="1">
              <a:spLocks noChangeArrowheads="1"/>
            </p:cNvSpPr>
            <p:nvPr/>
          </p:nvSpPr>
          <p:spPr bwMode="auto">
            <a:xfrm>
              <a:off x="4487863" y="1828800"/>
              <a:ext cx="1492250" cy="203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PMT R6041-506MOD 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Text Box 119"/>
            <p:cNvSpPr txBox="1">
              <a:spLocks noChangeArrowheads="1"/>
            </p:cNvSpPr>
            <p:nvPr/>
          </p:nvSpPr>
          <p:spPr bwMode="auto">
            <a:xfrm rot="16200000">
              <a:off x="3580607" y="2175669"/>
              <a:ext cx="7874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91440" rIns="4572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WLS film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Text Box 118"/>
            <p:cNvSpPr txBox="1">
              <a:spLocks noChangeArrowheads="1"/>
            </p:cNvSpPr>
            <p:nvPr/>
          </p:nvSpPr>
          <p:spPr bwMode="auto">
            <a:xfrm rot="16200000">
              <a:off x="3790950" y="2168525"/>
              <a:ext cx="904875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91440" rIns="4572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Acrylic box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Text Box 117"/>
            <p:cNvSpPr txBox="1">
              <a:spLocks noChangeArrowheads="1"/>
            </p:cNvSpPr>
            <p:nvPr/>
          </p:nvSpPr>
          <p:spPr bwMode="auto">
            <a:xfrm rot="16200000">
              <a:off x="4003675" y="3773488"/>
              <a:ext cx="471488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91440" rIns="4572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116"/>
            <p:cNvSpPr>
              <a:spLocks noChangeArrowheads="1"/>
            </p:cNvSpPr>
            <p:nvPr/>
          </p:nvSpPr>
          <p:spPr bwMode="auto">
            <a:xfrm rot="5400000">
              <a:off x="3290888" y="2798763"/>
              <a:ext cx="1644650" cy="44450"/>
            </a:xfrm>
            <a:prstGeom prst="rect">
              <a:avLst/>
            </a:prstGeom>
            <a:solidFill>
              <a:srgbClr val="BDD6EE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4" name="Rectangle 115"/>
            <p:cNvSpPr>
              <a:spLocks noChangeArrowheads="1"/>
            </p:cNvSpPr>
            <p:nvPr/>
          </p:nvSpPr>
          <p:spPr bwMode="auto">
            <a:xfrm rot="5400000">
              <a:off x="846138" y="2798763"/>
              <a:ext cx="1644650" cy="44450"/>
            </a:xfrm>
            <a:prstGeom prst="rect">
              <a:avLst/>
            </a:prstGeom>
            <a:solidFill>
              <a:srgbClr val="BDD6EE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Freeform 114"/>
            <p:cNvSpPr>
              <a:spLocks noChangeArrowheads="1"/>
            </p:cNvSpPr>
            <p:nvPr/>
          </p:nvSpPr>
          <p:spPr bwMode="auto">
            <a:xfrm>
              <a:off x="128588" y="2913063"/>
              <a:ext cx="5492750" cy="50800"/>
            </a:xfrm>
            <a:custGeom>
              <a:avLst/>
              <a:gdLst>
                <a:gd name="T0" fmla="*/ 0 w 2599"/>
                <a:gd name="T1" fmla="*/ 113 h 113"/>
                <a:gd name="T2" fmla="*/ 113 w 2599"/>
                <a:gd name="T3" fmla="*/ 0 h 113"/>
                <a:gd name="T4" fmla="*/ 226 w 2599"/>
                <a:gd name="T5" fmla="*/ 113 h 113"/>
                <a:gd name="T6" fmla="*/ 339 w 2599"/>
                <a:gd name="T7" fmla="*/ 0 h 113"/>
                <a:gd name="T8" fmla="*/ 452 w 2599"/>
                <a:gd name="T9" fmla="*/ 113 h 113"/>
                <a:gd name="T10" fmla="*/ 565 w 2599"/>
                <a:gd name="T11" fmla="*/ 0 h 113"/>
                <a:gd name="T12" fmla="*/ 678 w 2599"/>
                <a:gd name="T13" fmla="*/ 113 h 113"/>
                <a:gd name="T14" fmla="*/ 791 w 2599"/>
                <a:gd name="T15" fmla="*/ 0 h 113"/>
                <a:gd name="T16" fmla="*/ 904 w 2599"/>
                <a:gd name="T17" fmla="*/ 113 h 113"/>
                <a:gd name="T18" fmla="*/ 1017 w 2599"/>
                <a:gd name="T19" fmla="*/ 0 h 113"/>
                <a:gd name="T20" fmla="*/ 1130 w 2599"/>
                <a:gd name="T21" fmla="*/ 113 h 113"/>
                <a:gd name="T22" fmla="*/ 1243 w 2599"/>
                <a:gd name="T23" fmla="*/ 0 h 113"/>
                <a:gd name="T24" fmla="*/ 1356 w 2599"/>
                <a:gd name="T25" fmla="*/ 113 h 113"/>
                <a:gd name="T26" fmla="*/ 1469 w 2599"/>
                <a:gd name="T27" fmla="*/ 0 h 113"/>
                <a:gd name="T28" fmla="*/ 1582 w 2599"/>
                <a:gd name="T29" fmla="*/ 113 h 113"/>
                <a:gd name="T30" fmla="*/ 1695 w 2599"/>
                <a:gd name="T31" fmla="*/ 0 h 113"/>
                <a:gd name="T32" fmla="*/ 1808 w 2599"/>
                <a:gd name="T33" fmla="*/ 113 h 113"/>
                <a:gd name="T34" fmla="*/ 1921 w 2599"/>
                <a:gd name="T35" fmla="*/ 0 h 113"/>
                <a:gd name="T36" fmla="*/ 2034 w 2599"/>
                <a:gd name="T37" fmla="*/ 113 h 113"/>
                <a:gd name="T38" fmla="*/ 2147 w 2599"/>
                <a:gd name="T39" fmla="*/ 0 h 113"/>
                <a:gd name="T40" fmla="*/ 2260 w 2599"/>
                <a:gd name="T41" fmla="*/ 113 h 113"/>
                <a:gd name="T42" fmla="*/ 2373 w 2599"/>
                <a:gd name="T43" fmla="*/ 0 h 113"/>
                <a:gd name="T44" fmla="*/ 2486 w 2599"/>
                <a:gd name="T45" fmla="*/ 113 h 113"/>
                <a:gd name="T46" fmla="*/ 2599 w 2599"/>
                <a:gd name="T4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99" h="113">
                  <a:moveTo>
                    <a:pt x="0" y="113"/>
                  </a:moveTo>
                  <a:cubicBezTo>
                    <a:pt x="37" y="56"/>
                    <a:pt x="75" y="0"/>
                    <a:pt x="113" y="0"/>
                  </a:cubicBezTo>
                  <a:cubicBezTo>
                    <a:pt x="151" y="0"/>
                    <a:pt x="188" y="113"/>
                    <a:pt x="226" y="113"/>
                  </a:cubicBezTo>
                  <a:cubicBezTo>
                    <a:pt x="264" y="113"/>
                    <a:pt x="301" y="0"/>
                    <a:pt x="339" y="0"/>
                  </a:cubicBezTo>
                  <a:cubicBezTo>
                    <a:pt x="377" y="0"/>
                    <a:pt x="414" y="113"/>
                    <a:pt x="452" y="113"/>
                  </a:cubicBezTo>
                  <a:cubicBezTo>
                    <a:pt x="490" y="113"/>
                    <a:pt x="527" y="0"/>
                    <a:pt x="565" y="0"/>
                  </a:cubicBezTo>
                  <a:cubicBezTo>
                    <a:pt x="603" y="0"/>
                    <a:pt x="640" y="113"/>
                    <a:pt x="678" y="113"/>
                  </a:cubicBezTo>
                  <a:cubicBezTo>
                    <a:pt x="716" y="113"/>
                    <a:pt x="753" y="0"/>
                    <a:pt x="791" y="0"/>
                  </a:cubicBezTo>
                  <a:cubicBezTo>
                    <a:pt x="829" y="0"/>
                    <a:pt x="866" y="113"/>
                    <a:pt x="904" y="113"/>
                  </a:cubicBezTo>
                  <a:cubicBezTo>
                    <a:pt x="942" y="113"/>
                    <a:pt x="979" y="0"/>
                    <a:pt x="1017" y="0"/>
                  </a:cubicBezTo>
                  <a:cubicBezTo>
                    <a:pt x="1055" y="0"/>
                    <a:pt x="1092" y="113"/>
                    <a:pt x="1130" y="113"/>
                  </a:cubicBezTo>
                  <a:cubicBezTo>
                    <a:pt x="1168" y="113"/>
                    <a:pt x="1205" y="0"/>
                    <a:pt x="1243" y="0"/>
                  </a:cubicBezTo>
                  <a:cubicBezTo>
                    <a:pt x="1281" y="0"/>
                    <a:pt x="1318" y="113"/>
                    <a:pt x="1356" y="113"/>
                  </a:cubicBezTo>
                  <a:cubicBezTo>
                    <a:pt x="1394" y="113"/>
                    <a:pt x="1431" y="0"/>
                    <a:pt x="1469" y="0"/>
                  </a:cubicBezTo>
                  <a:cubicBezTo>
                    <a:pt x="1507" y="0"/>
                    <a:pt x="1544" y="113"/>
                    <a:pt x="1582" y="113"/>
                  </a:cubicBezTo>
                  <a:cubicBezTo>
                    <a:pt x="1620" y="113"/>
                    <a:pt x="1657" y="0"/>
                    <a:pt x="1695" y="0"/>
                  </a:cubicBezTo>
                  <a:cubicBezTo>
                    <a:pt x="1733" y="0"/>
                    <a:pt x="1770" y="113"/>
                    <a:pt x="1808" y="113"/>
                  </a:cubicBezTo>
                  <a:cubicBezTo>
                    <a:pt x="1846" y="113"/>
                    <a:pt x="1883" y="0"/>
                    <a:pt x="1921" y="0"/>
                  </a:cubicBezTo>
                  <a:cubicBezTo>
                    <a:pt x="1959" y="0"/>
                    <a:pt x="1996" y="113"/>
                    <a:pt x="2034" y="113"/>
                  </a:cubicBezTo>
                  <a:cubicBezTo>
                    <a:pt x="2072" y="113"/>
                    <a:pt x="2109" y="0"/>
                    <a:pt x="2147" y="0"/>
                  </a:cubicBezTo>
                  <a:cubicBezTo>
                    <a:pt x="2185" y="0"/>
                    <a:pt x="2222" y="113"/>
                    <a:pt x="2260" y="113"/>
                  </a:cubicBezTo>
                  <a:cubicBezTo>
                    <a:pt x="2298" y="113"/>
                    <a:pt x="2335" y="0"/>
                    <a:pt x="2373" y="0"/>
                  </a:cubicBezTo>
                  <a:cubicBezTo>
                    <a:pt x="2411" y="0"/>
                    <a:pt x="2448" y="113"/>
                    <a:pt x="2486" y="113"/>
                  </a:cubicBezTo>
                  <a:cubicBezTo>
                    <a:pt x="2524" y="113"/>
                    <a:pt x="2561" y="56"/>
                    <a:pt x="2599" y="0"/>
                  </a:cubicBezTo>
                </a:path>
              </a:pathLst>
            </a:custGeom>
            <a:noFill/>
            <a:ln w="1908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Text Box 113"/>
            <p:cNvSpPr txBox="1">
              <a:spLocks noChangeArrowheads="1"/>
            </p:cNvSpPr>
            <p:nvPr/>
          </p:nvSpPr>
          <p:spPr bwMode="auto">
            <a:xfrm>
              <a:off x="4983163" y="4359275"/>
              <a:ext cx="255587" cy="2000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Text Box 112"/>
            <p:cNvSpPr txBox="1">
              <a:spLocks noChangeArrowheads="1"/>
            </p:cNvSpPr>
            <p:nvPr/>
          </p:nvSpPr>
          <p:spPr bwMode="auto">
            <a:xfrm>
              <a:off x="3559175" y="4291013"/>
              <a:ext cx="238125" cy="2000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Text Box 111"/>
            <p:cNvSpPr txBox="1">
              <a:spLocks noChangeArrowheads="1"/>
            </p:cNvSpPr>
            <p:nvPr/>
          </p:nvSpPr>
          <p:spPr bwMode="auto">
            <a:xfrm>
              <a:off x="3544888" y="3803650"/>
              <a:ext cx="222250" cy="203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Text Box 110"/>
            <p:cNvSpPr txBox="1">
              <a:spLocks noChangeArrowheads="1"/>
            </p:cNvSpPr>
            <p:nvPr/>
          </p:nvSpPr>
          <p:spPr bwMode="auto">
            <a:xfrm>
              <a:off x="3559175" y="3454400"/>
              <a:ext cx="266700" cy="1762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Text Box 109"/>
            <p:cNvSpPr txBox="1">
              <a:spLocks noChangeArrowheads="1"/>
            </p:cNvSpPr>
            <p:nvPr/>
          </p:nvSpPr>
          <p:spPr bwMode="auto">
            <a:xfrm>
              <a:off x="3562350" y="3168650"/>
              <a:ext cx="222250" cy="1730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Text Box 108"/>
            <p:cNvSpPr txBox="1">
              <a:spLocks noChangeArrowheads="1"/>
            </p:cNvSpPr>
            <p:nvPr/>
          </p:nvSpPr>
          <p:spPr bwMode="auto">
            <a:xfrm>
              <a:off x="4062413" y="4308475"/>
              <a:ext cx="303212" cy="2000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auto">
            <a:xfrm rot="5400000">
              <a:off x="26988" y="2333625"/>
              <a:ext cx="1531938" cy="1030287"/>
            </a:xfrm>
            <a:prstGeom prst="rect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auto">
            <a:xfrm rot="5400000">
              <a:off x="597694" y="2804319"/>
              <a:ext cx="1327150" cy="93662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74" name="Group 103"/>
            <p:cNvGrpSpPr>
              <a:grpSpLocks/>
            </p:cNvGrpSpPr>
            <p:nvPr/>
          </p:nvGrpSpPr>
          <p:grpSpPr bwMode="auto">
            <a:xfrm>
              <a:off x="682625" y="3616325"/>
              <a:ext cx="142875" cy="123825"/>
              <a:chOff x="1076" y="3296"/>
              <a:chExt cx="225" cy="193"/>
            </a:xfrm>
          </p:grpSpPr>
          <p:sp>
            <p:nvSpPr>
              <p:cNvPr id="75" name="Line 105"/>
              <p:cNvSpPr>
                <a:spLocks noChangeShapeType="1"/>
              </p:cNvSpPr>
              <p:nvPr/>
            </p:nvSpPr>
            <p:spPr bwMode="auto">
              <a:xfrm>
                <a:off x="1199" y="3296"/>
                <a:ext cx="0" cy="19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6" name="Line 104"/>
              <p:cNvSpPr>
                <a:spLocks noChangeShapeType="1"/>
              </p:cNvSpPr>
              <p:nvPr/>
            </p:nvSpPr>
            <p:spPr bwMode="auto">
              <a:xfrm>
                <a:off x="1076" y="3490"/>
                <a:ext cx="225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77" name="Rectangle 102"/>
            <p:cNvSpPr>
              <a:spLocks noChangeArrowheads="1"/>
            </p:cNvSpPr>
            <p:nvPr/>
          </p:nvSpPr>
          <p:spPr bwMode="auto">
            <a:xfrm rot="5400000">
              <a:off x="4237038" y="2333625"/>
              <a:ext cx="1531938" cy="1030287"/>
            </a:xfrm>
            <a:prstGeom prst="rect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" name="Rectangle 101"/>
            <p:cNvSpPr>
              <a:spLocks noChangeArrowheads="1"/>
            </p:cNvSpPr>
            <p:nvPr/>
          </p:nvSpPr>
          <p:spPr bwMode="auto">
            <a:xfrm rot="5400000">
              <a:off x="3869532" y="2815431"/>
              <a:ext cx="1327150" cy="93663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79" name="Group 96"/>
            <p:cNvGrpSpPr>
              <a:grpSpLocks/>
            </p:cNvGrpSpPr>
            <p:nvPr/>
          </p:nvGrpSpPr>
          <p:grpSpPr bwMode="auto">
            <a:xfrm>
              <a:off x="4892675" y="3616325"/>
              <a:ext cx="142875" cy="123825"/>
              <a:chOff x="7705" y="3296"/>
              <a:chExt cx="225" cy="193"/>
            </a:xfrm>
          </p:grpSpPr>
          <p:sp>
            <p:nvSpPr>
              <p:cNvPr id="80" name="Line 100"/>
              <p:cNvSpPr>
                <a:spLocks noChangeShapeType="1"/>
              </p:cNvSpPr>
              <p:nvPr/>
            </p:nvSpPr>
            <p:spPr bwMode="auto">
              <a:xfrm flipH="1">
                <a:off x="7731" y="3296"/>
                <a:ext cx="104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81" name="Group 97"/>
              <p:cNvGrpSpPr>
                <a:grpSpLocks/>
              </p:cNvGrpSpPr>
              <p:nvPr/>
            </p:nvGrpSpPr>
            <p:grpSpPr bwMode="auto">
              <a:xfrm>
                <a:off x="7705" y="3296"/>
                <a:ext cx="225" cy="193"/>
                <a:chOff x="7705" y="3296"/>
                <a:chExt cx="225" cy="193"/>
              </a:xfrm>
            </p:grpSpPr>
            <p:sp>
              <p:nvSpPr>
                <p:cNvPr id="82" name="Line 99"/>
                <p:cNvSpPr>
                  <a:spLocks noChangeShapeType="1"/>
                </p:cNvSpPr>
                <p:nvPr/>
              </p:nvSpPr>
              <p:spPr bwMode="auto">
                <a:xfrm>
                  <a:off x="7828" y="3296"/>
                  <a:ext cx="0" cy="193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>
                  <a:off x="7705" y="3490"/>
                  <a:ext cx="225" cy="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84" name="Line 95"/>
            <p:cNvSpPr>
              <a:spLocks noChangeShapeType="1"/>
            </p:cNvSpPr>
            <p:nvPr/>
          </p:nvSpPr>
          <p:spPr bwMode="auto">
            <a:xfrm>
              <a:off x="119063" y="4933950"/>
              <a:ext cx="1908175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" name="Line 94"/>
            <p:cNvSpPr>
              <a:spLocks noChangeShapeType="1"/>
            </p:cNvSpPr>
            <p:nvPr/>
          </p:nvSpPr>
          <p:spPr bwMode="auto">
            <a:xfrm>
              <a:off x="119063" y="4814888"/>
              <a:ext cx="1908175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" name="Line 93"/>
            <p:cNvSpPr>
              <a:spLocks noChangeShapeType="1"/>
            </p:cNvSpPr>
            <p:nvPr/>
          </p:nvSpPr>
          <p:spPr bwMode="auto">
            <a:xfrm>
              <a:off x="3281363" y="4814888"/>
              <a:ext cx="2417762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" name="Line 92"/>
            <p:cNvSpPr>
              <a:spLocks noChangeShapeType="1"/>
            </p:cNvSpPr>
            <p:nvPr/>
          </p:nvSpPr>
          <p:spPr bwMode="auto">
            <a:xfrm>
              <a:off x="3281363" y="4933950"/>
              <a:ext cx="2417762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" name="Line 91"/>
            <p:cNvSpPr>
              <a:spLocks noChangeShapeType="1"/>
            </p:cNvSpPr>
            <p:nvPr/>
          </p:nvSpPr>
          <p:spPr bwMode="auto">
            <a:xfrm>
              <a:off x="2019300" y="4814888"/>
              <a:ext cx="1304925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" name="Line 90"/>
            <p:cNvSpPr>
              <a:spLocks noChangeShapeType="1"/>
            </p:cNvSpPr>
            <p:nvPr/>
          </p:nvSpPr>
          <p:spPr bwMode="auto">
            <a:xfrm>
              <a:off x="2003425" y="4933950"/>
              <a:ext cx="1306513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382588" y="2633663"/>
              <a:ext cx="1131887" cy="357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LAr level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>
              <a:off x="4422775" y="2082800"/>
              <a:ext cx="0" cy="165735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92" name="Group 83"/>
            <p:cNvGrpSpPr>
              <a:grpSpLocks/>
            </p:cNvGrpSpPr>
            <p:nvPr/>
          </p:nvGrpSpPr>
          <p:grpSpPr bwMode="auto">
            <a:xfrm>
              <a:off x="4410075" y="3724275"/>
              <a:ext cx="127000" cy="123825"/>
              <a:chOff x="6946" y="3464"/>
              <a:chExt cx="198" cy="193"/>
            </a:xfrm>
          </p:grpSpPr>
          <p:sp>
            <p:nvSpPr>
              <p:cNvPr id="93" name="Line 87"/>
              <p:cNvSpPr>
                <a:spLocks noChangeShapeType="1"/>
              </p:cNvSpPr>
              <p:nvPr/>
            </p:nvSpPr>
            <p:spPr bwMode="auto">
              <a:xfrm flipH="1">
                <a:off x="6969" y="3464"/>
                <a:ext cx="91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94" name="Group 84"/>
              <p:cNvGrpSpPr>
                <a:grpSpLocks/>
              </p:cNvGrpSpPr>
              <p:nvPr/>
            </p:nvGrpSpPr>
            <p:grpSpPr bwMode="auto">
              <a:xfrm>
                <a:off x="6946" y="3464"/>
                <a:ext cx="198" cy="193"/>
                <a:chOff x="6946" y="3464"/>
                <a:chExt cx="198" cy="193"/>
              </a:xfrm>
            </p:grpSpPr>
            <p:sp>
              <p:nvSpPr>
                <p:cNvPr id="95" name="Line 86"/>
                <p:cNvSpPr>
                  <a:spLocks noChangeShapeType="1"/>
                </p:cNvSpPr>
                <p:nvPr/>
              </p:nvSpPr>
              <p:spPr bwMode="auto">
                <a:xfrm>
                  <a:off x="7054" y="3464"/>
                  <a:ext cx="0" cy="193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6" name="Line 85"/>
                <p:cNvSpPr>
                  <a:spLocks noChangeShapeType="1"/>
                </p:cNvSpPr>
                <p:nvPr/>
              </p:nvSpPr>
              <p:spPr bwMode="auto">
                <a:xfrm>
                  <a:off x="6946" y="3658"/>
                  <a:ext cx="198" cy="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97" name="Line 82"/>
            <p:cNvSpPr>
              <a:spLocks noChangeShapeType="1"/>
            </p:cNvSpPr>
            <p:nvPr/>
          </p:nvSpPr>
          <p:spPr bwMode="auto">
            <a:xfrm>
              <a:off x="1358900" y="2087563"/>
              <a:ext cx="0" cy="1652587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98" name="Group 77"/>
            <p:cNvGrpSpPr>
              <a:grpSpLocks/>
            </p:cNvGrpSpPr>
            <p:nvPr/>
          </p:nvGrpSpPr>
          <p:grpSpPr bwMode="auto">
            <a:xfrm>
              <a:off x="1233488" y="3721100"/>
              <a:ext cx="127000" cy="123825"/>
              <a:chOff x="1942" y="3460"/>
              <a:chExt cx="198" cy="193"/>
            </a:xfrm>
          </p:grpSpPr>
          <p:sp>
            <p:nvSpPr>
              <p:cNvPr id="99" name="Line 81"/>
              <p:cNvSpPr>
                <a:spLocks noChangeShapeType="1"/>
              </p:cNvSpPr>
              <p:nvPr/>
            </p:nvSpPr>
            <p:spPr bwMode="auto">
              <a:xfrm flipH="1">
                <a:off x="2049" y="3462"/>
                <a:ext cx="91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100" name="Group 78"/>
              <p:cNvGrpSpPr>
                <a:grpSpLocks/>
              </p:cNvGrpSpPr>
              <p:nvPr/>
            </p:nvGrpSpPr>
            <p:grpSpPr bwMode="auto">
              <a:xfrm>
                <a:off x="1942" y="3460"/>
                <a:ext cx="198" cy="193"/>
                <a:chOff x="1942" y="3460"/>
                <a:chExt cx="198" cy="193"/>
              </a:xfrm>
            </p:grpSpPr>
            <p:sp>
              <p:nvSpPr>
                <p:cNvPr id="101" name="Line 80"/>
                <p:cNvSpPr>
                  <a:spLocks noChangeShapeType="1"/>
                </p:cNvSpPr>
                <p:nvPr/>
              </p:nvSpPr>
              <p:spPr bwMode="auto">
                <a:xfrm>
                  <a:off x="2050" y="3460"/>
                  <a:ext cx="0" cy="193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2" name="Line 79"/>
                <p:cNvSpPr>
                  <a:spLocks noChangeShapeType="1"/>
                </p:cNvSpPr>
                <p:nvPr/>
              </p:nvSpPr>
              <p:spPr bwMode="auto">
                <a:xfrm>
                  <a:off x="1942" y="3654"/>
                  <a:ext cx="198" cy="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103" name="Line 76"/>
            <p:cNvSpPr>
              <a:spLocks noChangeShapeType="1"/>
            </p:cNvSpPr>
            <p:nvPr/>
          </p:nvSpPr>
          <p:spPr bwMode="auto">
            <a:xfrm>
              <a:off x="1760538" y="4538663"/>
              <a:ext cx="1770062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Line 75"/>
            <p:cNvSpPr>
              <a:spLocks noChangeShapeType="1"/>
            </p:cNvSpPr>
            <p:nvPr/>
          </p:nvSpPr>
          <p:spPr bwMode="auto">
            <a:xfrm>
              <a:off x="1760538" y="4411663"/>
              <a:ext cx="1770062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2508250" y="4416425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Rectangle 73"/>
            <p:cNvSpPr>
              <a:spLocks noChangeArrowheads="1"/>
            </p:cNvSpPr>
            <p:nvPr/>
          </p:nvSpPr>
          <p:spPr bwMode="auto">
            <a:xfrm>
              <a:off x="3022600" y="4414838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Rectangle 72"/>
            <p:cNvSpPr>
              <a:spLocks noChangeArrowheads="1"/>
            </p:cNvSpPr>
            <p:nvPr/>
          </p:nvSpPr>
          <p:spPr bwMode="auto">
            <a:xfrm>
              <a:off x="1987550" y="4416425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Line 71"/>
            <p:cNvSpPr>
              <a:spLocks noChangeShapeType="1"/>
            </p:cNvSpPr>
            <p:nvPr/>
          </p:nvSpPr>
          <p:spPr bwMode="auto">
            <a:xfrm flipV="1">
              <a:off x="1774825" y="3316288"/>
              <a:ext cx="1754188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Line 70"/>
            <p:cNvSpPr>
              <a:spLocks noChangeShapeType="1"/>
            </p:cNvSpPr>
            <p:nvPr/>
          </p:nvSpPr>
          <p:spPr bwMode="auto">
            <a:xfrm>
              <a:off x="1774825" y="3197225"/>
              <a:ext cx="1754188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Rectangle 69"/>
            <p:cNvSpPr>
              <a:spLocks noChangeArrowheads="1"/>
            </p:cNvSpPr>
            <p:nvPr/>
          </p:nvSpPr>
          <p:spPr bwMode="auto">
            <a:xfrm>
              <a:off x="2524125" y="3194050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Rectangle 68"/>
            <p:cNvSpPr>
              <a:spLocks noChangeArrowheads="1"/>
            </p:cNvSpPr>
            <p:nvPr/>
          </p:nvSpPr>
          <p:spPr bwMode="auto">
            <a:xfrm>
              <a:off x="3036888" y="3194050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Rectangle 67"/>
            <p:cNvSpPr>
              <a:spLocks noChangeArrowheads="1"/>
            </p:cNvSpPr>
            <p:nvPr/>
          </p:nvSpPr>
          <p:spPr bwMode="auto">
            <a:xfrm>
              <a:off x="2001838" y="3194050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Text Box 66"/>
            <p:cNvSpPr txBox="1">
              <a:spLocks noChangeArrowheads="1"/>
            </p:cNvSpPr>
            <p:nvPr/>
          </p:nvSpPr>
          <p:spPr bwMode="auto">
            <a:xfrm>
              <a:off x="1827213" y="1268413"/>
              <a:ext cx="1033462" cy="215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Acrylic plate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4" name="Group 62"/>
            <p:cNvGrpSpPr>
              <a:grpSpLocks/>
            </p:cNvGrpSpPr>
            <p:nvPr/>
          </p:nvGrpSpPr>
          <p:grpSpPr bwMode="auto">
            <a:xfrm>
              <a:off x="2633663" y="1089025"/>
              <a:ext cx="125412" cy="88900"/>
              <a:chOff x="3945" y="100"/>
              <a:chExt cx="592" cy="314"/>
            </a:xfrm>
          </p:grpSpPr>
          <p:sp>
            <p:nvSpPr>
              <p:cNvPr id="115" name="Rectangle 65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6" name="Line 64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7" name="Line 63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8" name="Group 58"/>
            <p:cNvGrpSpPr>
              <a:grpSpLocks/>
            </p:cNvGrpSpPr>
            <p:nvPr/>
          </p:nvGrpSpPr>
          <p:grpSpPr bwMode="auto">
            <a:xfrm>
              <a:off x="2794000" y="1089025"/>
              <a:ext cx="125413" cy="88900"/>
              <a:chOff x="3945" y="100"/>
              <a:chExt cx="592" cy="314"/>
            </a:xfrm>
          </p:grpSpPr>
          <p:sp>
            <p:nvSpPr>
              <p:cNvPr id="119" name="Rectangle 61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0" name="Line 60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1" name="Line 59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22" name="Group 54"/>
            <p:cNvGrpSpPr>
              <a:grpSpLocks/>
            </p:cNvGrpSpPr>
            <p:nvPr/>
          </p:nvGrpSpPr>
          <p:grpSpPr bwMode="auto">
            <a:xfrm>
              <a:off x="2471738" y="1089025"/>
              <a:ext cx="125412" cy="88900"/>
              <a:chOff x="3945" y="100"/>
              <a:chExt cx="592" cy="314"/>
            </a:xfrm>
          </p:grpSpPr>
          <p:sp>
            <p:nvSpPr>
              <p:cNvPr id="123" name="Rectangle 57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Line 56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5" name="Line 55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26" name="Group 50"/>
            <p:cNvGrpSpPr>
              <a:grpSpLocks/>
            </p:cNvGrpSpPr>
            <p:nvPr/>
          </p:nvGrpSpPr>
          <p:grpSpPr bwMode="auto">
            <a:xfrm>
              <a:off x="2951163" y="1089025"/>
              <a:ext cx="125412" cy="88900"/>
              <a:chOff x="3945" y="100"/>
              <a:chExt cx="592" cy="314"/>
            </a:xfrm>
          </p:grpSpPr>
          <p:sp>
            <p:nvSpPr>
              <p:cNvPr id="127" name="Rectangle 53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8" name="Line 52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9" name="Line 51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30" name="Group 46"/>
            <p:cNvGrpSpPr>
              <a:grpSpLocks/>
            </p:cNvGrpSpPr>
            <p:nvPr/>
          </p:nvGrpSpPr>
          <p:grpSpPr bwMode="auto">
            <a:xfrm>
              <a:off x="2311400" y="1089025"/>
              <a:ext cx="125413" cy="88900"/>
              <a:chOff x="3945" y="100"/>
              <a:chExt cx="592" cy="314"/>
            </a:xfrm>
          </p:grpSpPr>
          <p:sp>
            <p:nvSpPr>
              <p:cNvPr id="131" name="Rectangle 49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2" name="Line 48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3" name="Line 47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34" name="Line 45"/>
            <p:cNvSpPr>
              <a:spLocks noChangeShapeType="1"/>
            </p:cNvSpPr>
            <p:nvPr/>
          </p:nvSpPr>
          <p:spPr bwMode="auto">
            <a:xfrm>
              <a:off x="1798638" y="2397125"/>
              <a:ext cx="1770062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5" name="Line 44"/>
            <p:cNvSpPr>
              <a:spLocks noChangeShapeType="1"/>
            </p:cNvSpPr>
            <p:nvPr/>
          </p:nvSpPr>
          <p:spPr bwMode="auto">
            <a:xfrm>
              <a:off x="1798638" y="2270125"/>
              <a:ext cx="1770062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6" name="Rectangle 43"/>
            <p:cNvSpPr>
              <a:spLocks noChangeArrowheads="1"/>
            </p:cNvSpPr>
            <p:nvPr/>
          </p:nvSpPr>
          <p:spPr bwMode="auto">
            <a:xfrm>
              <a:off x="2546350" y="2274888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Rectangle 42"/>
            <p:cNvSpPr>
              <a:spLocks noChangeArrowheads="1"/>
            </p:cNvSpPr>
            <p:nvPr/>
          </p:nvSpPr>
          <p:spPr bwMode="auto">
            <a:xfrm>
              <a:off x="3060700" y="2274888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8" name="Rectangle 41"/>
            <p:cNvSpPr>
              <a:spLocks noChangeArrowheads="1"/>
            </p:cNvSpPr>
            <p:nvPr/>
          </p:nvSpPr>
          <p:spPr bwMode="auto">
            <a:xfrm>
              <a:off x="2025650" y="2274888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9" name="Line 40"/>
            <p:cNvSpPr>
              <a:spLocks noChangeShapeType="1"/>
            </p:cNvSpPr>
            <p:nvPr/>
          </p:nvSpPr>
          <p:spPr bwMode="auto">
            <a:xfrm>
              <a:off x="1806575" y="2001838"/>
              <a:ext cx="1770063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0" name="Line 39"/>
            <p:cNvSpPr>
              <a:spLocks noChangeShapeType="1"/>
            </p:cNvSpPr>
            <p:nvPr/>
          </p:nvSpPr>
          <p:spPr bwMode="auto">
            <a:xfrm>
              <a:off x="1806575" y="1874838"/>
              <a:ext cx="1770063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Rectangle 38"/>
            <p:cNvSpPr>
              <a:spLocks noChangeArrowheads="1"/>
            </p:cNvSpPr>
            <p:nvPr/>
          </p:nvSpPr>
          <p:spPr bwMode="auto">
            <a:xfrm>
              <a:off x="2555875" y="1879600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Rectangle 37"/>
            <p:cNvSpPr>
              <a:spLocks noChangeArrowheads="1"/>
            </p:cNvSpPr>
            <p:nvPr/>
          </p:nvSpPr>
          <p:spPr bwMode="auto">
            <a:xfrm>
              <a:off x="3068638" y="1879600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Rectangle 36"/>
            <p:cNvSpPr>
              <a:spLocks noChangeArrowheads="1"/>
            </p:cNvSpPr>
            <p:nvPr/>
          </p:nvSpPr>
          <p:spPr bwMode="auto">
            <a:xfrm>
              <a:off x="2033588" y="1879600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" name="Line 35"/>
            <p:cNvSpPr>
              <a:spLocks noChangeShapeType="1"/>
            </p:cNvSpPr>
            <p:nvPr/>
          </p:nvSpPr>
          <p:spPr bwMode="auto">
            <a:xfrm flipH="1">
              <a:off x="1647825" y="688975"/>
              <a:ext cx="2487613" cy="0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miter lim="800000"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Text Box 34"/>
            <p:cNvSpPr txBox="1">
              <a:spLocks noChangeArrowheads="1"/>
            </p:cNvSpPr>
            <p:nvPr/>
          </p:nvSpPr>
          <p:spPr bwMode="auto">
            <a:xfrm>
              <a:off x="2303463" y="511175"/>
              <a:ext cx="1027112" cy="1873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141x141 mm</a:t>
              </a:r>
              <a:r>
                <a:rPr kumimoji="0" lang="en-US" altLang="ru-RU" sz="1200" b="0" i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46" name="Group 30"/>
            <p:cNvGrpSpPr>
              <a:grpSpLocks/>
            </p:cNvGrpSpPr>
            <p:nvPr/>
          </p:nvGrpSpPr>
          <p:grpSpPr bwMode="auto">
            <a:xfrm>
              <a:off x="3114675" y="1089025"/>
              <a:ext cx="125413" cy="88900"/>
              <a:chOff x="3945" y="100"/>
              <a:chExt cx="592" cy="314"/>
            </a:xfrm>
          </p:grpSpPr>
          <p:sp>
            <p:nvSpPr>
              <p:cNvPr id="147" name="Rectangle 33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8" name="Line 32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9" name="Line 31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50" name="Group 26"/>
            <p:cNvGrpSpPr>
              <a:grpSpLocks/>
            </p:cNvGrpSpPr>
            <p:nvPr/>
          </p:nvGrpSpPr>
          <p:grpSpPr bwMode="auto">
            <a:xfrm>
              <a:off x="3267075" y="1089025"/>
              <a:ext cx="125413" cy="88900"/>
              <a:chOff x="3945" y="100"/>
              <a:chExt cx="592" cy="314"/>
            </a:xfrm>
          </p:grpSpPr>
          <p:sp>
            <p:nvSpPr>
              <p:cNvPr id="151" name="Rectangle 29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2" name="Line 28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3" name="Line 27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54" name="Group 22"/>
            <p:cNvGrpSpPr>
              <a:grpSpLocks/>
            </p:cNvGrpSpPr>
            <p:nvPr/>
          </p:nvGrpSpPr>
          <p:grpSpPr bwMode="auto">
            <a:xfrm>
              <a:off x="3419475" y="1089025"/>
              <a:ext cx="125413" cy="88900"/>
              <a:chOff x="3945" y="100"/>
              <a:chExt cx="592" cy="314"/>
            </a:xfrm>
          </p:grpSpPr>
          <p:sp>
            <p:nvSpPr>
              <p:cNvPr id="155" name="Rectangle 25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6" name="Line 24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7" name="Line 23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58" name="Group 18"/>
            <p:cNvGrpSpPr>
              <a:grpSpLocks/>
            </p:cNvGrpSpPr>
            <p:nvPr/>
          </p:nvGrpSpPr>
          <p:grpSpPr bwMode="auto">
            <a:xfrm>
              <a:off x="2152650" y="1089025"/>
              <a:ext cx="125413" cy="88900"/>
              <a:chOff x="3945" y="100"/>
              <a:chExt cx="592" cy="314"/>
            </a:xfrm>
          </p:grpSpPr>
          <p:sp>
            <p:nvSpPr>
              <p:cNvPr id="159" name="Rectangle 21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0" name="Line 20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1" name="Line 19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62" name="Group 14"/>
            <p:cNvGrpSpPr>
              <a:grpSpLocks/>
            </p:cNvGrpSpPr>
            <p:nvPr/>
          </p:nvGrpSpPr>
          <p:grpSpPr bwMode="auto">
            <a:xfrm>
              <a:off x="1993900" y="1089025"/>
              <a:ext cx="125413" cy="88900"/>
              <a:chOff x="3945" y="100"/>
              <a:chExt cx="592" cy="314"/>
            </a:xfrm>
          </p:grpSpPr>
          <p:sp>
            <p:nvSpPr>
              <p:cNvPr id="163" name="Rectangle 17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4" name="Line 16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5" name="Line 15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66" name="Group 10"/>
            <p:cNvGrpSpPr>
              <a:grpSpLocks/>
            </p:cNvGrpSpPr>
            <p:nvPr/>
          </p:nvGrpSpPr>
          <p:grpSpPr bwMode="auto">
            <a:xfrm>
              <a:off x="1835150" y="1089025"/>
              <a:ext cx="125413" cy="88900"/>
              <a:chOff x="3945" y="100"/>
              <a:chExt cx="592" cy="314"/>
            </a:xfrm>
          </p:grpSpPr>
          <p:sp>
            <p:nvSpPr>
              <p:cNvPr id="167" name="Rectangle 13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8" name="Line 12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9" name="Line 11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70" name="Group 1"/>
            <p:cNvGrpSpPr>
              <a:grpSpLocks/>
            </p:cNvGrpSpPr>
            <p:nvPr/>
          </p:nvGrpSpPr>
          <p:grpSpPr bwMode="auto">
            <a:xfrm>
              <a:off x="1216025" y="1655763"/>
              <a:ext cx="1882775" cy="3727450"/>
              <a:chOff x="3262" y="7075"/>
              <a:chExt cx="2966" cy="5869"/>
            </a:xfrm>
          </p:grpSpPr>
          <p:sp>
            <p:nvSpPr>
              <p:cNvPr id="171" name="Line 9"/>
              <p:cNvSpPr>
                <a:spLocks noChangeShapeType="1"/>
              </p:cNvSpPr>
              <p:nvPr/>
            </p:nvSpPr>
            <p:spPr bwMode="auto">
              <a:xfrm>
                <a:off x="5935" y="8269"/>
                <a:ext cx="0" cy="2514"/>
              </a:xfrm>
              <a:prstGeom prst="line">
                <a:avLst/>
              </a:prstGeom>
              <a:noFill/>
              <a:ln w="19080" cap="sq">
                <a:solidFill>
                  <a:srgbClr val="FF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2" name="AutoShape 8"/>
              <p:cNvSpPr>
                <a:spLocks noChangeArrowheads="1"/>
              </p:cNvSpPr>
              <p:nvPr/>
            </p:nvSpPr>
            <p:spPr bwMode="auto">
              <a:xfrm rot="18240000">
                <a:off x="5819" y="10813"/>
                <a:ext cx="362" cy="329"/>
              </a:xfrm>
              <a:prstGeom prst="star5">
                <a:avLst/>
              </a:prstGeom>
              <a:solidFill>
                <a:srgbClr val="FFFFFF"/>
              </a:solidFill>
              <a:ln w="19080" cap="sq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3" name="Line 7"/>
              <p:cNvSpPr>
                <a:spLocks noChangeShapeType="1"/>
              </p:cNvSpPr>
              <p:nvPr/>
            </p:nvSpPr>
            <p:spPr bwMode="auto">
              <a:xfrm flipV="1">
                <a:off x="5926" y="11107"/>
                <a:ext cx="0" cy="1837"/>
              </a:xfrm>
              <a:prstGeom prst="line">
                <a:avLst/>
              </a:prstGeom>
              <a:noFill/>
              <a:ln w="19080" cap="sq">
                <a:solidFill>
                  <a:srgbClr val="002060"/>
                </a:solidFill>
                <a:prstDash val="dash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4" name="Text Box 6"/>
              <p:cNvSpPr txBox="1">
                <a:spLocks noChangeArrowheads="1"/>
              </p:cNvSpPr>
              <p:nvPr/>
            </p:nvSpPr>
            <p:spPr bwMode="auto">
              <a:xfrm>
                <a:off x="5556" y="9777"/>
                <a:ext cx="672" cy="61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ru-R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kumimoji="0" lang="en-US" altLang="ru-RU" sz="1200" b="0" i="0" u="none" strike="noStrike" cap="none" normalizeH="0" baseline="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Text Box 5"/>
              <p:cNvSpPr txBox="1">
                <a:spLocks noChangeArrowheads="1"/>
              </p:cNvSpPr>
              <p:nvPr/>
            </p:nvSpPr>
            <p:spPr bwMode="auto">
              <a:xfrm>
                <a:off x="4330" y="8381"/>
                <a:ext cx="1802" cy="56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ru-R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photons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Line 4"/>
              <p:cNvSpPr>
                <a:spLocks noChangeShapeType="1"/>
              </p:cNvSpPr>
              <p:nvPr/>
            </p:nvSpPr>
            <p:spPr bwMode="auto">
              <a:xfrm flipH="1" flipV="1">
                <a:off x="4037" y="8787"/>
                <a:ext cx="1870" cy="19"/>
              </a:xfrm>
              <a:prstGeom prst="line">
                <a:avLst/>
              </a:prstGeom>
              <a:noFill/>
              <a:ln w="19080" cap="sq">
                <a:solidFill>
                  <a:srgbClr val="00B0F0"/>
                </a:solidFill>
                <a:prstDash val="dash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7" name="Line 3"/>
              <p:cNvSpPr>
                <a:spLocks noChangeShapeType="1"/>
              </p:cNvSpPr>
              <p:nvPr/>
            </p:nvSpPr>
            <p:spPr bwMode="auto">
              <a:xfrm flipH="1" flipV="1">
                <a:off x="3262" y="8575"/>
                <a:ext cx="658" cy="187"/>
              </a:xfrm>
              <a:prstGeom prst="line">
                <a:avLst/>
              </a:prstGeom>
              <a:noFill/>
              <a:ln w="19080" cap="sq">
                <a:solidFill>
                  <a:srgbClr val="00B050"/>
                </a:solidFill>
                <a:prstDash val="dash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8" name="Line 2"/>
              <p:cNvSpPr>
                <a:spLocks noChangeShapeType="1"/>
              </p:cNvSpPr>
              <p:nvPr/>
            </p:nvSpPr>
            <p:spPr bwMode="auto">
              <a:xfrm flipV="1">
                <a:off x="5854" y="7075"/>
                <a:ext cx="91" cy="1659"/>
              </a:xfrm>
              <a:prstGeom prst="line">
                <a:avLst/>
              </a:prstGeom>
              <a:noFill/>
              <a:ln w="19080" cap="sq">
                <a:solidFill>
                  <a:srgbClr val="00B0F0"/>
                </a:solidFill>
                <a:prstDash val="dash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80" name="Rectangle 209"/>
            <p:cNvSpPr>
              <a:spLocks noChangeArrowheads="1"/>
            </p:cNvSpPr>
            <p:nvPr/>
          </p:nvSpPr>
          <p:spPr bwMode="auto">
            <a:xfrm>
              <a:off x="5871142" y="295618"/>
              <a:ext cx="449715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274551" tIns="4572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44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0"/>
          <p:cNvSpPr txBox="1">
            <a:spLocks noChangeArrowheads="1"/>
          </p:cNvSpPr>
          <p:nvPr/>
        </p:nvSpPr>
        <p:spPr bwMode="auto">
          <a:xfrm>
            <a:off x="5295855" y="2919413"/>
            <a:ext cx="403225" cy="187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239"/>
          <p:cNvSpPr txBox="1">
            <a:spLocks noChangeArrowheads="1"/>
          </p:cNvSpPr>
          <p:nvPr/>
        </p:nvSpPr>
        <p:spPr bwMode="auto">
          <a:xfrm>
            <a:off x="4532267" y="2938463"/>
            <a:ext cx="720725" cy="3571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THGEM1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238"/>
          <p:cNvSpPr txBox="1">
            <a:spLocks noChangeArrowheads="1"/>
          </p:cNvSpPr>
          <p:nvPr/>
        </p:nvSpPr>
        <p:spPr bwMode="auto">
          <a:xfrm>
            <a:off x="3933780" y="5291138"/>
            <a:ext cx="690562" cy="22383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Cathode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37"/>
          <p:cNvSpPr txBox="1">
            <a:spLocks noChangeArrowheads="1"/>
          </p:cNvSpPr>
          <p:nvPr/>
        </p:nvSpPr>
        <p:spPr bwMode="auto">
          <a:xfrm>
            <a:off x="5252992" y="4586288"/>
            <a:ext cx="698500" cy="3571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236"/>
          <p:cNvSpPr txBox="1">
            <a:spLocks noChangeArrowheads="1"/>
          </p:cNvSpPr>
          <p:nvPr/>
        </p:nvSpPr>
        <p:spPr bwMode="auto">
          <a:xfrm>
            <a:off x="5227592" y="3405188"/>
            <a:ext cx="447675" cy="1762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235"/>
          <p:cNvSpPr txBox="1">
            <a:spLocks noChangeArrowheads="1"/>
          </p:cNvSpPr>
          <p:nvPr/>
        </p:nvSpPr>
        <p:spPr bwMode="auto">
          <a:xfrm rot="16200000">
            <a:off x="7562807" y="4489451"/>
            <a:ext cx="60642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 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234"/>
          <p:cNvSpPr txBox="1">
            <a:spLocks noChangeArrowheads="1"/>
          </p:cNvSpPr>
          <p:nvPr/>
        </p:nvSpPr>
        <p:spPr bwMode="auto">
          <a:xfrm rot="16200000">
            <a:off x="7339761" y="2028030"/>
            <a:ext cx="898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Gaseous 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233"/>
          <p:cNvSpPr txBox="1">
            <a:spLocks noChangeArrowheads="1"/>
          </p:cNvSpPr>
          <p:nvPr/>
        </p:nvSpPr>
        <p:spPr bwMode="auto">
          <a:xfrm>
            <a:off x="8421642" y="5214938"/>
            <a:ext cx="476250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ru-RU" sz="1200" b="0" i="0" u="none" strike="noStrike" cap="none" normalizeH="0" baseline="-30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(-)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232"/>
          <p:cNvSpPr>
            <a:spLocks noChangeShapeType="1"/>
          </p:cNvSpPr>
          <p:nvPr/>
        </p:nvSpPr>
        <p:spPr bwMode="auto">
          <a:xfrm>
            <a:off x="6556330" y="4300538"/>
            <a:ext cx="0" cy="1230312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Freeform 231"/>
          <p:cNvSpPr>
            <a:spLocks noChangeArrowheads="1"/>
          </p:cNvSpPr>
          <p:nvPr/>
        </p:nvSpPr>
        <p:spPr bwMode="auto">
          <a:xfrm rot="16200000">
            <a:off x="6372973" y="3929857"/>
            <a:ext cx="98425" cy="268288"/>
          </a:xfrm>
          <a:custGeom>
            <a:avLst/>
            <a:gdLst>
              <a:gd name="T0" fmla="*/ 262 w 262"/>
              <a:gd name="T1" fmla="*/ 710 h 710"/>
              <a:gd name="T2" fmla="*/ 262 w 262"/>
              <a:gd name="T3" fmla="*/ 0 h 710"/>
              <a:gd name="T4" fmla="*/ 0 w 262"/>
              <a:gd name="T5" fmla="*/ 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2" h="710">
                <a:moveTo>
                  <a:pt x="262" y="710"/>
                </a:moveTo>
                <a:lnTo>
                  <a:pt x="262" y="0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Freeform 230"/>
          <p:cNvSpPr>
            <a:spLocks noChangeArrowheads="1"/>
          </p:cNvSpPr>
          <p:nvPr/>
        </p:nvSpPr>
        <p:spPr bwMode="auto">
          <a:xfrm rot="16200000">
            <a:off x="6392023" y="4137819"/>
            <a:ext cx="73025" cy="255588"/>
          </a:xfrm>
          <a:custGeom>
            <a:avLst/>
            <a:gdLst>
              <a:gd name="T0" fmla="*/ 0 w 301"/>
              <a:gd name="T1" fmla="*/ 710 h 710"/>
              <a:gd name="T2" fmla="*/ 0 w 301"/>
              <a:gd name="T3" fmla="*/ 0 h 710"/>
              <a:gd name="T4" fmla="*/ 301 w 301"/>
              <a:gd name="T5" fmla="*/ 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1" h="710">
                <a:moveTo>
                  <a:pt x="0" y="710"/>
                </a:moveTo>
                <a:lnTo>
                  <a:pt x="0" y="0"/>
                </a:lnTo>
                <a:lnTo>
                  <a:pt x="30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Line 229"/>
          <p:cNvSpPr>
            <a:spLocks noChangeShapeType="1"/>
          </p:cNvSpPr>
          <p:nvPr/>
        </p:nvSpPr>
        <p:spPr bwMode="auto">
          <a:xfrm flipV="1">
            <a:off x="6554742" y="4013200"/>
            <a:ext cx="0" cy="28892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Rectangle 228"/>
          <p:cNvSpPr>
            <a:spLocks noChangeArrowheads="1"/>
          </p:cNvSpPr>
          <p:nvPr/>
        </p:nvSpPr>
        <p:spPr bwMode="auto">
          <a:xfrm rot="16200000">
            <a:off x="6469017" y="4117976"/>
            <a:ext cx="187325" cy="8255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7" name="Group 221"/>
          <p:cNvGrpSpPr>
            <a:grpSpLocks/>
          </p:cNvGrpSpPr>
          <p:nvPr/>
        </p:nvGrpSpPr>
        <p:grpSpPr bwMode="auto">
          <a:xfrm>
            <a:off x="4533855" y="2836863"/>
            <a:ext cx="1912937" cy="131762"/>
            <a:chOff x="4142" y="4107"/>
            <a:chExt cx="3012" cy="207"/>
          </a:xfrm>
        </p:grpSpPr>
        <p:sp>
          <p:nvSpPr>
            <p:cNvPr id="18" name="Line 227"/>
            <p:cNvSpPr>
              <a:spLocks noChangeShapeType="1"/>
            </p:cNvSpPr>
            <p:nvPr/>
          </p:nvSpPr>
          <p:spPr bwMode="auto">
            <a:xfrm>
              <a:off x="4142" y="4107"/>
              <a:ext cx="2783" cy="13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9" name="Group 222"/>
            <p:cNvGrpSpPr>
              <a:grpSpLocks/>
            </p:cNvGrpSpPr>
            <p:nvPr/>
          </p:nvGrpSpPr>
          <p:grpSpPr bwMode="auto">
            <a:xfrm>
              <a:off x="6928" y="4120"/>
              <a:ext cx="226" cy="194"/>
              <a:chOff x="5579" y="53"/>
              <a:chExt cx="225" cy="193"/>
            </a:xfrm>
          </p:grpSpPr>
          <p:sp>
            <p:nvSpPr>
              <p:cNvPr id="20" name="Line 226"/>
              <p:cNvSpPr>
                <a:spLocks noChangeShapeType="1"/>
              </p:cNvSpPr>
              <p:nvPr/>
            </p:nvSpPr>
            <p:spPr bwMode="auto">
              <a:xfrm flipH="1">
                <a:off x="5605" y="53"/>
                <a:ext cx="104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1" name="Group 223"/>
              <p:cNvGrpSpPr>
                <a:grpSpLocks/>
              </p:cNvGrpSpPr>
              <p:nvPr/>
            </p:nvGrpSpPr>
            <p:grpSpPr bwMode="auto">
              <a:xfrm>
                <a:off x="5579" y="53"/>
                <a:ext cx="225" cy="193"/>
                <a:chOff x="5579" y="53"/>
                <a:chExt cx="225" cy="193"/>
              </a:xfrm>
            </p:grpSpPr>
            <p:sp>
              <p:nvSpPr>
                <p:cNvPr id="22" name="Line 225"/>
                <p:cNvSpPr>
                  <a:spLocks noChangeShapeType="1"/>
                </p:cNvSpPr>
                <p:nvPr/>
              </p:nvSpPr>
              <p:spPr bwMode="auto">
                <a:xfrm>
                  <a:off x="5702" y="53"/>
                  <a:ext cx="0" cy="193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Line 224"/>
                <p:cNvSpPr>
                  <a:spLocks noChangeShapeType="1"/>
                </p:cNvSpPr>
                <p:nvPr/>
              </p:nvSpPr>
              <p:spPr bwMode="auto">
                <a:xfrm>
                  <a:off x="5579" y="247"/>
                  <a:ext cx="225" cy="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24" name="Line 220"/>
          <p:cNvSpPr>
            <a:spLocks noChangeShapeType="1"/>
          </p:cNvSpPr>
          <p:nvPr/>
        </p:nvSpPr>
        <p:spPr bwMode="auto">
          <a:xfrm>
            <a:off x="4519567" y="5329238"/>
            <a:ext cx="0" cy="119062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Text Box 219"/>
          <p:cNvSpPr txBox="1">
            <a:spLocks noChangeArrowheads="1"/>
          </p:cNvSpPr>
          <p:nvPr/>
        </p:nvSpPr>
        <p:spPr bwMode="auto">
          <a:xfrm>
            <a:off x="5299030" y="3857625"/>
            <a:ext cx="400050" cy="1666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18"/>
          <p:cNvSpPr>
            <a:spLocks noChangeArrowheads="1"/>
          </p:cNvSpPr>
          <p:nvPr/>
        </p:nvSpPr>
        <p:spPr bwMode="auto">
          <a:xfrm rot="5400000">
            <a:off x="2605042" y="3444875"/>
            <a:ext cx="3254375" cy="142875"/>
          </a:xfrm>
          <a:prstGeom prst="rect">
            <a:avLst/>
          </a:prstGeom>
          <a:solidFill>
            <a:srgbClr val="CC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Rectangle 217"/>
          <p:cNvSpPr>
            <a:spLocks noChangeArrowheads="1"/>
          </p:cNvSpPr>
          <p:nvPr/>
        </p:nvSpPr>
        <p:spPr bwMode="auto">
          <a:xfrm rot="16200000">
            <a:off x="6462667" y="4405313"/>
            <a:ext cx="198437" cy="84138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Line 216"/>
          <p:cNvSpPr>
            <a:spLocks noChangeShapeType="1"/>
          </p:cNvSpPr>
          <p:nvPr/>
        </p:nvSpPr>
        <p:spPr bwMode="auto">
          <a:xfrm>
            <a:off x="6297567" y="5448300"/>
            <a:ext cx="0" cy="825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Line 215"/>
          <p:cNvSpPr>
            <a:spLocks noChangeShapeType="1"/>
          </p:cNvSpPr>
          <p:nvPr/>
        </p:nvSpPr>
        <p:spPr bwMode="auto">
          <a:xfrm>
            <a:off x="6297567" y="5516563"/>
            <a:ext cx="21955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Oval 214"/>
          <p:cNvSpPr>
            <a:spLocks noChangeArrowheads="1"/>
          </p:cNvSpPr>
          <p:nvPr/>
        </p:nvSpPr>
        <p:spPr bwMode="auto">
          <a:xfrm rot="16200000">
            <a:off x="8489111" y="5485606"/>
            <a:ext cx="63500" cy="58738"/>
          </a:xfrm>
          <a:prstGeom prst="ellipse">
            <a:avLst/>
          </a:prstGeom>
          <a:solidFill>
            <a:srgbClr val="FF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Rectangle 213"/>
          <p:cNvSpPr>
            <a:spLocks noChangeArrowheads="1"/>
          </p:cNvSpPr>
          <p:nvPr/>
        </p:nvSpPr>
        <p:spPr bwMode="auto">
          <a:xfrm rot="10800000">
            <a:off x="7002417" y="5465763"/>
            <a:ext cx="206375" cy="100012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tangle 212"/>
          <p:cNvSpPr>
            <a:spLocks noChangeArrowheads="1"/>
          </p:cNvSpPr>
          <p:nvPr/>
        </p:nvSpPr>
        <p:spPr bwMode="auto">
          <a:xfrm rot="5400000">
            <a:off x="5418092" y="3457575"/>
            <a:ext cx="3292475" cy="155575"/>
          </a:xfrm>
          <a:prstGeom prst="rect">
            <a:avLst/>
          </a:prstGeom>
          <a:solidFill>
            <a:srgbClr val="CC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Rectangle 211"/>
          <p:cNvSpPr>
            <a:spLocks noChangeArrowheads="1"/>
          </p:cNvSpPr>
          <p:nvPr/>
        </p:nvSpPr>
        <p:spPr bwMode="auto">
          <a:xfrm rot="16200000">
            <a:off x="6464255" y="4746625"/>
            <a:ext cx="198438" cy="84137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Rectangle 210"/>
          <p:cNvSpPr>
            <a:spLocks noChangeArrowheads="1"/>
          </p:cNvSpPr>
          <p:nvPr/>
        </p:nvSpPr>
        <p:spPr bwMode="auto">
          <a:xfrm rot="16200000">
            <a:off x="6462667" y="5265738"/>
            <a:ext cx="198437" cy="84138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Line 209"/>
          <p:cNvSpPr>
            <a:spLocks noChangeShapeType="1"/>
          </p:cNvSpPr>
          <p:nvPr/>
        </p:nvSpPr>
        <p:spPr bwMode="auto">
          <a:xfrm flipH="1">
            <a:off x="6545217" y="4013200"/>
            <a:ext cx="184150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6" name="Group 206"/>
          <p:cNvGrpSpPr>
            <a:grpSpLocks/>
          </p:cNvGrpSpPr>
          <p:nvPr/>
        </p:nvGrpSpPr>
        <p:grpSpPr bwMode="auto">
          <a:xfrm>
            <a:off x="6651580" y="4017963"/>
            <a:ext cx="146050" cy="1425575"/>
            <a:chOff x="6128" y="2488"/>
            <a:chExt cx="229" cy="2245"/>
          </a:xfrm>
        </p:grpSpPr>
        <p:sp>
          <p:nvSpPr>
            <p:cNvPr id="37" name="Line 208"/>
            <p:cNvSpPr>
              <a:spLocks noChangeShapeType="1"/>
            </p:cNvSpPr>
            <p:nvPr/>
          </p:nvSpPr>
          <p:spPr bwMode="auto">
            <a:xfrm>
              <a:off x="6253" y="2488"/>
              <a:ext cx="0" cy="224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Line 207"/>
            <p:cNvSpPr>
              <a:spLocks noChangeShapeType="1"/>
            </p:cNvSpPr>
            <p:nvPr/>
          </p:nvSpPr>
          <p:spPr bwMode="auto">
            <a:xfrm>
              <a:off x="6128" y="4734"/>
              <a:ext cx="22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9" name="Rectangle 205"/>
          <p:cNvSpPr>
            <a:spLocks noChangeArrowheads="1"/>
          </p:cNvSpPr>
          <p:nvPr/>
        </p:nvSpPr>
        <p:spPr bwMode="auto">
          <a:xfrm rot="16200000">
            <a:off x="6630942" y="5240338"/>
            <a:ext cx="187325" cy="8255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0" name="Line 204"/>
          <p:cNvSpPr>
            <a:spLocks noChangeShapeType="1"/>
          </p:cNvSpPr>
          <p:nvPr/>
        </p:nvSpPr>
        <p:spPr bwMode="auto">
          <a:xfrm>
            <a:off x="6157867" y="4624388"/>
            <a:ext cx="382588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" name="Line 203"/>
          <p:cNvSpPr>
            <a:spLocks noChangeShapeType="1"/>
          </p:cNvSpPr>
          <p:nvPr/>
        </p:nvSpPr>
        <p:spPr bwMode="auto">
          <a:xfrm>
            <a:off x="6157867" y="4994275"/>
            <a:ext cx="382588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2" name="Line 202"/>
          <p:cNvSpPr>
            <a:spLocks noChangeShapeType="1"/>
          </p:cNvSpPr>
          <p:nvPr/>
        </p:nvSpPr>
        <p:spPr bwMode="auto">
          <a:xfrm>
            <a:off x="4521155" y="4624388"/>
            <a:ext cx="382587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" name="Line 201"/>
          <p:cNvSpPr>
            <a:spLocks noChangeShapeType="1"/>
          </p:cNvSpPr>
          <p:nvPr/>
        </p:nvSpPr>
        <p:spPr bwMode="auto">
          <a:xfrm>
            <a:off x="4521155" y="4994275"/>
            <a:ext cx="382587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4" name="Text Box 200"/>
          <p:cNvSpPr txBox="1">
            <a:spLocks noChangeArrowheads="1"/>
          </p:cNvSpPr>
          <p:nvPr/>
        </p:nvSpPr>
        <p:spPr bwMode="auto">
          <a:xfrm>
            <a:off x="4497342" y="3889375"/>
            <a:ext cx="771525" cy="3571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THGEM0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 Box 199"/>
          <p:cNvSpPr txBox="1">
            <a:spLocks noChangeArrowheads="1"/>
          </p:cNvSpPr>
          <p:nvPr/>
        </p:nvSpPr>
        <p:spPr bwMode="auto">
          <a:xfrm>
            <a:off x="3090817" y="3292475"/>
            <a:ext cx="842963" cy="39211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PMT R6041-506MOD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 Box 198"/>
          <p:cNvSpPr txBox="1">
            <a:spLocks noChangeArrowheads="1"/>
          </p:cNvSpPr>
          <p:nvPr/>
        </p:nvSpPr>
        <p:spPr bwMode="auto">
          <a:xfrm rot="16200000">
            <a:off x="6457111" y="3290094"/>
            <a:ext cx="7874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WLS film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197"/>
          <p:cNvSpPr txBox="1">
            <a:spLocks noChangeArrowheads="1"/>
          </p:cNvSpPr>
          <p:nvPr/>
        </p:nvSpPr>
        <p:spPr bwMode="auto">
          <a:xfrm rot="16200000">
            <a:off x="6608717" y="3067050"/>
            <a:ext cx="9048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Acrylic box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196"/>
          <p:cNvSpPr txBox="1">
            <a:spLocks noChangeArrowheads="1"/>
          </p:cNvSpPr>
          <p:nvPr/>
        </p:nvSpPr>
        <p:spPr bwMode="auto">
          <a:xfrm rot="16200000">
            <a:off x="6823030" y="4673600"/>
            <a:ext cx="471487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195"/>
          <p:cNvSpPr>
            <a:spLocks noChangeArrowheads="1"/>
          </p:cNvSpPr>
          <p:nvPr/>
        </p:nvSpPr>
        <p:spPr bwMode="auto">
          <a:xfrm rot="5400000">
            <a:off x="6141992" y="3698875"/>
            <a:ext cx="1644650" cy="44450"/>
          </a:xfrm>
          <a:prstGeom prst="rect">
            <a:avLst/>
          </a:prstGeom>
          <a:solidFill>
            <a:srgbClr val="BDD6EE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 Box 194"/>
          <p:cNvSpPr txBox="1">
            <a:spLocks noChangeArrowheads="1"/>
          </p:cNvSpPr>
          <p:nvPr/>
        </p:nvSpPr>
        <p:spPr bwMode="auto">
          <a:xfrm>
            <a:off x="6937330" y="5578475"/>
            <a:ext cx="446087" cy="200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20MΩ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 Box 193"/>
          <p:cNvSpPr txBox="1">
            <a:spLocks noChangeArrowheads="1"/>
          </p:cNvSpPr>
          <p:nvPr/>
        </p:nvSpPr>
        <p:spPr bwMode="auto">
          <a:xfrm>
            <a:off x="6075317" y="4354513"/>
            <a:ext cx="511175" cy="1762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0MΩ</a:t>
            </a:r>
            <a:endParaRPr kumimoji="0" lang="en-US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 Box 192"/>
          <p:cNvSpPr txBox="1">
            <a:spLocks noChangeArrowheads="1"/>
          </p:cNvSpPr>
          <p:nvPr/>
        </p:nvSpPr>
        <p:spPr bwMode="auto">
          <a:xfrm>
            <a:off x="6295980" y="4067175"/>
            <a:ext cx="409575" cy="1730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0" lang="en-US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 Box 191"/>
          <p:cNvSpPr txBox="1">
            <a:spLocks noChangeArrowheads="1"/>
          </p:cNvSpPr>
          <p:nvPr/>
        </p:nvSpPr>
        <p:spPr bwMode="auto">
          <a:xfrm>
            <a:off x="6789692" y="5216525"/>
            <a:ext cx="560388" cy="200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600MΩ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190"/>
          <p:cNvSpPr>
            <a:spLocks noChangeArrowheads="1"/>
          </p:cNvSpPr>
          <p:nvPr/>
        </p:nvSpPr>
        <p:spPr bwMode="auto">
          <a:xfrm rot="5400000">
            <a:off x="2787605" y="3248025"/>
            <a:ext cx="1531938" cy="1030287"/>
          </a:xfrm>
          <a:prstGeom prst="rect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5" name="Rectangle 189"/>
          <p:cNvSpPr>
            <a:spLocks noChangeArrowheads="1"/>
          </p:cNvSpPr>
          <p:nvPr/>
        </p:nvSpPr>
        <p:spPr bwMode="auto">
          <a:xfrm rot="5400000">
            <a:off x="3358311" y="3718719"/>
            <a:ext cx="1327150" cy="93662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6" name="Group 186"/>
          <p:cNvGrpSpPr>
            <a:grpSpLocks/>
          </p:cNvGrpSpPr>
          <p:nvPr/>
        </p:nvGrpSpPr>
        <p:grpSpPr bwMode="auto">
          <a:xfrm>
            <a:off x="3443242" y="4530725"/>
            <a:ext cx="142875" cy="123825"/>
            <a:chOff x="1076" y="3296"/>
            <a:chExt cx="225" cy="193"/>
          </a:xfrm>
        </p:grpSpPr>
        <p:sp>
          <p:nvSpPr>
            <p:cNvPr id="57" name="Line 188"/>
            <p:cNvSpPr>
              <a:spLocks noChangeShapeType="1"/>
            </p:cNvSpPr>
            <p:nvPr/>
          </p:nvSpPr>
          <p:spPr bwMode="auto">
            <a:xfrm>
              <a:off x="1199" y="3296"/>
              <a:ext cx="0" cy="19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Line 187"/>
            <p:cNvSpPr>
              <a:spLocks noChangeShapeType="1"/>
            </p:cNvSpPr>
            <p:nvPr/>
          </p:nvSpPr>
          <p:spPr bwMode="auto">
            <a:xfrm>
              <a:off x="1076" y="3490"/>
              <a:ext cx="22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59" name="Rectangle 185"/>
          <p:cNvSpPr>
            <a:spLocks noChangeArrowheads="1"/>
          </p:cNvSpPr>
          <p:nvPr/>
        </p:nvSpPr>
        <p:spPr bwMode="auto">
          <a:xfrm rot="5400000">
            <a:off x="6997655" y="3248025"/>
            <a:ext cx="1531938" cy="1030287"/>
          </a:xfrm>
          <a:prstGeom prst="rect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0" name="Rectangle 184"/>
          <p:cNvSpPr>
            <a:spLocks noChangeArrowheads="1"/>
          </p:cNvSpPr>
          <p:nvPr/>
        </p:nvSpPr>
        <p:spPr bwMode="auto">
          <a:xfrm rot="5400000">
            <a:off x="6630149" y="3729831"/>
            <a:ext cx="1327150" cy="9366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61" name="Group 179"/>
          <p:cNvGrpSpPr>
            <a:grpSpLocks/>
          </p:cNvGrpSpPr>
          <p:nvPr/>
        </p:nvGrpSpPr>
        <p:grpSpPr bwMode="auto">
          <a:xfrm>
            <a:off x="7653292" y="4530725"/>
            <a:ext cx="142875" cy="123825"/>
            <a:chOff x="7705" y="3296"/>
            <a:chExt cx="225" cy="193"/>
          </a:xfrm>
        </p:grpSpPr>
        <p:sp>
          <p:nvSpPr>
            <p:cNvPr id="62" name="Line 183"/>
            <p:cNvSpPr>
              <a:spLocks noChangeShapeType="1"/>
            </p:cNvSpPr>
            <p:nvPr/>
          </p:nvSpPr>
          <p:spPr bwMode="auto">
            <a:xfrm flipH="1">
              <a:off x="7731" y="3296"/>
              <a:ext cx="104" cy="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63" name="Group 180"/>
            <p:cNvGrpSpPr>
              <a:grpSpLocks/>
            </p:cNvGrpSpPr>
            <p:nvPr/>
          </p:nvGrpSpPr>
          <p:grpSpPr bwMode="auto">
            <a:xfrm>
              <a:off x="7705" y="3296"/>
              <a:ext cx="225" cy="193"/>
              <a:chOff x="7705" y="3296"/>
              <a:chExt cx="225" cy="193"/>
            </a:xfrm>
          </p:grpSpPr>
          <p:sp>
            <p:nvSpPr>
              <p:cNvPr id="64" name="Line 182"/>
              <p:cNvSpPr>
                <a:spLocks noChangeShapeType="1"/>
              </p:cNvSpPr>
              <p:nvPr/>
            </p:nvSpPr>
            <p:spPr bwMode="auto">
              <a:xfrm>
                <a:off x="7828" y="3296"/>
                <a:ext cx="0" cy="19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5" name="Line 181"/>
              <p:cNvSpPr>
                <a:spLocks noChangeShapeType="1"/>
              </p:cNvSpPr>
              <p:nvPr/>
            </p:nvSpPr>
            <p:spPr bwMode="auto">
              <a:xfrm>
                <a:off x="7705" y="3490"/>
                <a:ext cx="225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66" name="Text Box 178"/>
          <p:cNvSpPr txBox="1">
            <a:spLocks noChangeArrowheads="1"/>
          </p:cNvSpPr>
          <p:nvPr/>
        </p:nvSpPr>
        <p:spPr bwMode="auto">
          <a:xfrm>
            <a:off x="7513592" y="3554413"/>
            <a:ext cx="1131888" cy="3571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 level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Line 177"/>
          <p:cNvSpPr>
            <a:spLocks noChangeShapeType="1"/>
          </p:cNvSpPr>
          <p:nvPr/>
        </p:nvSpPr>
        <p:spPr bwMode="auto">
          <a:xfrm>
            <a:off x="7183392" y="2997200"/>
            <a:ext cx="0" cy="1657350"/>
          </a:xfrm>
          <a:prstGeom prst="lin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68" name="Group 172"/>
          <p:cNvGrpSpPr>
            <a:grpSpLocks/>
          </p:cNvGrpSpPr>
          <p:nvPr/>
        </p:nvGrpSpPr>
        <p:grpSpPr bwMode="auto">
          <a:xfrm>
            <a:off x="7170692" y="4638675"/>
            <a:ext cx="127000" cy="123825"/>
            <a:chOff x="6946" y="3464"/>
            <a:chExt cx="198" cy="193"/>
          </a:xfrm>
        </p:grpSpPr>
        <p:sp>
          <p:nvSpPr>
            <p:cNvPr id="69" name="Line 176"/>
            <p:cNvSpPr>
              <a:spLocks noChangeShapeType="1"/>
            </p:cNvSpPr>
            <p:nvPr/>
          </p:nvSpPr>
          <p:spPr bwMode="auto">
            <a:xfrm flipH="1">
              <a:off x="6969" y="3464"/>
              <a:ext cx="91" cy="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70" name="Group 173"/>
            <p:cNvGrpSpPr>
              <a:grpSpLocks/>
            </p:cNvGrpSpPr>
            <p:nvPr/>
          </p:nvGrpSpPr>
          <p:grpSpPr bwMode="auto">
            <a:xfrm>
              <a:off x="6946" y="3464"/>
              <a:ext cx="198" cy="193"/>
              <a:chOff x="6946" y="3464"/>
              <a:chExt cx="198" cy="193"/>
            </a:xfrm>
          </p:grpSpPr>
          <p:sp>
            <p:nvSpPr>
              <p:cNvPr id="71" name="Line 175"/>
              <p:cNvSpPr>
                <a:spLocks noChangeShapeType="1"/>
              </p:cNvSpPr>
              <p:nvPr/>
            </p:nvSpPr>
            <p:spPr bwMode="auto">
              <a:xfrm>
                <a:off x="7054" y="3464"/>
                <a:ext cx="0" cy="19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2" name="Line 174"/>
              <p:cNvSpPr>
                <a:spLocks noChangeShapeType="1"/>
              </p:cNvSpPr>
              <p:nvPr/>
            </p:nvSpPr>
            <p:spPr bwMode="auto">
              <a:xfrm>
                <a:off x="6946" y="3658"/>
                <a:ext cx="198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73" name="Line 171"/>
          <p:cNvSpPr>
            <a:spLocks noChangeShapeType="1"/>
          </p:cNvSpPr>
          <p:nvPr/>
        </p:nvSpPr>
        <p:spPr bwMode="auto">
          <a:xfrm>
            <a:off x="4119517" y="3001963"/>
            <a:ext cx="0" cy="1652587"/>
          </a:xfrm>
          <a:prstGeom prst="lin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74" name="Group 166"/>
          <p:cNvGrpSpPr>
            <a:grpSpLocks/>
          </p:cNvGrpSpPr>
          <p:nvPr/>
        </p:nvGrpSpPr>
        <p:grpSpPr bwMode="auto">
          <a:xfrm>
            <a:off x="3994105" y="4635500"/>
            <a:ext cx="127000" cy="123825"/>
            <a:chOff x="1942" y="3460"/>
            <a:chExt cx="198" cy="193"/>
          </a:xfrm>
        </p:grpSpPr>
        <p:sp>
          <p:nvSpPr>
            <p:cNvPr id="75" name="Line 170"/>
            <p:cNvSpPr>
              <a:spLocks noChangeShapeType="1"/>
            </p:cNvSpPr>
            <p:nvPr/>
          </p:nvSpPr>
          <p:spPr bwMode="auto">
            <a:xfrm flipH="1">
              <a:off x="2049" y="3462"/>
              <a:ext cx="91" cy="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76" name="Group 167"/>
            <p:cNvGrpSpPr>
              <a:grpSpLocks/>
            </p:cNvGrpSpPr>
            <p:nvPr/>
          </p:nvGrpSpPr>
          <p:grpSpPr bwMode="auto">
            <a:xfrm>
              <a:off x="1942" y="3460"/>
              <a:ext cx="198" cy="193"/>
              <a:chOff x="1942" y="3460"/>
              <a:chExt cx="198" cy="193"/>
            </a:xfrm>
          </p:grpSpPr>
          <p:sp>
            <p:nvSpPr>
              <p:cNvPr id="77" name="Line 169"/>
              <p:cNvSpPr>
                <a:spLocks noChangeShapeType="1"/>
              </p:cNvSpPr>
              <p:nvPr/>
            </p:nvSpPr>
            <p:spPr bwMode="auto">
              <a:xfrm>
                <a:off x="2050" y="3460"/>
                <a:ext cx="0" cy="19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8" name="Line 168"/>
              <p:cNvSpPr>
                <a:spLocks noChangeShapeType="1"/>
              </p:cNvSpPr>
              <p:nvPr/>
            </p:nvSpPr>
            <p:spPr bwMode="auto">
              <a:xfrm>
                <a:off x="1942" y="3654"/>
                <a:ext cx="198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79" name="Line 165"/>
          <p:cNvSpPr>
            <a:spLocks noChangeShapeType="1"/>
          </p:cNvSpPr>
          <p:nvPr/>
        </p:nvSpPr>
        <p:spPr bwMode="auto">
          <a:xfrm>
            <a:off x="4521155" y="5453063"/>
            <a:ext cx="1770062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0" name="Line 164"/>
          <p:cNvSpPr>
            <a:spLocks noChangeShapeType="1"/>
          </p:cNvSpPr>
          <p:nvPr/>
        </p:nvSpPr>
        <p:spPr bwMode="auto">
          <a:xfrm>
            <a:off x="4521155" y="5326063"/>
            <a:ext cx="1770062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1" name="Rectangle 163"/>
          <p:cNvSpPr>
            <a:spLocks noChangeArrowheads="1"/>
          </p:cNvSpPr>
          <p:nvPr/>
        </p:nvSpPr>
        <p:spPr bwMode="auto">
          <a:xfrm>
            <a:off x="5268867" y="5330825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2" name="Rectangle 162"/>
          <p:cNvSpPr>
            <a:spLocks noChangeArrowheads="1"/>
          </p:cNvSpPr>
          <p:nvPr/>
        </p:nvSpPr>
        <p:spPr bwMode="auto">
          <a:xfrm>
            <a:off x="5783217" y="5329238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3" name="Rectangle 161"/>
          <p:cNvSpPr>
            <a:spLocks noChangeArrowheads="1"/>
          </p:cNvSpPr>
          <p:nvPr/>
        </p:nvSpPr>
        <p:spPr bwMode="auto">
          <a:xfrm>
            <a:off x="4748167" y="5330825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4" name="Line 160"/>
          <p:cNvSpPr>
            <a:spLocks noChangeShapeType="1"/>
          </p:cNvSpPr>
          <p:nvPr/>
        </p:nvSpPr>
        <p:spPr bwMode="auto">
          <a:xfrm flipV="1">
            <a:off x="4535442" y="4230688"/>
            <a:ext cx="1754188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5" name="Line 159"/>
          <p:cNvSpPr>
            <a:spLocks noChangeShapeType="1"/>
          </p:cNvSpPr>
          <p:nvPr/>
        </p:nvSpPr>
        <p:spPr bwMode="auto">
          <a:xfrm>
            <a:off x="4535442" y="4111625"/>
            <a:ext cx="1754188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6" name="Rectangle 158"/>
          <p:cNvSpPr>
            <a:spLocks noChangeArrowheads="1"/>
          </p:cNvSpPr>
          <p:nvPr/>
        </p:nvSpPr>
        <p:spPr bwMode="auto">
          <a:xfrm>
            <a:off x="5284742" y="4108450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7" name="Rectangle 157"/>
          <p:cNvSpPr>
            <a:spLocks noChangeArrowheads="1"/>
          </p:cNvSpPr>
          <p:nvPr/>
        </p:nvSpPr>
        <p:spPr bwMode="auto">
          <a:xfrm>
            <a:off x="5797505" y="4108450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8" name="Rectangle 156"/>
          <p:cNvSpPr>
            <a:spLocks noChangeArrowheads="1"/>
          </p:cNvSpPr>
          <p:nvPr/>
        </p:nvSpPr>
        <p:spPr bwMode="auto">
          <a:xfrm>
            <a:off x="4762455" y="4108450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89" name="Group 152"/>
          <p:cNvGrpSpPr>
            <a:grpSpLocks/>
          </p:cNvGrpSpPr>
          <p:nvPr/>
        </p:nvGrpSpPr>
        <p:grpSpPr bwMode="auto">
          <a:xfrm>
            <a:off x="4521155" y="2576513"/>
            <a:ext cx="1900237" cy="241300"/>
            <a:chOff x="4122" y="3648"/>
            <a:chExt cx="2992" cy="380"/>
          </a:xfrm>
        </p:grpSpPr>
        <p:sp>
          <p:nvSpPr>
            <p:cNvPr id="90" name="Rectangle 155"/>
            <p:cNvSpPr>
              <a:spLocks noChangeArrowheads="1"/>
            </p:cNvSpPr>
            <p:nvPr/>
          </p:nvSpPr>
          <p:spPr bwMode="auto">
            <a:xfrm>
              <a:off x="4122" y="3648"/>
              <a:ext cx="2847" cy="363"/>
            </a:xfrm>
            <a:prstGeom prst="rect">
              <a:avLst/>
            </a:prstGeom>
            <a:solidFill>
              <a:srgbClr val="CCFFFF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" name="Text Box 154"/>
            <p:cNvSpPr txBox="1">
              <a:spLocks noChangeArrowheads="1"/>
            </p:cNvSpPr>
            <p:nvPr/>
          </p:nvSpPr>
          <p:spPr bwMode="auto">
            <a:xfrm>
              <a:off x="5958" y="3685"/>
              <a:ext cx="1156" cy="3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1.45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Text Box 153"/>
            <p:cNvSpPr txBox="1">
              <a:spLocks noChangeArrowheads="1"/>
            </p:cNvSpPr>
            <p:nvPr/>
          </p:nvSpPr>
          <p:spPr bwMode="auto">
            <a:xfrm>
              <a:off x="4226" y="3684"/>
              <a:ext cx="1628" cy="3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Acrylic plate</a:t>
              </a:r>
              <a:endPara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3" name="Group 146"/>
          <p:cNvGrpSpPr>
            <a:grpSpLocks/>
          </p:cNvGrpSpPr>
          <p:nvPr/>
        </p:nvGrpSpPr>
        <p:grpSpPr bwMode="auto">
          <a:xfrm>
            <a:off x="4559255" y="3170238"/>
            <a:ext cx="1768475" cy="127000"/>
            <a:chOff x="4182" y="5702"/>
            <a:chExt cx="2786" cy="201"/>
          </a:xfrm>
        </p:grpSpPr>
        <p:sp>
          <p:nvSpPr>
            <p:cNvPr id="94" name="Line 151"/>
            <p:cNvSpPr>
              <a:spLocks noChangeShapeType="1"/>
            </p:cNvSpPr>
            <p:nvPr/>
          </p:nvSpPr>
          <p:spPr bwMode="auto">
            <a:xfrm>
              <a:off x="4182" y="5903"/>
              <a:ext cx="2786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5" name="Line 150"/>
            <p:cNvSpPr>
              <a:spLocks noChangeShapeType="1"/>
            </p:cNvSpPr>
            <p:nvPr/>
          </p:nvSpPr>
          <p:spPr bwMode="auto">
            <a:xfrm>
              <a:off x="4182" y="5702"/>
              <a:ext cx="2786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6" name="Rectangle 149"/>
            <p:cNvSpPr>
              <a:spLocks noChangeArrowheads="1"/>
            </p:cNvSpPr>
            <p:nvPr/>
          </p:nvSpPr>
          <p:spPr bwMode="auto">
            <a:xfrm>
              <a:off x="5360" y="5710"/>
              <a:ext cx="460" cy="186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Rectangle 148"/>
            <p:cNvSpPr>
              <a:spLocks noChangeArrowheads="1"/>
            </p:cNvSpPr>
            <p:nvPr/>
          </p:nvSpPr>
          <p:spPr bwMode="auto">
            <a:xfrm>
              <a:off x="6168" y="5710"/>
              <a:ext cx="460" cy="18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Rectangle 147"/>
            <p:cNvSpPr>
              <a:spLocks noChangeArrowheads="1"/>
            </p:cNvSpPr>
            <p:nvPr/>
          </p:nvSpPr>
          <p:spPr bwMode="auto">
            <a:xfrm>
              <a:off x="4539" y="5710"/>
              <a:ext cx="460" cy="18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99" name="Group 100"/>
          <p:cNvGrpSpPr>
            <a:grpSpLocks/>
          </p:cNvGrpSpPr>
          <p:nvPr/>
        </p:nvGrpSpPr>
        <p:grpSpPr bwMode="auto">
          <a:xfrm>
            <a:off x="4525917" y="2066925"/>
            <a:ext cx="1895475" cy="430213"/>
            <a:chOff x="4128" y="2876"/>
            <a:chExt cx="2986" cy="678"/>
          </a:xfrm>
        </p:grpSpPr>
        <p:sp>
          <p:nvSpPr>
            <p:cNvPr id="100" name="Text Box 145"/>
            <p:cNvSpPr txBox="1">
              <a:spLocks noChangeArrowheads="1"/>
            </p:cNvSpPr>
            <p:nvPr/>
          </p:nvSpPr>
          <p:spPr bwMode="auto">
            <a:xfrm>
              <a:off x="4128" y="2876"/>
              <a:ext cx="2986" cy="5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11x11 matrix (5x5 active) MPPC S10931-100P</a:t>
              </a:r>
              <a:endPara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01" name="Group 141"/>
            <p:cNvGrpSpPr>
              <a:grpSpLocks/>
            </p:cNvGrpSpPr>
            <p:nvPr/>
          </p:nvGrpSpPr>
          <p:grpSpPr bwMode="auto">
            <a:xfrm>
              <a:off x="5497" y="3413"/>
              <a:ext cx="197" cy="141"/>
              <a:chOff x="3945" y="100"/>
              <a:chExt cx="592" cy="314"/>
            </a:xfrm>
          </p:grpSpPr>
          <p:sp>
            <p:nvSpPr>
              <p:cNvPr id="142" name="Rectangle 144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3" name="Line 143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4" name="Line 142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2" name="Group 137"/>
            <p:cNvGrpSpPr>
              <a:grpSpLocks/>
            </p:cNvGrpSpPr>
            <p:nvPr/>
          </p:nvGrpSpPr>
          <p:grpSpPr bwMode="auto">
            <a:xfrm>
              <a:off x="5748" y="3413"/>
              <a:ext cx="197" cy="141"/>
              <a:chOff x="3945" y="100"/>
              <a:chExt cx="592" cy="314"/>
            </a:xfrm>
          </p:grpSpPr>
          <p:sp>
            <p:nvSpPr>
              <p:cNvPr id="139" name="Rectangle 140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0" name="Line 139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1" name="Line 138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3" name="Group 133"/>
            <p:cNvGrpSpPr>
              <a:grpSpLocks/>
            </p:cNvGrpSpPr>
            <p:nvPr/>
          </p:nvGrpSpPr>
          <p:grpSpPr bwMode="auto">
            <a:xfrm>
              <a:off x="5241" y="3413"/>
              <a:ext cx="197" cy="141"/>
              <a:chOff x="3945" y="100"/>
              <a:chExt cx="592" cy="314"/>
            </a:xfrm>
          </p:grpSpPr>
          <p:sp>
            <p:nvSpPr>
              <p:cNvPr id="136" name="Rectangle 136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7" name="Line 135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8" name="Line 134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4" name="Group 129"/>
            <p:cNvGrpSpPr>
              <a:grpSpLocks/>
            </p:cNvGrpSpPr>
            <p:nvPr/>
          </p:nvGrpSpPr>
          <p:grpSpPr bwMode="auto">
            <a:xfrm>
              <a:off x="5997" y="3413"/>
              <a:ext cx="197" cy="141"/>
              <a:chOff x="3945" y="100"/>
              <a:chExt cx="592" cy="314"/>
            </a:xfrm>
          </p:grpSpPr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4" name="Line 131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5" name="Line 130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5" name="Group 125"/>
            <p:cNvGrpSpPr>
              <a:grpSpLocks/>
            </p:cNvGrpSpPr>
            <p:nvPr/>
          </p:nvGrpSpPr>
          <p:grpSpPr bwMode="auto">
            <a:xfrm>
              <a:off x="4988" y="3413"/>
              <a:ext cx="197" cy="141"/>
              <a:chOff x="3945" y="100"/>
              <a:chExt cx="592" cy="314"/>
            </a:xfrm>
          </p:grpSpPr>
          <p:sp>
            <p:nvSpPr>
              <p:cNvPr id="130" name="Rectangle 128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1" name="Line 127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2" name="Line 126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6" name="Group 121"/>
            <p:cNvGrpSpPr>
              <a:grpSpLocks/>
            </p:cNvGrpSpPr>
            <p:nvPr/>
          </p:nvGrpSpPr>
          <p:grpSpPr bwMode="auto">
            <a:xfrm>
              <a:off x="6254" y="3413"/>
              <a:ext cx="197" cy="141"/>
              <a:chOff x="3945" y="100"/>
              <a:chExt cx="592" cy="314"/>
            </a:xfrm>
          </p:grpSpPr>
          <p:sp>
            <p:nvSpPr>
              <p:cNvPr id="127" name="Rectangle 124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8" name="Line 123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9" name="Line 122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7" name="Group 117"/>
            <p:cNvGrpSpPr>
              <a:grpSpLocks/>
            </p:cNvGrpSpPr>
            <p:nvPr/>
          </p:nvGrpSpPr>
          <p:grpSpPr bwMode="auto">
            <a:xfrm>
              <a:off x="6494" y="3413"/>
              <a:ext cx="197" cy="141"/>
              <a:chOff x="3945" y="100"/>
              <a:chExt cx="592" cy="314"/>
            </a:xfrm>
          </p:grpSpPr>
          <p:sp>
            <p:nvSpPr>
              <p:cNvPr id="124" name="Rectangle 120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5" name="Line 119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Line 118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8" name="Group 113"/>
            <p:cNvGrpSpPr>
              <a:grpSpLocks/>
            </p:cNvGrpSpPr>
            <p:nvPr/>
          </p:nvGrpSpPr>
          <p:grpSpPr bwMode="auto">
            <a:xfrm>
              <a:off x="6735" y="3413"/>
              <a:ext cx="197" cy="141"/>
              <a:chOff x="3945" y="100"/>
              <a:chExt cx="592" cy="314"/>
            </a:xfrm>
          </p:grpSpPr>
          <p:sp>
            <p:nvSpPr>
              <p:cNvPr id="121" name="Rectangle 116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Line 115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3" name="Line 114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9" name="Group 109"/>
            <p:cNvGrpSpPr>
              <a:grpSpLocks/>
            </p:cNvGrpSpPr>
            <p:nvPr/>
          </p:nvGrpSpPr>
          <p:grpSpPr bwMode="auto">
            <a:xfrm>
              <a:off x="4739" y="3413"/>
              <a:ext cx="197" cy="141"/>
              <a:chOff x="3945" y="100"/>
              <a:chExt cx="592" cy="314"/>
            </a:xfrm>
          </p:grpSpPr>
          <p:sp>
            <p:nvSpPr>
              <p:cNvPr id="118" name="Rectangle 112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9" name="Line 111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0" name="Line 110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0" name="Group 105"/>
            <p:cNvGrpSpPr>
              <a:grpSpLocks/>
            </p:cNvGrpSpPr>
            <p:nvPr/>
          </p:nvGrpSpPr>
          <p:grpSpPr bwMode="auto">
            <a:xfrm>
              <a:off x="4489" y="3413"/>
              <a:ext cx="197" cy="141"/>
              <a:chOff x="3945" y="100"/>
              <a:chExt cx="592" cy="314"/>
            </a:xfrm>
          </p:grpSpPr>
          <p:sp>
            <p:nvSpPr>
              <p:cNvPr id="115" name="Rectangle 108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6" name="Line 107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7" name="Line 106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1" name="Group 101"/>
            <p:cNvGrpSpPr>
              <a:grpSpLocks/>
            </p:cNvGrpSpPr>
            <p:nvPr/>
          </p:nvGrpSpPr>
          <p:grpSpPr bwMode="auto">
            <a:xfrm>
              <a:off x="4239" y="3413"/>
              <a:ext cx="197" cy="141"/>
              <a:chOff x="3945" y="100"/>
              <a:chExt cx="592" cy="314"/>
            </a:xfrm>
          </p:grpSpPr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3" name="Line 103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4" name="Line 102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145" name="Rectangle 99"/>
          <p:cNvSpPr>
            <a:spLocks noChangeArrowheads="1"/>
          </p:cNvSpPr>
          <p:nvPr/>
        </p:nvSpPr>
        <p:spPr bwMode="auto">
          <a:xfrm rot="10800000">
            <a:off x="7512005" y="5457825"/>
            <a:ext cx="206375" cy="10001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6" name="Rectangle 98"/>
          <p:cNvSpPr>
            <a:spLocks noChangeArrowheads="1"/>
          </p:cNvSpPr>
          <p:nvPr/>
        </p:nvSpPr>
        <p:spPr bwMode="auto">
          <a:xfrm rot="10800000">
            <a:off x="8120017" y="5457825"/>
            <a:ext cx="206375" cy="10001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7" name="Rectangle 97"/>
          <p:cNvSpPr>
            <a:spLocks noChangeArrowheads="1"/>
          </p:cNvSpPr>
          <p:nvPr/>
        </p:nvSpPr>
        <p:spPr bwMode="auto">
          <a:xfrm rot="10800000">
            <a:off x="7821567" y="5457825"/>
            <a:ext cx="206375" cy="10001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8" name="Text Box 96"/>
          <p:cNvSpPr txBox="1">
            <a:spLocks noChangeArrowheads="1"/>
          </p:cNvSpPr>
          <p:nvPr/>
        </p:nvSpPr>
        <p:spPr bwMode="auto">
          <a:xfrm>
            <a:off x="3760742" y="6022975"/>
            <a:ext cx="1336675" cy="5746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Chamber bottom, including two Al windows Ø 50 mm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Line 95"/>
          <p:cNvSpPr>
            <a:spLocks noChangeShapeType="1"/>
          </p:cNvSpPr>
          <p:nvPr/>
        </p:nvSpPr>
        <p:spPr bwMode="auto">
          <a:xfrm>
            <a:off x="3779792" y="5880100"/>
            <a:ext cx="1008063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0" name="Line 94"/>
          <p:cNvSpPr>
            <a:spLocks noChangeShapeType="1"/>
          </p:cNvSpPr>
          <p:nvPr/>
        </p:nvSpPr>
        <p:spPr bwMode="auto">
          <a:xfrm>
            <a:off x="6041980" y="5880100"/>
            <a:ext cx="992187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1" name="Line 93"/>
          <p:cNvSpPr>
            <a:spLocks noChangeShapeType="1"/>
          </p:cNvSpPr>
          <p:nvPr/>
        </p:nvSpPr>
        <p:spPr bwMode="auto">
          <a:xfrm>
            <a:off x="4779917" y="5880100"/>
            <a:ext cx="1304925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2" name="Line 92"/>
          <p:cNvSpPr>
            <a:spLocks noChangeShapeType="1"/>
          </p:cNvSpPr>
          <p:nvPr/>
        </p:nvSpPr>
        <p:spPr bwMode="auto">
          <a:xfrm>
            <a:off x="3779792" y="5997575"/>
            <a:ext cx="1008063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" name="Line 91"/>
          <p:cNvSpPr>
            <a:spLocks noChangeShapeType="1"/>
          </p:cNvSpPr>
          <p:nvPr/>
        </p:nvSpPr>
        <p:spPr bwMode="auto">
          <a:xfrm>
            <a:off x="6041980" y="5997575"/>
            <a:ext cx="992187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4" name="Line 90"/>
          <p:cNvSpPr>
            <a:spLocks noChangeShapeType="1"/>
          </p:cNvSpPr>
          <p:nvPr/>
        </p:nvSpPr>
        <p:spPr bwMode="auto">
          <a:xfrm>
            <a:off x="4764042" y="5997575"/>
            <a:ext cx="1306513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55" name="Group 84"/>
          <p:cNvGrpSpPr>
            <a:grpSpLocks/>
          </p:cNvGrpSpPr>
          <p:nvPr/>
        </p:nvGrpSpPr>
        <p:grpSpPr bwMode="auto">
          <a:xfrm>
            <a:off x="7696155" y="5514975"/>
            <a:ext cx="153987" cy="271463"/>
            <a:chOff x="9122" y="9395"/>
            <a:chExt cx="242" cy="427"/>
          </a:xfrm>
        </p:grpSpPr>
        <p:sp>
          <p:nvSpPr>
            <p:cNvPr id="156" name="Line 89"/>
            <p:cNvSpPr>
              <a:spLocks noChangeShapeType="1"/>
            </p:cNvSpPr>
            <p:nvPr/>
          </p:nvSpPr>
          <p:spPr bwMode="auto">
            <a:xfrm>
              <a:off x="9239" y="9395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7" name="Line 88"/>
            <p:cNvSpPr>
              <a:spLocks noChangeShapeType="1"/>
            </p:cNvSpPr>
            <p:nvPr/>
          </p:nvSpPr>
          <p:spPr bwMode="auto">
            <a:xfrm>
              <a:off x="9122" y="9619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8" name="Line 87"/>
            <p:cNvSpPr>
              <a:spLocks noChangeShapeType="1"/>
            </p:cNvSpPr>
            <p:nvPr/>
          </p:nvSpPr>
          <p:spPr bwMode="auto">
            <a:xfrm>
              <a:off x="9128" y="9690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9" name="Line 86"/>
            <p:cNvSpPr>
              <a:spLocks noChangeShapeType="1"/>
            </p:cNvSpPr>
            <p:nvPr/>
          </p:nvSpPr>
          <p:spPr bwMode="auto">
            <a:xfrm>
              <a:off x="9239" y="9703"/>
              <a:ext cx="0" cy="1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0" name="Line 85"/>
            <p:cNvSpPr>
              <a:spLocks noChangeShapeType="1"/>
            </p:cNvSpPr>
            <p:nvPr/>
          </p:nvSpPr>
          <p:spPr bwMode="auto">
            <a:xfrm>
              <a:off x="9122" y="9822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1" name="Group 78"/>
          <p:cNvGrpSpPr>
            <a:grpSpLocks/>
          </p:cNvGrpSpPr>
          <p:nvPr/>
        </p:nvGrpSpPr>
        <p:grpSpPr bwMode="auto">
          <a:xfrm>
            <a:off x="7999367" y="5516563"/>
            <a:ext cx="153988" cy="271462"/>
            <a:chOff x="9122" y="9395"/>
            <a:chExt cx="242" cy="427"/>
          </a:xfrm>
        </p:grpSpPr>
        <p:sp>
          <p:nvSpPr>
            <p:cNvPr id="162" name="Line 83"/>
            <p:cNvSpPr>
              <a:spLocks noChangeShapeType="1"/>
            </p:cNvSpPr>
            <p:nvPr/>
          </p:nvSpPr>
          <p:spPr bwMode="auto">
            <a:xfrm>
              <a:off x="9239" y="9395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3" name="Line 82"/>
            <p:cNvSpPr>
              <a:spLocks noChangeShapeType="1"/>
            </p:cNvSpPr>
            <p:nvPr/>
          </p:nvSpPr>
          <p:spPr bwMode="auto">
            <a:xfrm>
              <a:off x="9122" y="9619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" name="Line 81"/>
            <p:cNvSpPr>
              <a:spLocks noChangeShapeType="1"/>
            </p:cNvSpPr>
            <p:nvPr/>
          </p:nvSpPr>
          <p:spPr bwMode="auto">
            <a:xfrm>
              <a:off x="9128" y="9690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5" name="Line 80"/>
            <p:cNvSpPr>
              <a:spLocks noChangeShapeType="1"/>
            </p:cNvSpPr>
            <p:nvPr/>
          </p:nvSpPr>
          <p:spPr bwMode="auto">
            <a:xfrm>
              <a:off x="9239" y="9703"/>
              <a:ext cx="0" cy="1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6" name="Line 79"/>
            <p:cNvSpPr>
              <a:spLocks noChangeShapeType="1"/>
            </p:cNvSpPr>
            <p:nvPr/>
          </p:nvSpPr>
          <p:spPr bwMode="auto">
            <a:xfrm>
              <a:off x="9122" y="9822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67" name="Rectangle 77"/>
          <p:cNvSpPr>
            <a:spLocks noChangeArrowheads="1"/>
          </p:cNvSpPr>
          <p:nvPr/>
        </p:nvSpPr>
        <p:spPr bwMode="auto">
          <a:xfrm>
            <a:off x="7453267" y="5391150"/>
            <a:ext cx="927100" cy="487363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8" name="Text Box 76"/>
          <p:cNvSpPr txBox="1">
            <a:spLocks noChangeArrowheads="1"/>
          </p:cNvSpPr>
          <p:nvPr/>
        </p:nvSpPr>
        <p:spPr bwMode="auto">
          <a:xfrm>
            <a:off x="7443742" y="5880100"/>
            <a:ext cx="1296988" cy="3762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R=20MΩ</a:t>
            </a:r>
            <a:b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C=5x4.7nF(x6.3kV)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Text Box 74"/>
          <p:cNvSpPr txBox="1">
            <a:spLocks noChangeArrowheads="1"/>
          </p:cNvSpPr>
          <p:nvPr/>
        </p:nvSpPr>
        <p:spPr bwMode="auto">
          <a:xfrm>
            <a:off x="5837192" y="2854325"/>
            <a:ext cx="476250" cy="2238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Anode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Text Box 72"/>
          <p:cNvSpPr txBox="1">
            <a:spLocks noChangeArrowheads="1"/>
          </p:cNvSpPr>
          <p:nvPr/>
        </p:nvSpPr>
        <p:spPr bwMode="auto">
          <a:xfrm>
            <a:off x="6083255" y="4697413"/>
            <a:ext cx="511175" cy="1762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0MΩ</a:t>
            </a:r>
            <a:endParaRPr kumimoji="0" lang="en-US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Text Box 71"/>
          <p:cNvSpPr txBox="1">
            <a:spLocks noChangeArrowheads="1"/>
          </p:cNvSpPr>
          <p:nvPr/>
        </p:nvSpPr>
        <p:spPr bwMode="auto">
          <a:xfrm>
            <a:off x="6088017" y="5106988"/>
            <a:ext cx="511175" cy="1762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0MΩ</a:t>
            </a:r>
            <a:endParaRPr kumimoji="0" lang="en-US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70"/>
          <p:cNvSpPr>
            <a:spLocks noChangeArrowheads="1"/>
          </p:cNvSpPr>
          <p:nvPr/>
        </p:nvSpPr>
        <p:spPr bwMode="auto">
          <a:xfrm rot="5400000">
            <a:off x="2765380" y="3429000"/>
            <a:ext cx="3254375" cy="174625"/>
          </a:xfrm>
          <a:prstGeom prst="rect">
            <a:avLst/>
          </a:prstGeom>
          <a:solidFill>
            <a:srgbClr val="CC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5" name="Line 69"/>
          <p:cNvSpPr>
            <a:spLocks noChangeShapeType="1"/>
          </p:cNvSpPr>
          <p:nvPr/>
        </p:nvSpPr>
        <p:spPr bwMode="auto">
          <a:xfrm flipH="1">
            <a:off x="4290967" y="1946275"/>
            <a:ext cx="2695575" cy="0"/>
          </a:xfrm>
          <a:prstGeom prst="line">
            <a:avLst/>
          </a:prstGeom>
          <a:noFill/>
          <a:ln w="9525" cap="sq">
            <a:solidFill>
              <a:srgbClr val="000000"/>
            </a:solidFill>
            <a:miter lim="800000"/>
            <a:headEnd type="arrow" w="med" len="lg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6" name="Text Box 68"/>
          <p:cNvSpPr txBox="1">
            <a:spLocks noChangeArrowheads="1"/>
          </p:cNvSpPr>
          <p:nvPr/>
        </p:nvSpPr>
        <p:spPr bwMode="auto">
          <a:xfrm>
            <a:off x="5020534" y="1700483"/>
            <a:ext cx="1732663" cy="18564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141x141 mm</a:t>
            </a:r>
            <a:r>
              <a:rPr kumimoji="0" lang="en-US" altLang="ru-RU" sz="1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Text Box 67"/>
          <p:cNvSpPr txBox="1">
            <a:spLocks noChangeArrowheads="1"/>
          </p:cNvSpPr>
          <p:nvPr/>
        </p:nvSpPr>
        <p:spPr bwMode="auto">
          <a:xfrm rot="16200000">
            <a:off x="4144917" y="4635501"/>
            <a:ext cx="47148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66"/>
          <p:cNvSpPr>
            <a:spLocks noChangeArrowheads="1"/>
          </p:cNvSpPr>
          <p:nvPr/>
        </p:nvSpPr>
        <p:spPr bwMode="auto">
          <a:xfrm>
            <a:off x="4170317" y="2889250"/>
            <a:ext cx="130175" cy="17208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9" name="Text Box 65"/>
          <p:cNvSpPr txBox="1">
            <a:spLocks noChangeArrowheads="1"/>
          </p:cNvSpPr>
          <p:nvPr/>
        </p:nvSpPr>
        <p:spPr bwMode="auto">
          <a:xfrm>
            <a:off x="2882855" y="2147888"/>
            <a:ext cx="1336675" cy="7429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Hole in acrylic box 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Ø ≈ 65 mm</a:t>
            </a:r>
            <a:b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 WLS film in front of PMT#1)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Freeform 64"/>
          <p:cNvSpPr>
            <a:spLocks noChangeArrowheads="1"/>
          </p:cNvSpPr>
          <p:nvPr/>
        </p:nvSpPr>
        <p:spPr bwMode="auto">
          <a:xfrm>
            <a:off x="2889205" y="3827463"/>
            <a:ext cx="5492750" cy="50800"/>
          </a:xfrm>
          <a:custGeom>
            <a:avLst/>
            <a:gdLst>
              <a:gd name="T0" fmla="*/ 0 w 2599"/>
              <a:gd name="T1" fmla="*/ 113 h 113"/>
              <a:gd name="T2" fmla="*/ 113 w 2599"/>
              <a:gd name="T3" fmla="*/ 0 h 113"/>
              <a:gd name="T4" fmla="*/ 226 w 2599"/>
              <a:gd name="T5" fmla="*/ 113 h 113"/>
              <a:gd name="T6" fmla="*/ 339 w 2599"/>
              <a:gd name="T7" fmla="*/ 0 h 113"/>
              <a:gd name="T8" fmla="*/ 452 w 2599"/>
              <a:gd name="T9" fmla="*/ 113 h 113"/>
              <a:gd name="T10" fmla="*/ 565 w 2599"/>
              <a:gd name="T11" fmla="*/ 0 h 113"/>
              <a:gd name="T12" fmla="*/ 678 w 2599"/>
              <a:gd name="T13" fmla="*/ 113 h 113"/>
              <a:gd name="T14" fmla="*/ 791 w 2599"/>
              <a:gd name="T15" fmla="*/ 0 h 113"/>
              <a:gd name="T16" fmla="*/ 904 w 2599"/>
              <a:gd name="T17" fmla="*/ 113 h 113"/>
              <a:gd name="T18" fmla="*/ 1017 w 2599"/>
              <a:gd name="T19" fmla="*/ 0 h 113"/>
              <a:gd name="T20" fmla="*/ 1130 w 2599"/>
              <a:gd name="T21" fmla="*/ 113 h 113"/>
              <a:gd name="T22" fmla="*/ 1243 w 2599"/>
              <a:gd name="T23" fmla="*/ 0 h 113"/>
              <a:gd name="T24" fmla="*/ 1356 w 2599"/>
              <a:gd name="T25" fmla="*/ 113 h 113"/>
              <a:gd name="T26" fmla="*/ 1469 w 2599"/>
              <a:gd name="T27" fmla="*/ 0 h 113"/>
              <a:gd name="T28" fmla="*/ 1582 w 2599"/>
              <a:gd name="T29" fmla="*/ 113 h 113"/>
              <a:gd name="T30" fmla="*/ 1695 w 2599"/>
              <a:gd name="T31" fmla="*/ 0 h 113"/>
              <a:gd name="T32" fmla="*/ 1808 w 2599"/>
              <a:gd name="T33" fmla="*/ 113 h 113"/>
              <a:gd name="T34" fmla="*/ 1921 w 2599"/>
              <a:gd name="T35" fmla="*/ 0 h 113"/>
              <a:gd name="T36" fmla="*/ 2034 w 2599"/>
              <a:gd name="T37" fmla="*/ 113 h 113"/>
              <a:gd name="T38" fmla="*/ 2147 w 2599"/>
              <a:gd name="T39" fmla="*/ 0 h 113"/>
              <a:gd name="T40" fmla="*/ 2260 w 2599"/>
              <a:gd name="T41" fmla="*/ 113 h 113"/>
              <a:gd name="T42" fmla="*/ 2373 w 2599"/>
              <a:gd name="T43" fmla="*/ 0 h 113"/>
              <a:gd name="T44" fmla="*/ 2486 w 2599"/>
              <a:gd name="T45" fmla="*/ 113 h 113"/>
              <a:gd name="T46" fmla="*/ 2599 w 2599"/>
              <a:gd name="T47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99" h="113">
                <a:moveTo>
                  <a:pt x="0" y="113"/>
                </a:moveTo>
                <a:cubicBezTo>
                  <a:pt x="37" y="56"/>
                  <a:pt x="75" y="0"/>
                  <a:pt x="113" y="0"/>
                </a:cubicBezTo>
                <a:cubicBezTo>
                  <a:pt x="151" y="0"/>
                  <a:pt x="188" y="113"/>
                  <a:pt x="226" y="113"/>
                </a:cubicBezTo>
                <a:cubicBezTo>
                  <a:pt x="264" y="113"/>
                  <a:pt x="301" y="0"/>
                  <a:pt x="339" y="0"/>
                </a:cubicBezTo>
                <a:cubicBezTo>
                  <a:pt x="377" y="0"/>
                  <a:pt x="414" y="113"/>
                  <a:pt x="452" y="113"/>
                </a:cubicBezTo>
                <a:cubicBezTo>
                  <a:pt x="490" y="113"/>
                  <a:pt x="527" y="0"/>
                  <a:pt x="565" y="0"/>
                </a:cubicBezTo>
                <a:cubicBezTo>
                  <a:pt x="603" y="0"/>
                  <a:pt x="640" y="113"/>
                  <a:pt x="678" y="113"/>
                </a:cubicBezTo>
                <a:cubicBezTo>
                  <a:pt x="716" y="113"/>
                  <a:pt x="753" y="0"/>
                  <a:pt x="791" y="0"/>
                </a:cubicBezTo>
                <a:cubicBezTo>
                  <a:pt x="829" y="0"/>
                  <a:pt x="866" y="113"/>
                  <a:pt x="904" y="113"/>
                </a:cubicBezTo>
                <a:cubicBezTo>
                  <a:pt x="942" y="113"/>
                  <a:pt x="979" y="0"/>
                  <a:pt x="1017" y="0"/>
                </a:cubicBezTo>
                <a:cubicBezTo>
                  <a:pt x="1055" y="0"/>
                  <a:pt x="1092" y="113"/>
                  <a:pt x="1130" y="113"/>
                </a:cubicBezTo>
                <a:cubicBezTo>
                  <a:pt x="1168" y="113"/>
                  <a:pt x="1205" y="0"/>
                  <a:pt x="1243" y="0"/>
                </a:cubicBezTo>
                <a:cubicBezTo>
                  <a:pt x="1281" y="0"/>
                  <a:pt x="1318" y="113"/>
                  <a:pt x="1356" y="113"/>
                </a:cubicBezTo>
                <a:cubicBezTo>
                  <a:pt x="1394" y="113"/>
                  <a:pt x="1431" y="0"/>
                  <a:pt x="1469" y="0"/>
                </a:cubicBezTo>
                <a:cubicBezTo>
                  <a:pt x="1507" y="0"/>
                  <a:pt x="1544" y="113"/>
                  <a:pt x="1582" y="113"/>
                </a:cubicBezTo>
                <a:cubicBezTo>
                  <a:pt x="1620" y="113"/>
                  <a:pt x="1657" y="0"/>
                  <a:pt x="1695" y="0"/>
                </a:cubicBezTo>
                <a:cubicBezTo>
                  <a:pt x="1733" y="0"/>
                  <a:pt x="1770" y="113"/>
                  <a:pt x="1808" y="113"/>
                </a:cubicBezTo>
                <a:cubicBezTo>
                  <a:pt x="1846" y="113"/>
                  <a:pt x="1883" y="0"/>
                  <a:pt x="1921" y="0"/>
                </a:cubicBezTo>
                <a:cubicBezTo>
                  <a:pt x="1959" y="0"/>
                  <a:pt x="1996" y="113"/>
                  <a:pt x="2034" y="113"/>
                </a:cubicBezTo>
                <a:cubicBezTo>
                  <a:pt x="2072" y="113"/>
                  <a:pt x="2109" y="0"/>
                  <a:pt x="2147" y="0"/>
                </a:cubicBezTo>
                <a:cubicBezTo>
                  <a:pt x="2185" y="0"/>
                  <a:pt x="2222" y="113"/>
                  <a:pt x="2260" y="113"/>
                </a:cubicBezTo>
                <a:cubicBezTo>
                  <a:pt x="2298" y="113"/>
                  <a:pt x="2335" y="0"/>
                  <a:pt x="2373" y="0"/>
                </a:cubicBezTo>
                <a:cubicBezTo>
                  <a:pt x="2411" y="0"/>
                  <a:pt x="2448" y="113"/>
                  <a:pt x="2486" y="113"/>
                </a:cubicBezTo>
                <a:cubicBezTo>
                  <a:pt x="2524" y="113"/>
                  <a:pt x="2561" y="56"/>
                  <a:pt x="2599" y="0"/>
                </a:cubicBezTo>
              </a:path>
            </a:pathLst>
          </a:custGeom>
          <a:noFill/>
          <a:ln w="1908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1" name="Line 63"/>
          <p:cNvSpPr>
            <a:spLocks noChangeShapeType="1"/>
          </p:cNvSpPr>
          <p:nvPr/>
        </p:nvSpPr>
        <p:spPr bwMode="auto">
          <a:xfrm flipH="1" flipV="1">
            <a:off x="3994105" y="2600325"/>
            <a:ext cx="280987" cy="81915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 type="arrow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2" name="Text Box 62"/>
          <p:cNvSpPr txBox="1">
            <a:spLocks noChangeArrowheads="1"/>
          </p:cNvSpPr>
          <p:nvPr/>
        </p:nvSpPr>
        <p:spPr bwMode="auto">
          <a:xfrm rot="16200000">
            <a:off x="3930605" y="3101975"/>
            <a:ext cx="9048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UW Acrylic plate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61"/>
          <p:cNvSpPr>
            <a:spLocks noChangeArrowheads="1"/>
          </p:cNvSpPr>
          <p:nvPr/>
        </p:nvSpPr>
        <p:spPr bwMode="auto">
          <a:xfrm>
            <a:off x="3994105" y="5659438"/>
            <a:ext cx="2901950" cy="166687"/>
          </a:xfrm>
          <a:prstGeom prst="rect">
            <a:avLst/>
          </a:prstGeom>
          <a:solidFill>
            <a:srgbClr val="CC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" name="Text Box 60"/>
          <p:cNvSpPr txBox="1">
            <a:spLocks noChangeArrowheads="1"/>
          </p:cNvSpPr>
          <p:nvPr/>
        </p:nvSpPr>
        <p:spPr bwMode="auto">
          <a:xfrm>
            <a:off x="5807030" y="5665788"/>
            <a:ext cx="733425" cy="2174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Text Box 59"/>
          <p:cNvSpPr txBox="1">
            <a:spLocks noChangeArrowheads="1"/>
          </p:cNvSpPr>
          <p:nvPr/>
        </p:nvSpPr>
        <p:spPr bwMode="auto">
          <a:xfrm>
            <a:off x="4600530" y="5659438"/>
            <a:ext cx="1033462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Acrylic plate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Text Box 58"/>
          <p:cNvSpPr txBox="1">
            <a:spLocks noChangeArrowheads="1"/>
          </p:cNvSpPr>
          <p:nvPr/>
        </p:nvSpPr>
        <p:spPr bwMode="auto">
          <a:xfrm>
            <a:off x="5281567" y="5481638"/>
            <a:ext cx="733425" cy="2174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Text Box 57"/>
          <p:cNvSpPr txBox="1">
            <a:spLocks noChangeArrowheads="1"/>
          </p:cNvSpPr>
          <p:nvPr/>
        </p:nvSpPr>
        <p:spPr bwMode="auto">
          <a:xfrm>
            <a:off x="5965780" y="3368675"/>
            <a:ext cx="492125" cy="1984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10MΩ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Line 56"/>
          <p:cNvSpPr>
            <a:spLocks noChangeShapeType="1"/>
          </p:cNvSpPr>
          <p:nvPr/>
        </p:nvSpPr>
        <p:spPr bwMode="auto">
          <a:xfrm flipH="1">
            <a:off x="6402342" y="3127375"/>
            <a:ext cx="3175" cy="119063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89" name="Group 51"/>
          <p:cNvGrpSpPr>
            <a:grpSpLocks/>
          </p:cNvGrpSpPr>
          <p:nvPr/>
        </p:nvGrpSpPr>
        <p:grpSpPr bwMode="auto">
          <a:xfrm>
            <a:off x="6373767" y="3254375"/>
            <a:ext cx="149225" cy="355600"/>
            <a:chOff x="7010" y="5823"/>
            <a:chExt cx="236" cy="560"/>
          </a:xfrm>
        </p:grpSpPr>
        <p:grpSp>
          <p:nvGrpSpPr>
            <p:cNvPr id="190" name="Group 53"/>
            <p:cNvGrpSpPr>
              <a:grpSpLocks/>
            </p:cNvGrpSpPr>
            <p:nvPr/>
          </p:nvGrpSpPr>
          <p:grpSpPr bwMode="auto">
            <a:xfrm>
              <a:off x="7010" y="5823"/>
              <a:ext cx="236" cy="560"/>
              <a:chOff x="5453" y="1374"/>
              <a:chExt cx="235" cy="559"/>
            </a:xfrm>
          </p:grpSpPr>
          <p:sp>
            <p:nvSpPr>
              <p:cNvPr id="192" name="Line 55"/>
              <p:cNvSpPr>
                <a:spLocks noChangeShapeType="1"/>
              </p:cNvSpPr>
              <p:nvPr/>
            </p:nvSpPr>
            <p:spPr bwMode="auto">
              <a:xfrm>
                <a:off x="5582" y="1374"/>
                <a:ext cx="0" cy="559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3" name="Line 54"/>
              <p:cNvSpPr>
                <a:spLocks noChangeShapeType="1"/>
              </p:cNvSpPr>
              <p:nvPr/>
            </p:nvSpPr>
            <p:spPr bwMode="auto">
              <a:xfrm>
                <a:off x="5453" y="1934"/>
                <a:ext cx="235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91" name="Rectangle 52"/>
            <p:cNvSpPr>
              <a:spLocks noChangeArrowheads="1"/>
            </p:cNvSpPr>
            <p:nvPr/>
          </p:nvSpPr>
          <p:spPr bwMode="auto">
            <a:xfrm rot="16200000">
              <a:off x="6969" y="6053"/>
              <a:ext cx="312" cy="132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94" name="Line 50"/>
          <p:cNvSpPr>
            <a:spLocks noChangeShapeType="1"/>
          </p:cNvSpPr>
          <p:nvPr/>
        </p:nvSpPr>
        <p:spPr bwMode="auto">
          <a:xfrm>
            <a:off x="6329317" y="3181350"/>
            <a:ext cx="0" cy="117475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5" name="Line 49"/>
          <p:cNvSpPr>
            <a:spLocks noChangeShapeType="1"/>
          </p:cNvSpPr>
          <p:nvPr/>
        </p:nvSpPr>
        <p:spPr bwMode="auto">
          <a:xfrm>
            <a:off x="6337255" y="3243263"/>
            <a:ext cx="117475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96" name="Group 43"/>
          <p:cNvGrpSpPr>
            <a:grpSpLocks/>
          </p:cNvGrpSpPr>
          <p:nvPr/>
        </p:nvGrpSpPr>
        <p:grpSpPr bwMode="auto">
          <a:xfrm>
            <a:off x="6402342" y="3022600"/>
            <a:ext cx="479425" cy="179388"/>
            <a:chOff x="5202" y="2133"/>
            <a:chExt cx="756" cy="283"/>
          </a:xfrm>
        </p:grpSpPr>
        <p:sp>
          <p:nvSpPr>
            <p:cNvPr id="197" name="Line 48"/>
            <p:cNvSpPr>
              <a:spLocks noChangeShapeType="1"/>
            </p:cNvSpPr>
            <p:nvPr/>
          </p:nvSpPr>
          <p:spPr bwMode="auto">
            <a:xfrm>
              <a:off x="5202" y="2292"/>
              <a:ext cx="194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8" name="Line 47"/>
            <p:cNvSpPr>
              <a:spLocks noChangeShapeType="1"/>
            </p:cNvSpPr>
            <p:nvPr/>
          </p:nvSpPr>
          <p:spPr bwMode="auto">
            <a:xfrm>
              <a:off x="5410" y="2185"/>
              <a:ext cx="0" cy="2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9" name="Line 46"/>
            <p:cNvSpPr>
              <a:spLocks noChangeShapeType="1"/>
            </p:cNvSpPr>
            <p:nvPr/>
          </p:nvSpPr>
          <p:spPr bwMode="auto">
            <a:xfrm>
              <a:off x="5494" y="2191"/>
              <a:ext cx="0" cy="2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0" name="Line 45"/>
            <p:cNvSpPr>
              <a:spLocks noChangeShapeType="1"/>
            </p:cNvSpPr>
            <p:nvPr/>
          </p:nvSpPr>
          <p:spPr bwMode="auto">
            <a:xfrm flipV="1">
              <a:off x="5507" y="2292"/>
              <a:ext cx="18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1" name="AutoShape 44"/>
            <p:cNvSpPr>
              <a:spLocks noChangeArrowheads="1"/>
            </p:cNvSpPr>
            <p:nvPr/>
          </p:nvSpPr>
          <p:spPr bwMode="auto">
            <a:xfrm rot="5400000">
              <a:off x="5693" y="2151"/>
              <a:ext cx="283" cy="24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02" name="Text Box 42"/>
          <p:cNvSpPr txBox="1">
            <a:spLocks noChangeArrowheads="1"/>
          </p:cNvSpPr>
          <p:nvPr/>
        </p:nvSpPr>
        <p:spPr bwMode="auto">
          <a:xfrm>
            <a:off x="6551440" y="2858770"/>
            <a:ext cx="386945" cy="1603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AMP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5" name="Rectangle 28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093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251</Words>
  <Application>Microsoft Office PowerPoint</Application>
  <PresentationFormat>Широкоэкранный</PresentationFormat>
  <Paragraphs>113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BINP SB 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oleynikov</dc:creator>
  <cp:lastModifiedBy>oleynikov</cp:lastModifiedBy>
  <cp:revision>12</cp:revision>
  <dcterms:created xsi:type="dcterms:W3CDTF">2017-09-15T12:40:24Z</dcterms:created>
  <dcterms:modified xsi:type="dcterms:W3CDTF">2018-01-11T13:25:41Z</dcterms:modified>
</cp:coreProperties>
</file>