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8" r:id="rId3"/>
    <p:sldId id="269" r:id="rId4"/>
    <p:sldId id="259" r:id="rId5"/>
    <p:sldId id="266" r:id="rId6"/>
    <p:sldId id="260" r:id="rId7"/>
    <p:sldId id="270" r:id="rId8"/>
    <p:sldId id="261" r:id="rId9"/>
    <p:sldId id="262" r:id="rId10"/>
    <p:sldId id="271" r:id="rId11"/>
    <p:sldId id="263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15.04.2015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application </a:t>
            </a:r>
            <a:r>
              <a:rPr lang="en-US" dirty="0"/>
              <a:t>of </a:t>
            </a:r>
            <a:r>
              <a:rPr lang="en-US" dirty="0" smtClean="0"/>
              <a:t>the foresight </a:t>
            </a:r>
            <a:r>
              <a:rPr lang="en-US" dirty="0"/>
              <a:t>method in my 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9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causes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917" y="2152906"/>
            <a:ext cx="2287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 Improve x-ray medicine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0917" y="4622536"/>
            <a:ext cx="1951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to take </a:t>
            </a:r>
            <a:r>
              <a:rPr lang="en-US" dirty="0"/>
              <a:t>care </a:t>
            </a:r>
            <a:endParaRPr lang="en-US" dirty="0" smtClean="0"/>
          </a:p>
          <a:p>
            <a:pPr algn="ctr"/>
            <a:r>
              <a:rPr lang="en-US" dirty="0" smtClean="0"/>
              <a:t>of </a:t>
            </a:r>
            <a:r>
              <a:rPr lang="en-US" dirty="0"/>
              <a:t>elderly people</a:t>
            </a:r>
            <a:endParaRPr lang="ru-RU" dirty="0"/>
          </a:p>
        </p:txBody>
      </p:sp>
      <p:pic>
        <p:nvPicPr>
          <p:cNvPr id="2050" name="Picture 2" descr="http://www.csectioncomics.com/csectioncomics/images/fb-cover-photos/facebook-cover-photo-x-ray-c-section-com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5" y="1412056"/>
            <a:ext cx="6617142" cy="24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amdulayheartfoundation.com/wp-content/uploads/2014/10/preven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54" y="4067006"/>
            <a:ext cx="4631079" cy="26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</a:t>
            </a:r>
            <a:r>
              <a:rPr lang="en-US" dirty="0"/>
              <a:t>ways of development the DXA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2203938"/>
            <a:ext cx="5861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Scenario 1</a:t>
            </a:r>
          </a:p>
          <a:p>
            <a:r>
              <a:rPr lang="en-US" dirty="0" smtClean="0"/>
              <a:t>We will use the </a:t>
            </a:r>
            <a:r>
              <a:rPr lang="en-US" dirty="0" err="1" smtClean="0"/>
              <a:t>CdTe</a:t>
            </a:r>
            <a:r>
              <a:rPr lang="en-US" dirty="0" smtClean="0"/>
              <a:t> detector with the good energy resolution and  low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We will </a:t>
            </a:r>
            <a:r>
              <a:rPr lang="en-US" dirty="0" smtClean="0"/>
              <a:t>use the </a:t>
            </a:r>
            <a:r>
              <a:rPr lang="en-US" dirty="0" err="1" smtClean="0"/>
              <a:t>SiPM</a:t>
            </a:r>
            <a:r>
              <a:rPr lang="en-US" dirty="0" smtClean="0"/>
              <a:t>-scintillator detector with the worse energy </a:t>
            </a:r>
            <a:r>
              <a:rPr lang="en-US" dirty="0"/>
              <a:t>resolution </a:t>
            </a:r>
            <a:r>
              <a:rPr lang="en-US" dirty="0" smtClean="0"/>
              <a:t>but shorter emission time</a:t>
            </a:r>
          </a:p>
          <a:p>
            <a:endParaRPr lang="en-US" dirty="0"/>
          </a:p>
          <a:p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We will use the </a:t>
            </a:r>
            <a:r>
              <a:rPr lang="en-US" dirty="0" smtClean="0"/>
              <a:t>combination of these detectors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2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04" y="1397210"/>
            <a:ext cx="3886200" cy="29146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44166" y="4774032"/>
            <a:ext cx="579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have examined the application of foresight methods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4166" y="5261141"/>
            <a:ext cx="37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work really was useful for 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(generic foresight model)</a:t>
            </a:r>
          </a:p>
          <a:p>
            <a:r>
              <a:rPr lang="en-US" dirty="0" smtClean="0"/>
              <a:t>Input method</a:t>
            </a:r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557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(generic foresight model)</a:t>
            </a:r>
          </a:p>
          <a:p>
            <a:r>
              <a:rPr lang="en-US" dirty="0" smtClean="0"/>
              <a:t>Input method</a:t>
            </a:r>
          </a:p>
          <a:p>
            <a:r>
              <a:rPr lang="en-US" dirty="0" smtClean="0"/>
              <a:t>Analysis method</a:t>
            </a:r>
          </a:p>
          <a:p>
            <a:r>
              <a:rPr lang="en-US" dirty="0" smtClean="0"/>
              <a:t>Prospection method</a:t>
            </a:r>
          </a:p>
          <a:p>
            <a:r>
              <a:rPr lang="en-US" dirty="0"/>
              <a:t>Concluding </a:t>
            </a:r>
            <a:r>
              <a:rPr lang="en-US" dirty="0" smtClean="0"/>
              <a:t>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5529128" y="1538243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768268" y="2122698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generic foresight 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1" y="1380852"/>
            <a:ext cx="5256894" cy="43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6205415" y="3259015"/>
            <a:ext cx="1361370" cy="265723"/>
          </a:xfrm>
          <a:custGeom>
            <a:avLst/>
            <a:gdLst>
              <a:gd name="connsiteX0" fmla="*/ 187570 w 1361370"/>
              <a:gd name="connsiteY0" fmla="*/ 54708 h 265723"/>
              <a:gd name="connsiteX1" fmla="*/ 289170 w 1361370"/>
              <a:gd name="connsiteY1" fmla="*/ 39077 h 265723"/>
              <a:gd name="connsiteX2" fmla="*/ 312616 w 1361370"/>
              <a:gd name="connsiteY2" fmla="*/ 31262 h 265723"/>
              <a:gd name="connsiteX3" fmla="*/ 898770 w 1361370"/>
              <a:gd name="connsiteY3" fmla="*/ 23447 h 265723"/>
              <a:gd name="connsiteX4" fmla="*/ 984739 w 1361370"/>
              <a:gd name="connsiteY4" fmla="*/ 7816 h 265723"/>
              <a:gd name="connsiteX5" fmla="*/ 1016000 w 1361370"/>
              <a:gd name="connsiteY5" fmla="*/ 0 h 265723"/>
              <a:gd name="connsiteX6" fmla="*/ 1164493 w 1361370"/>
              <a:gd name="connsiteY6" fmla="*/ 7816 h 265723"/>
              <a:gd name="connsiteX7" fmla="*/ 1211385 w 1361370"/>
              <a:gd name="connsiteY7" fmla="*/ 23447 h 265723"/>
              <a:gd name="connsiteX8" fmla="*/ 1234831 w 1361370"/>
              <a:gd name="connsiteY8" fmla="*/ 31262 h 265723"/>
              <a:gd name="connsiteX9" fmla="*/ 1258277 w 1361370"/>
              <a:gd name="connsiteY9" fmla="*/ 54708 h 265723"/>
              <a:gd name="connsiteX10" fmla="*/ 1289539 w 1361370"/>
              <a:gd name="connsiteY10" fmla="*/ 70339 h 265723"/>
              <a:gd name="connsiteX11" fmla="*/ 1336431 w 1361370"/>
              <a:gd name="connsiteY11" fmla="*/ 93785 h 265723"/>
              <a:gd name="connsiteX12" fmla="*/ 1359877 w 1361370"/>
              <a:gd name="connsiteY12" fmla="*/ 117231 h 265723"/>
              <a:gd name="connsiteX13" fmla="*/ 1336431 w 1361370"/>
              <a:gd name="connsiteY13" fmla="*/ 203200 h 265723"/>
              <a:gd name="connsiteX14" fmla="*/ 1312985 w 1361370"/>
              <a:gd name="connsiteY14" fmla="*/ 218831 h 265723"/>
              <a:gd name="connsiteX15" fmla="*/ 1289539 w 1361370"/>
              <a:gd name="connsiteY15" fmla="*/ 226647 h 265723"/>
              <a:gd name="connsiteX16" fmla="*/ 1000370 w 1361370"/>
              <a:gd name="connsiteY16" fmla="*/ 234462 h 265723"/>
              <a:gd name="connsiteX17" fmla="*/ 914400 w 1361370"/>
              <a:gd name="connsiteY17" fmla="*/ 250093 h 265723"/>
              <a:gd name="connsiteX18" fmla="*/ 836247 w 1361370"/>
              <a:gd name="connsiteY18" fmla="*/ 265723 h 265723"/>
              <a:gd name="connsiteX19" fmla="*/ 296985 w 1361370"/>
              <a:gd name="connsiteY19" fmla="*/ 257908 h 265723"/>
              <a:gd name="connsiteX20" fmla="*/ 250093 w 1361370"/>
              <a:gd name="connsiteY20" fmla="*/ 250093 h 265723"/>
              <a:gd name="connsiteX21" fmla="*/ 46893 w 1361370"/>
              <a:gd name="connsiteY21" fmla="*/ 234462 h 265723"/>
              <a:gd name="connsiteX22" fmla="*/ 0 w 1361370"/>
              <a:gd name="connsiteY22" fmla="*/ 226647 h 265723"/>
              <a:gd name="connsiteX23" fmla="*/ 7816 w 1361370"/>
              <a:gd name="connsiteY23" fmla="*/ 187570 h 265723"/>
              <a:gd name="connsiteX24" fmla="*/ 54708 w 1361370"/>
              <a:gd name="connsiteY24" fmla="*/ 140677 h 265723"/>
              <a:gd name="connsiteX25" fmla="*/ 93785 w 1361370"/>
              <a:gd name="connsiteY25" fmla="*/ 132862 h 265723"/>
              <a:gd name="connsiteX26" fmla="*/ 117231 w 1361370"/>
              <a:gd name="connsiteY26" fmla="*/ 125047 h 265723"/>
              <a:gd name="connsiteX27" fmla="*/ 187570 w 1361370"/>
              <a:gd name="connsiteY27" fmla="*/ 54708 h 2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1370" h="265723">
                <a:moveTo>
                  <a:pt x="187570" y="54708"/>
                </a:moveTo>
                <a:cubicBezTo>
                  <a:pt x="205035" y="52213"/>
                  <a:pt x="269640" y="43417"/>
                  <a:pt x="289170" y="39077"/>
                </a:cubicBezTo>
                <a:cubicBezTo>
                  <a:pt x="297212" y="37290"/>
                  <a:pt x="304381" y="31473"/>
                  <a:pt x="312616" y="31262"/>
                </a:cubicBezTo>
                <a:cubicBezTo>
                  <a:pt x="507954" y="26254"/>
                  <a:pt x="703385" y="26052"/>
                  <a:pt x="898770" y="23447"/>
                </a:cubicBezTo>
                <a:cubicBezTo>
                  <a:pt x="969673" y="5720"/>
                  <a:pt x="882061" y="26485"/>
                  <a:pt x="984739" y="7816"/>
                </a:cubicBezTo>
                <a:cubicBezTo>
                  <a:pt x="995307" y="5895"/>
                  <a:pt x="1005580" y="2605"/>
                  <a:pt x="1016000" y="0"/>
                </a:cubicBezTo>
                <a:cubicBezTo>
                  <a:pt x="1065498" y="2605"/>
                  <a:pt x="1115280" y="1910"/>
                  <a:pt x="1164493" y="7816"/>
                </a:cubicBezTo>
                <a:cubicBezTo>
                  <a:pt x="1180852" y="9779"/>
                  <a:pt x="1195754" y="18237"/>
                  <a:pt x="1211385" y="23447"/>
                </a:cubicBezTo>
                <a:lnTo>
                  <a:pt x="1234831" y="31262"/>
                </a:lnTo>
                <a:cubicBezTo>
                  <a:pt x="1242646" y="39077"/>
                  <a:pt x="1249283" y="48284"/>
                  <a:pt x="1258277" y="54708"/>
                </a:cubicBezTo>
                <a:cubicBezTo>
                  <a:pt x="1267758" y="61480"/>
                  <a:pt x="1279423" y="64559"/>
                  <a:pt x="1289539" y="70339"/>
                </a:cubicBezTo>
                <a:cubicBezTo>
                  <a:pt x="1331960" y="94580"/>
                  <a:pt x="1293444" y="79457"/>
                  <a:pt x="1336431" y="93785"/>
                </a:cubicBezTo>
                <a:cubicBezTo>
                  <a:pt x="1344246" y="101600"/>
                  <a:pt x="1357900" y="106357"/>
                  <a:pt x="1359877" y="117231"/>
                </a:cubicBezTo>
                <a:cubicBezTo>
                  <a:pt x="1364856" y="144616"/>
                  <a:pt x="1357470" y="182161"/>
                  <a:pt x="1336431" y="203200"/>
                </a:cubicBezTo>
                <a:cubicBezTo>
                  <a:pt x="1329789" y="209842"/>
                  <a:pt x="1321386" y="214630"/>
                  <a:pt x="1312985" y="218831"/>
                </a:cubicBezTo>
                <a:cubicBezTo>
                  <a:pt x="1305617" y="222515"/>
                  <a:pt x="1297767" y="226236"/>
                  <a:pt x="1289539" y="226647"/>
                </a:cubicBezTo>
                <a:cubicBezTo>
                  <a:pt x="1193234" y="231462"/>
                  <a:pt x="1096760" y="231857"/>
                  <a:pt x="1000370" y="234462"/>
                </a:cubicBezTo>
                <a:cubicBezTo>
                  <a:pt x="933821" y="251098"/>
                  <a:pt x="1009608" y="233292"/>
                  <a:pt x="914400" y="250093"/>
                </a:cubicBezTo>
                <a:cubicBezTo>
                  <a:pt x="888237" y="254710"/>
                  <a:pt x="862298" y="260513"/>
                  <a:pt x="836247" y="265723"/>
                </a:cubicBezTo>
                <a:lnTo>
                  <a:pt x="296985" y="257908"/>
                </a:lnTo>
                <a:cubicBezTo>
                  <a:pt x="281144" y="257486"/>
                  <a:pt x="265868" y="251595"/>
                  <a:pt x="250093" y="250093"/>
                </a:cubicBezTo>
                <a:cubicBezTo>
                  <a:pt x="121043" y="237802"/>
                  <a:pt x="159454" y="247704"/>
                  <a:pt x="46893" y="234462"/>
                </a:cubicBezTo>
                <a:cubicBezTo>
                  <a:pt x="31155" y="232611"/>
                  <a:pt x="15631" y="229252"/>
                  <a:pt x="0" y="226647"/>
                </a:cubicBezTo>
                <a:cubicBezTo>
                  <a:pt x="2605" y="213621"/>
                  <a:pt x="2421" y="199709"/>
                  <a:pt x="7816" y="187570"/>
                </a:cubicBezTo>
                <a:cubicBezTo>
                  <a:pt x="15284" y="170766"/>
                  <a:pt x="36009" y="147689"/>
                  <a:pt x="54708" y="140677"/>
                </a:cubicBezTo>
                <a:cubicBezTo>
                  <a:pt x="67146" y="136013"/>
                  <a:pt x="80898" y="136084"/>
                  <a:pt x="93785" y="132862"/>
                </a:cubicBezTo>
                <a:cubicBezTo>
                  <a:pt x="101777" y="130864"/>
                  <a:pt x="109416" y="127652"/>
                  <a:pt x="117231" y="125047"/>
                </a:cubicBezTo>
                <a:lnTo>
                  <a:pt x="187570" y="5470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-облако 6"/>
          <p:cNvSpPr/>
          <p:nvPr/>
        </p:nvSpPr>
        <p:spPr>
          <a:xfrm>
            <a:off x="7929563" y="930152"/>
            <a:ext cx="3097945" cy="2227385"/>
          </a:xfrm>
          <a:prstGeom prst="cloudCallout">
            <a:avLst>
              <a:gd name="adj1" fmla="val -56404"/>
              <a:gd name="adj2" fmla="val 60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02914" y="1166681"/>
            <a:ext cx="195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want to develop the device with the same characteristics (or better)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DXA is the </a:t>
            </a:r>
            <a:r>
              <a:rPr lang="en-US" dirty="0"/>
              <a:t>“gold standard</a:t>
            </a:r>
            <a:r>
              <a:rPr lang="en-US" dirty="0" smtClean="0"/>
              <a:t>”, but …</a:t>
            </a:r>
            <a:endParaRPr lang="ru-RU" dirty="0"/>
          </a:p>
        </p:txBody>
      </p:sp>
      <p:pic>
        <p:nvPicPr>
          <p:cNvPr id="1026" name="Picture 2" descr="http://www.amptek.com/wp-content/uploads/2013/12/cdte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32" y="1509070"/>
            <a:ext cx="4367156" cy="26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88228" y="246478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better </a:t>
            </a:r>
            <a:r>
              <a:rPr lang="en-US" dirty="0" smtClean="0"/>
              <a:t>the energy resolution,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4258" y="4719689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lower dose a person receives</a:t>
            </a:r>
            <a:endParaRPr lang="ru-RU" dirty="0"/>
          </a:p>
        </p:txBody>
      </p:sp>
      <p:pic>
        <p:nvPicPr>
          <p:cNvPr id="1028" name="Picture 4" descr="http://chirana-east.ru/files/smoking/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13" y="4255806"/>
            <a:ext cx="1729020" cy="231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3324</TotalTime>
  <Words>206</Words>
  <Application>Microsoft Office PowerPoint</Application>
  <PresentationFormat>Произвольный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Грань</vt:lpstr>
      <vt:lpstr>An application of the foresight method in my work</vt:lpstr>
      <vt:lpstr>Content</vt:lpstr>
      <vt:lpstr>Content</vt:lpstr>
      <vt:lpstr>A generic foresight model</vt:lpstr>
      <vt:lpstr>Input Methods: what’s going on?</vt:lpstr>
      <vt:lpstr>Input Methods: what’s going on?</vt:lpstr>
      <vt:lpstr>Analytical Methods: what seems to be happening?</vt:lpstr>
      <vt:lpstr>DXA is the “gold standard”, but …</vt:lpstr>
      <vt:lpstr>Interpretive Methods: what’s really happening?</vt:lpstr>
      <vt:lpstr>Social causes</vt:lpstr>
      <vt:lpstr>Prospective Methods: what might happen?</vt:lpstr>
      <vt:lpstr>Three ways of development the DXA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90</cp:revision>
  <dcterms:created xsi:type="dcterms:W3CDTF">2015-04-07T05:26:30Z</dcterms:created>
  <dcterms:modified xsi:type="dcterms:W3CDTF">2015-04-15T19:13:30Z</dcterms:modified>
</cp:coreProperties>
</file>