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69" r:id="rId3"/>
    <p:sldId id="259" r:id="rId4"/>
    <p:sldId id="266" r:id="rId5"/>
    <p:sldId id="260" r:id="rId6"/>
    <p:sldId id="270" r:id="rId7"/>
    <p:sldId id="261" r:id="rId8"/>
    <p:sldId id="262" r:id="rId9"/>
    <p:sldId id="271" r:id="rId10"/>
    <p:sldId id="263" r:id="rId11"/>
    <p:sldId id="267" r:id="rId12"/>
    <p:sldId id="264" r:id="rId13"/>
    <p:sldId id="26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17.04.2015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64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17.04.2015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2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17.04.2015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6328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17.04.2015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538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17.04.2015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5667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17.04.2015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778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17.04.2015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384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17.04.2015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02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17.04.2015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06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17.04.2015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99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17.04.2015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37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17.04.2015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26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17.04.2015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31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17.04.2015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44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17.04.2015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2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17.04.2015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31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F7152-2E34-4CF8-96E1-9C0B6BE1AFF1}" type="datetimeFigureOut">
              <a:rPr lang="ru-RU" smtClean="0"/>
              <a:t>17.04.2015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48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1609969"/>
            <a:ext cx="7766936" cy="2440867"/>
          </a:xfrm>
        </p:spPr>
        <p:txBody>
          <a:bodyPr/>
          <a:lstStyle/>
          <a:p>
            <a:pPr algn="ctr"/>
            <a:r>
              <a:rPr lang="en-US" dirty="0"/>
              <a:t>Laboratory 3</a:t>
            </a:r>
            <a:br>
              <a:rPr lang="en-US" dirty="0"/>
            </a:br>
            <a:r>
              <a:rPr lang="en-US" dirty="0" smtClean="0"/>
              <a:t>sector 13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dirty="0" err="1" smtClean="0"/>
              <a:t>Oleynikov</a:t>
            </a:r>
            <a:r>
              <a:rPr lang="en-US" dirty="0" smtClean="0"/>
              <a:t> </a:t>
            </a:r>
            <a:r>
              <a:rPr lang="en-US" dirty="0" err="1" smtClean="0"/>
              <a:t>Vladislav</a:t>
            </a:r>
            <a:r>
              <a:rPr lang="en-US" dirty="0" smtClean="0"/>
              <a:t> </a:t>
            </a:r>
            <a:r>
              <a:rPr lang="en-US" dirty="0" err="1" smtClean="0"/>
              <a:t>Petrovich</a:t>
            </a:r>
            <a:endParaRPr lang="en-US" dirty="0" smtClean="0"/>
          </a:p>
          <a:p>
            <a:pPr algn="ctr"/>
            <a:r>
              <a:rPr lang="en-US" b="1" i="1" dirty="0" err="1"/>
              <a:t>Budker</a:t>
            </a:r>
            <a:r>
              <a:rPr lang="en-US" b="1" i="1" dirty="0"/>
              <a:t>  Institute of Nuclear </a:t>
            </a:r>
            <a:r>
              <a:rPr lang="en-US" b="1" i="1" dirty="0" smtClean="0"/>
              <a:t>Physics, </a:t>
            </a:r>
            <a:r>
              <a:rPr lang="en-US" dirty="0" smtClean="0"/>
              <a:t>20</a:t>
            </a:r>
            <a:r>
              <a:rPr lang="en-US" dirty="0" smtClean="0"/>
              <a:t> </a:t>
            </a:r>
            <a:r>
              <a:rPr lang="en-US" dirty="0" smtClean="0"/>
              <a:t>April 2015</a:t>
            </a:r>
          </a:p>
          <a:p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83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Prospective Methods: what might happen?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707" y="1930400"/>
            <a:ext cx="72485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2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Three </a:t>
            </a:r>
            <a:r>
              <a:rPr lang="en-US" dirty="0"/>
              <a:t>ways of development the DXA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101968" y="2203938"/>
            <a:ext cx="58615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Scenario 1</a:t>
            </a:r>
          </a:p>
          <a:p>
            <a:r>
              <a:rPr lang="en-US" dirty="0" smtClean="0"/>
              <a:t>We will use the </a:t>
            </a:r>
            <a:r>
              <a:rPr lang="en-US" dirty="0" err="1" smtClean="0"/>
              <a:t>CdTe</a:t>
            </a:r>
            <a:r>
              <a:rPr lang="en-US" dirty="0" smtClean="0"/>
              <a:t> detector with the good energy resolution and  low emission time</a:t>
            </a:r>
          </a:p>
          <a:p>
            <a:endParaRPr lang="en-US" dirty="0"/>
          </a:p>
          <a:p>
            <a:r>
              <a:rPr lang="en-US" dirty="0"/>
              <a:t>Scenario </a:t>
            </a:r>
            <a:r>
              <a:rPr lang="en-US" dirty="0" smtClean="0"/>
              <a:t>2</a:t>
            </a:r>
            <a:endParaRPr lang="en-US" dirty="0"/>
          </a:p>
          <a:p>
            <a:r>
              <a:rPr lang="en-US" dirty="0"/>
              <a:t>We will </a:t>
            </a:r>
            <a:r>
              <a:rPr lang="en-US" dirty="0" smtClean="0"/>
              <a:t>use the </a:t>
            </a:r>
            <a:r>
              <a:rPr lang="en-US" dirty="0" err="1" smtClean="0"/>
              <a:t>SiPM</a:t>
            </a:r>
            <a:r>
              <a:rPr lang="en-US" dirty="0" smtClean="0"/>
              <a:t>-scintillator detector with the worse energy </a:t>
            </a:r>
            <a:r>
              <a:rPr lang="en-US" dirty="0"/>
              <a:t>resolution </a:t>
            </a:r>
            <a:r>
              <a:rPr lang="en-US" dirty="0" smtClean="0"/>
              <a:t>but shorter emission time</a:t>
            </a:r>
          </a:p>
          <a:p>
            <a:endParaRPr lang="en-US" dirty="0"/>
          </a:p>
          <a:p>
            <a:r>
              <a:rPr lang="en-US" dirty="0"/>
              <a:t>Scenario </a:t>
            </a:r>
            <a:r>
              <a:rPr lang="en-US" dirty="0" smtClean="0"/>
              <a:t>3</a:t>
            </a:r>
            <a:endParaRPr lang="en-US" dirty="0"/>
          </a:p>
          <a:p>
            <a:r>
              <a:rPr lang="en-US" dirty="0"/>
              <a:t>We will use the </a:t>
            </a:r>
            <a:r>
              <a:rPr lang="en-US" dirty="0" smtClean="0"/>
              <a:t>combination of these detectors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523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Concluding Comments</a:t>
            </a:r>
            <a:endParaRPr lang="ru-RU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604" y="1397210"/>
            <a:ext cx="3886200" cy="291465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44166" y="4774032"/>
            <a:ext cx="5798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 have examined the application of foresight methods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44166" y="5261141"/>
            <a:ext cx="3735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This work really was useful for 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399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9518" y="214923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Thank you for your attention!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70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ontent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 smtClean="0"/>
          </a:p>
          <a:p>
            <a:r>
              <a:rPr lang="en-US" dirty="0" smtClean="0"/>
              <a:t>Input </a:t>
            </a:r>
            <a:r>
              <a:rPr lang="en-US" dirty="0" smtClean="0"/>
              <a:t>method</a:t>
            </a:r>
          </a:p>
          <a:p>
            <a:r>
              <a:rPr lang="en-US" dirty="0" smtClean="0"/>
              <a:t>Analysis method</a:t>
            </a:r>
          </a:p>
          <a:p>
            <a:r>
              <a:rPr lang="en-US" dirty="0" smtClean="0"/>
              <a:t>Prospection method</a:t>
            </a:r>
          </a:p>
          <a:p>
            <a:r>
              <a:rPr lang="en-US" dirty="0"/>
              <a:t>Concluding </a:t>
            </a:r>
            <a:r>
              <a:rPr lang="en-US" dirty="0" smtClean="0"/>
              <a:t>comments</a:t>
            </a:r>
          </a:p>
        </p:txBody>
      </p:sp>
      <p:sp>
        <p:nvSpPr>
          <p:cNvPr id="4" name="Овальная выноска 3"/>
          <p:cNvSpPr/>
          <p:nvPr/>
        </p:nvSpPr>
        <p:spPr>
          <a:xfrm>
            <a:off x="5529128" y="1538243"/>
            <a:ext cx="3717421" cy="1538243"/>
          </a:xfrm>
          <a:prstGeom prst="wedgeEllipseCallout">
            <a:avLst>
              <a:gd name="adj1" fmla="val -68649"/>
              <a:gd name="adj2" fmla="val 74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6768267" y="2122698"/>
            <a:ext cx="175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 </a:t>
            </a:r>
            <a:r>
              <a:rPr lang="en-US" dirty="0" smtClean="0"/>
              <a:t>minutes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109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</a:t>
            </a:r>
            <a:r>
              <a:rPr lang="en-US" dirty="0" smtClean="0"/>
              <a:t>laboratory staff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937289" y="1417405"/>
            <a:ext cx="40767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Dmitr</a:t>
            </a:r>
            <a:r>
              <a:rPr lang="en-US" dirty="0" smtClean="0"/>
              <a:t>y</a:t>
            </a:r>
            <a:r>
              <a:rPr lang="ru-RU" dirty="0" smtClean="0"/>
              <a:t> </a:t>
            </a:r>
            <a:r>
              <a:rPr lang="ru-RU" dirty="0" err="1" smtClean="0"/>
              <a:t>Grigoriev</a:t>
            </a:r>
            <a:r>
              <a:rPr lang="en-US" dirty="0"/>
              <a:t> </a:t>
            </a:r>
            <a:r>
              <a:rPr lang="en-US" dirty="0" smtClean="0"/>
              <a:t>[Head </a:t>
            </a:r>
            <a:r>
              <a:rPr lang="en-US" dirty="0"/>
              <a:t>of </a:t>
            </a:r>
            <a:r>
              <a:rPr lang="en-US" dirty="0" smtClean="0"/>
              <a:t>laboratory]</a:t>
            </a:r>
          </a:p>
          <a:p>
            <a:pPr algn="ctr"/>
            <a:r>
              <a:rPr lang="en-US" sz="1200" dirty="0" smtClean="0"/>
              <a:t>(candidate </a:t>
            </a:r>
            <a:r>
              <a:rPr lang="en-US" sz="1200" dirty="0"/>
              <a:t>of </a:t>
            </a:r>
            <a:r>
              <a:rPr lang="en-US" sz="1200" dirty="0" err="1"/>
              <a:t>physico</a:t>
            </a:r>
            <a:r>
              <a:rPr lang="en-US" sz="1200" dirty="0"/>
              <a:t>-mathematical </a:t>
            </a:r>
            <a:r>
              <a:rPr lang="en-US" sz="1200" dirty="0" smtClean="0"/>
              <a:t>sciences)</a:t>
            </a:r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0657" y="2197072"/>
            <a:ext cx="379115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err="1" smtClean="0"/>
              <a:t>Lev</a:t>
            </a:r>
            <a:r>
              <a:rPr lang="en-US" dirty="0" smtClean="0"/>
              <a:t> </a:t>
            </a:r>
            <a:r>
              <a:rPr lang="ru-RU" dirty="0" err="1" smtClean="0"/>
              <a:t>Shechtman</a:t>
            </a:r>
            <a:r>
              <a:rPr lang="en-US" dirty="0"/>
              <a:t> </a:t>
            </a:r>
            <a:endParaRPr lang="en-US" dirty="0" smtClean="0"/>
          </a:p>
          <a:p>
            <a:pPr algn="ctr"/>
            <a:r>
              <a:rPr lang="en-US" sz="1200" dirty="0" smtClean="0"/>
              <a:t>(</a:t>
            </a:r>
            <a:r>
              <a:rPr lang="en-US" sz="1200" dirty="0"/>
              <a:t>doctor of </a:t>
            </a:r>
            <a:r>
              <a:rPr lang="en-US" sz="1200" dirty="0" err="1"/>
              <a:t>physico</a:t>
            </a:r>
            <a:r>
              <a:rPr lang="en-US" sz="1200" dirty="0"/>
              <a:t>-mathematical sciences</a:t>
            </a:r>
            <a:r>
              <a:rPr lang="en-US" sz="1200" dirty="0" smtClean="0"/>
              <a:t>)</a:t>
            </a:r>
            <a:endParaRPr lang="ru-RU" sz="1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256175" y="2197072"/>
            <a:ext cx="241841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Simeon </a:t>
            </a:r>
            <a:r>
              <a:rPr lang="en-US" dirty="0" err="1" smtClean="0">
                <a:solidFill>
                  <a:srgbClr val="333333"/>
                </a:solidFill>
                <a:latin typeface="arial" panose="020B0604020202020204" pitchFamily="34" charset="0"/>
              </a:rPr>
              <a:t>Bary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en-US" sz="1200" dirty="0" smtClean="0">
                <a:solidFill>
                  <a:srgbClr val="333333"/>
                </a:solidFill>
                <a:latin typeface="arial" panose="020B0604020202020204" pitchFamily="34" charset="0"/>
              </a:rPr>
              <a:t>(</a:t>
            </a:r>
            <a:r>
              <a:rPr lang="en-US" sz="1200" dirty="0"/>
              <a:t>doctor of technical sciences</a:t>
            </a:r>
            <a:r>
              <a:rPr lang="en-US" sz="1200" dirty="0" smtClean="0">
                <a:solidFill>
                  <a:srgbClr val="333333"/>
                </a:solidFill>
                <a:latin typeface="arial" panose="020B0604020202020204" pitchFamily="34" charset="0"/>
              </a:rPr>
              <a:t>)</a:t>
            </a:r>
            <a:endParaRPr lang="ru-RU" sz="1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034450" y="4914127"/>
            <a:ext cx="1959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Akhmetshin</a:t>
            </a:r>
            <a:r>
              <a:rPr lang="ru-RU" dirty="0" smtClean="0"/>
              <a:t> </a:t>
            </a:r>
            <a:r>
              <a:rPr lang="ru-RU" dirty="0" err="1" smtClean="0"/>
              <a:t>Ravil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967429" y="3241294"/>
            <a:ext cx="189186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err="1"/>
              <a:t>Babicevs</a:t>
            </a:r>
            <a:r>
              <a:rPr lang="ru-RU" dirty="0"/>
              <a:t> </a:t>
            </a:r>
            <a:r>
              <a:rPr lang="ru-RU" dirty="0" err="1" smtClean="0"/>
              <a:t>Eugene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(engineer)</a:t>
            </a:r>
            <a:endParaRPr lang="ru-RU" sz="1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039663" y="4135765"/>
            <a:ext cx="157607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err="1"/>
              <a:t>Andrei</a:t>
            </a:r>
            <a:r>
              <a:rPr lang="ru-RU" dirty="0"/>
              <a:t> </a:t>
            </a:r>
            <a:r>
              <a:rPr lang="ru-RU" dirty="0" err="1" smtClean="0"/>
              <a:t>Bragin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dirty="0"/>
              <a:t>(engineer</a:t>
            </a:r>
            <a:r>
              <a:rPr lang="en-US" sz="1200" dirty="0" smtClean="0"/>
              <a:t>)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121159" y="4949663"/>
            <a:ext cx="1638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Kazanin</a:t>
            </a:r>
            <a:r>
              <a:rPr lang="en-US" dirty="0"/>
              <a:t> </a:t>
            </a:r>
            <a:r>
              <a:rPr lang="en-US" dirty="0" err="1"/>
              <a:t>Vasily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04945" y="3173160"/>
            <a:ext cx="334258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err="1" smtClean="0"/>
              <a:t>Poros</a:t>
            </a:r>
            <a:r>
              <a:rPr lang="en-US" dirty="0" err="1" smtClean="0"/>
              <a:t>ev</a:t>
            </a:r>
            <a:r>
              <a:rPr lang="ru-RU" dirty="0" smtClean="0"/>
              <a:t> </a:t>
            </a:r>
            <a:r>
              <a:rPr lang="ru-RU" dirty="0" err="1" smtClean="0"/>
              <a:t>Vyacheslav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dirty="0"/>
              <a:t>(candidate of </a:t>
            </a:r>
            <a:r>
              <a:rPr lang="en-US" sz="1200" dirty="0" err="1"/>
              <a:t>physico</a:t>
            </a:r>
            <a:r>
              <a:rPr lang="en-US" sz="1200" dirty="0"/>
              <a:t>-mathematical sciences</a:t>
            </a:r>
            <a:r>
              <a:rPr lang="en-US" sz="1200" dirty="0" smtClean="0"/>
              <a:t>)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071815" y="3241294"/>
            <a:ext cx="192873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err="1"/>
              <a:t>Gennady</a:t>
            </a:r>
            <a:r>
              <a:rPr lang="ru-RU" dirty="0"/>
              <a:t> </a:t>
            </a:r>
            <a:r>
              <a:rPr lang="ru-RU" dirty="0" err="1" smtClean="0"/>
              <a:t>Savinov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(designer of electronics)</a:t>
            </a:r>
            <a:endParaRPr lang="ru-RU" sz="12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135935" y="4018060"/>
            <a:ext cx="186461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err="1"/>
              <a:t>Talyshev</a:t>
            </a:r>
            <a:r>
              <a:rPr lang="ru-RU" dirty="0"/>
              <a:t> </a:t>
            </a:r>
            <a:r>
              <a:rPr lang="ru-RU" dirty="0" err="1" smtClean="0"/>
              <a:t>Alexey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dirty="0"/>
              <a:t>(designer of electronics</a:t>
            </a:r>
            <a:r>
              <a:rPr lang="en-US" sz="1200" dirty="0" smtClean="0"/>
              <a:t>)</a:t>
            </a:r>
            <a:endParaRPr lang="ru-RU" sz="12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967429" y="4070967"/>
            <a:ext cx="188724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err="1"/>
              <a:t>Toropova</a:t>
            </a:r>
            <a:r>
              <a:rPr lang="ru-RU" dirty="0"/>
              <a:t> </a:t>
            </a:r>
            <a:r>
              <a:rPr lang="ru-RU" dirty="0" err="1" smtClean="0"/>
              <a:t>Lyubov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dirty="0"/>
              <a:t>(engineer)</a:t>
            </a:r>
            <a:endParaRPr lang="ru-RU" sz="12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169053" y="4900640"/>
            <a:ext cx="179837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err="1"/>
              <a:t>Fedoruk</a:t>
            </a:r>
            <a:r>
              <a:rPr lang="ru-RU" dirty="0"/>
              <a:t> </a:t>
            </a:r>
            <a:r>
              <a:rPr lang="ru-RU" dirty="0" err="1" smtClean="0"/>
              <a:t>Valeria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dirty="0"/>
              <a:t>(engineer</a:t>
            </a:r>
            <a:r>
              <a:rPr lang="en-US" sz="1200" dirty="0" smtClean="0"/>
              <a:t>)</a:t>
            </a:r>
            <a:endParaRPr lang="ru-RU" sz="12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896162" y="3262102"/>
            <a:ext cx="186307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Shabarov</a:t>
            </a:r>
            <a:r>
              <a:rPr lang="ru-RU" dirty="0"/>
              <a:t> </a:t>
            </a:r>
            <a:r>
              <a:rPr lang="ru-RU" dirty="0" err="1" smtClean="0"/>
              <a:t>Alexey</a:t>
            </a:r>
            <a:endParaRPr lang="en-US" dirty="0" smtClean="0"/>
          </a:p>
          <a:p>
            <a:pPr algn="ctr"/>
            <a:r>
              <a:rPr lang="en-US" sz="1200" dirty="0"/>
              <a:t>(engineer</a:t>
            </a:r>
            <a:r>
              <a:rPr lang="en-US" sz="1200" dirty="0" smtClean="0"/>
              <a:t>)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086835" y="4149248"/>
            <a:ext cx="21788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Oleynikov</a:t>
            </a:r>
            <a:r>
              <a:rPr lang="en-US" dirty="0" smtClean="0"/>
              <a:t> </a:t>
            </a:r>
            <a:r>
              <a:rPr lang="en-US" dirty="0" err="1" smtClean="0"/>
              <a:t>Vladislav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 smtClean="0"/>
              <a:t>(postgraduate)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62792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 Methods: what’s going on?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8" y="1270000"/>
            <a:ext cx="549592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3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 Methods: what’s going on?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8" y="1270000"/>
            <a:ext cx="5495925" cy="5248275"/>
          </a:xfrm>
          <a:prstGeom prst="rect">
            <a:avLst/>
          </a:prstGeom>
        </p:spPr>
      </p:pic>
      <p:sp>
        <p:nvSpPr>
          <p:cNvPr id="6" name="Полилиния 5"/>
          <p:cNvSpPr/>
          <p:nvPr/>
        </p:nvSpPr>
        <p:spPr>
          <a:xfrm>
            <a:off x="6205415" y="3259015"/>
            <a:ext cx="1361370" cy="265723"/>
          </a:xfrm>
          <a:custGeom>
            <a:avLst/>
            <a:gdLst>
              <a:gd name="connsiteX0" fmla="*/ 187570 w 1361370"/>
              <a:gd name="connsiteY0" fmla="*/ 54708 h 265723"/>
              <a:gd name="connsiteX1" fmla="*/ 289170 w 1361370"/>
              <a:gd name="connsiteY1" fmla="*/ 39077 h 265723"/>
              <a:gd name="connsiteX2" fmla="*/ 312616 w 1361370"/>
              <a:gd name="connsiteY2" fmla="*/ 31262 h 265723"/>
              <a:gd name="connsiteX3" fmla="*/ 898770 w 1361370"/>
              <a:gd name="connsiteY3" fmla="*/ 23447 h 265723"/>
              <a:gd name="connsiteX4" fmla="*/ 984739 w 1361370"/>
              <a:gd name="connsiteY4" fmla="*/ 7816 h 265723"/>
              <a:gd name="connsiteX5" fmla="*/ 1016000 w 1361370"/>
              <a:gd name="connsiteY5" fmla="*/ 0 h 265723"/>
              <a:gd name="connsiteX6" fmla="*/ 1164493 w 1361370"/>
              <a:gd name="connsiteY6" fmla="*/ 7816 h 265723"/>
              <a:gd name="connsiteX7" fmla="*/ 1211385 w 1361370"/>
              <a:gd name="connsiteY7" fmla="*/ 23447 h 265723"/>
              <a:gd name="connsiteX8" fmla="*/ 1234831 w 1361370"/>
              <a:gd name="connsiteY8" fmla="*/ 31262 h 265723"/>
              <a:gd name="connsiteX9" fmla="*/ 1258277 w 1361370"/>
              <a:gd name="connsiteY9" fmla="*/ 54708 h 265723"/>
              <a:gd name="connsiteX10" fmla="*/ 1289539 w 1361370"/>
              <a:gd name="connsiteY10" fmla="*/ 70339 h 265723"/>
              <a:gd name="connsiteX11" fmla="*/ 1336431 w 1361370"/>
              <a:gd name="connsiteY11" fmla="*/ 93785 h 265723"/>
              <a:gd name="connsiteX12" fmla="*/ 1359877 w 1361370"/>
              <a:gd name="connsiteY12" fmla="*/ 117231 h 265723"/>
              <a:gd name="connsiteX13" fmla="*/ 1336431 w 1361370"/>
              <a:gd name="connsiteY13" fmla="*/ 203200 h 265723"/>
              <a:gd name="connsiteX14" fmla="*/ 1312985 w 1361370"/>
              <a:gd name="connsiteY14" fmla="*/ 218831 h 265723"/>
              <a:gd name="connsiteX15" fmla="*/ 1289539 w 1361370"/>
              <a:gd name="connsiteY15" fmla="*/ 226647 h 265723"/>
              <a:gd name="connsiteX16" fmla="*/ 1000370 w 1361370"/>
              <a:gd name="connsiteY16" fmla="*/ 234462 h 265723"/>
              <a:gd name="connsiteX17" fmla="*/ 914400 w 1361370"/>
              <a:gd name="connsiteY17" fmla="*/ 250093 h 265723"/>
              <a:gd name="connsiteX18" fmla="*/ 836247 w 1361370"/>
              <a:gd name="connsiteY18" fmla="*/ 265723 h 265723"/>
              <a:gd name="connsiteX19" fmla="*/ 296985 w 1361370"/>
              <a:gd name="connsiteY19" fmla="*/ 257908 h 265723"/>
              <a:gd name="connsiteX20" fmla="*/ 250093 w 1361370"/>
              <a:gd name="connsiteY20" fmla="*/ 250093 h 265723"/>
              <a:gd name="connsiteX21" fmla="*/ 46893 w 1361370"/>
              <a:gd name="connsiteY21" fmla="*/ 234462 h 265723"/>
              <a:gd name="connsiteX22" fmla="*/ 0 w 1361370"/>
              <a:gd name="connsiteY22" fmla="*/ 226647 h 265723"/>
              <a:gd name="connsiteX23" fmla="*/ 7816 w 1361370"/>
              <a:gd name="connsiteY23" fmla="*/ 187570 h 265723"/>
              <a:gd name="connsiteX24" fmla="*/ 54708 w 1361370"/>
              <a:gd name="connsiteY24" fmla="*/ 140677 h 265723"/>
              <a:gd name="connsiteX25" fmla="*/ 93785 w 1361370"/>
              <a:gd name="connsiteY25" fmla="*/ 132862 h 265723"/>
              <a:gd name="connsiteX26" fmla="*/ 117231 w 1361370"/>
              <a:gd name="connsiteY26" fmla="*/ 125047 h 265723"/>
              <a:gd name="connsiteX27" fmla="*/ 187570 w 1361370"/>
              <a:gd name="connsiteY27" fmla="*/ 54708 h 26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61370" h="265723">
                <a:moveTo>
                  <a:pt x="187570" y="54708"/>
                </a:moveTo>
                <a:cubicBezTo>
                  <a:pt x="205035" y="52213"/>
                  <a:pt x="269640" y="43417"/>
                  <a:pt x="289170" y="39077"/>
                </a:cubicBezTo>
                <a:cubicBezTo>
                  <a:pt x="297212" y="37290"/>
                  <a:pt x="304381" y="31473"/>
                  <a:pt x="312616" y="31262"/>
                </a:cubicBezTo>
                <a:cubicBezTo>
                  <a:pt x="507954" y="26254"/>
                  <a:pt x="703385" y="26052"/>
                  <a:pt x="898770" y="23447"/>
                </a:cubicBezTo>
                <a:cubicBezTo>
                  <a:pt x="969673" y="5720"/>
                  <a:pt x="882061" y="26485"/>
                  <a:pt x="984739" y="7816"/>
                </a:cubicBezTo>
                <a:cubicBezTo>
                  <a:pt x="995307" y="5895"/>
                  <a:pt x="1005580" y="2605"/>
                  <a:pt x="1016000" y="0"/>
                </a:cubicBezTo>
                <a:cubicBezTo>
                  <a:pt x="1065498" y="2605"/>
                  <a:pt x="1115280" y="1910"/>
                  <a:pt x="1164493" y="7816"/>
                </a:cubicBezTo>
                <a:cubicBezTo>
                  <a:pt x="1180852" y="9779"/>
                  <a:pt x="1195754" y="18237"/>
                  <a:pt x="1211385" y="23447"/>
                </a:cubicBezTo>
                <a:lnTo>
                  <a:pt x="1234831" y="31262"/>
                </a:lnTo>
                <a:cubicBezTo>
                  <a:pt x="1242646" y="39077"/>
                  <a:pt x="1249283" y="48284"/>
                  <a:pt x="1258277" y="54708"/>
                </a:cubicBezTo>
                <a:cubicBezTo>
                  <a:pt x="1267758" y="61480"/>
                  <a:pt x="1279423" y="64559"/>
                  <a:pt x="1289539" y="70339"/>
                </a:cubicBezTo>
                <a:cubicBezTo>
                  <a:pt x="1331960" y="94580"/>
                  <a:pt x="1293444" y="79457"/>
                  <a:pt x="1336431" y="93785"/>
                </a:cubicBezTo>
                <a:cubicBezTo>
                  <a:pt x="1344246" y="101600"/>
                  <a:pt x="1357900" y="106357"/>
                  <a:pt x="1359877" y="117231"/>
                </a:cubicBezTo>
                <a:cubicBezTo>
                  <a:pt x="1364856" y="144616"/>
                  <a:pt x="1357470" y="182161"/>
                  <a:pt x="1336431" y="203200"/>
                </a:cubicBezTo>
                <a:cubicBezTo>
                  <a:pt x="1329789" y="209842"/>
                  <a:pt x="1321386" y="214630"/>
                  <a:pt x="1312985" y="218831"/>
                </a:cubicBezTo>
                <a:cubicBezTo>
                  <a:pt x="1305617" y="222515"/>
                  <a:pt x="1297767" y="226236"/>
                  <a:pt x="1289539" y="226647"/>
                </a:cubicBezTo>
                <a:cubicBezTo>
                  <a:pt x="1193234" y="231462"/>
                  <a:pt x="1096760" y="231857"/>
                  <a:pt x="1000370" y="234462"/>
                </a:cubicBezTo>
                <a:cubicBezTo>
                  <a:pt x="933821" y="251098"/>
                  <a:pt x="1009608" y="233292"/>
                  <a:pt x="914400" y="250093"/>
                </a:cubicBezTo>
                <a:cubicBezTo>
                  <a:pt x="888237" y="254710"/>
                  <a:pt x="862298" y="260513"/>
                  <a:pt x="836247" y="265723"/>
                </a:cubicBezTo>
                <a:lnTo>
                  <a:pt x="296985" y="257908"/>
                </a:lnTo>
                <a:cubicBezTo>
                  <a:pt x="281144" y="257486"/>
                  <a:pt x="265868" y="251595"/>
                  <a:pt x="250093" y="250093"/>
                </a:cubicBezTo>
                <a:cubicBezTo>
                  <a:pt x="121043" y="237802"/>
                  <a:pt x="159454" y="247704"/>
                  <a:pt x="46893" y="234462"/>
                </a:cubicBezTo>
                <a:cubicBezTo>
                  <a:pt x="31155" y="232611"/>
                  <a:pt x="15631" y="229252"/>
                  <a:pt x="0" y="226647"/>
                </a:cubicBezTo>
                <a:cubicBezTo>
                  <a:pt x="2605" y="213621"/>
                  <a:pt x="2421" y="199709"/>
                  <a:pt x="7816" y="187570"/>
                </a:cubicBezTo>
                <a:cubicBezTo>
                  <a:pt x="15284" y="170766"/>
                  <a:pt x="36009" y="147689"/>
                  <a:pt x="54708" y="140677"/>
                </a:cubicBezTo>
                <a:cubicBezTo>
                  <a:pt x="67146" y="136013"/>
                  <a:pt x="80898" y="136084"/>
                  <a:pt x="93785" y="132862"/>
                </a:cubicBezTo>
                <a:cubicBezTo>
                  <a:pt x="101777" y="130864"/>
                  <a:pt x="109416" y="127652"/>
                  <a:pt x="117231" y="125047"/>
                </a:cubicBezTo>
                <a:lnTo>
                  <a:pt x="187570" y="54708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Выноска-облако 6"/>
          <p:cNvSpPr/>
          <p:nvPr/>
        </p:nvSpPr>
        <p:spPr>
          <a:xfrm>
            <a:off x="7929563" y="930152"/>
            <a:ext cx="3097945" cy="2227385"/>
          </a:xfrm>
          <a:prstGeom prst="cloudCallout">
            <a:avLst>
              <a:gd name="adj1" fmla="val -56404"/>
              <a:gd name="adj2" fmla="val 60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502914" y="1166681"/>
            <a:ext cx="19512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 want to develop the device with the same characteristics (or better)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613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Analytical Methods: what seems to be happening?</a:t>
            </a:r>
            <a:endParaRPr lang="ru-RU" dirty="0"/>
          </a:p>
        </p:txBody>
      </p:sp>
      <p:pic>
        <p:nvPicPr>
          <p:cNvPr id="40" name="Рисунок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41" y="2031999"/>
            <a:ext cx="5776854" cy="404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1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DXA is the </a:t>
            </a:r>
            <a:r>
              <a:rPr lang="en-US" dirty="0"/>
              <a:t>“gold standard</a:t>
            </a:r>
            <a:r>
              <a:rPr lang="en-US" dirty="0" smtClean="0"/>
              <a:t>”, but …</a:t>
            </a:r>
            <a:endParaRPr lang="ru-RU" dirty="0"/>
          </a:p>
        </p:txBody>
      </p:sp>
      <p:pic>
        <p:nvPicPr>
          <p:cNvPr id="1026" name="Picture 2" descr="http://www.amptek.com/wp-content/uploads/2013/12/cdte_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732" y="1509070"/>
            <a:ext cx="4367156" cy="265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088228" y="2464782"/>
            <a:ext cx="362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better </a:t>
            </a:r>
            <a:r>
              <a:rPr lang="en-US" dirty="0" smtClean="0"/>
              <a:t>the energy resolution,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04258" y="4719689"/>
            <a:ext cx="358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lower dose a person receives</a:t>
            </a:r>
            <a:endParaRPr lang="ru-RU" dirty="0"/>
          </a:p>
        </p:txBody>
      </p:sp>
      <p:pic>
        <p:nvPicPr>
          <p:cNvPr id="1028" name="Picture 4" descr="http://chirana-east.ru/files/smoking/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513" y="4255806"/>
            <a:ext cx="1729020" cy="231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71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Interpretive Methods: what’s really happening?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974" y="2105929"/>
            <a:ext cx="7437387" cy="426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2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Social causes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0917" y="2152906"/>
            <a:ext cx="2287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to Improve x-ray medicine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0917" y="4622536"/>
            <a:ext cx="19511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to take </a:t>
            </a:r>
            <a:r>
              <a:rPr lang="en-US" dirty="0"/>
              <a:t>care </a:t>
            </a:r>
            <a:endParaRPr lang="en-US" dirty="0" smtClean="0"/>
          </a:p>
          <a:p>
            <a:pPr algn="ctr"/>
            <a:r>
              <a:rPr lang="en-US" dirty="0" smtClean="0"/>
              <a:t>of </a:t>
            </a:r>
            <a:r>
              <a:rPr lang="en-US" dirty="0"/>
              <a:t>elderly people</a:t>
            </a:r>
            <a:endParaRPr lang="ru-RU" dirty="0"/>
          </a:p>
        </p:txBody>
      </p:sp>
      <p:pic>
        <p:nvPicPr>
          <p:cNvPr id="2050" name="Picture 2" descr="http://www.csectioncomics.com/csectioncomics/images/fb-cover-photos/facebook-cover-photo-x-ray-c-section-comic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305" y="1412056"/>
            <a:ext cx="6617142" cy="244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hamdulayheartfoundation.com/wp-content/uploads/2014/10/preven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054" y="4067006"/>
            <a:ext cx="4631079" cy="260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2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3616</TotalTime>
  <Words>234</Words>
  <Application>Microsoft Office PowerPoint</Application>
  <PresentationFormat>Широкоэкранный</PresentationFormat>
  <Paragraphs>56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Arial</vt:lpstr>
      <vt:lpstr>Trebuchet MS</vt:lpstr>
      <vt:lpstr>Wingdings 3</vt:lpstr>
      <vt:lpstr>Грань</vt:lpstr>
      <vt:lpstr>Laboratory 3 sector 13</vt:lpstr>
      <vt:lpstr>Content</vt:lpstr>
      <vt:lpstr>Our laboratory staff</vt:lpstr>
      <vt:lpstr>Input Methods: what’s going on?</vt:lpstr>
      <vt:lpstr>Input Methods: what’s going on?</vt:lpstr>
      <vt:lpstr>Analytical Methods: what seems to be happening?</vt:lpstr>
      <vt:lpstr>DXA is the “gold standard”, but …</vt:lpstr>
      <vt:lpstr>Interpretive Methods: what’s really happening?</vt:lpstr>
      <vt:lpstr>Social causes</vt:lpstr>
      <vt:lpstr>Prospective Methods: what might happen?</vt:lpstr>
      <vt:lpstr>Three ways of development the DXA</vt:lpstr>
      <vt:lpstr>Concluding Comments</vt:lpstr>
      <vt:lpstr>Thank you for your attention!</vt:lpstr>
    </vt:vector>
  </TitlesOfParts>
  <Company>BINP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Foresight Methodologies</dc:title>
  <dc:creator>BINP User</dc:creator>
  <cp:lastModifiedBy>BINP User</cp:lastModifiedBy>
  <cp:revision>142</cp:revision>
  <dcterms:created xsi:type="dcterms:W3CDTF">2015-04-07T05:26:30Z</dcterms:created>
  <dcterms:modified xsi:type="dcterms:W3CDTF">2015-04-17T11:35:55Z</dcterms:modified>
</cp:coreProperties>
</file>