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6" r:id="rId12"/>
    <p:sldId id="260" r:id="rId13"/>
    <p:sldId id="289" r:id="rId14"/>
    <p:sldId id="304" r:id="rId15"/>
    <p:sldId id="305" r:id="rId16"/>
    <p:sldId id="277" r:id="rId17"/>
    <p:sldId id="282" r:id="rId18"/>
    <p:sldId id="306" r:id="rId19"/>
    <p:sldId id="307" r:id="rId20"/>
    <p:sldId id="283" r:id="rId21"/>
    <p:sldId id="284" r:id="rId22"/>
    <p:sldId id="286" r:id="rId23"/>
    <p:sldId id="308" r:id="rId24"/>
    <p:sldId id="309" r:id="rId25"/>
    <p:sldId id="293" r:id="rId26"/>
    <p:sldId id="294" r:id="rId27"/>
    <p:sldId id="310" r:id="rId28"/>
    <p:sldId id="287" r:id="rId29"/>
    <p:sldId id="25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66"/>
            <p14:sldId id="260"/>
            <p14:sldId id="289"/>
            <p14:sldId id="304"/>
            <p14:sldId id="305"/>
            <p14:sldId id="277"/>
            <p14:sldId id="282"/>
            <p14:sldId id="306"/>
            <p14:sldId id="307"/>
            <p14:sldId id="283"/>
            <p14:sldId id="284"/>
            <p14:sldId id="286"/>
            <p14:sldId id="308"/>
            <p14:sldId id="309"/>
            <p14:sldId id="293"/>
            <p14:sldId id="294"/>
            <p14:sldId id="310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1886" autoAdjust="0"/>
  </p:normalViewPr>
  <p:slideViewPr>
    <p:cSldViewPr>
      <p:cViewPr varScale="1">
        <p:scale>
          <a:sx n="122" d="100"/>
          <a:sy n="122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3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3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1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Разработка детектора для цифровой рентгеновской </a:t>
            </a:r>
            <a:r>
              <a:rPr lang="ru-RU" dirty="0" err="1" smtClean="0">
                <a:solidFill>
                  <a:srgbClr val="C00000"/>
                </a:solidFill>
              </a:rPr>
              <a:t>остеоденситометрии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Олейников Владислав Петрович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Научный руководитель – </a:t>
            </a: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Поросев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 Вячеслав Викторович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</a:rPr>
              <a:t>к.ф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</a:rPr>
              <a:t>.-м. н., старший научный сотрудник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Институт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Ядерной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Физики имени </a:t>
            </a:r>
            <a:r>
              <a:rPr lang="ru-RU" sz="2400" b="1" i="1" dirty="0" err="1">
                <a:solidFill>
                  <a:schemeClr val="accent4">
                    <a:lumMod val="75000"/>
                  </a:schemeClr>
                </a:solidFill>
              </a:rPr>
              <a:t>Г.И.Будкера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rgbClr val="C00000"/>
                </a:solidFill>
              </a:rPr>
              <a:t>Остеоденситометр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4200684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Куб 15"/>
          <p:cNvSpPr/>
          <p:nvPr/>
        </p:nvSpPr>
        <p:spPr>
          <a:xfrm rot="5400000">
            <a:off x="1478949" y="2849643"/>
            <a:ext cx="864096" cy="1734777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36699" y="1052736"/>
            <a:ext cx="425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Остеоденситометр</a:t>
            </a:r>
            <a:r>
              <a:rPr lang="ru-RU" dirty="0" smtClean="0"/>
              <a:t> – самый простой случай реализации технологии, т.к. не нужно высокое координатное разрешение (достаточно 1 мм)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62437" y="416564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8115" y="3270109"/>
            <a:ext cx="209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Сцинтиллятор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08104" y="4128676"/>
            <a:ext cx="2880320" cy="452452"/>
            <a:chOff x="5364089" y="5136788"/>
            <a:chExt cx="2880320" cy="452452"/>
          </a:xfrm>
        </p:grpSpPr>
        <p:sp>
          <p:nvSpPr>
            <p:cNvPr id="22" name="Куб 21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Минус 2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Минус 23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Минус 24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Минус 25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Минус 26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Минус 27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5198068" y="1124744"/>
            <a:ext cx="3694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Флюорография – нужно координатное разрешение на уровне 0.1 мм </a:t>
            </a:r>
            <a:br>
              <a:rPr lang="ru-RU" dirty="0" smtClean="0"/>
            </a:br>
            <a:r>
              <a:rPr lang="ru-RU" dirty="0" smtClean="0"/>
              <a:t>(технически сложно реализовать)</a:t>
            </a:r>
            <a:endParaRPr lang="ru-RU" dirty="0"/>
          </a:p>
        </p:txBody>
      </p:sp>
      <p:pic>
        <p:nvPicPr>
          <p:cNvPr id="7170" name="Picture 2" descr="http://www.dikul.net/files/images/otdeleniya/densitometriy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7" y="4869160"/>
            <a:ext cx="2564483" cy="18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4803"/>
            <a:ext cx="1757613" cy="19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74802"/>
            <a:ext cx="1727952" cy="18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587806"/>
            <a:ext cx="2088231" cy="14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Проблема остеопороза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37321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Необходимо создать денситометр, обладающий 1% точностью при дозе облучения не более 10 </a:t>
            </a:r>
            <a:r>
              <a:rPr lang="ru-RU" sz="2400" dirty="0" err="1" smtClean="0"/>
              <a:t>мкЗв</a:t>
            </a:r>
            <a:endParaRPr lang="ru-RU" sz="2400" dirty="0"/>
          </a:p>
        </p:txBody>
      </p:sp>
      <p:pic>
        <p:nvPicPr>
          <p:cNvPr id="68610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Принцип работы денситометра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(идеальный случай </a:t>
            </a:r>
            <a:r>
              <a:rPr lang="ru-RU" dirty="0" err="1" smtClean="0">
                <a:solidFill>
                  <a:srgbClr val="C00000"/>
                </a:solidFill>
              </a:rPr>
              <a:t>моноэнергий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1484784"/>
            <a:ext cx="5757065" cy="3282537"/>
            <a:chOff x="1259632" y="1628800"/>
            <a:chExt cx="6840760" cy="4068452"/>
          </a:xfrm>
        </p:grpSpPr>
        <p:sp>
          <p:nvSpPr>
            <p:cNvPr id="60" name="Куб 59"/>
            <p:cNvSpPr/>
            <p:nvPr/>
          </p:nvSpPr>
          <p:spPr>
            <a:xfrm>
              <a:off x="1259632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Куб 58"/>
            <p:cNvSpPr/>
            <p:nvPr/>
          </p:nvSpPr>
          <p:spPr>
            <a:xfrm>
              <a:off x="1259632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/>
            <p:cNvSpPr/>
            <p:nvPr/>
          </p:nvSpPr>
          <p:spPr>
            <a:xfrm>
              <a:off x="4283968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/>
            <p:cNvSpPr/>
            <p:nvPr/>
          </p:nvSpPr>
          <p:spPr>
            <a:xfrm>
              <a:off x="4283968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2051720" y="1628800"/>
              <a:ext cx="5040560" cy="756084"/>
              <a:chOff x="2195736" y="1556792"/>
              <a:chExt cx="5040560" cy="153066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195736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85182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3563888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21196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5220072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587615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588224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23629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/>
            <p:cNvGrpSpPr/>
            <p:nvPr/>
          </p:nvGrpSpPr>
          <p:grpSpPr>
            <a:xfrm>
              <a:off x="2123728" y="4941168"/>
              <a:ext cx="4392488" cy="756084"/>
              <a:chOff x="2195736" y="5714764"/>
              <a:chExt cx="4392488" cy="1530660"/>
            </a:xfrm>
          </p:grpSpPr>
          <p:cxnSp>
            <p:nvCxnSpPr>
              <p:cNvPr id="46" name="Прямая со стрелкой 45"/>
              <p:cNvCxnSpPr/>
              <p:nvPr/>
            </p:nvCxnSpPr>
            <p:spPr>
              <a:xfrm>
                <a:off x="2195736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/>
              <p:nvPr/>
            </p:nvCxnSpPr>
            <p:spPr>
              <a:xfrm>
                <a:off x="3563888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5220072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6588224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104783" y="4133432"/>
              <a:ext cx="4968552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Жировая ткань</a:t>
              </a:r>
              <a:endParaRPr lang="ru-RU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2708920"/>
              <a:ext cx="4896544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Мышечная ткань</a:t>
              </a:r>
              <a:endParaRPr lang="ru-RU" sz="3200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915816" y="3429000"/>
              <a:ext cx="3240360" cy="7920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3471101"/>
              <a:ext cx="2100233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Кость</a:t>
              </a:r>
              <a:endParaRPr lang="ru-RU" sz="3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" y="5426062"/>
            <a:ext cx="2735175" cy="8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45" y="5188652"/>
            <a:ext cx="1680990" cy="13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6300192" y="1772816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300192" y="2708920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19168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s</a:t>
            </a:r>
            <a:endParaRPr lang="ru-RU" sz="4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278092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f</a:t>
            </a:r>
            <a:endParaRPr lang="ru-RU" sz="4000" baseline="-250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644008" y="2852936"/>
            <a:ext cx="0" cy="745728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88024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AF99D"/>
                </a:solidFill>
              </a:rPr>
              <a:t>L</a:t>
            </a:r>
            <a:r>
              <a:rPr lang="en-US" sz="4000" baseline="-25000" dirty="0" smtClean="0">
                <a:solidFill>
                  <a:srgbClr val="EAF99D"/>
                </a:solidFill>
              </a:rPr>
              <a:t>b</a:t>
            </a:r>
            <a:endParaRPr lang="ru-RU" sz="4000" baseline="-25000" dirty="0">
              <a:solidFill>
                <a:srgbClr val="EAF99D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8" y="5188652"/>
            <a:ext cx="3281391" cy="12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blipFill rotWithShape="1">
                <a:blip r:embed="rId7"/>
                <a:stretch>
                  <a:fillRect r="-40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blipFill rotWithShape="1">
                <a:blip r:embed="rId8"/>
                <a:stretch>
                  <a:fillRect r="-117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" y="2071121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Теоретические результаты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3" name="Picture 5" descr="C:\diplom\issc\2e_3c_sy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36" y="2071122"/>
            <a:ext cx="4381160" cy="33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46562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Статистическая ошибка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7607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Систематическая ошибка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56582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Доза 1 </a:t>
            </a:r>
            <a:r>
              <a:rPr lang="ru-RU" dirty="0" err="1" smtClean="0"/>
              <a:t>мР</a:t>
            </a:r>
            <a:r>
              <a:rPr lang="ru-RU" dirty="0" smtClean="0"/>
              <a:t>, площадь детектора 1 мм</a:t>
            </a:r>
            <a:r>
              <a:rPr lang="en-US" dirty="0" smtClean="0"/>
              <a:t>^2. </a:t>
            </a:r>
            <a:r>
              <a:rPr lang="ru-RU" dirty="0" smtClean="0"/>
              <a:t>Толщина кости 5 мм, толщина мягких тканей 20 см, 20% жира. Ошибка приведена 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сцинтиллятора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сцинтиллятору:</a:t>
            </a:r>
            <a:br>
              <a:rPr lang="ru-RU" dirty="0" smtClean="0"/>
            </a:br>
            <a:r>
              <a:rPr lang="ru-RU" dirty="0" smtClean="0"/>
              <a:t>1) быстрый (</a:t>
            </a:r>
            <a:r>
              <a:rPr lang="en-US" dirty="0" smtClean="0"/>
              <a:t>~ 50</a:t>
            </a:r>
            <a:r>
              <a:rPr lang="ru-RU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2) Яркий (</a:t>
            </a:r>
            <a:r>
              <a:rPr lang="en-US" dirty="0" smtClean="0"/>
              <a:t>~ </a:t>
            </a:r>
            <a:r>
              <a:rPr lang="ru-RU" dirty="0" smtClean="0"/>
              <a:t>30 фот. </a:t>
            </a:r>
            <a:r>
              <a:rPr lang="en-US" dirty="0" smtClean="0"/>
              <a:t>/ </a:t>
            </a:r>
            <a:r>
              <a:rPr lang="ru-RU" dirty="0" smtClean="0"/>
              <a:t>кэВ)</a:t>
            </a:r>
          </a:p>
          <a:p>
            <a:r>
              <a:rPr lang="ru-RU" dirty="0" smtClean="0"/>
              <a:t>3) Тяжелый (уменьшение утечек энергии)</a:t>
            </a:r>
            <a:br>
              <a:rPr lang="ru-RU" dirty="0" smtClean="0"/>
            </a:br>
            <a:r>
              <a:rPr lang="ru-RU" dirty="0" smtClean="0"/>
              <a:t>4) Негигроскопичный (надежность и тех. процесс)</a:t>
            </a:r>
            <a:br>
              <a:rPr lang="ru-RU" dirty="0" smtClean="0"/>
            </a:br>
            <a:r>
              <a:rPr lang="ru-RU" dirty="0" smtClean="0"/>
              <a:t>5) Радиационная стойкость</a:t>
            </a:r>
            <a:br>
              <a:rPr lang="ru-RU" dirty="0" smtClean="0"/>
            </a:br>
            <a:r>
              <a:rPr lang="ru-RU" dirty="0" smtClean="0"/>
              <a:t>6)Высокое  собственное энергетическое разрешение (</a:t>
            </a:r>
            <a:r>
              <a:rPr lang="en-US" dirty="0" smtClean="0"/>
              <a:t>~ 10%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en-US" dirty="0" smtClean="0"/>
              <a:t>) </a:t>
            </a:r>
            <a:r>
              <a:rPr lang="ru-RU" dirty="0" smtClean="0"/>
              <a:t>Отлаженная технология выращивая (получение нужных размеров)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971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Таких сцинтилляторов совсем немного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</a:t>
            </a:r>
            <a:r>
              <a:rPr lang="en-US" dirty="0" err="1" smtClean="0">
                <a:solidFill>
                  <a:srgbClr val="C00000"/>
                </a:solidFill>
              </a:rPr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Hamamatsu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MIFI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89" y="155679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Требования:</a:t>
            </a:r>
            <a:br>
              <a:rPr lang="ru-RU" dirty="0" smtClean="0"/>
            </a:br>
            <a:r>
              <a:rPr lang="ru-RU" dirty="0" smtClean="0"/>
              <a:t>1) Большой динамический диапазон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~ 1000 </a:t>
            </a:r>
            <a:r>
              <a:rPr lang="ru-RU" dirty="0" smtClean="0"/>
              <a:t>пикселей на 1 мм</a:t>
            </a:r>
            <a:r>
              <a:rPr lang="en-US" dirty="0" smtClean="0"/>
              <a:t>^2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ru-RU" dirty="0" smtClean="0"/>
              <a:t>Высокая квантовая эффективность</a:t>
            </a:r>
            <a:br>
              <a:rPr lang="ru-RU" dirty="0" smtClean="0"/>
            </a:br>
            <a:r>
              <a:rPr lang="ru-RU" dirty="0" smtClean="0"/>
              <a:t>3) Низкий </a:t>
            </a:r>
            <a:r>
              <a:rPr lang="ru-RU" dirty="0" err="1" smtClean="0"/>
              <a:t>темновой</a:t>
            </a:r>
            <a:r>
              <a:rPr lang="ru-RU" dirty="0" smtClean="0"/>
              <a:t> шум</a:t>
            </a:r>
            <a:br>
              <a:rPr lang="ru-RU" dirty="0" smtClean="0"/>
            </a:br>
            <a:r>
              <a:rPr lang="ru-RU" dirty="0" smtClean="0"/>
              <a:t>4) Малая вероятность </a:t>
            </a:r>
            <a:r>
              <a:rPr lang="en-US" dirty="0" smtClean="0"/>
              <a:t>crosstalk</a:t>
            </a:r>
            <a:br>
              <a:rPr lang="en-US" dirty="0" smtClean="0"/>
            </a:br>
            <a:r>
              <a:rPr lang="en-US" dirty="0" smtClean="0"/>
              <a:t>5)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послеимпульсов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</a:t>
            </a:r>
            <a:r>
              <a:rPr lang="ru-RU" dirty="0" smtClean="0"/>
              <a:t>Стабильность по температуре (?)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483954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Огромный выбор </a:t>
            </a:r>
            <a:r>
              <a:rPr lang="en-US" sz="2400" dirty="0" err="1" smtClean="0">
                <a:solidFill>
                  <a:srgbClr val="C00000"/>
                </a:solidFill>
              </a:rPr>
              <a:t>SiPM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с разным набором характеристик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Соединительная линия уступом 52"/>
          <p:cNvCxnSpPr/>
          <p:nvPr/>
        </p:nvCxnSpPr>
        <p:spPr>
          <a:xfrm rot="5400000">
            <a:off x="5691869" y="5425881"/>
            <a:ext cx="892612" cy="54006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Куб 55"/>
          <p:cNvSpPr/>
          <p:nvPr/>
        </p:nvSpPr>
        <p:spPr>
          <a:xfrm>
            <a:off x="5464840" y="5589240"/>
            <a:ext cx="1915472" cy="1105957"/>
          </a:xfrm>
          <a:prstGeom prst="cube">
            <a:avLst/>
          </a:prstGeom>
          <a:solidFill>
            <a:srgbClr val="219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932040" y="4920764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220072" y="1826822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12687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6003800" y="23834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16200000" flipH="1">
            <a:off x="6303484" y="236539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5940152" y="2708920"/>
            <a:ext cx="864096" cy="173477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6825540" y="235724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5583404" y="2352172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16200000" flipH="1">
            <a:off x="7239588" y="234558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5400000">
            <a:off x="5241364" y="2370172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96136" y="4509120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970736" y="4517504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588224" y="4509120"/>
            <a:ext cx="1726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295114" y="4509120"/>
            <a:ext cx="77086" cy="357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480212" y="4509120"/>
            <a:ext cx="36004" cy="335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732240" y="4370784"/>
            <a:ext cx="230850" cy="3543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596765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АЦП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7918" y="2996952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6320" name="TextBox 56319"/>
          <p:cNvSpPr txBox="1"/>
          <p:nvPr/>
        </p:nvSpPr>
        <p:spPr>
          <a:xfrm>
            <a:off x="7842072" y="4833399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688680" cy="28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2359"/>
            <a:ext cx="3672408" cy="26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557736" y="4572417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7664" y="1764105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7416" y="4129916"/>
            <a:ext cx="15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МИФИ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268760"/>
            <a:ext cx="222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HAMAMATSU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/>
          <p:nvPr/>
        </p:nvCxnSpPr>
        <p:spPr>
          <a:xfrm>
            <a:off x="5052866" y="5301208"/>
            <a:ext cx="2111422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 rot="16200000">
            <a:off x="3386479" y="4930966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2866" y="6203314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>
            <a:stCxn id="4" idx="6"/>
          </p:cNvCxnSpPr>
          <p:nvPr/>
        </p:nvCxnSpPr>
        <p:spPr>
          <a:xfrm flipV="1">
            <a:off x="5004048" y="5229200"/>
            <a:ext cx="2160240" cy="6504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5976" y="6124475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PMT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67198" y="4378112"/>
            <a:ext cx="336850" cy="17151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доминирующие факторы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𝜀𝜒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335699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br>
              <a:rPr lang="ru-RU" dirty="0" smtClean="0"/>
            </a:br>
            <a:r>
              <a:rPr lang="ru-RU" dirty="0" smtClean="0"/>
              <a:t>1) важно собственное энергетическое разрешение сцинтиллятора</a:t>
            </a:r>
            <a:br>
              <a:rPr lang="ru-RU" dirty="0" smtClean="0"/>
            </a:br>
            <a:r>
              <a:rPr lang="ru-RU" dirty="0" smtClean="0"/>
              <a:t>2) важна квантовая эффективность регистрации и число фотоэлектронов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en-US" dirty="0" smtClean="0"/>
              <a:t>crosstalk, </a:t>
            </a:r>
            <a:r>
              <a:rPr lang="ru-RU" dirty="0" err="1" smtClean="0"/>
              <a:t>послеимпульсы</a:t>
            </a:r>
            <a:r>
              <a:rPr lang="ru-RU" dirty="0" smtClean="0"/>
              <a:t> и </a:t>
            </a:r>
            <a:r>
              <a:rPr lang="ru-RU" dirty="0" err="1" smtClean="0"/>
              <a:t>темновые</a:t>
            </a:r>
            <a:r>
              <a:rPr lang="ru-RU" dirty="0" smtClean="0"/>
              <a:t> шумы не имеют значения при параметрах существующих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011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моделирование!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2761142"/>
            <a:ext cx="216024" cy="307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Содержание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Какие детекторы </a:t>
            </a:r>
            <a:r>
              <a:rPr lang="ru-RU" sz="1600" dirty="0" smtClean="0">
                <a:solidFill>
                  <a:srgbClr val="002060"/>
                </a:solidFill>
              </a:rPr>
              <a:t>существуют?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Что </a:t>
            </a:r>
            <a:r>
              <a:rPr lang="ru-RU" sz="1600" dirty="0">
                <a:solidFill>
                  <a:srgbClr val="002060"/>
                </a:solidFill>
              </a:rPr>
              <a:t>влияет на качество </a:t>
            </a:r>
            <a:r>
              <a:rPr lang="ru-RU" sz="1600" dirty="0" smtClean="0">
                <a:solidFill>
                  <a:srgbClr val="002060"/>
                </a:solidFill>
              </a:rPr>
              <a:t>снимка?</a:t>
            </a: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Три </a:t>
            </a:r>
            <a:r>
              <a:rPr lang="ru-RU" sz="1600" dirty="0">
                <a:solidFill>
                  <a:srgbClr val="002060"/>
                </a:solidFill>
              </a:rPr>
              <a:t>типа сбора </a:t>
            </a:r>
            <a:r>
              <a:rPr lang="ru-RU" sz="1600" dirty="0" smtClean="0">
                <a:solidFill>
                  <a:srgbClr val="002060"/>
                </a:solidFill>
              </a:rPr>
              <a:t>сигнала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Спектрометрический </a:t>
            </a:r>
            <a:r>
              <a:rPr lang="ru-RU" sz="1600" dirty="0" smtClean="0">
                <a:solidFill>
                  <a:srgbClr val="002060"/>
                </a:solidFill>
              </a:rPr>
              <a:t>режим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>
                <a:solidFill>
                  <a:srgbClr val="002060"/>
                </a:solidFill>
              </a:rPr>
              <a:t>Остеоденситометр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Проблема </a:t>
            </a:r>
            <a:r>
              <a:rPr lang="ru-RU" sz="1600" dirty="0" smtClean="0">
                <a:solidFill>
                  <a:srgbClr val="002060"/>
                </a:solidFill>
              </a:rPr>
              <a:t>остеопороза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Принцип работы </a:t>
            </a:r>
            <a:r>
              <a:rPr lang="ru-RU" sz="1600" dirty="0" smtClean="0">
                <a:solidFill>
                  <a:srgbClr val="002060"/>
                </a:solidFill>
              </a:rPr>
              <a:t>денситометра (</a:t>
            </a:r>
            <a:r>
              <a:rPr lang="ru-RU" sz="1600" dirty="0">
                <a:solidFill>
                  <a:srgbClr val="002060"/>
                </a:solidFill>
              </a:rPr>
              <a:t>идеальный случай </a:t>
            </a:r>
            <a:r>
              <a:rPr lang="ru-RU" sz="1600" dirty="0" err="1">
                <a:solidFill>
                  <a:srgbClr val="002060"/>
                </a:solidFill>
              </a:rPr>
              <a:t>моноэнергий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Теоретические </a:t>
            </a:r>
            <a:r>
              <a:rPr lang="ru-RU" sz="1600" dirty="0" smtClean="0">
                <a:solidFill>
                  <a:srgbClr val="002060"/>
                </a:solidFill>
              </a:rPr>
              <a:t>результаты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ru-RU" sz="1600" dirty="0" smtClean="0">
                <a:solidFill>
                  <a:srgbClr val="002060"/>
                </a:solidFill>
              </a:rPr>
              <a:t>сцинтиллятора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en-US" sz="1600" dirty="0" err="1" smtClean="0">
                <a:solidFill>
                  <a:srgbClr val="002060"/>
                </a:solidFill>
              </a:rPr>
              <a:t>SiPM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</a:t>
            </a:r>
            <a:r>
              <a:rPr lang="ru-RU" sz="1600" dirty="0" smtClean="0">
                <a:solidFill>
                  <a:srgbClr val="002060"/>
                </a:solidFill>
              </a:rPr>
              <a:t>разрешение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доминирующие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Экспериментальные </a:t>
            </a:r>
            <a:r>
              <a:rPr lang="ru-RU" sz="1600" dirty="0" smtClean="0">
                <a:solidFill>
                  <a:srgbClr val="002060"/>
                </a:solidFill>
              </a:rPr>
              <a:t>характеристики сцинтилляторов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Моделирование </a:t>
            </a:r>
            <a:r>
              <a:rPr lang="ru-RU" sz="1600" dirty="0" err="1" smtClean="0">
                <a:solidFill>
                  <a:srgbClr val="002060"/>
                </a:solidFill>
              </a:rPr>
              <a:t>светосбора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Устранение </a:t>
            </a:r>
            <a:r>
              <a:rPr lang="ru-RU" sz="1600" dirty="0" smtClean="0">
                <a:solidFill>
                  <a:srgbClr val="002060"/>
                </a:solidFill>
              </a:rPr>
              <a:t>неоднозначности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Что есть квантовая </a:t>
            </a:r>
            <a:r>
              <a:rPr lang="ru-RU" sz="1600" dirty="0" smtClean="0">
                <a:solidFill>
                  <a:srgbClr val="002060"/>
                </a:solidFill>
              </a:rPr>
              <a:t>эффективность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Прототип </a:t>
            </a:r>
            <a:r>
              <a:rPr lang="ru-RU" sz="1600" dirty="0" smtClean="0">
                <a:solidFill>
                  <a:srgbClr val="002060"/>
                </a:solidFill>
              </a:rPr>
              <a:t>детектора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Измерение спектра излучения рентгеновского источника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(переключение </a:t>
            </a:r>
            <a:r>
              <a:rPr lang="ru-RU" sz="1600" dirty="0" err="1">
                <a:solidFill>
                  <a:srgbClr val="002060"/>
                </a:solidFill>
              </a:rPr>
              <a:t>кВ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</a:t>
            </a:r>
            <a:r>
              <a:rPr lang="ru-RU" sz="1600" dirty="0" smtClean="0">
                <a:solidFill>
                  <a:srgbClr val="002060"/>
                </a:solidFill>
              </a:rPr>
              <a:t>(</a:t>
            </a:r>
            <a:r>
              <a:rPr lang="ru-RU" sz="1600" dirty="0">
                <a:solidFill>
                  <a:srgbClr val="002060"/>
                </a:solidFill>
              </a:rPr>
              <a:t>двугорбый спектр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Заключение</a:t>
            </a:r>
            <a:endParaRPr lang="ru-RU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40 мин.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Экспериментальные характеристики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сцинтилляторов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0080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r>
              <a:rPr lang="ru-RU" sz="3200" dirty="0" smtClean="0"/>
              <a:t> (39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  <a:r>
              <a:rPr lang="ru-RU" sz="3200" dirty="0" smtClean="0"/>
              <a:t> (</a:t>
            </a:r>
            <a:r>
              <a:rPr lang="en-US" sz="3200" dirty="0" smtClean="0"/>
              <a:t>37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r>
              <a:rPr lang="ru-RU" sz="3200" dirty="0" smtClean="0"/>
              <a:t> (36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r>
              <a:rPr lang="ru-RU" sz="3200" dirty="0" smtClean="0"/>
              <a:t> (24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r>
              <a:rPr lang="ru-RU" sz="3200" dirty="0" smtClean="0"/>
              <a:t> (46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725924" y="1997260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301988" y="14391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37" name="Скругленная соединительная линия 36"/>
          <p:cNvCxnSpPr/>
          <p:nvPr/>
        </p:nvCxnSpPr>
        <p:spPr>
          <a:xfrm rot="5400000">
            <a:off x="1509652" y="255383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/>
          <p:nvPr/>
        </p:nvCxnSpPr>
        <p:spPr>
          <a:xfrm rot="16200000" flipH="1">
            <a:off x="1809336" y="253583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уб 39"/>
          <p:cNvSpPr/>
          <p:nvPr/>
        </p:nvSpPr>
        <p:spPr>
          <a:xfrm>
            <a:off x="1446004" y="2879359"/>
            <a:ext cx="864096" cy="86738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кругленная соединительная линия 40"/>
          <p:cNvCxnSpPr/>
          <p:nvPr/>
        </p:nvCxnSpPr>
        <p:spPr>
          <a:xfrm rot="5400000">
            <a:off x="2331392" y="252767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1089256" y="2522610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/>
          <p:nvPr/>
        </p:nvCxnSpPr>
        <p:spPr>
          <a:xfrm rot="16200000" flipH="1">
            <a:off x="2745440" y="251602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747216" y="2540610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373996" y="3783360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548596" y="3791744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964886" y="3783360"/>
            <a:ext cx="1726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820870" y="3783360"/>
            <a:ext cx="36004" cy="3352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80910" y="3645024"/>
            <a:ext cx="230850" cy="3543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3768" y="2996952"/>
            <a:ext cx="211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br>
              <a:rPr lang="ru-RU" sz="2400" dirty="0" smtClean="0"/>
            </a:br>
            <a:r>
              <a:rPr lang="ru-RU" sz="2400" dirty="0" smtClean="0"/>
              <a:t>+ </a:t>
            </a:r>
            <a:r>
              <a:rPr lang="ru-RU" sz="2400" dirty="0" err="1" smtClean="0"/>
              <a:t>тефлон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3768" y="1412776"/>
            <a:ext cx="211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(59.5 кэВ)</a:t>
            </a:r>
            <a:endParaRPr lang="ru-RU" sz="2800" dirty="0"/>
          </a:p>
        </p:txBody>
      </p:sp>
      <p:sp>
        <p:nvSpPr>
          <p:cNvPr id="6" name="Цилиндр 5"/>
          <p:cNvSpPr/>
          <p:nvPr/>
        </p:nvSpPr>
        <p:spPr>
          <a:xfrm>
            <a:off x="1043608" y="4151784"/>
            <a:ext cx="1584176" cy="86139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771800" y="4335487"/>
            <a:ext cx="11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pic>
        <p:nvPicPr>
          <p:cNvPr id="2050" name="Picture 2" descr="C:\diplom\фотопи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129117" cy="21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6310548" y="4785568"/>
            <a:ext cx="889744" cy="16677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1152181">
            <a:off x="4697462" y="5488275"/>
            <a:ext cx="1528581" cy="267398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</a:rPr>
                                <m:t>фотопик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𝐹𝑊𝐻𝑀</m:t>
                    </m:r>
                    <m:r>
                      <a:rPr lang="ru-RU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000" dirty="0" smtClean="0"/>
                  <a:t>*2.355</a:t>
                </a:r>
                <a:endParaRPr lang="ru-R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Моделирование </a:t>
            </a:r>
            <a:r>
              <a:rPr lang="ru-RU" dirty="0" err="1" smtClean="0">
                <a:solidFill>
                  <a:srgbClr val="C00000"/>
                </a:solidFill>
              </a:rPr>
              <a:t>светосбора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рожден.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% −квантовая эффективность ФЭУ (на возд.)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?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светосбор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7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screen\ScreenShot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98" y="3717032"/>
            <a:ext cx="43565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925" y="4149080"/>
            <a:ext cx="419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Спектр </a:t>
            </a:r>
            <a:r>
              <a:rPr lang="ru-RU" dirty="0" smtClean="0"/>
              <a:t>излучения сцинтиллятора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 smtClean="0"/>
              <a:t>. преломления кристалла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Длина поглощения  света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кристалла: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25" y="55340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Коэф</a:t>
            </a:r>
            <a:r>
              <a:rPr lang="ru-RU" dirty="0"/>
              <a:t>. отражения 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/>
              <a:t>. </a:t>
            </a:r>
            <a:r>
              <a:rPr lang="ru-RU" dirty="0" smtClean="0"/>
              <a:t>преломления 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Полированность</a:t>
            </a:r>
            <a:r>
              <a:rPr lang="ru-RU" dirty="0"/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Угловая зависимость </a:t>
            </a:r>
            <a:r>
              <a:rPr lang="ru-RU" dirty="0" err="1"/>
              <a:t>отраж</a:t>
            </a:r>
            <a:r>
              <a:rPr lang="ru-RU" dirty="0"/>
              <a:t>. света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724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поверхности: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5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Цилиндр 20"/>
          <p:cNvSpPr/>
          <p:nvPr/>
        </p:nvSpPr>
        <p:spPr>
          <a:xfrm>
            <a:off x="251520" y="2924944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Устранение неоднозначности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7" y="2416324"/>
            <a:ext cx="20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1218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sp>
        <p:nvSpPr>
          <p:cNvPr id="6" name="Куб 5"/>
          <p:cNvSpPr/>
          <p:nvPr/>
        </p:nvSpPr>
        <p:spPr>
          <a:xfrm>
            <a:off x="869940" y="1948634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3779912" y="2852935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уб 19"/>
          <p:cNvSpPr/>
          <p:nvPr/>
        </p:nvSpPr>
        <p:spPr>
          <a:xfrm rot="16200000">
            <a:off x="4448087" y="2112752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rot="16200000" flipH="1">
            <a:off x="1334932" y="1553501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992892" y="15715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4833671" y="2136148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5400000">
            <a:off x="4491631" y="2154148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5350" y="1187152"/>
            <a:ext cx="122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1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817" y="1268760"/>
            <a:ext cx="131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2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рожден.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(0&lt;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diplom\1 марта отчет\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3748402" cy="26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iplom\1 марта отчет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2892"/>
            <a:ext cx="3840888" cy="26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92280" y="3594102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LYSO:Ce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Что есть квантовая эффективность?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405528" y="2411583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01033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691680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691680" y="3397892"/>
            <a:ext cx="0" cy="3240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901033" y="3325884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01756" y="3397892"/>
            <a:ext cx="0" cy="6125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339752" y="3348579"/>
            <a:ext cx="706" cy="949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1691680" y="4694036"/>
            <a:ext cx="216024" cy="554871"/>
            <a:chOff x="2159732" y="4113076"/>
            <a:chExt cx="216024" cy="554871"/>
          </a:xfrm>
        </p:grpSpPr>
        <p:sp>
          <p:nvSpPr>
            <p:cNvPr id="48" name="Овал 47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2125848" y="4694036"/>
            <a:ext cx="216024" cy="554871"/>
            <a:chOff x="2159732" y="4113076"/>
            <a:chExt cx="216024" cy="554871"/>
          </a:xfrm>
        </p:grpSpPr>
        <p:sp>
          <p:nvSpPr>
            <p:cNvPr id="54" name="Овал 53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83768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≈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blipFill rotWithShape="1">
                <a:blip r:embed="rId2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212005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220073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521864" y="1280041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7240064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017369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808016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6660233" y="4694036"/>
            <a:ext cx="216024" cy="554871"/>
            <a:chOff x="2159732" y="4113076"/>
            <a:chExt cx="216024" cy="554871"/>
          </a:xfrm>
        </p:grpSpPr>
        <p:sp>
          <p:nvSpPr>
            <p:cNvPr id="69" name="Овал 68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094401" y="4694036"/>
            <a:ext cx="216024" cy="554871"/>
            <a:chOff x="2159732" y="4113076"/>
            <a:chExt cx="216024" cy="554871"/>
          </a:xfrm>
        </p:grpSpPr>
        <p:sp>
          <p:nvSpPr>
            <p:cNvPr id="72" name="Овал 71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452321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blipFill rotWithShape="1">
                <a:blip r:embed="rId3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/>
          <p:cNvSpPr/>
          <p:nvPr/>
        </p:nvSpPr>
        <p:spPr>
          <a:xfrm>
            <a:off x="6057301" y="2292426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5796137" y="2924944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44209" y="2411583"/>
            <a:ext cx="0" cy="13103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6588225" y="2411583"/>
            <a:ext cx="6671" cy="1634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092281" y="2492896"/>
            <a:ext cx="0" cy="15175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1342" y="3548799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7222709" y="2411583"/>
            <a:ext cx="0" cy="18095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596337" y="2411583"/>
            <a:ext cx="0" cy="188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54045" y="3592452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95936" y="3397892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Стекло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923928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Фотокат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067944" y="2892203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Смазка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995936" y="2388798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Сцинт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Прототип детектора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35478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9411" y="149860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567611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344916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35563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384848" y="2393337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23684" y="3025855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2452826"/>
            <a:ext cx="636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YAP:Ce</a:t>
            </a:r>
            <a:r>
              <a:rPr lang="en-US" sz="2000" dirty="0" smtClean="0"/>
              <a:t> (20 </a:t>
            </a:r>
            <a:r>
              <a:rPr lang="ru-RU" sz="2000" dirty="0" smtClean="0"/>
              <a:t>фот. </a:t>
            </a:r>
            <a:r>
              <a:rPr lang="en-US" sz="2000" dirty="0" smtClean="0"/>
              <a:t>/ </a:t>
            </a:r>
            <a:r>
              <a:rPr lang="ru-RU" sz="2000" dirty="0" smtClean="0"/>
              <a:t>кэВ, 1</a:t>
            </a:r>
            <a:r>
              <a:rPr lang="en-US" sz="2000" dirty="0" smtClean="0"/>
              <a:t>3</a:t>
            </a:r>
            <a:r>
              <a:rPr lang="ru-RU" sz="2000" dirty="0" smtClean="0"/>
              <a:t> %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. раз., </a:t>
            </a:r>
            <a:r>
              <a:rPr lang="en-US" sz="2000" dirty="0" smtClean="0"/>
              <a:t>24</a:t>
            </a:r>
            <a:r>
              <a:rPr lang="ru-RU" sz="2000" dirty="0" smtClean="0"/>
              <a:t> </a:t>
            </a:r>
            <a:r>
              <a:rPr lang="ru-RU" sz="2000" dirty="0" err="1" smtClean="0"/>
              <a:t>нс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536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KETEC </a:t>
            </a:r>
            <a:r>
              <a:rPr lang="en-US" sz="2000" dirty="0" err="1" smtClean="0"/>
              <a:t>SiPM</a:t>
            </a:r>
            <a:r>
              <a:rPr lang="en-US" sz="2000" dirty="0" smtClean="0"/>
              <a:t> (QE &gt; 40%, 25 </a:t>
            </a:r>
            <a:r>
              <a:rPr lang="ru-RU" sz="2000" dirty="0" smtClean="0"/>
              <a:t>мкм </a:t>
            </a:r>
            <a:r>
              <a:rPr lang="ru-RU" sz="2000" dirty="0" err="1" smtClean="0"/>
              <a:t>пикс</a:t>
            </a:r>
            <a:r>
              <a:rPr lang="ru-RU" sz="2000" dirty="0" smtClean="0"/>
              <a:t>.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смазка – узкое место системы</a:t>
            </a:r>
            <a:br>
              <a:rPr lang="ru-RU" dirty="0" smtClean="0"/>
            </a:br>
            <a:r>
              <a:rPr lang="ru-RU" dirty="0" smtClean="0"/>
              <a:t>(нужен </a:t>
            </a:r>
            <a:r>
              <a:rPr lang="ru-RU" dirty="0" err="1" smtClean="0"/>
              <a:t>шифтер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7158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Предельное энергетическое разрешение </a:t>
            </a:r>
            <a:r>
              <a:rPr lang="en-US" dirty="0" smtClean="0"/>
              <a:t>~ 1</a:t>
            </a:r>
            <a:r>
              <a:rPr lang="ru-RU" dirty="0" smtClean="0"/>
              <a:t>3</a:t>
            </a:r>
            <a:r>
              <a:rPr lang="en-US" dirty="0" smtClean="0"/>
              <a:t>% (FWHM) </a:t>
            </a:r>
            <a:r>
              <a:rPr lang="ru-RU" dirty="0" smtClean="0"/>
              <a:t>при </a:t>
            </a:r>
            <a:r>
              <a:rPr lang="en-US" dirty="0" smtClean="0"/>
              <a:t>59.5 </a:t>
            </a:r>
            <a:r>
              <a:rPr lang="ru-RU" dirty="0" smtClean="0"/>
              <a:t>кэВ (</a:t>
            </a:r>
            <a:r>
              <a:rPr lang="ru-RU" dirty="0" err="1" smtClean="0"/>
              <a:t>теор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01870" y="5476582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 – 17% </a:t>
            </a:r>
            <a:r>
              <a:rPr lang="en-US" dirty="0"/>
              <a:t>(FWHM)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899592" y="5949280"/>
            <a:ext cx="1422394" cy="857739"/>
            <a:chOff x="3419872" y="5398822"/>
            <a:chExt cx="1915472" cy="1155077"/>
          </a:xfrm>
        </p:grpSpPr>
        <p:sp>
          <p:nvSpPr>
            <p:cNvPr id="31" name="Куб 30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4064" y="5683515"/>
              <a:ext cx="1511666" cy="87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1619672" y="5805264"/>
            <a:ext cx="7108" cy="169818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Измерение спектра </a:t>
            </a:r>
            <a:r>
              <a:rPr lang="ru-RU" dirty="0">
                <a:solidFill>
                  <a:srgbClr val="C00000"/>
                </a:solidFill>
              </a:rPr>
              <a:t>излучения </a:t>
            </a:r>
            <a:r>
              <a:rPr lang="ru-RU" dirty="0" smtClean="0">
                <a:solidFill>
                  <a:srgbClr val="C00000"/>
                </a:solidFill>
              </a:rPr>
              <a:t>рентгеновского </a:t>
            </a:r>
            <a:r>
              <a:rPr lang="ru-RU" dirty="0">
                <a:solidFill>
                  <a:srgbClr val="C00000"/>
                </a:solidFill>
              </a:rPr>
              <a:t>источника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39552" y="2492897"/>
            <a:ext cx="2520280" cy="738530"/>
            <a:chOff x="539552" y="2492897"/>
            <a:chExt cx="2520280" cy="738530"/>
          </a:xfrm>
        </p:grpSpPr>
        <p:sp>
          <p:nvSpPr>
            <p:cNvPr id="5" name="Куб 4"/>
            <p:cNvSpPr/>
            <p:nvPr/>
          </p:nvSpPr>
          <p:spPr>
            <a:xfrm>
              <a:off x="539552" y="2492897"/>
              <a:ext cx="2520280" cy="7385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2636912"/>
              <a:ext cx="2232248" cy="47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15516" y="5373216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127802" y="3861048"/>
            <a:ext cx="1166954" cy="1422772"/>
            <a:chOff x="6300192" y="2708920"/>
            <a:chExt cx="1166954" cy="2157288"/>
          </a:xfrm>
        </p:grpSpPr>
        <p:sp>
          <p:nvSpPr>
            <p:cNvPr id="17" name="Куб 16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/>
          <p:nvPr/>
        </p:nvCxnSpPr>
        <p:spPr>
          <a:xfrm>
            <a:off x="3347864" y="2420888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1880" y="25050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endParaRPr lang="ru-RU" sz="4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984389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47664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835696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123728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41176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77180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322653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186749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610685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898717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87824" y="14127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Рентген. излучение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4756" y="4017608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537321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𝑡h𝑒𝑜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7" y="3440217"/>
            <a:ext cx="4464324" cy="333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076056" y="168164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 </a:t>
            </a:r>
            <a:r>
              <a:rPr lang="ru-RU" sz="2800" dirty="0" smtClean="0"/>
              <a:t>различных толщин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100"/>
            <a:ext cx="7654255" cy="8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Вычисление толщины (переключение </a:t>
            </a:r>
            <a:r>
              <a:rPr lang="ru-RU" dirty="0" err="1" smtClean="0">
                <a:solidFill>
                  <a:srgbClr val="C00000"/>
                </a:solidFill>
              </a:rPr>
              <a:t>кВ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2492896"/>
            <a:ext cx="5127104" cy="38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4074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ПММА  -  1.7%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Алюминий  -  6.6%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𝑚𝑒𝑎𝑠𝑢𝑟𝑒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Вычисление толщины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(двугорбый спектр)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29309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Мощность трубки</a:t>
            </a:r>
            <a:br>
              <a:rPr lang="ru-RU" dirty="0" smtClean="0"/>
            </a:br>
            <a:r>
              <a:rPr lang="ru-RU" dirty="0" smtClean="0"/>
              <a:t>Толщина фильтра</a:t>
            </a:r>
            <a:br>
              <a:rPr lang="ru-RU" dirty="0" smtClean="0"/>
            </a:br>
            <a:r>
              <a:rPr lang="ru-RU" dirty="0" smtClean="0"/>
              <a:t>Материал фильтра</a:t>
            </a:r>
            <a:br>
              <a:rPr lang="ru-RU" dirty="0" smtClean="0"/>
            </a:br>
            <a:r>
              <a:rPr lang="ru-RU" dirty="0" smtClean="0"/>
              <a:t>Оптимальные пороги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Нужно развивать теорию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Планы: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8094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Используя моделирование в </a:t>
            </a:r>
            <a:r>
              <a:rPr lang="en-US" dirty="0" smtClean="0"/>
              <a:t>GEANT4</a:t>
            </a:r>
            <a:r>
              <a:rPr lang="ru-RU" dirty="0" smtClean="0"/>
              <a:t>, найден</a:t>
            </a:r>
            <a:r>
              <a:rPr lang="en-US" dirty="0" smtClean="0"/>
              <a:t> </a:t>
            </a:r>
            <a:r>
              <a:rPr lang="ru-RU" dirty="0" smtClean="0"/>
              <a:t>светосбор сцинтилляторов и восстановлен их абсолютный световыход.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Основными факторами, влияющими на </a:t>
            </a:r>
            <a:r>
              <a:rPr lang="ru-RU" dirty="0"/>
              <a:t>энергетическое </a:t>
            </a:r>
            <a:r>
              <a:rPr lang="ru-RU" dirty="0" smtClean="0"/>
              <a:t>разрешение детектора, является флуктуации </a:t>
            </a:r>
            <a:r>
              <a:rPr lang="ru-RU" dirty="0" err="1" smtClean="0"/>
              <a:t>световыхода</a:t>
            </a:r>
            <a:r>
              <a:rPr lang="ru-RU" dirty="0" smtClean="0"/>
              <a:t> сцинтиллятора и </a:t>
            </a:r>
            <a:r>
              <a:rPr lang="ru-RU" dirty="0" err="1" smtClean="0"/>
              <a:t>статискика</a:t>
            </a:r>
            <a:r>
              <a:rPr lang="ru-RU" dirty="0" smtClean="0"/>
              <a:t> фотоэлектронов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Проведены  измерения параметров  тест-объектов при работе детектора в счетном режиме. Восстановленные  значения  толщин для ПММА и </a:t>
            </a:r>
            <a:r>
              <a:rPr lang="ru-RU" dirty="0" err="1"/>
              <a:t>Al</a:t>
            </a:r>
            <a:r>
              <a:rPr lang="ru-RU" dirty="0"/>
              <a:t> имеют систематическое отклонение от реальных  1.7% и 6.6% соответственно. На данном этапе работы, основная причина отклонения заключается в недостаточной точности прямого измерения толщин калибровочных объектов и недостаточная точность измерения спектров излучения рентгеновского источника.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Собрать одноканальный денситометр и найти оптимальные параметры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00B050"/>
                </a:solidFill>
                <a:latin typeface="Comic Sans MS" pitchFamily="66" charset="0"/>
              </a:rPr>
              <a:t>Спасибо за внимание!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2269" y="1412774"/>
            <a:ext cx="387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err="1"/>
              <a:t>Экрано</a:t>
            </a:r>
            <a:r>
              <a:rPr lang="ru-RU" altLang="ru-RU" sz="2400" dirty="0"/>
              <a:t>-пленочные системы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27303" y="2095961"/>
            <a:ext cx="3238500" cy="2168525"/>
            <a:chOff x="269553" y="2072149"/>
            <a:chExt cx="3238500" cy="2168525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590228" y="3002424"/>
              <a:ext cx="2905125" cy="88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590228" y="3091324"/>
              <a:ext cx="2905125" cy="889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77528" y="2983374"/>
              <a:ext cx="2930525" cy="215900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23528" y="2072149"/>
              <a:ext cx="844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Экран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020440" y="2405524"/>
              <a:ext cx="430213" cy="6588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69553" y="3510424"/>
              <a:ext cx="9699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Пленка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764853" y="3132599"/>
              <a:ext cx="350837" cy="509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533203" y="3873961"/>
              <a:ext cx="995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Кассета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2204715" y="3213561"/>
              <a:ext cx="46990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 10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15639" y="141277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Люминофор с памятью</a:t>
            </a:r>
            <a:endParaRPr lang="ru-RU" alt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9090"/>
              </p:ext>
            </p:extLst>
          </p:nvPr>
        </p:nvGraphicFramePr>
        <p:xfrm>
          <a:off x="5057974" y="2122610"/>
          <a:ext cx="3144097" cy="222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Image" r:id="rId4" imgW="18798367" imgH="13332245" progId="Photoshop.Image.6">
                  <p:embed/>
                </p:oleObj>
              </mc:Choice>
              <mc:Fallback>
                <p:oleObj name="Image" r:id="rId4" imgW="18798367" imgH="1333224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974" y="2122610"/>
                        <a:ext cx="3144097" cy="222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1799" y="4653136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Большой динамический диапазон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(~ 200)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3058" y="1228107"/>
            <a:ext cx="4403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Сцинтилляционный экран + ПЗС</a:t>
            </a:r>
            <a:br>
              <a:rPr lang="ru-RU" altLang="ru-RU" sz="2400" dirty="0" smtClean="0"/>
            </a:br>
            <a:endParaRPr lang="ru-RU" alt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Потери света  99%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(10 - 30)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28184" y="1248016"/>
            <a:ext cx="136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flat panel</a:t>
            </a:r>
            <a:endParaRPr lang="ru-RU" alt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1799" y="4653136"/>
            <a:ext cx="438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14090"/>
              </p:ext>
            </p:extLst>
          </p:nvPr>
        </p:nvGraphicFramePr>
        <p:xfrm>
          <a:off x="899592" y="2060848"/>
          <a:ext cx="3271329" cy="233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" name="Image" r:id="rId4" imgW="9227755" imgH="6573061" progId="Photoshop.Image.6">
                  <p:embed/>
                </p:oleObj>
              </mc:Choice>
              <mc:Fallback>
                <p:oleObj name="Image" r:id="rId4" imgW="9227755" imgH="6573061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3271329" cy="2330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18175" r="40161" b="21754"/>
          <a:stretch>
            <a:fillRect/>
          </a:stretch>
        </p:blipFill>
        <p:spPr bwMode="auto">
          <a:xfrm>
            <a:off x="4860032" y="2039724"/>
            <a:ext cx="1838054" cy="23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132856"/>
            <a:ext cx="223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a-Si </a:t>
            </a:r>
            <a:r>
              <a:rPr lang="ru-RU" dirty="0" smtClean="0"/>
              <a:t>(</a:t>
            </a:r>
            <a:r>
              <a:rPr lang="en-US" dirty="0" smtClean="0"/>
              <a:t>Direct</a:t>
            </a:r>
            <a:r>
              <a:rPr lang="ru-RU" dirty="0" smtClean="0"/>
              <a:t> </a:t>
            </a:r>
            <a:r>
              <a:rPr lang="en-US" dirty="0"/>
              <a:t>or Indirect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a-Se </a:t>
            </a:r>
            <a:r>
              <a:rPr lang="ru-RU" dirty="0" smtClean="0"/>
              <a:t>(маммография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4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058" y="1228107"/>
            <a:ext cx="3526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Проволочная камера с </a:t>
            </a:r>
            <a:r>
              <a:rPr lang="en-US" altLang="ru-RU" sz="2400" dirty="0" err="1" smtClean="0"/>
              <a:t>Xe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en-US" altLang="ru-RU" sz="2400" dirty="0" smtClean="0"/>
              <a:t>(</a:t>
            </a:r>
            <a:r>
              <a:rPr lang="ru-RU" altLang="ru-RU" sz="2400" dirty="0" err="1" smtClean="0"/>
              <a:t>сканир</a:t>
            </a:r>
            <a:r>
              <a:rPr lang="ru-RU" altLang="ru-RU" sz="2400" dirty="0" smtClean="0"/>
              <a:t>. режим</a:t>
            </a:r>
            <a:r>
              <a:rPr lang="en-US" altLang="ru-RU" sz="2400" dirty="0" smtClean="0"/>
              <a:t>)</a:t>
            </a:r>
            <a:endParaRPr lang="ru-RU" alt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" y="2132856"/>
            <a:ext cx="3503075" cy="16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3057" y="4221088"/>
            <a:ext cx="438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Счетный режим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Динамический диапазон </a:t>
            </a:r>
            <a:r>
              <a:rPr lang="en-US" dirty="0" smtClean="0">
                <a:solidFill>
                  <a:srgbClr val="00B050"/>
                </a:solidFill>
              </a:rPr>
              <a:t>~ 1000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Низкая квантовая эффективность при высоких энергиях (30% при 40 кэВ)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FWHM </a:t>
            </a:r>
            <a:r>
              <a:rPr lang="ru-RU" dirty="0" smtClean="0">
                <a:solidFill>
                  <a:srgbClr val="C00000"/>
                </a:solidFill>
              </a:rPr>
              <a:t>30% при 40 кэВ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Быстродействие </a:t>
            </a:r>
            <a:r>
              <a:rPr lang="en-US" dirty="0" smtClean="0">
                <a:solidFill>
                  <a:srgbClr val="C00000"/>
                </a:solidFill>
              </a:rPr>
              <a:t>~ </a:t>
            </a:r>
            <a:r>
              <a:rPr lang="ru-RU" dirty="0" smtClean="0">
                <a:solidFill>
                  <a:srgbClr val="C00000"/>
                </a:solidFill>
              </a:rPr>
              <a:t>500 кГц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1121749"/>
            <a:ext cx="382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400" dirty="0" err="1" smtClean="0"/>
              <a:t>SiPM</a:t>
            </a:r>
            <a:r>
              <a:rPr lang="en-US" altLang="ru-RU" sz="2400" dirty="0" smtClean="0"/>
              <a:t> + </a:t>
            </a:r>
            <a:r>
              <a:rPr lang="ru-RU" altLang="ru-RU" sz="2400" dirty="0" smtClean="0"/>
              <a:t>сцинтиллятор </a:t>
            </a:r>
            <a:r>
              <a:rPr lang="en-US" altLang="ru-RU" sz="2400" dirty="0" smtClean="0"/>
              <a:t>(</a:t>
            </a:r>
            <a:r>
              <a:rPr lang="ru-RU" altLang="ru-RU" sz="2400" dirty="0" err="1"/>
              <a:t>сканир</a:t>
            </a:r>
            <a:r>
              <a:rPr lang="ru-RU" altLang="ru-RU" sz="2400" dirty="0"/>
              <a:t>. режим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algn="ctr"/>
            <a:endParaRPr lang="ru-RU" altLang="ru-RU" sz="2400" dirty="0"/>
          </a:p>
        </p:txBody>
      </p:sp>
      <p:pic>
        <p:nvPicPr>
          <p:cNvPr id="10" name="Picture 2" descr="k_s12572-010c_etc_pp_x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8" y="2059104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60385" y="4242269"/>
            <a:ext cx="43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Квантовая эффективность </a:t>
            </a:r>
            <a:r>
              <a:rPr lang="en-US" dirty="0" smtClean="0">
                <a:solidFill>
                  <a:srgbClr val="00B050"/>
                </a:solidFill>
              </a:rPr>
              <a:t>&gt; 99%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Работа в спектрометрическом или счетном режиме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Плохое координатное разрешение 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smtClean="0">
                <a:solidFill>
                  <a:srgbClr val="C00000"/>
                </a:solidFill>
              </a:rPr>
              <a:t>мм) (технологическая проблема)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421" y="1222837"/>
            <a:ext cx="7309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Твердотельная ионизационная камера на основа </a:t>
            </a:r>
            <a:r>
              <a:rPr lang="en-US" altLang="ru-RU" sz="2400" dirty="0" err="1" smtClean="0"/>
              <a:t>CdTe</a:t>
            </a:r>
            <a:endParaRPr lang="ru-RU" alt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39451" y="1988840"/>
            <a:ext cx="438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Прямая регистрация рентген. излучения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Отличное </a:t>
            </a:r>
            <a:r>
              <a:rPr lang="ru-RU" dirty="0" err="1" smtClean="0">
                <a:solidFill>
                  <a:srgbClr val="00B050"/>
                </a:solidFill>
              </a:rPr>
              <a:t>энерг</a:t>
            </a:r>
            <a:r>
              <a:rPr lang="ru-RU" dirty="0" smtClean="0">
                <a:solidFill>
                  <a:srgbClr val="00B050"/>
                </a:solidFill>
              </a:rPr>
              <a:t>. </a:t>
            </a:r>
            <a:r>
              <a:rPr lang="ru-RU" dirty="0">
                <a:solidFill>
                  <a:srgbClr val="00B050"/>
                </a:solidFill>
              </a:rPr>
              <a:t>р</a:t>
            </a:r>
            <a:r>
              <a:rPr lang="ru-RU" dirty="0" smtClean="0">
                <a:solidFill>
                  <a:srgbClr val="00B050"/>
                </a:solidFill>
              </a:rPr>
              <a:t>азрешение (лучше</a:t>
            </a:r>
            <a:r>
              <a:rPr lang="en-US" dirty="0" smtClean="0">
                <a:solidFill>
                  <a:srgbClr val="00B050"/>
                </a:solidFill>
              </a:rPr>
              <a:t> 5%</a:t>
            </a:r>
            <a:r>
              <a:rPr lang="ru-RU" dirty="0" smtClean="0">
                <a:solidFill>
                  <a:srgbClr val="00B050"/>
                </a:solidFill>
              </a:rPr>
              <a:t> в диапазоне 20 -100 кэВ)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Высокая квантовая эффективность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Время сбора носителей 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err="1" smtClean="0">
                <a:solidFill>
                  <a:srgbClr val="C00000"/>
                </a:solidFill>
              </a:rPr>
              <a:t>мкс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Технологические сложности: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контакты, гибридная электроника, дефекты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кристалла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098" name="Picture 2" descr="http://edlenimaging.com/wp-content/uploads/2014/07/cdte2_e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6" y="1916832"/>
            <a:ext cx="3910608" cy="31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Что влияет на качество снимка?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основных аспекта, ограничивающих качество снимка:</a:t>
            </a:r>
            <a:br>
              <a:rPr lang="ru-RU" dirty="0" smtClean="0"/>
            </a:br>
            <a:r>
              <a:rPr lang="ru-RU" dirty="0" smtClean="0"/>
              <a:t>1) Рассеянное излучение</a:t>
            </a:r>
            <a:br>
              <a:rPr lang="ru-RU" dirty="0" smtClean="0"/>
            </a:br>
            <a:r>
              <a:rPr lang="ru-RU" dirty="0" smtClean="0"/>
              <a:t>2) Дисперсия измеряемого сигнала</a:t>
            </a:r>
            <a:endParaRPr lang="ru-RU" dirty="0"/>
          </a:p>
        </p:txBody>
      </p:sp>
      <p:pic>
        <p:nvPicPr>
          <p:cNvPr id="5122" name="Picture 2" descr="радиографический контро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7" y="2276872"/>
            <a:ext cx="4371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4392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Решение: нужно использовать сканирующие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4008" y="4077072"/>
            <a:ext cx="229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Тождество </a:t>
            </a:r>
            <a:r>
              <a:rPr lang="ru-RU" dirty="0" err="1" smtClean="0"/>
              <a:t>Вальда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://inspirehep.net/record/556128/files/fig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2774"/>
            <a:ext cx="2232248" cy="17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Три типа сбора сигнала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Интегрирующий детектор (фотоны не различимы)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27716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Счетный детектор (фотоны разделимы, но не знаем их энергию)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39330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Спектрометрический режим (знаем энергию каждого фотона)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Спектрометрический режим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" y="1131309"/>
            <a:ext cx="4684147" cy="337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86" y="1116387"/>
            <a:ext cx="4484167" cy="33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5063" y="4879241"/>
            <a:ext cx="612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Существенное увеличение информативности снимка</a:t>
            </a:r>
            <a:br>
              <a:rPr lang="ru-RU" dirty="0" smtClean="0"/>
            </a:br>
            <a:r>
              <a:rPr lang="ru-RU" dirty="0"/>
              <a:t>Уменьшение дозы</a:t>
            </a:r>
          </a:p>
          <a:p>
            <a:pPr algn="ctr"/>
            <a:r>
              <a:rPr lang="ru-RU" dirty="0" smtClean="0"/>
              <a:t>Ранняя диагностика рака</a:t>
            </a:r>
            <a:br>
              <a:rPr lang="ru-RU" dirty="0" smtClean="0"/>
            </a:br>
            <a:r>
              <a:rPr lang="ru-RU" dirty="0" smtClean="0"/>
              <a:t>Поиск наркотиков, оружия, взрывчатки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32483</TotalTime>
  <Words>804</Words>
  <Application>Microsoft Office PowerPoint</Application>
  <PresentationFormat>Экран (4:3)</PresentationFormat>
  <Paragraphs>229</Paragraphs>
  <Slides>29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Courier New</vt:lpstr>
      <vt:lpstr>Times New Roman</vt:lpstr>
      <vt:lpstr>Тема Office</vt:lpstr>
      <vt:lpstr>Image</vt:lpstr>
      <vt:lpstr>Разработка детектора для цифровой рентгеновской остеоденситометрии</vt:lpstr>
      <vt:lpstr>Содержание</vt:lpstr>
      <vt:lpstr>Какие детекторы существуют?</vt:lpstr>
      <vt:lpstr>Какие детекторы существуют?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остеопороза</vt:lpstr>
      <vt:lpstr>Принцип работы денситометра (идеальный случай моноэнергий)</vt:lpstr>
      <vt:lpstr>Теоретические результаты</vt:lpstr>
      <vt:lpstr>Выбор сцинтиллятора</vt:lpstr>
      <vt:lpstr>Выбор SiPM</vt:lpstr>
      <vt:lpstr>Энергетическое разрешение</vt:lpstr>
      <vt:lpstr>Энергетическое разрешение: факторы</vt:lpstr>
      <vt:lpstr>Энергетическое разрешение: факторы</vt:lpstr>
      <vt:lpstr>Энергетическое разрешение: доминирующие факторы</vt:lpstr>
      <vt:lpstr>Экспериментальные характеристики сцинтилляторов</vt:lpstr>
      <vt:lpstr>Моделирование светосбора</vt:lpstr>
      <vt:lpstr>Устранение неоднозначности</vt:lpstr>
      <vt:lpstr>Что есть квантовая эффективность?</vt:lpstr>
      <vt:lpstr>Прототип детектора</vt:lpstr>
      <vt:lpstr>Измерение спектра излучения рентгеновского источника</vt:lpstr>
      <vt:lpstr>Вычисление толщины (переключение кВ)</vt:lpstr>
      <vt:lpstr>Вычисление толщины  (двугорбый спектр)</vt:lpstr>
      <vt:lpstr>Планы: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BINP User</cp:lastModifiedBy>
  <cp:revision>913</cp:revision>
  <dcterms:created xsi:type="dcterms:W3CDTF">2012-04-29T13:18:37Z</dcterms:created>
  <dcterms:modified xsi:type="dcterms:W3CDTF">2015-03-11T06:54:48Z</dcterms:modified>
</cp:coreProperties>
</file>