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9" r:id="rId3"/>
    <p:sldId id="273" r:id="rId4"/>
    <p:sldId id="272" r:id="rId5"/>
    <p:sldId id="271" r:id="rId6"/>
    <p:sldId id="276" r:id="rId7"/>
    <p:sldId id="275" r:id="rId8"/>
    <p:sldId id="274" r:id="rId9"/>
    <p:sldId id="265"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00364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84852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632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268538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5667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194778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59338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65602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12206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46399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52F7152-2E34-4CF8-96E1-9C0B6BE1AFF1}"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95337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52F7152-2E34-4CF8-96E1-9C0B6BE1AFF1}" type="datetimeFigureOut">
              <a:rPr lang="ru-RU" smtClean="0"/>
              <a:t>19.05.2015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49826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52F7152-2E34-4CF8-96E1-9C0B6BE1AFF1}" type="datetimeFigureOut">
              <a:rPr lang="ru-RU" smtClean="0"/>
              <a:t>19.05.2015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428331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F7152-2E34-4CF8-96E1-9C0B6BE1AFF1}" type="datetimeFigureOut">
              <a:rPr lang="ru-RU" smtClean="0"/>
              <a:t>19.05.2015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37644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2F7152-2E34-4CF8-96E1-9C0B6BE1AFF1}"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38782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2F7152-2E34-4CF8-96E1-9C0B6BE1AFF1}"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17231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2F7152-2E34-4CF8-96E1-9C0B6BE1AFF1}" type="datetimeFigureOut">
              <a:rPr lang="ru-RU" smtClean="0"/>
              <a:t>19.05.2015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ED060E-1996-41CC-B471-5E40B9CA3C2C}" type="slidenum">
              <a:rPr lang="ru-RU" smtClean="0"/>
              <a:t>‹#›</a:t>
            </a:fld>
            <a:endParaRPr lang="ru-RU"/>
          </a:p>
        </p:txBody>
      </p:sp>
    </p:spTree>
    <p:extLst>
      <p:ext uri="{BB962C8B-B14F-4D97-AF65-F5344CB8AC3E}">
        <p14:creationId xmlns:p14="http://schemas.microsoft.com/office/powerpoint/2010/main" val="121748066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the-scientist.com/?articles.view/articleNo/33726/title/Decoding-Dr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930030"/>
            <a:ext cx="7766936" cy="2440867"/>
          </a:xfrm>
        </p:spPr>
        <p:txBody>
          <a:bodyPr/>
          <a:lstStyle/>
          <a:p>
            <a:pPr algn="ctr"/>
            <a:r>
              <a:rPr lang="en-US" b="1" dirty="0"/>
              <a:t>Why do we sleep</a:t>
            </a:r>
            <a:r>
              <a:rPr lang="en-US" b="1" dirty="0" smtClean="0"/>
              <a:t>?</a:t>
            </a:r>
            <a:endParaRPr lang="en-US" b="1" dirty="0"/>
          </a:p>
        </p:txBody>
      </p:sp>
      <p:sp>
        <p:nvSpPr>
          <p:cNvPr id="3" name="Подзаголовок 2"/>
          <p:cNvSpPr>
            <a:spLocks noGrp="1"/>
          </p:cNvSpPr>
          <p:nvPr>
            <p:ph type="subTitle" idx="1"/>
          </p:nvPr>
        </p:nvSpPr>
        <p:spPr/>
        <p:txBody>
          <a:bodyPr>
            <a:normAutofit fontScale="92500" lnSpcReduction="10000"/>
          </a:bodyPr>
          <a:lstStyle/>
          <a:p>
            <a:pPr algn="ctr"/>
            <a:r>
              <a:rPr lang="en-US" dirty="0" err="1" smtClean="0"/>
              <a:t>Oleynikov</a:t>
            </a:r>
            <a:r>
              <a:rPr lang="en-US" dirty="0" smtClean="0"/>
              <a:t> </a:t>
            </a:r>
            <a:r>
              <a:rPr lang="en-US" dirty="0" err="1" smtClean="0"/>
              <a:t>Vladislav</a:t>
            </a:r>
            <a:r>
              <a:rPr lang="en-US" dirty="0" smtClean="0"/>
              <a:t> </a:t>
            </a:r>
            <a:r>
              <a:rPr lang="en-US" dirty="0" err="1" smtClean="0"/>
              <a:t>Petrovich</a:t>
            </a:r>
            <a:endParaRPr lang="en-US" dirty="0" smtClean="0"/>
          </a:p>
          <a:p>
            <a:pPr algn="ctr"/>
            <a:r>
              <a:rPr lang="en-US" b="1" i="1" dirty="0" err="1"/>
              <a:t>Budker</a:t>
            </a:r>
            <a:r>
              <a:rPr lang="en-US" b="1" i="1" dirty="0"/>
              <a:t> </a:t>
            </a:r>
            <a:r>
              <a:rPr lang="en-US" b="1" i="1" dirty="0" smtClean="0"/>
              <a:t>Institute </a:t>
            </a:r>
            <a:r>
              <a:rPr lang="en-US" b="1" i="1" dirty="0"/>
              <a:t>of Nuclear </a:t>
            </a:r>
            <a:r>
              <a:rPr lang="en-US" b="1" i="1" dirty="0" smtClean="0"/>
              <a:t>Physics, 18</a:t>
            </a:r>
            <a:r>
              <a:rPr lang="en-US" dirty="0" smtClean="0"/>
              <a:t> May 2015</a:t>
            </a:r>
          </a:p>
          <a:p>
            <a:r>
              <a:rPr lang="en-US" dirty="0" smtClean="0"/>
              <a:t> </a:t>
            </a:r>
            <a:endParaRPr lang="ru-RU" dirty="0"/>
          </a:p>
        </p:txBody>
      </p:sp>
      <p:sp>
        <p:nvSpPr>
          <p:cNvPr id="4" name="Прямоугольник 3"/>
          <p:cNvSpPr/>
          <p:nvPr/>
        </p:nvSpPr>
        <p:spPr>
          <a:xfrm>
            <a:off x="3567151" y="5458336"/>
            <a:ext cx="3646768" cy="369332"/>
          </a:xfrm>
          <a:prstGeom prst="rect">
            <a:avLst/>
          </a:prstGeom>
        </p:spPr>
        <p:txBody>
          <a:bodyPr wrap="none">
            <a:spAutoFit/>
          </a:bodyPr>
          <a:lstStyle/>
          <a:p>
            <a:r>
              <a:rPr lang="en-US" dirty="0" smtClean="0"/>
              <a:t>From </a:t>
            </a:r>
            <a:r>
              <a:rPr lang="ru-RU" dirty="0" smtClean="0"/>
              <a:t>http</a:t>
            </a:r>
            <a:r>
              <a:rPr lang="ru-RU" dirty="0"/>
              <a:t>://www.bbc.com/news</a:t>
            </a:r>
          </a:p>
        </p:txBody>
      </p:sp>
    </p:spTree>
    <p:extLst>
      <p:ext uri="{BB962C8B-B14F-4D97-AF65-F5344CB8AC3E}">
        <p14:creationId xmlns:p14="http://schemas.microsoft.com/office/powerpoint/2010/main" val="3818327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C</a:t>
            </a:r>
            <a:r>
              <a:rPr lang="en-US" dirty="0" smtClean="0"/>
              <a:t>ontent</a:t>
            </a:r>
            <a:endParaRPr lang="ru-RU" dirty="0"/>
          </a:p>
        </p:txBody>
      </p:sp>
      <p:sp>
        <p:nvSpPr>
          <p:cNvPr id="3" name="Объект 2"/>
          <p:cNvSpPr>
            <a:spLocks noGrp="1"/>
          </p:cNvSpPr>
          <p:nvPr>
            <p:ph idx="1"/>
          </p:nvPr>
        </p:nvSpPr>
        <p:spPr/>
        <p:txBody>
          <a:bodyPr/>
          <a:lstStyle/>
          <a:p>
            <a:r>
              <a:rPr lang="en-US" dirty="0">
                <a:latin typeface="+mj-lt"/>
              </a:rPr>
              <a:t>Introduction </a:t>
            </a:r>
            <a:endParaRPr lang="en-US" dirty="0" smtClean="0">
              <a:latin typeface="+mj-lt"/>
            </a:endParaRPr>
          </a:p>
          <a:p>
            <a:r>
              <a:rPr lang="en-US" dirty="0">
                <a:latin typeface="+mj-lt"/>
              </a:rPr>
              <a:t>Why do I sleep</a:t>
            </a:r>
            <a:r>
              <a:rPr lang="en-US" dirty="0" smtClean="0">
                <a:latin typeface="+mj-lt"/>
              </a:rPr>
              <a:t>?</a:t>
            </a:r>
          </a:p>
          <a:p>
            <a:r>
              <a:rPr lang="en-US" dirty="0">
                <a:latin typeface="+mj-lt"/>
              </a:rPr>
              <a:t>What happens when I don't get enough sleep</a:t>
            </a:r>
            <a:r>
              <a:rPr lang="en-US" dirty="0" smtClean="0">
                <a:latin typeface="+mj-lt"/>
              </a:rPr>
              <a:t>?</a:t>
            </a:r>
          </a:p>
          <a:p>
            <a:r>
              <a:rPr lang="en-US" dirty="0" smtClean="0">
                <a:latin typeface="+mj-lt"/>
              </a:rPr>
              <a:t>Why is it hard to think when I am tired?</a:t>
            </a:r>
          </a:p>
          <a:p>
            <a:r>
              <a:rPr lang="en-US" dirty="0">
                <a:latin typeface="+mj-lt"/>
              </a:rPr>
              <a:t>What is the role of dreaming</a:t>
            </a:r>
            <a:r>
              <a:rPr lang="en-US" dirty="0" smtClean="0">
                <a:latin typeface="+mj-lt"/>
              </a:rPr>
              <a:t>?</a:t>
            </a:r>
          </a:p>
          <a:p>
            <a:r>
              <a:rPr lang="en-US" dirty="0" smtClean="0">
                <a:latin typeface="+mj-lt"/>
              </a:rPr>
              <a:t>Concluding </a:t>
            </a:r>
            <a:r>
              <a:rPr lang="en-US" dirty="0" smtClean="0">
                <a:latin typeface="+mj-lt"/>
              </a:rPr>
              <a:t>comments</a:t>
            </a:r>
          </a:p>
        </p:txBody>
      </p:sp>
      <p:sp>
        <p:nvSpPr>
          <p:cNvPr id="4" name="Овальная выноска 3"/>
          <p:cNvSpPr/>
          <p:nvPr/>
        </p:nvSpPr>
        <p:spPr>
          <a:xfrm>
            <a:off x="6905001" y="723050"/>
            <a:ext cx="3717421" cy="1538243"/>
          </a:xfrm>
          <a:prstGeom prst="wedgeEllipseCallout">
            <a:avLst>
              <a:gd name="adj1" fmla="val -68649"/>
              <a:gd name="adj2" fmla="val 74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7998861" y="1307505"/>
            <a:ext cx="1750501" cy="369332"/>
          </a:xfrm>
          <a:prstGeom prst="rect">
            <a:avLst/>
          </a:prstGeom>
          <a:noFill/>
        </p:spPr>
        <p:txBody>
          <a:bodyPr wrap="square" rtlCol="0">
            <a:spAutoFit/>
          </a:bodyPr>
          <a:lstStyle/>
          <a:p>
            <a:r>
              <a:rPr lang="en-US" dirty="0" smtClean="0"/>
              <a:t>10</a:t>
            </a:r>
            <a:r>
              <a:rPr lang="en-US" dirty="0" smtClean="0"/>
              <a:t> </a:t>
            </a:r>
            <a:r>
              <a:rPr lang="en-US" dirty="0" smtClean="0"/>
              <a:t>minutes</a:t>
            </a:r>
            <a:endParaRPr lang="ru-RU" dirty="0"/>
          </a:p>
        </p:txBody>
      </p:sp>
    </p:spTree>
    <p:extLst>
      <p:ext uri="{BB962C8B-B14F-4D97-AF65-F5344CB8AC3E}">
        <p14:creationId xmlns:p14="http://schemas.microsoft.com/office/powerpoint/2010/main" val="118109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Introduction</a:t>
            </a:r>
            <a:endParaRPr lang="ru-RU" dirty="0"/>
          </a:p>
        </p:txBody>
      </p:sp>
      <p:sp>
        <p:nvSpPr>
          <p:cNvPr id="6" name="Объект 2"/>
          <p:cNvSpPr>
            <a:spLocks noGrp="1"/>
          </p:cNvSpPr>
          <p:nvPr>
            <p:ph idx="1"/>
          </p:nvPr>
        </p:nvSpPr>
        <p:spPr>
          <a:xfrm>
            <a:off x="677334" y="1930400"/>
            <a:ext cx="8596668" cy="1359877"/>
          </a:xfrm>
        </p:spPr>
        <p:txBody>
          <a:bodyPr/>
          <a:lstStyle/>
          <a:p>
            <a:r>
              <a:rPr lang="en-US" dirty="0"/>
              <a:t>Sleep made our ancestors vulnerable to attack from wild animals </a:t>
            </a:r>
            <a:endParaRPr lang="en-US" dirty="0" smtClean="0"/>
          </a:p>
          <a:p>
            <a:r>
              <a:rPr lang="en-US" dirty="0"/>
              <a:t> </a:t>
            </a:r>
            <a:r>
              <a:rPr lang="en-US" dirty="0" smtClean="0"/>
              <a:t>Some </a:t>
            </a:r>
            <a:r>
              <a:rPr lang="en-US" dirty="0"/>
              <a:t>sort of evolutionary advantage</a:t>
            </a:r>
          </a:p>
        </p:txBody>
      </p:sp>
      <p:pic>
        <p:nvPicPr>
          <p:cNvPr id="3" name="Picture 2" descr="Sleeping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184" y="3290277"/>
            <a:ext cx="4964967" cy="27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571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fontAlgn="base"/>
            <a:r>
              <a:rPr lang="en-US" b="1" dirty="0"/>
              <a:t>Why do I sleep?</a:t>
            </a:r>
          </a:p>
        </p:txBody>
      </p:sp>
      <p:sp>
        <p:nvSpPr>
          <p:cNvPr id="6" name="Объект 2"/>
          <p:cNvSpPr>
            <a:spLocks noGrp="1"/>
          </p:cNvSpPr>
          <p:nvPr>
            <p:ph idx="1"/>
          </p:nvPr>
        </p:nvSpPr>
        <p:spPr>
          <a:xfrm>
            <a:off x="677334" y="1930401"/>
            <a:ext cx="8596668" cy="945662"/>
          </a:xfrm>
        </p:spPr>
        <p:txBody>
          <a:bodyPr/>
          <a:lstStyle/>
          <a:p>
            <a:r>
              <a:rPr lang="en-US" dirty="0"/>
              <a:t>You can think of it like having a house party. You can either entertain the guests or clean up the house, but you can't really do both at the same time</a:t>
            </a:r>
            <a:endParaRPr lang="en-US" dirty="0" smtClean="0"/>
          </a:p>
        </p:txBody>
      </p:sp>
      <p:pic>
        <p:nvPicPr>
          <p:cNvPr id="3" name="Picture 2" descr="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2876063"/>
            <a:ext cx="59436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15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fontAlgn="base"/>
            <a:r>
              <a:rPr lang="en-US" b="1" dirty="0"/>
              <a:t>What happens when I don't get enough sleep?</a:t>
            </a:r>
          </a:p>
        </p:txBody>
      </p:sp>
      <p:sp>
        <p:nvSpPr>
          <p:cNvPr id="6" name="Объект 2"/>
          <p:cNvSpPr>
            <a:spLocks noGrp="1"/>
          </p:cNvSpPr>
          <p:nvPr>
            <p:ph idx="1"/>
          </p:nvPr>
        </p:nvSpPr>
        <p:spPr>
          <a:xfrm>
            <a:off x="677334" y="1930400"/>
            <a:ext cx="8596668" cy="3880773"/>
          </a:xfrm>
        </p:spPr>
        <p:txBody>
          <a:bodyPr/>
          <a:lstStyle/>
          <a:p>
            <a:r>
              <a:rPr lang="en-US" dirty="0"/>
              <a:t>Researchers at Surrey University in Guildford have found that genes involved in inflammation seem to increase their </a:t>
            </a:r>
            <a:r>
              <a:rPr lang="en-US" dirty="0" smtClean="0"/>
              <a:t>activity</a:t>
            </a:r>
          </a:p>
          <a:p>
            <a:endParaRPr lang="en-US" dirty="0"/>
          </a:p>
          <a:p>
            <a:r>
              <a:rPr lang="en-US" dirty="0" smtClean="0"/>
              <a:t>In </a:t>
            </a:r>
            <a:r>
              <a:rPr lang="en-US" dirty="0"/>
              <a:t>fact the consequent activation of the immune system might increase the risk of heart disease and stroke</a:t>
            </a:r>
            <a:endParaRPr lang="en-US" dirty="0"/>
          </a:p>
          <a:p>
            <a:endParaRPr lang="en-US" dirty="0" smtClean="0"/>
          </a:p>
        </p:txBody>
      </p:sp>
      <p:pic>
        <p:nvPicPr>
          <p:cNvPr id="1028" name="Picture 4" descr="http://direct-press.ru/images/stories/2015/Health/01-2015/06/g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157" y="3807164"/>
            <a:ext cx="3776006" cy="283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02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Why is it hard to think when I am tired?</a:t>
            </a:r>
            <a:endParaRPr lang="ru-RU" dirty="0"/>
          </a:p>
        </p:txBody>
      </p:sp>
      <p:sp>
        <p:nvSpPr>
          <p:cNvPr id="6" name="Объект 2"/>
          <p:cNvSpPr>
            <a:spLocks noGrp="1"/>
          </p:cNvSpPr>
          <p:nvPr>
            <p:ph idx="1"/>
          </p:nvPr>
        </p:nvSpPr>
        <p:spPr>
          <a:xfrm>
            <a:off x="677334" y="1930400"/>
            <a:ext cx="8596668" cy="3880773"/>
          </a:xfrm>
        </p:spPr>
        <p:txBody>
          <a:bodyPr/>
          <a:lstStyle/>
          <a:p>
            <a:r>
              <a:rPr lang="en-US" dirty="0"/>
              <a:t>Research suggests that parts of the human brain may well be asleep when it is sleep-deprived</a:t>
            </a:r>
            <a:endParaRPr lang="en-US" dirty="0"/>
          </a:p>
          <a:p>
            <a:r>
              <a:rPr lang="en-US" dirty="0"/>
              <a:t>Studies on whales and dolphins show that when asleep they continue to use half of their brain to swim and come up to the surface for air</a:t>
            </a:r>
            <a:endParaRPr lang="en-US" dirty="0" smtClean="0"/>
          </a:p>
        </p:txBody>
      </p:sp>
      <p:pic>
        <p:nvPicPr>
          <p:cNvPr id="2050" name="Picture 2" descr="http://thumbs.dreamstime.com/z/tired-man-coffee-2043427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485" y="3372169"/>
            <a:ext cx="4140366" cy="31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54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What is the role of dreaming?</a:t>
            </a:r>
            <a:br>
              <a:rPr lang="en-US" b="1" dirty="0"/>
            </a:br>
            <a:endParaRPr lang="ru-RU" dirty="0"/>
          </a:p>
        </p:txBody>
      </p:sp>
      <p:sp>
        <p:nvSpPr>
          <p:cNvPr id="3" name="Объект 2"/>
          <p:cNvSpPr>
            <a:spLocks noGrp="1"/>
          </p:cNvSpPr>
          <p:nvPr>
            <p:ph idx="1"/>
          </p:nvPr>
        </p:nvSpPr>
        <p:spPr>
          <a:xfrm>
            <a:off x="677334" y="1831549"/>
            <a:ext cx="8596668" cy="1418857"/>
          </a:xfrm>
        </p:spPr>
        <p:txBody>
          <a:bodyPr/>
          <a:lstStyle/>
          <a:p>
            <a:r>
              <a:rPr lang="en-US" dirty="0"/>
              <a:t>More recently, a team at the ATR Computational Neuroscience Laboratories in Kyoto in Japan has begun trying to answer some of these questions by building the beginnings of a </a:t>
            </a:r>
            <a:r>
              <a:rPr lang="en-US" b="1" u="sng" dirty="0">
                <a:hlinkClick r:id="rId2"/>
              </a:rPr>
              <a:t>dream-reading machine</a:t>
            </a:r>
            <a:endParaRPr lang="ru-RU" dirty="0"/>
          </a:p>
        </p:txBody>
      </p:sp>
      <p:pic>
        <p:nvPicPr>
          <p:cNvPr id="3074" name="Picture 2" descr="Dre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665" y="3837949"/>
            <a:ext cx="4426683" cy="249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3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Concluding comments</a:t>
            </a:r>
          </a:p>
        </p:txBody>
      </p:sp>
      <p:sp>
        <p:nvSpPr>
          <p:cNvPr id="6" name="Объект 2"/>
          <p:cNvSpPr>
            <a:spLocks noGrp="1"/>
          </p:cNvSpPr>
          <p:nvPr>
            <p:ph idx="1"/>
          </p:nvPr>
        </p:nvSpPr>
        <p:spPr>
          <a:xfrm>
            <a:off x="409739" y="1742867"/>
            <a:ext cx="8596668" cy="3692733"/>
          </a:xfrm>
        </p:spPr>
        <p:txBody>
          <a:bodyPr>
            <a:normAutofit/>
          </a:bodyPr>
          <a:lstStyle/>
          <a:p>
            <a:r>
              <a:rPr lang="en-US" dirty="0"/>
              <a:t>The investigators hope to find out soon whether the old adage "early to bed and early to rise" really does make us, if not "wealthy and wise", at least "healthy and wise".</a:t>
            </a:r>
            <a:endParaRPr lang="ru-RU" dirty="0"/>
          </a:p>
          <a:p>
            <a:pPr marL="0" indent="0">
              <a:buNone/>
            </a:pPr>
            <a:endParaRPr lang="ru-RU" dirty="0" smtClean="0"/>
          </a:p>
        </p:txBody>
      </p:sp>
      <p:pic>
        <p:nvPicPr>
          <p:cNvPr id="4098" name="Picture 2" descr="Modern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3134006"/>
            <a:ext cx="59436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44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9518" y="2149230"/>
            <a:ext cx="8596668" cy="1320800"/>
          </a:xfrm>
        </p:spPr>
        <p:txBody>
          <a:bodyPr/>
          <a:lstStyle/>
          <a:p>
            <a:pPr algn="ctr"/>
            <a:r>
              <a:rPr lang="en-US" dirty="0" smtClean="0"/>
              <a:t>Thank you for your attention!</a:t>
            </a:r>
            <a:endParaRPr lang="ru-RU" dirty="0"/>
          </a:p>
        </p:txBody>
      </p:sp>
    </p:spTree>
    <p:extLst>
      <p:ext uri="{BB962C8B-B14F-4D97-AF65-F5344CB8AC3E}">
        <p14:creationId xmlns:p14="http://schemas.microsoft.com/office/powerpoint/2010/main" val="308709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4822</TotalTime>
  <Words>285</Words>
  <Application>Microsoft Office PowerPoint</Application>
  <PresentationFormat>Широкоэкранный</PresentationFormat>
  <Paragraphs>30</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Trebuchet MS</vt:lpstr>
      <vt:lpstr>Wingdings 3</vt:lpstr>
      <vt:lpstr>Грань</vt:lpstr>
      <vt:lpstr>Why do we sleep?</vt:lpstr>
      <vt:lpstr>Content</vt:lpstr>
      <vt:lpstr>Introduction</vt:lpstr>
      <vt:lpstr>Why do I sleep?</vt:lpstr>
      <vt:lpstr>What happens when I don't get enough sleep?</vt:lpstr>
      <vt:lpstr>Why is it hard to think when I am tired?</vt:lpstr>
      <vt:lpstr>What is the role of dreaming? </vt:lpstr>
      <vt:lpstr>Concluding comments</vt:lpstr>
      <vt:lpstr>Thank you for your attention!</vt:lpstr>
    </vt:vector>
  </TitlesOfParts>
  <Company>BINP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Foresight Methodologies</dc:title>
  <dc:creator>BINP User</dc:creator>
  <cp:lastModifiedBy>BINP User</cp:lastModifiedBy>
  <cp:revision>394</cp:revision>
  <dcterms:created xsi:type="dcterms:W3CDTF">2015-04-07T05:26:30Z</dcterms:created>
  <dcterms:modified xsi:type="dcterms:W3CDTF">2015-05-19T07:11:27Z</dcterms:modified>
</cp:coreProperties>
</file>