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6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66" r:id="rId12"/>
    <p:sldId id="260" r:id="rId13"/>
    <p:sldId id="289" r:id="rId14"/>
    <p:sldId id="304" r:id="rId15"/>
    <p:sldId id="305" r:id="rId16"/>
    <p:sldId id="277" r:id="rId17"/>
    <p:sldId id="282" r:id="rId18"/>
    <p:sldId id="306" r:id="rId19"/>
    <p:sldId id="307" r:id="rId20"/>
    <p:sldId id="283" r:id="rId21"/>
    <p:sldId id="284" r:id="rId22"/>
    <p:sldId id="286" r:id="rId23"/>
    <p:sldId id="308" r:id="rId24"/>
    <p:sldId id="309" r:id="rId25"/>
    <p:sldId id="293" r:id="rId26"/>
    <p:sldId id="294" r:id="rId27"/>
    <p:sldId id="310" r:id="rId28"/>
    <p:sldId id="287" r:id="rId29"/>
    <p:sldId id="25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9FE0A72-0C76-4E8F-A744-206E9D786291}">
          <p14:sldIdLst>
            <p14:sldId id="256"/>
            <p14:sldId id="296"/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266"/>
            <p14:sldId id="260"/>
            <p14:sldId id="289"/>
            <p14:sldId id="304"/>
            <p14:sldId id="305"/>
            <p14:sldId id="277"/>
            <p14:sldId id="282"/>
            <p14:sldId id="306"/>
            <p14:sldId id="307"/>
            <p14:sldId id="283"/>
            <p14:sldId id="284"/>
            <p14:sldId id="286"/>
            <p14:sldId id="308"/>
            <p14:sldId id="309"/>
            <p14:sldId id="293"/>
            <p14:sldId id="294"/>
            <p14:sldId id="310"/>
            <p14:sldId id="287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BF1"/>
    <a:srgbClr val="47B99B"/>
    <a:srgbClr val="C87316"/>
    <a:srgbClr val="E6851A"/>
    <a:srgbClr val="EAF99D"/>
    <a:srgbClr val="21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1886" autoAdjust="0"/>
  </p:normalViewPr>
  <p:slideViewPr>
    <p:cSldViewPr>
      <p:cViewPr varScale="1">
        <p:scale>
          <a:sx n="122" d="100"/>
          <a:sy n="122" d="100"/>
        </p:scale>
        <p:origin x="12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3106-B066-4F75-866A-425466E1C25E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1D786-12A0-4747-B700-C016DBE3772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014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001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43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3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1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D786-12A0-4747-B700-C016DBE3772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2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99D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10.03.2015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535039"/>
            <a:ext cx="7772400" cy="1758057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Разработка детектора для цифровой рентгеновской </a:t>
            </a:r>
            <a:r>
              <a:rPr lang="ru-RU" dirty="0" err="1" smtClean="0">
                <a:solidFill>
                  <a:srgbClr val="C00000"/>
                </a:solidFill>
              </a:rPr>
              <a:t>остеоденситометрии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377074"/>
            <a:ext cx="6400800" cy="92413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Олейников Владислав Петрович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468" y="587727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Научный руководитель – </a:t>
            </a:r>
            <a:r>
              <a:rPr lang="ru-RU" sz="2000" b="1" dirty="0" err="1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Поросев</a:t>
            </a: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  <a:ea typeface="Calibri" pitchFamily="34" charset="0"/>
                <a:cs typeface="Times New Roman" pitchFamily="18" charset="0"/>
              </a:rPr>
              <a:t>  Вячеслав Викторович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 err="1">
                <a:solidFill>
                  <a:srgbClr val="0070C0"/>
                </a:solidFill>
                <a:latin typeface="Comic Sans MS" pitchFamily="66" charset="0"/>
              </a:rPr>
              <a:t>к.ф</a:t>
            </a:r>
            <a:r>
              <a:rPr lang="ru-RU" sz="2000" b="1" dirty="0">
                <a:solidFill>
                  <a:srgbClr val="0070C0"/>
                </a:solidFill>
                <a:latin typeface="Comic Sans MS" pitchFamily="66" charset="0"/>
              </a:rPr>
              <a:t>.-м. н., старший научный сотрудник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04875" y="374551"/>
            <a:ext cx="7334250" cy="1038225"/>
            <a:chOff x="1173882" y="332656"/>
            <a:chExt cx="7334250" cy="1038225"/>
          </a:xfrm>
        </p:grpSpPr>
        <p:pic>
          <p:nvPicPr>
            <p:cNvPr id="67586" name="Picture 2" descr="C:\diplom\issc\МНСК 2014\ияф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332656"/>
              <a:ext cx="544830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87" name="Picture 3" descr="C:\diplom\issc\МНСК 2014\logo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882" y="332656"/>
              <a:ext cx="1885950" cy="1038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87450" y="1557338"/>
            <a:ext cx="6885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Институт</a:t>
            </a:r>
            <a:r>
              <a:rPr lang="ru-RU" sz="2400" b="1" i="1" dirty="0">
                <a:solidFill>
                  <a:schemeClr val="accent4">
                    <a:lumMod val="75000"/>
                  </a:schemeClr>
                </a:solidFill>
              </a:rPr>
              <a:t>  </a:t>
            </a:r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Ядерной</a:t>
            </a:r>
            <a:r>
              <a:rPr lang="ru-RU" sz="2400" b="1" i="1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ru-RU" sz="2400" b="1" i="1" dirty="0" smtClean="0">
                <a:solidFill>
                  <a:schemeClr val="accent4">
                    <a:lumMod val="75000"/>
                  </a:schemeClr>
                </a:solidFill>
              </a:rPr>
              <a:t>Физики имени </a:t>
            </a:r>
            <a:r>
              <a:rPr lang="ru-RU" sz="2400" b="1" i="1" dirty="0" err="1">
                <a:solidFill>
                  <a:schemeClr val="accent4">
                    <a:lumMod val="75000"/>
                  </a:schemeClr>
                </a:solidFill>
              </a:rPr>
              <a:t>Г.И.Будкера</a:t>
            </a:r>
            <a:endParaRPr lang="ru-RU" sz="2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 smtClean="0">
                <a:solidFill>
                  <a:srgbClr val="C00000"/>
                </a:solidFill>
              </a:rPr>
              <a:t>Остеоденситометр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95536" y="4200684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Куб 15"/>
          <p:cNvSpPr/>
          <p:nvPr/>
        </p:nvSpPr>
        <p:spPr>
          <a:xfrm rot="5400000">
            <a:off x="1478949" y="2849643"/>
            <a:ext cx="864096" cy="1734777"/>
          </a:xfrm>
          <a:prstGeom prst="cube">
            <a:avLst>
              <a:gd name="adj" fmla="val 1023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36699" y="1052736"/>
            <a:ext cx="4258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Остеоденситометр</a:t>
            </a:r>
            <a:r>
              <a:rPr lang="ru-RU" dirty="0" smtClean="0"/>
              <a:t> – самый простой случай реализации технологии, т.к. не нужно высокое координатное разрешение (достаточно 1 мм)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162437" y="416564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578115" y="3270109"/>
            <a:ext cx="209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Сцинтиллятор</a:t>
            </a:r>
            <a:endParaRPr lang="ru-RU" sz="2400" dirty="0"/>
          </a:p>
        </p:txBody>
      </p:sp>
      <p:grpSp>
        <p:nvGrpSpPr>
          <p:cNvPr id="21" name="Группа 20"/>
          <p:cNvGrpSpPr/>
          <p:nvPr/>
        </p:nvGrpSpPr>
        <p:grpSpPr>
          <a:xfrm>
            <a:off x="5508104" y="4128676"/>
            <a:ext cx="2880320" cy="452452"/>
            <a:chOff x="5364089" y="5136788"/>
            <a:chExt cx="2880320" cy="452452"/>
          </a:xfrm>
        </p:grpSpPr>
        <p:sp>
          <p:nvSpPr>
            <p:cNvPr id="22" name="Куб 21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Минус 2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Минус 23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Минус 24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Минус 25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Минус 26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Минус 27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5198068" y="1124744"/>
            <a:ext cx="3694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Флюорография – нужно координатное разрешение на уровне 0.1 мм </a:t>
            </a:r>
            <a:br>
              <a:rPr lang="ru-RU" dirty="0" smtClean="0"/>
            </a:br>
            <a:r>
              <a:rPr lang="ru-RU" dirty="0" smtClean="0"/>
              <a:t>(технически сложно реализовать)</a:t>
            </a:r>
            <a:endParaRPr lang="ru-RU" dirty="0"/>
          </a:p>
        </p:txBody>
      </p:sp>
      <p:pic>
        <p:nvPicPr>
          <p:cNvPr id="7170" name="Picture 2" descr="http://www.dikul.net/files/images/otdeleniya/densitometriya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7" y="4869160"/>
            <a:ext cx="2564483" cy="180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74803"/>
            <a:ext cx="1757613" cy="19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674802"/>
            <a:ext cx="1727952" cy="187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587806"/>
            <a:ext cx="2088231" cy="14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6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Проблема остеопороза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5373216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Необходимо создать денситометр, обладающий 1% точностью при дозе облучения не более 10 </a:t>
            </a:r>
            <a:r>
              <a:rPr lang="ru-RU" sz="2400" dirty="0" err="1" smtClean="0"/>
              <a:t>мкЗв</a:t>
            </a:r>
            <a:endParaRPr lang="ru-RU" sz="2400" dirty="0"/>
          </a:p>
        </p:txBody>
      </p:sp>
      <p:pic>
        <p:nvPicPr>
          <p:cNvPr id="68610" name="Picture 2" descr="C:\diplom\issc\МНСК 2014\Osteoporo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4"/>
            <a:ext cx="5544616" cy="36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1" name="Picture 3" descr="C:\screen\ScreenShot0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3419872" cy="293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Принцип работы денситометра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(идеальный случай </a:t>
            </a:r>
            <a:r>
              <a:rPr lang="ru-RU" dirty="0" err="1" smtClean="0">
                <a:solidFill>
                  <a:srgbClr val="C00000"/>
                </a:solidFill>
              </a:rPr>
              <a:t>моноэнергий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>
              <a:solidFill>
                <a:srgbClr val="C00000"/>
              </a:solidFill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23528" y="1484784"/>
            <a:ext cx="5757065" cy="3282537"/>
            <a:chOff x="1259632" y="1628800"/>
            <a:chExt cx="6840760" cy="4068452"/>
          </a:xfrm>
        </p:grpSpPr>
        <p:sp>
          <p:nvSpPr>
            <p:cNvPr id="60" name="Куб 59"/>
            <p:cNvSpPr/>
            <p:nvPr/>
          </p:nvSpPr>
          <p:spPr>
            <a:xfrm>
              <a:off x="1259632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Куб 58"/>
            <p:cNvSpPr/>
            <p:nvPr/>
          </p:nvSpPr>
          <p:spPr>
            <a:xfrm>
              <a:off x="1259632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Куб 34"/>
            <p:cNvSpPr/>
            <p:nvPr/>
          </p:nvSpPr>
          <p:spPr>
            <a:xfrm>
              <a:off x="4283968" y="3068960"/>
              <a:ext cx="3816424" cy="1818692"/>
            </a:xfrm>
            <a:prstGeom prst="cube">
              <a:avLst>
                <a:gd name="adj" fmla="val 4042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Куб 33"/>
            <p:cNvSpPr/>
            <p:nvPr/>
          </p:nvSpPr>
          <p:spPr>
            <a:xfrm>
              <a:off x="4283968" y="1988840"/>
              <a:ext cx="3816424" cy="1818692"/>
            </a:xfrm>
            <a:prstGeom prst="cube">
              <a:avLst>
                <a:gd name="adj" fmla="val 3972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2051720" y="1628800"/>
              <a:ext cx="5040560" cy="756084"/>
              <a:chOff x="2195736" y="1556792"/>
              <a:chExt cx="5040560" cy="1530660"/>
            </a:xfrm>
          </p:grpSpPr>
          <p:cxnSp>
            <p:nvCxnSpPr>
              <p:cNvPr id="5" name="Прямая со стрелкой 4"/>
              <p:cNvCxnSpPr/>
              <p:nvPr/>
            </p:nvCxnSpPr>
            <p:spPr>
              <a:xfrm>
                <a:off x="2195736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/>
              <p:nvPr/>
            </p:nvCxnSpPr>
            <p:spPr>
              <a:xfrm>
                <a:off x="285182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 стрелкой 26"/>
              <p:cNvCxnSpPr/>
              <p:nvPr/>
            </p:nvCxnSpPr>
            <p:spPr>
              <a:xfrm>
                <a:off x="3563888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/>
              <p:nvPr/>
            </p:nvCxnSpPr>
            <p:spPr>
              <a:xfrm>
                <a:off x="4211960" y="1556792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/>
              <p:nvPr/>
            </p:nvCxnSpPr>
            <p:spPr>
              <a:xfrm>
                <a:off x="5220072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/>
              <p:cNvCxnSpPr/>
              <p:nvPr/>
            </p:nvCxnSpPr>
            <p:spPr>
              <a:xfrm>
                <a:off x="587615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 стрелкой 42"/>
              <p:cNvCxnSpPr/>
              <p:nvPr/>
            </p:nvCxnSpPr>
            <p:spPr>
              <a:xfrm>
                <a:off x="6588224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/>
              <p:nvPr/>
            </p:nvCxnSpPr>
            <p:spPr>
              <a:xfrm>
                <a:off x="7236296" y="157528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Группа 5"/>
            <p:cNvGrpSpPr/>
            <p:nvPr/>
          </p:nvGrpSpPr>
          <p:grpSpPr>
            <a:xfrm>
              <a:off x="2123728" y="4941168"/>
              <a:ext cx="4392488" cy="756084"/>
              <a:chOff x="2195736" y="5714764"/>
              <a:chExt cx="4392488" cy="1530660"/>
            </a:xfrm>
          </p:grpSpPr>
          <p:cxnSp>
            <p:nvCxnSpPr>
              <p:cNvPr id="46" name="Прямая со стрелкой 45"/>
              <p:cNvCxnSpPr/>
              <p:nvPr/>
            </p:nvCxnSpPr>
            <p:spPr>
              <a:xfrm>
                <a:off x="2195736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 стрелкой 46"/>
              <p:cNvCxnSpPr/>
              <p:nvPr/>
            </p:nvCxnSpPr>
            <p:spPr>
              <a:xfrm>
                <a:off x="3563888" y="5714764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>
                <a:off x="5220072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/>
              <p:nvPr/>
            </p:nvCxnSpPr>
            <p:spPr>
              <a:xfrm>
                <a:off x="6588224" y="5733256"/>
                <a:ext cx="0" cy="151216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2104783" y="4133432"/>
              <a:ext cx="4968552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Жировая ткань</a:t>
              </a:r>
              <a:endParaRPr lang="ru-RU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51720" y="2708920"/>
              <a:ext cx="4896544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Мышечная ткань</a:t>
              </a:r>
              <a:endParaRPr lang="ru-RU" sz="3200" dirty="0"/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2915816" y="3429000"/>
              <a:ext cx="3240360" cy="792088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9872" y="3471101"/>
              <a:ext cx="2100233" cy="65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/>
                <a:t>Кость</a:t>
              </a:r>
              <a:endParaRPr lang="ru-RU" sz="3200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4" y="5426062"/>
            <a:ext cx="2735175" cy="89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645" y="5188652"/>
            <a:ext cx="1680990" cy="137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6300192" y="1772816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>
            <a:off x="6300192" y="2708920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6216" y="1916832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s</a:t>
            </a:r>
            <a:endParaRPr lang="ru-RU" sz="4000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6516216" y="2780928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4000" baseline="-25000" dirty="0" smtClean="0"/>
              <a:t>f</a:t>
            </a:r>
            <a:endParaRPr lang="ru-RU" sz="4000" baseline="-25000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4644008" y="2852936"/>
            <a:ext cx="0" cy="745728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88024" y="286513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EAF99D"/>
                </a:solidFill>
              </a:rPr>
              <a:t>L</a:t>
            </a:r>
            <a:r>
              <a:rPr lang="en-US" sz="4000" baseline="-25000" dirty="0" smtClean="0">
                <a:solidFill>
                  <a:srgbClr val="EAF99D"/>
                </a:solidFill>
              </a:rPr>
              <a:t>b</a:t>
            </a:r>
            <a:endParaRPr lang="ru-RU" sz="4000" baseline="-25000" dirty="0">
              <a:solidFill>
                <a:srgbClr val="EAF99D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498" y="5188652"/>
            <a:ext cx="3281391" cy="12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1196752"/>
                <a:ext cx="720080" cy="8103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164662"/>
                <a:ext cx="720080" cy="906915"/>
              </a:xfrm>
              <a:prstGeom prst="rect">
                <a:avLst/>
              </a:prstGeom>
              <a:blipFill rotWithShape="1">
                <a:blip r:embed="rId7"/>
                <a:stretch>
                  <a:fillRect r="-406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4400" b="0" i="1" smtClean="0">
                              <a:latin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sz="4400" b="0" i="1" smtClean="0">
                              <a:latin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221088"/>
                <a:ext cx="720080" cy="906915"/>
              </a:xfrm>
              <a:prstGeom prst="rect">
                <a:avLst/>
              </a:prstGeom>
              <a:blipFill rotWithShape="1">
                <a:blip r:embed="rId8"/>
                <a:stretch>
                  <a:fillRect r="-117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diplom\issc\2e_3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" y="2071121"/>
            <a:ext cx="4479453" cy="337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Теоретические результаты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2053" name="Picture 5" descr="C:\diplom\issc\2e_3c_sy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36" y="2071122"/>
            <a:ext cx="4381160" cy="335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465620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Статистическая ошибка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1476073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Систематическая ошибка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5556" y="5658296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Доза 1 </a:t>
            </a:r>
            <a:r>
              <a:rPr lang="ru-RU" dirty="0" err="1" smtClean="0"/>
              <a:t>мР</a:t>
            </a:r>
            <a:r>
              <a:rPr lang="ru-RU" dirty="0" smtClean="0"/>
              <a:t>, площадь детектора 1 мм</a:t>
            </a:r>
            <a:r>
              <a:rPr lang="en-US" dirty="0" smtClean="0"/>
              <a:t>^2. </a:t>
            </a:r>
            <a:r>
              <a:rPr lang="ru-RU" dirty="0" smtClean="0"/>
              <a:t>Толщина кости 5 мм, толщина мягких тканей 20 см, 20% жира. Ошибка приведена в 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6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сцинтиллятора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1556792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 к сцинтиллятору:</a:t>
            </a:r>
            <a:br>
              <a:rPr lang="ru-RU" dirty="0" smtClean="0"/>
            </a:br>
            <a:r>
              <a:rPr lang="ru-RU" dirty="0" smtClean="0"/>
              <a:t>1) быстрый (</a:t>
            </a:r>
            <a:r>
              <a:rPr lang="en-US" dirty="0" smtClean="0"/>
              <a:t>~ 50</a:t>
            </a:r>
            <a:r>
              <a:rPr lang="ru-RU" dirty="0" smtClean="0"/>
              <a:t> </a:t>
            </a:r>
            <a:r>
              <a:rPr lang="ru-RU" dirty="0" err="1" smtClean="0"/>
              <a:t>нс</a:t>
            </a:r>
            <a:r>
              <a:rPr lang="ru-RU" dirty="0" smtClean="0"/>
              <a:t>)</a:t>
            </a:r>
          </a:p>
          <a:p>
            <a:r>
              <a:rPr lang="ru-RU" dirty="0" smtClean="0"/>
              <a:t>2) Яркий (</a:t>
            </a:r>
            <a:r>
              <a:rPr lang="en-US" dirty="0" smtClean="0"/>
              <a:t>~ </a:t>
            </a:r>
            <a:r>
              <a:rPr lang="ru-RU" dirty="0" smtClean="0"/>
              <a:t>30 фот. </a:t>
            </a:r>
            <a:r>
              <a:rPr lang="en-US" dirty="0" smtClean="0"/>
              <a:t>/ </a:t>
            </a:r>
            <a:r>
              <a:rPr lang="ru-RU" dirty="0" smtClean="0"/>
              <a:t>кэВ)</a:t>
            </a:r>
          </a:p>
          <a:p>
            <a:r>
              <a:rPr lang="ru-RU" dirty="0" smtClean="0"/>
              <a:t>3) Тяжелый (уменьшение утечек энергии)</a:t>
            </a:r>
            <a:br>
              <a:rPr lang="ru-RU" dirty="0" smtClean="0"/>
            </a:br>
            <a:r>
              <a:rPr lang="ru-RU" dirty="0" smtClean="0"/>
              <a:t>4) Негигроскопичный (надежность и тех. процесс)</a:t>
            </a:r>
            <a:br>
              <a:rPr lang="ru-RU" dirty="0" smtClean="0"/>
            </a:br>
            <a:r>
              <a:rPr lang="ru-RU" dirty="0" smtClean="0"/>
              <a:t>5) Радиационная стойкость</a:t>
            </a:r>
            <a:br>
              <a:rPr lang="ru-RU" dirty="0" smtClean="0"/>
            </a:br>
            <a:r>
              <a:rPr lang="ru-RU" dirty="0" smtClean="0"/>
              <a:t>6)Высокое  собственное энергетическое разрешение (</a:t>
            </a:r>
            <a:r>
              <a:rPr lang="en-US" dirty="0" smtClean="0"/>
              <a:t>~ 10%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7</a:t>
            </a:r>
            <a:r>
              <a:rPr lang="en-US" dirty="0" smtClean="0"/>
              <a:t>) </a:t>
            </a:r>
            <a:r>
              <a:rPr lang="ru-RU" dirty="0" smtClean="0"/>
              <a:t>Отлаженная технология выращивая (получение нужных размеров)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79715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Таких сцинтилляторов совсем немного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Выбор </a:t>
            </a:r>
            <a:r>
              <a:rPr lang="en-US" dirty="0" err="1" smtClean="0">
                <a:solidFill>
                  <a:srgbClr val="C00000"/>
                </a:solidFill>
              </a:rPr>
              <a:t>SiPM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40152" y="1700808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Hamamatsu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MIFI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KETEC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289" y="1556792"/>
            <a:ext cx="4464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Требования:</a:t>
            </a:r>
            <a:br>
              <a:rPr lang="ru-RU" dirty="0" smtClean="0"/>
            </a:br>
            <a:r>
              <a:rPr lang="ru-RU" dirty="0" smtClean="0"/>
              <a:t>1) Большой динамический диапазон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~ 1000 </a:t>
            </a:r>
            <a:r>
              <a:rPr lang="ru-RU" dirty="0" smtClean="0"/>
              <a:t>пикселей на 1 мм</a:t>
            </a:r>
            <a:r>
              <a:rPr lang="en-US" dirty="0" smtClean="0"/>
              <a:t>^2</a:t>
            </a:r>
            <a:r>
              <a:rPr lang="ru-RU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ru-RU" dirty="0" smtClean="0"/>
              <a:t>Высокая квантовая эффективность</a:t>
            </a:r>
            <a:br>
              <a:rPr lang="ru-RU" dirty="0" smtClean="0"/>
            </a:br>
            <a:r>
              <a:rPr lang="ru-RU" dirty="0" smtClean="0"/>
              <a:t>3) Низкий </a:t>
            </a:r>
            <a:r>
              <a:rPr lang="ru-RU" dirty="0" err="1" smtClean="0"/>
              <a:t>темновой</a:t>
            </a:r>
            <a:r>
              <a:rPr lang="ru-RU" dirty="0" smtClean="0"/>
              <a:t> шум</a:t>
            </a:r>
            <a:br>
              <a:rPr lang="ru-RU" dirty="0" smtClean="0"/>
            </a:br>
            <a:r>
              <a:rPr lang="ru-RU" dirty="0" smtClean="0"/>
              <a:t>4) Малая вероятность </a:t>
            </a:r>
            <a:r>
              <a:rPr lang="en-US" dirty="0" smtClean="0"/>
              <a:t>crosstalk</a:t>
            </a:r>
            <a:br>
              <a:rPr lang="en-US" dirty="0" smtClean="0"/>
            </a:br>
            <a:r>
              <a:rPr lang="en-US" dirty="0" smtClean="0"/>
              <a:t>5)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послеимпульсов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6) </a:t>
            </a:r>
            <a:r>
              <a:rPr lang="ru-RU" dirty="0" smtClean="0"/>
              <a:t>Стабильность по температуре (?)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7584" y="4839543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C00000"/>
                </a:solidFill>
              </a:rPr>
              <a:t>Огромный выбор </a:t>
            </a:r>
            <a:r>
              <a:rPr lang="en-US" sz="2400" dirty="0" err="1" smtClean="0">
                <a:solidFill>
                  <a:srgbClr val="C00000"/>
                </a:solidFill>
              </a:rPr>
              <a:t>SiPM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>
                <a:solidFill>
                  <a:srgbClr val="C00000"/>
                </a:solidFill>
              </a:rPr>
              <a:t>с разным набором характеристик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6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Соединительная линия уступом 52"/>
          <p:cNvCxnSpPr/>
          <p:nvPr/>
        </p:nvCxnSpPr>
        <p:spPr>
          <a:xfrm rot="5400000">
            <a:off x="5691869" y="5425881"/>
            <a:ext cx="892612" cy="54006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Куб 55"/>
          <p:cNvSpPr/>
          <p:nvPr/>
        </p:nvSpPr>
        <p:spPr>
          <a:xfrm>
            <a:off x="5464840" y="5589240"/>
            <a:ext cx="1915472" cy="1105957"/>
          </a:xfrm>
          <a:prstGeom prst="cube">
            <a:avLst/>
          </a:prstGeom>
          <a:solidFill>
            <a:srgbClr val="219E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4932040" y="4920764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endParaRPr lang="ru-RU" dirty="0"/>
          </a:p>
        </p:txBody>
      </p:sp>
      <p:sp>
        <p:nvSpPr>
          <p:cNvPr id="3" name="Овал 2"/>
          <p:cNvSpPr/>
          <p:nvPr/>
        </p:nvSpPr>
        <p:spPr>
          <a:xfrm>
            <a:off x="5220072" y="1826822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796136" y="126876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8" name="Скругленная соединительная линия 7"/>
          <p:cNvCxnSpPr/>
          <p:nvPr/>
        </p:nvCxnSpPr>
        <p:spPr>
          <a:xfrm rot="5400000">
            <a:off x="6003800" y="23834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кругленная соединительная линия 9"/>
          <p:cNvCxnSpPr/>
          <p:nvPr/>
        </p:nvCxnSpPr>
        <p:spPr>
          <a:xfrm rot="16200000" flipH="1">
            <a:off x="6303484" y="236539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Куб 14"/>
          <p:cNvSpPr/>
          <p:nvPr/>
        </p:nvSpPr>
        <p:spPr>
          <a:xfrm>
            <a:off x="5940152" y="2708920"/>
            <a:ext cx="864096" cy="173477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6825540" y="235724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5583404" y="2352172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16200000" flipH="1">
            <a:off x="7239588" y="2345589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/>
          <p:nvPr/>
        </p:nvCxnSpPr>
        <p:spPr>
          <a:xfrm rot="5400000">
            <a:off x="5241364" y="2370172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5796136" y="4509120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970736" y="4517504"/>
            <a:ext cx="1440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588224" y="4509120"/>
            <a:ext cx="172616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6295114" y="4509120"/>
            <a:ext cx="77086" cy="3570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6480212" y="4509120"/>
            <a:ext cx="36004" cy="33526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6732240" y="4370784"/>
            <a:ext cx="230850" cy="35435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96136" y="596765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АЦП</a:t>
            </a:r>
            <a:endParaRPr lang="ru-RU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77918" y="2996952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6320" name="TextBox 56319"/>
          <p:cNvSpPr txBox="1"/>
          <p:nvPr/>
        </p:nvSpPr>
        <p:spPr>
          <a:xfrm>
            <a:off x="7842072" y="4833399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SiPM</a:t>
            </a:r>
            <a:endParaRPr lang="ru-RU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3688680" cy="280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2359"/>
            <a:ext cx="3672408" cy="26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557736" y="4572417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47664" y="1764105"/>
            <a:ext cx="2138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min ≈ 33%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47416" y="4129916"/>
            <a:ext cx="152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МИФИ</a:t>
            </a:r>
            <a:endParaRPr lang="ru-R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268760"/>
            <a:ext cx="222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HAMAMATSU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/>
          <p:nvPr/>
        </p:nvCxnSpPr>
        <p:spPr>
          <a:xfrm>
            <a:off x="5052866" y="5301208"/>
            <a:ext cx="2111422" cy="0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grpSp>
        <p:nvGrpSpPr>
          <p:cNvPr id="44" name="Группа 43"/>
          <p:cNvGrpSpPr/>
          <p:nvPr/>
        </p:nvGrpSpPr>
        <p:grpSpPr>
          <a:xfrm rot="16200000">
            <a:off x="3386479" y="4930966"/>
            <a:ext cx="2880320" cy="452452"/>
            <a:chOff x="5364089" y="5136788"/>
            <a:chExt cx="2880320" cy="452452"/>
          </a:xfrm>
        </p:grpSpPr>
        <p:sp>
          <p:nvSpPr>
            <p:cNvPr id="39" name="Куб 3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Минус 42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Минус 45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Минус 46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Минус 47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Минус 48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Минус 49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52866" y="6203314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Прямая соединительная линия 41"/>
          <p:cNvCxnSpPr>
            <a:stCxn id="4" idx="6"/>
          </p:cNvCxnSpPr>
          <p:nvPr/>
        </p:nvCxnSpPr>
        <p:spPr>
          <a:xfrm flipV="1">
            <a:off x="5004048" y="5229200"/>
            <a:ext cx="2160240" cy="6504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факторы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6321" y="49056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grpSp>
        <p:nvGrpSpPr>
          <p:cNvPr id="13" name="Группа 12"/>
          <p:cNvGrpSpPr/>
          <p:nvPr/>
        </p:nvGrpSpPr>
        <p:grpSpPr>
          <a:xfrm rot="16200000">
            <a:off x="644761" y="4761634"/>
            <a:ext cx="2376264" cy="823319"/>
            <a:chOff x="5724128" y="1826822"/>
            <a:chExt cx="2376264" cy="823319"/>
          </a:xfrm>
        </p:grpSpPr>
        <p:sp>
          <p:nvSpPr>
            <p:cNvPr id="3" name="Овал 2"/>
            <p:cNvSpPr/>
            <p:nvPr/>
          </p:nvSpPr>
          <p:spPr>
            <a:xfrm>
              <a:off x="5724128" y="1826822"/>
              <a:ext cx="2376264" cy="3240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Скругленная соединительная линия 7"/>
            <p:cNvCxnSpPr/>
            <p:nvPr/>
          </p:nvCxnSpPr>
          <p:spPr>
            <a:xfrm rot="5400000">
              <a:off x="6507856" y="2383401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Скругленная соединительная линия 9"/>
            <p:cNvCxnSpPr/>
            <p:nvPr/>
          </p:nvCxnSpPr>
          <p:spPr>
            <a:xfrm rot="16200000" flipH="1">
              <a:off x="6807540" y="2365399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Скругленная соединительная линия 22"/>
            <p:cNvCxnSpPr/>
            <p:nvPr/>
          </p:nvCxnSpPr>
          <p:spPr>
            <a:xfrm rot="5400000">
              <a:off x="7350774" y="2378419"/>
              <a:ext cx="419118" cy="72009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кругленная соединительная линия 23"/>
            <p:cNvCxnSpPr/>
            <p:nvPr/>
          </p:nvCxnSpPr>
          <p:spPr>
            <a:xfrm rot="16200000" flipH="1">
              <a:off x="6087460" y="2352172"/>
              <a:ext cx="425464" cy="144016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Скругленная соединительная линия 24"/>
            <p:cNvCxnSpPr/>
            <p:nvPr/>
          </p:nvCxnSpPr>
          <p:spPr>
            <a:xfrm rot="16200000" flipH="1">
              <a:off x="7746818" y="2342416"/>
              <a:ext cx="419117" cy="144015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кругленная соединительная линия 26"/>
            <p:cNvCxnSpPr/>
            <p:nvPr/>
          </p:nvCxnSpPr>
          <p:spPr>
            <a:xfrm rot="5400000">
              <a:off x="5745420" y="2370172"/>
              <a:ext cx="419117" cy="114363"/>
            </a:xfrm>
            <a:prstGeom prst="curvedConnector3">
              <a:avLst/>
            </a:prstGeom>
            <a:ln w="2222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 13"/>
          <p:cNvGrpSpPr/>
          <p:nvPr/>
        </p:nvGrpSpPr>
        <p:grpSpPr>
          <a:xfrm rot="16200000">
            <a:off x="2881928" y="3994049"/>
            <a:ext cx="1166954" cy="2157288"/>
            <a:chOff x="6300192" y="2708920"/>
            <a:chExt cx="1166954" cy="2157288"/>
          </a:xfrm>
        </p:grpSpPr>
        <p:sp>
          <p:nvSpPr>
            <p:cNvPr id="15" name="Куб 14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7" name="Прямая со стрелкой 16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>
            <a:off x="6804248" y="4653136"/>
            <a:ext cx="1915472" cy="1105957"/>
            <a:chOff x="3419872" y="5398822"/>
            <a:chExt cx="1915472" cy="1105957"/>
          </a:xfrm>
        </p:grpSpPr>
        <p:sp>
          <p:nvSpPr>
            <p:cNvPr id="56" name="Куб 55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84116" y="56835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ru-RU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𝜀𝜒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𝐺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𝜀𝜒</m:t>
                          </m:r>
                        </m:den>
                      </m:f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 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(33%)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9951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722709" y="5628376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2912877" y="3863988"/>
            <a:ext cx="968684" cy="2427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4283968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0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355976" y="6124475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PMT</a:t>
            </a:r>
            <a:endParaRPr lang="ru-RU" sz="2400" dirty="0"/>
          </a:p>
        </p:txBody>
      </p:sp>
      <p:sp>
        <p:nvSpPr>
          <p:cNvPr id="58" name="Левая фигурная скобка 57"/>
          <p:cNvSpPr/>
          <p:nvPr/>
        </p:nvSpPr>
        <p:spPr>
          <a:xfrm rot="16200000">
            <a:off x="2830108" y="1848264"/>
            <a:ext cx="504581" cy="251392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фигурная скобка 63"/>
          <p:cNvSpPr/>
          <p:nvPr/>
        </p:nvSpPr>
        <p:spPr>
          <a:xfrm rot="16200000">
            <a:off x="5567352" y="1760579"/>
            <a:ext cx="504581" cy="2689295"/>
          </a:xfrm>
          <a:prstGeom prst="leftBrace">
            <a:avLst>
              <a:gd name="adj1" fmla="val 18401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углом 60"/>
          <p:cNvSpPr/>
          <p:nvPr/>
        </p:nvSpPr>
        <p:spPr>
          <a:xfrm rot="10800000">
            <a:off x="5173130" y="3461088"/>
            <a:ext cx="1631115" cy="1316684"/>
          </a:xfrm>
          <a:prstGeom prst="bentArrow">
            <a:avLst>
              <a:gd name="adj1" fmla="val 7704"/>
              <a:gd name="adj2" fmla="val 14812"/>
              <a:gd name="adj3" fmla="val 26808"/>
              <a:gd name="adj4" fmla="val 2567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5656" y="3068960"/>
            <a:ext cx="151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2</a:t>
            </a:r>
            <a:r>
              <a:rPr lang="ru-RU" sz="3200" dirty="0" smtClean="0">
                <a:solidFill>
                  <a:srgbClr val="0070C0"/>
                </a:solidFill>
              </a:rPr>
              <a:t>6</a:t>
            </a:r>
            <a:r>
              <a:rPr lang="en-US" sz="3200" dirty="0" smtClean="0">
                <a:solidFill>
                  <a:srgbClr val="0070C0"/>
                </a:solidFill>
              </a:rPr>
              <a:t>%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667198" y="4378112"/>
            <a:ext cx="336850" cy="171518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6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Энергетическое разрешение</a:t>
            </a:r>
            <a:r>
              <a:rPr lang="en-US" dirty="0" smtClean="0">
                <a:solidFill>
                  <a:srgbClr val="C00000"/>
                </a:solidFill>
              </a:rPr>
              <a:t>: </a:t>
            </a:r>
            <a:r>
              <a:rPr lang="ru-RU" dirty="0" smtClean="0">
                <a:solidFill>
                  <a:srgbClr val="C00000"/>
                </a:solidFill>
              </a:rPr>
              <a:t>доминирующие факторы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𝜀𝜒</m:t>
                          </m:r>
                          <m:r>
                            <a:rPr lang="ru-RU" sz="2400" b="0" i="1" smtClean="0">
                              <a:latin typeface="Cambria Math"/>
                              <a:ea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54584"/>
                <a:ext cx="8784976" cy="10065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7584" y="3356992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Выводы:</a:t>
            </a:r>
            <a:br>
              <a:rPr lang="ru-RU" dirty="0" smtClean="0"/>
            </a:br>
            <a:r>
              <a:rPr lang="ru-RU" dirty="0" smtClean="0"/>
              <a:t>1) важно собственное энергетическое разрешение сцинтиллятора</a:t>
            </a:r>
            <a:br>
              <a:rPr lang="ru-RU" dirty="0" smtClean="0"/>
            </a:br>
            <a:r>
              <a:rPr lang="ru-RU" dirty="0" smtClean="0"/>
              <a:t>2) важна квантовая эффективность регистрации и число фотоэлектронов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3) </a:t>
            </a:r>
            <a:r>
              <a:rPr lang="en-US" dirty="0" smtClean="0"/>
              <a:t>crosstalk, </a:t>
            </a:r>
            <a:r>
              <a:rPr lang="ru-RU" dirty="0" err="1" smtClean="0"/>
              <a:t>послеимпульсы</a:t>
            </a:r>
            <a:r>
              <a:rPr lang="ru-RU" dirty="0" smtClean="0"/>
              <a:t> и </a:t>
            </a:r>
            <a:r>
              <a:rPr lang="ru-RU" dirty="0" err="1" smtClean="0"/>
              <a:t>темновые</a:t>
            </a:r>
            <a:r>
              <a:rPr lang="ru-RU" dirty="0" smtClean="0"/>
              <a:t> шумы не имеют значения при параметрах существующих </a:t>
            </a:r>
            <a:r>
              <a:rPr lang="en-US" dirty="0" err="1" smtClean="0"/>
              <a:t>SiPM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80112" y="3011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Необходимо моделирование!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5580112" y="2761142"/>
            <a:ext cx="216024" cy="3078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Содержание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268760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Какие детекторы </a:t>
            </a:r>
            <a:r>
              <a:rPr lang="ru-RU" sz="1600" dirty="0" smtClean="0">
                <a:solidFill>
                  <a:srgbClr val="002060"/>
                </a:solidFill>
              </a:rPr>
              <a:t>существуют?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Что </a:t>
            </a:r>
            <a:r>
              <a:rPr lang="ru-RU" sz="1600" dirty="0">
                <a:solidFill>
                  <a:srgbClr val="002060"/>
                </a:solidFill>
              </a:rPr>
              <a:t>влияет на качество </a:t>
            </a:r>
            <a:r>
              <a:rPr lang="ru-RU" sz="1600" dirty="0" smtClean="0">
                <a:solidFill>
                  <a:srgbClr val="002060"/>
                </a:solidFill>
              </a:rPr>
              <a:t>снимка?</a:t>
            </a:r>
            <a:endParaRPr lang="en-US" sz="1600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Три </a:t>
            </a:r>
            <a:r>
              <a:rPr lang="ru-RU" sz="1600" dirty="0">
                <a:solidFill>
                  <a:srgbClr val="002060"/>
                </a:solidFill>
              </a:rPr>
              <a:t>типа сбора </a:t>
            </a:r>
            <a:r>
              <a:rPr lang="ru-RU" sz="1600" dirty="0" smtClean="0">
                <a:solidFill>
                  <a:srgbClr val="002060"/>
                </a:solidFill>
              </a:rPr>
              <a:t>сигнала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Спектрометрический </a:t>
            </a:r>
            <a:r>
              <a:rPr lang="ru-RU" sz="1600" dirty="0" smtClean="0">
                <a:solidFill>
                  <a:srgbClr val="002060"/>
                </a:solidFill>
              </a:rPr>
              <a:t>режим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 smtClean="0">
                <a:solidFill>
                  <a:srgbClr val="002060"/>
                </a:solidFill>
              </a:rPr>
              <a:t>Остеоденситометр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Проблема </a:t>
            </a:r>
            <a:r>
              <a:rPr lang="ru-RU" sz="1600" dirty="0" smtClean="0">
                <a:solidFill>
                  <a:srgbClr val="002060"/>
                </a:solidFill>
              </a:rPr>
              <a:t>остеопороза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Принцип работы </a:t>
            </a:r>
            <a:r>
              <a:rPr lang="ru-RU" sz="1600" dirty="0" smtClean="0">
                <a:solidFill>
                  <a:srgbClr val="002060"/>
                </a:solidFill>
              </a:rPr>
              <a:t>денситометра (</a:t>
            </a:r>
            <a:r>
              <a:rPr lang="ru-RU" sz="1600" dirty="0">
                <a:solidFill>
                  <a:srgbClr val="002060"/>
                </a:solidFill>
              </a:rPr>
              <a:t>идеальный случай </a:t>
            </a:r>
            <a:r>
              <a:rPr lang="ru-RU" sz="1600" dirty="0" err="1">
                <a:solidFill>
                  <a:srgbClr val="002060"/>
                </a:solidFill>
              </a:rPr>
              <a:t>моноэнергий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Теоретические </a:t>
            </a:r>
            <a:r>
              <a:rPr lang="ru-RU" sz="1600" dirty="0" smtClean="0">
                <a:solidFill>
                  <a:srgbClr val="002060"/>
                </a:solidFill>
              </a:rPr>
              <a:t>результаты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Выбор </a:t>
            </a:r>
            <a:r>
              <a:rPr lang="ru-RU" sz="1600" dirty="0" smtClean="0">
                <a:solidFill>
                  <a:srgbClr val="002060"/>
                </a:solidFill>
              </a:rPr>
              <a:t>сцинтиллятора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Выбор </a:t>
            </a:r>
            <a:r>
              <a:rPr lang="en-US" sz="1600" dirty="0" err="1" smtClean="0">
                <a:solidFill>
                  <a:srgbClr val="002060"/>
                </a:solidFill>
              </a:rPr>
              <a:t>SiPM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</a:t>
            </a:r>
            <a:r>
              <a:rPr lang="ru-RU" sz="1600" dirty="0" smtClean="0">
                <a:solidFill>
                  <a:srgbClr val="002060"/>
                </a:solidFill>
              </a:rPr>
              <a:t>разрешение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разрешение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 smtClean="0">
                <a:solidFill>
                  <a:srgbClr val="002060"/>
                </a:solidFill>
              </a:rPr>
              <a:t>факторы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Энергетическое разрешение</a:t>
            </a:r>
            <a:r>
              <a:rPr lang="en-US" sz="1600" dirty="0">
                <a:solidFill>
                  <a:srgbClr val="002060"/>
                </a:solidFill>
              </a:rPr>
              <a:t>: </a:t>
            </a:r>
            <a:r>
              <a:rPr lang="ru-RU" sz="1600" dirty="0">
                <a:solidFill>
                  <a:srgbClr val="002060"/>
                </a:solidFill>
              </a:rPr>
              <a:t>доминирующие </a:t>
            </a:r>
            <a:r>
              <a:rPr lang="ru-RU" sz="1600" dirty="0" smtClean="0">
                <a:solidFill>
                  <a:srgbClr val="002060"/>
                </a:solidFill>
              </a:rPr>
              <a:t>факторы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Экспериментальные </a:t>
            </a:r>
            <a:r>
              <a:rPr lang="ru-RU" sz="1600" dirty="0" smtClean="0">
                <a:solidFill>
                  <a:srgbClr val="002060"/>
                </a:solidFill>
              </a:rPr>
              <a:t>характеристики сцинтилляторов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Моделирование </a:t>
            </a:r>
            <a:r>
              <a:rPr lang="ru-RU" sz="1600" dirty="0" err="1" smtClean="0">
                <a:solidFill>
                  <a:srgbClr val="002060"/>
                </a:solidFill>
              </a:rPr>
              <a:t>светосбора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Устранение </a:t>
            </a:r>
            <a:r>
              <a:rPr lang="ru-RU" sz="1600" dirty="0" smtClean="0">
                <a:solidFill>
                  <a:srgbClr val="002060"/>
                </a:solidFill>
              </a:rPr>
              <a:t>неоднозначности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Что есть квантовая </a:t>
            </a:r>
            <a:r>
              <a:rPr lang="ru-RU" sz="1600" dirty="0" smtClean="0">
                <a:solidFill>
                  <a:srgbClr val="002060"/>
                </a:solidFill>
              </a:rPr>
              <a:t>эффективность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Прототип </a:t>
            </a:r>
            <a:r>
              <a:rPr lang="ru-RU" sz="1600" dirty="0" smtClean="0">
                <a:solidFill>
                  <a:srgbClr val="002060"/>
                </a:solidFill>
              </a:rPr>
              <a:t>детектора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Измерение спектра излучения рентгеновского источника</a:t>
            </a:r>
            <a:endParaRPr lang="ru-RU" sz="1600" dirty="0" smtClean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Вычисление толщины (переключение </a:t>
            </a:r>
            <a:r>
              <a:rPr lang="ru-RU" sz="1600" dirty="0" err="1">
                <a:solidFill>
                  <a:srgbClr val="002060"/>
                </a:solidFill>
              </a:rPr>
              <a:t>кВ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solidFill>
                  <a:srgbClr val="002060"/>
                </a:solidFill>
              </a:rPr>
              <a:t>Вычисление толщины </a:t>
            </a:r>
            <a:r>
              <a:rPr lang="ru-RU" sz="1600" dirty="0" smtClean="0">
                <a:solidFill>
                  <a:srgbClr val="002060"/>
                </a:solidFill>
              </a:rPr>
              <a:t>(</a:t>
            </a:r>
            <a:r>
              <a:rPr lang="ru-RU" sz="1600" dirty="0">
                <a:solidFill>
                  <a:srgbClr val="002060"/>
                </a:solidFill>
              </a:rPr>
              <a:t>двугорбый спектр</a:t>
            </a:r>
            <a:r>
              <a:rPr lang="ru-RU" sz="1600" dirty="0" smtClean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smtClean="0">
                <a:solidFill>
                  <a:srgbClr val="002060"/>
                </a:solidFill>
              </a:rPr>
              <a:t>Заключение</a:t>
            </a:r>
            <a:endParaRPr lang="ru-RU" sz="16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92080" y="1484784"/>
                <a:ext cx="25202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40 мин.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484784"/>
                <a:ext cx="2520280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Экспериментальные характеристики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сцинтилляторов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1700808"/>
            <a:ext cx="32403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LYSO:Ce</a:t>
            </a:r>
            <a:r>
              <a:rPr lang="ru-RU" sz="3200" dirty="0" smtClean="0"/>
              <a:t> (39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smtClean="0"/>
              <a:t>LFS-3</a:t>
            </a:r>
            <a:r>
              <a:rPr lang="ru-RU" sz="3200" dirty="0" smtClean="0"/>
              <a:t> (</a:t>
            </a:r>
            <a:r>
              <a:rPr lang="en-US" sz="3200" dirty="0" smtClean="0"/>
              <a:t>37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LGSO:Ce</a:t>
            </a:r>
            <a:r>
              <a:rPr lang="ru-RU" sz="3200" dirty="0" smtClean="0"/>
              <a:t> (36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YAP:Ce</a:t>
            </a:r>
            <a:r>
              <a:rPr lang="ru-RU" sz="3200" dirty="0" smtClean="0"/>
              <a:t> (24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ru-RU" sz="3200" dirty="0"/>
          </a:p>
          <a:p>
            <a:pPr marL="285750" indent="-285750">
              <a:buFont typeface="Courier New" pitchFamily="49" charset="0"/>
              <a:buChar char="o"/>
            </a:pPr>
            <a:r>
              <a:rPr lang="en-US" sz="3200" dirty="0" err="1" smtClean="0"/>
              <a:t>LuYAG:Pr</a:t>
            </a:r>
            <a:r>
              <a:rPr lang="ru-RU" sz="3200" dirty="0" smtClean="0"/>
              <a:t> (46 </a:t>
            </a:r>
            <a:r>
              <a:rPr lang="ru-RU" sz="3200" dirty="0" err="1" smtClean="0"/>
              <a:t>нс</a:t>
            </a:r>
            <a:r>
              <a:rPr lang="ru-RU" sz="3200" dirty="0" smtClean="0"/>
              <a:t>)</a:t>
            </a:r>
            <a:endParaRPr lang="en-US" sz="3200" dirty="0" smtClean="0"/>
          </a:p>
        </p:txBody>
      </p:sp>
      <p:sp>
        <p:nvSpPr>
          <p:cNvPr id="34" name="Овал 33"/>
          <p:cNvSpPr/>
          <p:nvPr/>
        </p:nvSpPr>
        <p:spPr>
          <a:xfrm>
            <a:off x="725924" y="1997260"/>
            <a:ext cx="2376264" cy="324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1301988" y="143919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Am241</a:t>
            </a:r>
            <a:endParaRPr lang="ru-RU" sz="2800" dirty="0"/>
          </a:p>
        </p:txBody>
      </p:sp>
      <p:cxnSp>
        <p:nvCxnSpPr>
          <p:cNvPr id="37" name="Скругленная соединительная линия 36"/>
          <p:cNvCxnSpPr/>
          <p:nvPr/>
        </p:nvCxnSpPr>
        <p:spPr>
          <a:xfrm rot="5400000">
            <a:off x="1509652" y="255383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/>
          <p:nvPr/>
        </p:nvCxnSpPr>
        <p:spPr>
          <a:xfrm rot="16200000" flipH="1">
            <a:off x="1809336" y="253583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Куб 39"/>
          <p:cNvSpPr/>
          <p:nvPr/>
        </p:nvSpPr>
        <p:spPr>
          <a:xfrm>
            <a:off x="1446004" y="2879359"/>
            <a:ext cx="864096" cy="867388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Скругленная соединительная линия 40"/>
          <p:cNvCxnSpPr/>
          <p:nvPr/>
        </p:nvCxnSpPr>
        <p:spPr>
          <a:xfrm rot="5400000">
            <a:off x="2331392" y="2527679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/>
          <p:nvPr/>
        </p:nvCxnSpPr>
        <p:spPr>
          <a:xfrm rot="16200000" flipH="1">
            <a:off x="1089256" y="2522610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кругленная соединительная линия 44"/>
          <p:cNvCxnSpPr/>
          <p:nvPr/>
        </p:nvCxnSpPr>
        <p:spPr>
          <a:xfrm rot="16200000" flipH="1">
            <a:off x="2745440" y="2516027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/>
          <p:nvPr/>
        </p:nvCxnSpPr>
        <p:spPr>
          <a:xfrm rot="5400000">
            <a:off x="747216" y="2540610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1373996" y="3783360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1548596" y="3791744"/>
            <a:ext cx="1440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964886" y="3783360"/>
            <a:ext cx="172616" cy="2880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1820870" y="3783360"/>
            <a:ext cx="36004" cy="33526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2180910" y="3645024"/>
            <a:ext cx="230850" cy="35435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83768" y="2996952"/>
            <a:ext cx="2117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br>
              <a:rPr lang="ru-RU" sz="2400" dirty="0" smtClean="0"/>
            </a:br>
            <a:r>
              <a:rPr lang="ru-RU" sz="2400" dirty="0" smtClean="0"/>
              <a:t>+ </a:t>
            </a:r>
            <a:r>
              <a:rPr lang="ru-RU" sz="2400" dirty="0" err="1" smtClean="0"/>
              <a:t>тефлон</a:t>
            </a:r>
            <a:endParaRPr lang="ru-RU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483768" y="1412776"/>
            <a:ext cx="2117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(59.5 кэВ)</a:t>
            </a:r>
            <a:endParaRPr lang="ru-RU" sz="2800" dirty="0"/>
          </a:p>
        </p:txBody>
      </p:sp>
      <p:sp>
        <p:nvSpPr>
          <p:cNvPr id="6" name="Цилиндр 5"/>
          <p:cNvSpPr/>
          <p:nvPr/>
        </p:nvSpPr>
        <p:spPr>
          <a:xfrm>
            <a:off x="1043608" y="4151784"/>
            <a:ext cx="1584176" cy="86139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2771800" y="4335487"/>
            <a:ext cx="1181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pic>
        <p:nvPicPr>
          <p:cNvPr id="2050" name="Picture 2" descr="C:\diplom\фотопик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3129117" cy="219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вал 8"/>
          <p:cNvSpPr/>
          <p:nvPr/>
        </p:nvSpPr>
        <p:spPr>
          <a:xfrm>
            <a:off x="6310548" y="4785568"/>
            <a:ext cx="889744" cy="166776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лево 10"/>
          <p:cNvSpPr/>
          <p:nvPr/>
        </p:nvSpPr>
        <p:spPr>
          <a:xfrm rot="21152181">
            <a:off x="4697462" y="5488275"/>
            <a:ext cx="1528581" cy="267398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/>
                                </a:rPr>
                                <m:t>фотопик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949280"/>
                <a:ext cx="2673882" cy="74276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𝐹𝑊𝐻𝑀</m:t>
                    </m:r>
                    <m:r>
                      <a:rPr lang="ru-RU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𝑉𝑎𝑟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sz="2000" dirty="0" smtClean="0"/>
                  <a:t>*2.355</a:t>
                </a:r>
                <a:endParaRPr lang="ru-RU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29200"/>
                <a:ext cx="3565991" cy="6308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Моделирование </a:t>
            </a:r>
            <a:r>
              <a:rPr lang="ru-RU" dirty="0" err="1" smtClean="0">
                <a:solidFill>
                  <a:srgbClr val="C00000"/>
                </a:solidFill>
              </a:rPr>
              <a:t>светосбора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  <m:r>
                          <a:rPr lang="en-US" sz="2800" i="1">
                            <a:latin typeface="Cambria Math"/>
                          </a:rPr>
                          <m:t>.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/>
                              </a:rPr>
                              <m:t>фотопик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ru-RU" sz="2800" b="0" i="1" smtClean="0">
                            <a:latin typeface="Cambria Math"/>
                          </a:rPr>
                          <m:t>рожден.</m:t>
                        </m:r>
                      </m:sub>
                    </m:sSub>
                    <m:r>
                      <a:rPr lang="ru-RU" sz="2800" b="0" i="1" smtClean="0">
                        <a:latin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u-RU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694" y="1516583"/>
                <a:ext cx="4904484" cy="7859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28</m:t>
                      </m:r>
                      <m:r>
                        <a:rPr lang="ru-RU" sz="2400" b="0" i="1" smtClean="0">
                          <a:latin typeface="Cambria Math"/>
                          <a:ea typeface="Cambria Math"/>
                        </a:rPr>
                        <m:t>% −квантовая эффективность ФЭУ (на возд.)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36" y="2509291"/>
                <a:ext cx="767650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/>
                        <a:ea typeface="Cambria Math"/>
                      </a:rPr>
                      <m:t>𝜒</m:t>
                    </m:r>
                    <m:r>
                      <a:rPr lang="ru-RU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?</m:t>
                    </m:r>
                    <m:r>
                      <a:rPr lang="ru-RU" sz="2000" b="0" i="1" smtClean="0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ru-RU" sz="2400" dirty="0" smtClean="0"/>
                  <a:t> светосбор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089920"/>
                <a:ext cx="259228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7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 descr="C:\screen\ScreenShot0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898" y="3717032"/>
            <a:ext cx="435659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3925" y="4149080"/>
            <a:ext cx="4191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Спектр </a:t>
            </a:r>
            <a:r>
              <a:rPr lang="ru-RU" dirty="0" smtClean="0"/>
              <a:t>излучения сцинтиллятора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 smtClean="0"/>
              <a:t>. преломления кристалла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Длина поглощения  света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7170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кристалла: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93925" y="553407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Коэф</a:t>
            </a:r>
            <a:r>
              <a:rPr lang="ru-RU" dirty="0"/>
              <a:t>. отражения </a:t>
            </a:r>
            <a:endParaRPr lang="ru-RU" dirty="0" smtClean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 smtClean="0"/>
              <a:t>Коэф</a:t>
            </a:r>
            <a:r>
              <a:rPr lang="ru-RU" dirty="0"/>
              <a:t>. </a:t>
            </a:r>
            <a:r>
              <a:rPr lang="ru-RU" dirty="0" smtClean="0"/>
              <a:t>преломления 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err="1"/>
              <a:t>Полированность</a:t>
            </a:r>
            <a:r>
              <a:rPr lang="ru-RU" dirty="0"/>
              <a:t>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Угловая зависимость </a:t>
            </a:r>
            <a:r>
              <a:rPr lang="ru-RU" dirty="0" err="1"/>
              <a:t>отраж</a:t>
            </a:r>
            <a:r>
              <a:rPr lang="ru-RU" dirty="0"/>
              <a:t>. света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507241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Свойства поверхности: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252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Цилиндр 20"/>
          <p:cNvSpPr/>
          <p:nvPr/>
        </p:nvSpPr>
        <p:spPr>
          <a:xfrm>
            <a:off x="251520" y="2924944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Устранение неоднозначности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015717" y="2416324"/>
            <a:ext cx="2016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Сцинтиллятор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67744" y="312184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ФЭУ</a:t>
            </a:r>
            <a:endParaRPr lang="ru-RU" sz="2400" dirty="0"/>
          </a:p>
        </p:txBody>
      </p:sp>
      <p:sp>
        <p:nvSpPr>
          <p:cNvPr id="6" name="Куб 5"/>
          <p:cNvSpPr/>
          <p:nvPr/>
        </p:nvSpPr>
        <p:spPr>
          <a:xfrm>
            <a:off x="869940" y="1948634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Цилиндр 18"/>
          <p:cNvSpPr/>
          <p:nvPr/>
        </p:nvSpPr>
        <p:spPr>
          <a:xfrm>
            <a:off x="3779912" y="2852935"/>
            <a:ext cx="2232248" cy="1008113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Куб 19"/>
          <p:cNvSpPr/>
          <p:nvPr/>
        </p:nvSpPr>
        <p:spPr>
          <a:xfrm rot="16200000">
            <a:off x="4448087" y="2112752"/>
            <a:ext cx="864096" cy="1336350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Скругленная соединительная линия 21"/>
          <p:cNvCxnSpPr/>
          <p:nvPr/>
        </p:nvCxnSpPr>
        <p:spPr>
          <a:xfrm rot="16200000" flipH="1">
            <a:off x="1334932" y="1553501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992892" y="1571501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кругленная соединительная линия 23"/>
          <p:cNvCxnSpPr/>
          <p:nvPr/>
        </p:nvCxnSpPr>
        <p:spPr>
          <a:xfrm rot="16200000" flipH="1">
            <a:off x="4833671" y="2136148"/>
            <a:ext cx="425464" cy="144016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/>
          <p:nvPr/>
        </p:nvCxnSpPr>
        <p:spPr>
          <a:xfrm rot="5400000">
            <a:off x="4491631" y="2154148"/>
            <a:ext cx="419117" cy="114363"/>
          </a:xfrm>
          <a:prstGeom prst="curvedConnector3">
            <a:avLst/>
          </a:prstGeom>
          <a:ln w="2222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05350" y="1187152"/>
            <a:ext cx="1226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1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31817" y="1268760"/>
            <a:ext cx="1316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“</a:t>
            </a:r>
            <a:r>
              <a:rPr lang="ru-RU" sz="5400" dirty="0" smtClean="0"/>
              <a:t>2</a:t>
            </a:r>
            <a:r>
              <a:rPr lang="en-US" sz="5400" dirty="0" smtClean="0"/>
              <a:t>”</a:t>
            </a:r>
            <a:endParaRPr lang="ru-RU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  <m:r>
                            <a:rPr lang="en-US" i="1">
                              <a:latin typeface="Cambria Math"/>
                            </a:rPr>
                            <m:t>.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рожден.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∗</m:t>
                      </m:r>
                      <m:r>
                        <a:rPr lang="ru-RU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(0&lt; 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&lt;1)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450614"/>
                <a:ext cx="3595154" cy="394210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C:\diplom\1 марта отчет\Graph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77071"/>
            <a:ext cx="3748402" cy="263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diplom\1 марта отчет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2892"/>
            <a:ext cx="3840888" cy="26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7092280" y="3594102"/>
            <a:ext cx="933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LYSO:Ce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6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Что есть квантовая эффективность?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405528" y="2411583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2123728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1901033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1691680" y="2389780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691680" y="3397892"/>
            <a:ext cx="0" cy="32403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901033" y="3325884"/>
            <a:ext cx="0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2101756" y="3397892"/>
            <a:ext cx="0" cy="6125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2339752" y="3348579"/>
            <a:ext cx="706" cy="94941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Группа 51"/>
          <p:cNvGrpSpPr/>
          <p:nvPr/>
        </p:nvGrpSpPr>
        <p:grpSpPr>
          <a:xfrm>
            <a:off x="1691680" y="4694036"/>
            <a:ext cx="216024" cy="554871"/>
            <a:chOff x="2159732" y="4113076"/>
            <a:chExt cx="216024" cy="554871"/>
          </a:xfrm>
        </p:grpSpPr>
        <p:sp>
          <p:nvSpPr>
            <p:cNvPr id="48" name="Овал 47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 стрелкой 50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Группа 52"/>
          <p:cNvGrpSpPr/>
          <p:nvPr/>
        </p:nvGrpSpPr>
        <p:grpSpPr>
          <a:xfrm>
            <a:off x="2125848" y="4694036"/>
            <a:ext cx="216024" cy="554871"/>
            <a:chOff x="2159732" y="4113076"/>
            <a:chExt cx="216024" cy="554871"/>
          </a:xfrm>
        </p:grpSpPr>
        <p:sp>
          <p:nvSpPr>
            <p:cNvPr id="54" name="Овал 53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 стрелкой 54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2483768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≈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589240"/>
                <a:ext cx="3672408" cy="390748"/>
              </a:xfrm>
              <a:prstGeom prst="rect">
                <a:avLst/>
              </a:prstGeom>
              <a:blipFill rotWithShape="1">
                <a:blip r:embed="rId2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Прямоугольник 57"/>
          <p:cNvSpPr/>
          <p:nvPr/>
        </p:nvSpPr>
        <p:spPr>
          <a:xfrm>
            <a:off x="5212005" y="3253876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220073" y="4045964"/>
            <a:ext cx="3528392" cy="5040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7521864" y="1280041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>
            <a:off x="7240064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7017369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6808016" y="1510874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6660233" y="4694036"/>
            <a:ext cx="216024" cy="554871"/>
            <a:chOff x="2159732" y="4113076"/>
            <a:chExt cx="216024" cy="554871"/>
          </a:xfrm>
        </p:grpSpPr>
        <p:sp>
          <p:nvSpPr>
            <p:cNvPr id="69" name="Овал 68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 стрелкой 69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Группа 70"/>
          <p:cNvGrpSpPr/>
          <p:nvPr/>
        </p:nvGrpSpPr>
        <p:grpSpPr>
          <a:xfrm>
            <a:off x="7094401" y="4694036"/>
            <a:ext cx="216024" cy="554871"/>
            <a:chOff x="2159732" y="4113076"/>
            <a:chExt cx="216024" cy="554871"/>
          </a:xfrm>
        </p:grpSpPr>
        <p:sp>
          <p:nvSpPr>
            <p:cNvPr id="72" name="Овал 71"/>
            <p:cNvSpPr/>
            <p:nvPr/>
          </p:nvSpPr>
          <p:spPr>
            <a:xfrm>
              <a:off x="2159732" y="4113076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3" name="Прямая со стрелкой 72"/>
            <p:cNvCxnSpPr/>
            <p:nvPr/>
          </p:nvCxnSpPr>
          <p:spPr>
            <a:xfrm flipH="1">
              <a:off x="2254402" y="4343911"/>
              <a:ext cx="6671" cy="32403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7452321" y="469403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p.e.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𝑖𝑛𝑖𝑡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≠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𝑝𝑎𝑠𝑠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47" y="5589240"/>
                <a:ext cx="3467925" cy="390748"/>
              </a:xfrm>
              <a:prstGeom prst="rect">
                <a:avLst/>
              </a:prstGeom>
              <a:blipFill rotWithShape="1">
                <a:blip r:embed="rId3"/>
                <a:stretch>
                  <a:fillRect t="-109375" b="-164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Прямоугольник 75"/>
          <p:cNvSpPr/>
          <p:nvPr/>
        </p:nvSpPr>
        <p:spPr>
          <a:xfrm>
            <a:off x="6057301" y="2292426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5796137" y="2924944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/>
          <p:cNvCxnSpPr/>
          <p:nvPr/>
        </p:nvCxnSpPr>
        <p:spPr>
          <a:xfrm>
            <a:off x="6444209" y="2411583"/>
            <a:ext cx="0" cy="13103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>
            <a:off x="6588225" y="2411583"/>
            <a:ext cx="6671" cy="16343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V="1">
            <a:off x="7092281" y="2492896"/>
            <a:ext cx="0" cy="15175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471342" y="3548799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cxnSp>
        <p:nvCxnSpPr>
          <p:cNvPr id="86" name="Прямая со стрелкой 85"/>
          <p:cNvCxnSpPr/>
          <p:nvPr/>
        </p:nvCxnSpPr>
        <p:spPr>
          <a:xfrm>
            <a:off x="7222709" y="2411583"/>
            <a:ext cx="0" cy="180950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7596337" y="2411583"/>
            <a:ext cx="0" cy="188640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654045" y="3592452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pass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3995936" y="3397892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Стекло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3923928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Фотокат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4067944" y="2892203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Смазка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3995936" y="2388798"/>
            <a:ext cx="1008112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Сцинт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Прототип детектора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3354787"/>
            <a:ext cx="35283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849411" y="1498606"/>
            <a:ext cx="108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 </a:t>
            </a:r>
            <a:r>
              <a:rPr lang="en-US" sz="2400" dirty="0" err="1" smtClean="0"/>
              <a:t>init</a:t>
            </a:r>
            <a:endParaRPr lang="ru-RU" sz="24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2567611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2344916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2135563" y="1611785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384848" y="2393337"/>
            <a:ext cx="1908863" cy="63251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23684" y="3025855"/>
            <a:ext cx="2448272" cy="3162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915816" y="2452826"/>
            <a:ext cx="636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YAP:Ce</a:t>
            </a:r>
            <a:r>
              <a:rPr lang="en-US" sz="2000" dirty="0" smtClean="0"/>
              <a:t> (20 </a:t>
            </a:r>
            <a:r>
              <a:rPr lang="ru-RU" sz="2000" dirty="0" smtClean="0"/>
              <a:t>фот. </a:t>
            </a:r>
            <a:r>
              <a:rPr lang="en-US" sz="2000" dirty="0" smtClean="0"/>
              <a:t>/ </a:t>
            </a:r>
            <a:r>
              <a:rPr lang="ru-RU" sz="2000" dirty="0" smtClean="0"/>
              <a:t>кэВ, 1</a:t>
            </a:r>
            <a:r>
              <a:rPr lang="en-US" sz="2000" dirty="0" smtClean="0"/>
              <a:t>3</a:t>
            </a:r>
            <a:r>
              <a:rPr lang="ru-RU" sz="2000" dirty="0" smtClean="0"/>
              <a:t> % </a:t>
            </a:r>
            <a:r>
              <a:rPr lang="ru-RU" sz="2000" dirty="0" err="1" smtClean="0"/>
              <a:t>собст</a:t>
            </a:r>
            <a:r>
              <a:rPr lang="ru-RU" sz="2000" dirty="0" smtClean="0"/>
              <a:t>. раз., </a:t>
            </a:r>
            <a:r>
              <a:rPr lang="en-US" sz="2000" dirty="0" smtClean="0"/>
              <a:t>24</a:t>
            </a:r>
            <a:r>
              <a:rPr lang="ru-RU" sz="2000" dirty="0" smtClean="0"/>
              <a:t> </a:t>
            </a:r>
            <a:r>
              <a:rPr lang="ru-RU" sz="2000" dirty="0" err="1" smtClean="0"/>
              <a:t>нс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07904" y="3573016"/>
            <a:ext cx="5364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KETEC </a:t>
            </a:r>
            <a:r>
              <a:rPr lang="en-US" sz="2000" dirty="0" err="1" smtClean="0"/>
              <a:t>SiPM</a:t>
            </a:r>
            <a:r>
              <a:rPr lang="en-US" sz="2000" dirty="0" smtClean="0"/>
              <a:t> (QE &gt; 40%, 25 </a:t>
            </a:r>
            <a:r>
              <a:rPr lang="ru-RU" sz="2000" dirty="0" smtClean="0"/>
              <a:t>мкм </a:t>
            </a:r>
            <a:r>
              <a:rPr lang="ru-RU" sz="2000" dirty="0" err="1" smtClean="0"/>
              <a:t>пикс</a:t>
            </a:r>
            <a:r>
              <a:rPr lang="ru-RU" sz="2000" dirty="0" smtClean="0"/>
              <a:t>.</a:t>
            </a:r>
            <a:r>
              <a:rPr lang="en-US" sz="2000" dirty="0" smtClean="0"/>
              <a:t>)</a:t>
            </a:r>
            <a:endParaRPr lang="ru-RU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3928" y="285293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Оптическая смазка – узкое место системы</a:t>
            </a:r>
            <a:br>
              <a:rPr lang="ru-RU" dirty="0" smtClean="0"/>
            </a:br>
            <a:r>
              <a:rPr lang="ru-RU" dirty="0" smtClean="0"/>
              <a:t>(нужен </a:t>
            </a:r>
            <a:r>
              <a:rPr lang="ru-RU" dirty="0" err="1" smtClean="0"/>
              <a:t>шифтер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47158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Предельное энергетическое разрешение </a:t>
            </a:r>
            <a:r>
              <a:rPr lang="en-US" dirty="0" smtClean="0"/>
              <a:t>~ 1</a:t>
            </a:r>
            <a:r>
              <a:rPr lang="ru-RU" dirty="0" smtClean="0"/>
              <a:t>3</a:t>
            </a:r>
            <a:r>
              <a:rPr lang="en-US" dirty="0" smtClean="0"/>
              <a:t>% (FWHM) </a:t>
            </a:r>
            <a:r>
              <a:rPr lang="ru-RU" dirty="0" smtClean="0"/>
              <a:t>при </a:t>
            </a:r>
            <a:r>
              <a:rPr lang="en-US" dirty="0" smtClean="0"/>
              <a:t>59.5 </a:t>
            </a:r>
            <a:r>
              <a:rPr lang="ru-RU" dirty="0" smtClean="0"/>
              <a:t>кэВ (</a:t>
            </a:r>
            <a:r>
              <a:rPr lang="ru-RU" dirty="0" err="1" smtClean="0"/>
              <a:t>теор</a:t>
            </a:r>
            <a:r>
              <a:rPr lang="ru-RU" dirty="0" smtClean="0"/>
              <a:t>.)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401870" y="5476582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Сейчас  – 17% </a:t>
            </a:r>
            <a:r>
              <a:rPr lang="en-US" dirty="0"/>
              <a:t>(FWHM)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Группа 29"/>
          <p:cNvGrpSpPr/>
          <p:nvPr/>
        </p:nvGrpSpPr>
        <p:grpSpPr>
          <a:xfrm>
            <a:off x="899592" y="5949280"/>
            <a:ext cx="1422394" cy="857739"/>
            <a:chOff x="3419872" y="5398822"/>
            <a:chExt cx="1915472" cy="1155077"/>
          </a:xfrm>
        </p:grpSpPr>
        <p:sp>
          <p:nvSpPr>
            <p:cNvPr id="31" name="Куб 30"/>
            <p:cNvSpPr/>
            <p:nvPr/>
          </p:nvSpPr>
          <p:spPr>
            <a:xfrm>
              <a:off x="3419872" y="5398822"/>
              <a:ext cx="1915472" cy="1105957"/>
            </a:xfrm>
            <a:prstGeom prst="cube">
              <a:avLst/>
            </a:prstGeom>
            <a:solidFill>
              <a:srgbClr val="219E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534064" y="5683515"/>
              <a:ext cx="1511666" cy="870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АЦП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1619672" y="5805264"/>
            <a:ext cx="7108" cy="169818"/>
          </a:xfrm>
          <a:prstGeom prst="line">
            <a:avLst/>
          </a:prstGeom>
          <a:ln w="603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Измерение спектра </a:t>
            </a:r>
            <a:r>
              <a:rPr lang="ru-RU" dirty="0">
                <a:solidFill>
                  <a:srgbClr val="C00000"/>
                </a:solidFill>
              </a:rPr>
              <a:t>излучения </a:t>
            </a:r>
            <a:r>
              <a:rPr lang="ru-RU" dirty="0" smtClean="0">
                <a:solidFill>
                  <a:srgbClr val="C00000"/>
                </a:solidFill>
              </a:rPr>
              <a:t>рентгеновского </a:t>
            </a:r>
            <a:r>
              <a:rPr lang="ru-RU" dirty="0">
                <a:solidFill>
                  <a:srgbClr val="C00000"/>
                </a:solidFill>
              </a:rPr>
              <a:t>источника</a:t>
            </a:r>
            <a:endParaRPr lang="ru-RU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539552" y="2492897"/>
            <a:ext cx="2520280" cy="738530"/>
            <a:chOff x="539552" y="2492897"/>
            <a:chExt cx="2520280" cy="738530"/>
          </a:xfrm>
        </p:grpSpPr>
        <p:sp>
          <p:nvSpPr>
            <p:cNvPr id="5" name="Куб 4"/>
            <p:cNvSpPr/>
            <p:nvPr/>
          </p:nvSpPr>
          <p:spPr>
            <a:xfrm>
              <a:off x="539552" y="2492897"/>
              <a:ext cx="2520280" cy="73853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1560" y="2636912"/>
              <a:ext cx="2232248" cy="47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</a:t>
              </a:r>
              <a:endPara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215516" y="5373216"/>
            <a:ext cx="2880320" cy="452452"/>
            <a:chOff x="5364089" y="5136788"/>
            <a:chExt cx="2880320" cy="452452"/>
          </a:xfrm>
        </p:grpSpPr>
        <p:sp>
          <p:nvSpPr>
            <p:cNvPr id="9" name="Куб 8"/>
            <p:cNvSpPr/>
            <p:nvPr/>
          </p:nvSpPr>
          <p:spPr>
            <a:xfrm>
              <a:off x="5581173" y="5136788"/>
              <a:ext cx="2447211" cy="452452"/>
            </a:xfrm>
            <a:prstGeom prst="cube">
              <a:avLst>
                <a:gd name="adj" fmla="val 67104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Минус 9"/>
            <p:cNvSpPr/>
            <p:nvPr/>
          </p:nvSpPr>
          <p:spPr>
            <a:xfrm rot="19059502">
              <a:off x="572849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Минус 10"/>
            <p:cNvSpPr/>
            <p:nvPr/>
          </p:nvSpPr>
          <p:spPr>
            <a:xfrm rot="19059502">
              <a:off x="6088538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Минус 11"/>
            <p:cNvSpPr/>
            <p:nvPr/>
          </p:nvSpPr>
          <p:spPr>
            <a:xfrm rot="19059502">
              <a:off x="6494230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Минус 12"/>
            <p:cNvSpPr/>
            <p:nvPr/>
          </p:nvSpPr>
          <p:spPr>
            <a:xfrm rot="19059502">
              <a:off x="7312674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Минус 13"/>
            <p:cNvSpPr/>
            <p:nvPr/>
          </p:nvSpPr>
          <p:spPr>
            <a:xfrm rot="19059502">
              <a:off x="6880626" y="5222629"/>
              <a:ext cx="521672" cy="136753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Минус 14"/>
            <p:cNvSpPr/>
            <p:nvPr/>
          </p:nvSpPr>
          <p:spPr>
            <a:xfrm flipV="1">
              <a:off x="5364089" y="5197498"/>
              <a:ext cx="2880320" cy="165516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1127802" y="3861048"/>
            <a:ext cx="1166954" cy="1422772"/>
            <a:chOff x="6300192" y="2708920"/>
            <a:chExt cx="1166954" cy="2157288"/>
          </a:xfrm>
        </p:grpSpPr>
        <p:sp>
          <p:nvSpPr>
            <p:cNvPr id="17" name="Куб 16"/>
            <p:cNvSpPr/>
            <p:nvPr/>
          </p:nvSpPr>
          <p:spPr>
            <a:xfrm>
              <a:off x="6444208" y="2708920"/>
              <a:ext cx="864096" cy="1734777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2060"/>
                </a:solidFill>
              </a:endParaRP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>
              <a:off x="6300192" y="4509120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/>
            <p:nvPr/>
          </p:nvCxnSpPr>
          <p:spPr>
            <a:xfrm flipH="1">
              <a:off x="6474792" y="4517504"/>
              <a:ext cx="1440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7092280" y="4509120"/>
              <a:ext cx="172616" cy="28803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 flipH="1">
              <a:off x="6799170" y="4509120"/>
              <a:ext cx="77086" cy="35708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/>
            <p:nvPr/>
          </p:nvCxnSpPr>
          <p:spPr>
            <a:xfrm>
              <a:off x="6984268" y="4509120"/>
              <a:ext cx="36004" cy="33526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236296" y="4370784"/>
              <a:ext cx="230850" cy="3543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Прямая со стрелкой 24"/>
          <p:cNvCxnSpPr/>
          <p:nvPr/>
        </p:nvCxnSpPr>
        <p:spPr>
          <a:xfrm>
            <a:off x="3347864" y="2420888"/>
            <a:ext cx="0" cy="864096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1880" y="2505090"/>
            <a:ext cx="50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endParaRPr lang="ru-RU" sz="4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984389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1259632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1547664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835696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123728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41176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2771800" y="1556792"/>
            <a:ext cx="0" cy="648072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1322653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2186749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1610685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1898717" y="3312604"/>
            <a:ext cx="8987" cy="476436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87824" y="141277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002060"/>
                </a:solidFill>
              </a:rPr>
              <a:t>Рентген. излучение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4756" y="4017608"/>
            <a:ext cx="1325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LYSO (</a:t>
            </a:r>
            <a:r>
              <a:rPr lang="ru-RU" sz="2400" dirty="0" err="1" smtClean="0"/>
              <a:t>тефлон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2915816" y="5373216"/>
            <a:ext cx="923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MPPC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𝑡h𝑒𝑜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420888"/>
                <a:ext cx="4658518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57" y="3440217"/>
            <a:ext cx="4464324" cy="333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5076056" y="1681644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25 </a:t>
            </a:r>
            <a:r>
              <a:rPr lang="ru-RU" sz="2800" dirty="0" smtClean="0"/>
              <a:t>различных толщин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52"/>
              <p:cNvSpPr/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𝑟𝑒𝑔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6160688"/>
                <a:ext cx="1445524" cy="491738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0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15100"/>
            <a:ext cx="7654255" cy="83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Вычисление толщины (переключение </a:t>
            </a:r>
            <a:r>
              <a:rPr lang="ru-RU" dirty="0" err="1" smtClean="0">
                <a:solidFill>
                  <a:srgbClr val="C00000"/>
                </a:solidFill>
              </a:rPr>
              <a:t>кВ</a:t>
            </a:r>
            <a:r>
              <a:rPr lang="ru-RU" dirty="0" smtClean="0">
                <a:solidFill>
                  <a:srgbClr val="C00000"/>
                </a:solidFill>
              </a:rPr>
              <a:t>)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16" y="2492896"/>
            <a:ext cx="5127104" cy="382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28184" y="44074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ПММА  -  1.7%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91155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Алюминий  -  6.6%</a:t>
            </a:r>
            <a:endParaRPr lang="ru-RU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𝑚𝑒𝑎𝑠𝑢𝑟𝑒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𝑟𝑒𝑎𝑙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ru-RU" i="1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12" y="3165695"/>
                <a:ext cx="3131840" cy="66511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Вычисление толщины 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(двугорбый спектр)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28801"/>
            <a:ext cx="3024336" cy="234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8799"/>
            <a:ext cx="2914048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28799"/>
            <a:ext cx="3131840" cy="234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4219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869160"/>
            <a:ext cx="4219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429309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Мощность трубки</a:t>
            </a:r>
            <a:br>
              <a:rPr lang="ru-RU" dirty="0" smtClean="0"/>
            </a:br>
            <a:r>
              <a:rPr lang="ru-RU" dirty="0" smtClean="0"/>
              <a:t>Толщина фильтра</a:t>
            </a:r>
            <a:br>
              <a:rPr lang="ru-RU" dirty="0" smtClean="0"/>
            </a:br>
            <a:r>
              <a:rPr lang="ru-RU" dirty="0" smtClean="0"/>
              <a:t>Материал фильтра</a:t>
            </a:r>
            <a:br>
              <a:rPr lang="ru-RU" dirty="0" smtClean="0"/>
            </a:br>
            <a:r>
              <a:rPr lang="ru-RU" dirty="0" smtClean="0"/>
              <a:t>Оптимальные пороги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580526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00B050"/>
                </a:solidFill>
              </a:rPr>
              <a:t>Нужно развивать теорию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25144"/>
            <a:ext cx="8229600" cy="710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Планы: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80949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Используя моделирование в </a:t>
            </a:r>
            <a:r>
              <a:rPr lang="en-US" dirty="0" smtClean="0"/>
              <a:t>GEANT4</a:t>
            </a:r>
            <a:r>
              <a:rPr lang="ru-RU" dirty="0" smtClean="0"/>
              <a:t>, найден</a:t>
            </a:r>
            <a:r>
              <a:rPr lang="en-US" dirty="0" smtClean="0"/>
              <a:t> </a:t>
            </a:r>
            <a:r>
              <a:rPr lang="ru-RU" dirty="0" smtClean="0"/>
              <a:t>светосбор сцинтилляторов и восстановлен их абсолютный световыход.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Основными факторами, влияющими на </a:t>
            </a:r>
            <a:r>
              <a:rPr lang="ru-RU" dirty="0"/>
              <a:t>энергетическое </a:t>
            </a:r>
            <a:r>
              <a:rPr lang="ru-RU" dirty="0" smtClean="0"/>
              <a:t>разрешение детектора, является флуктуации </a:t>
            </a:r>
            <a:r>
              <a:rPr lang="ru-RU" dirty="0" err="1" smtClean="0"/>
              <a:t>световыхода</a:t>
            </a:r>
            <a:r>
              <a:rPr lang="ru-RU" dirty="0" smtClean="0"/>
              <a:t> сцинтиллятора и </a:t>
            </a:r>
            <a:r>
              <a:rPr lang="ru-RU" dirty="0" err="1" smtClean="0"/>
              <a:t>статискика</a:t>
            </a:r>
            <a:r>
              <a:rPr lang="ru-RU" dirty="0" smtClean="0"/>
              <a:t> фотоэлектронов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dirty="0"/>
              <a:t>Проведены  измерения параметров  тест-объектов при работе детектора в счетном режиме. Восстановленные  значения  толщин для ПММА и </a:t>
            </a:r>
            <a:r>
              <a:rPr lang="ru-RU" dirty="0" err="1"/>
              <a:t>Al</a:t>
            </a:r>
            <a:r>
              <a:rPr lang="ru-RU" dirty="0"/>
              <a:t> имеют систематическое отклонение от реальных  1.7% и 6.6% соответственно. На данном этапе работы, основная причина отклонения заключается в недостаточной точности прямого измерения толщин калибровочных объектов и недостаточная точность измерения спектров излучения рентгеновского источника.</a:t>
            </a: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Заключение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611560" y="544522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dirty="0" smtClean="0"/>
              <a:t>Собрать одноканальный денситометр и найти оптимальные параметры установки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34745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464591"/>
            <a:ext cx="8715436" cy="1928818"/>
          </a:xfrm>
        </p:spPr>
        <p:txBody>
          <a:bodyPr>
            <a:normAutofit fontScale="90000"/>
          </a:bodyPr>
          <a:lstStyle/>
          <a:p>
            <a:r>
              <a:rPr lang="ru-RU" sz="6600" dirty="0" smtClean="0">
                <a:solidFill>
                  <a:srgbClr val="00B050"/>
                </a:solidFill>
                <a:latin typeface="Comic Sans MS" pitchFamily="66" charset="0"/>
              </a:rPr>
              <a:t>Спасибо за внимание!</a:t>
            </a:r>
            <a:endParaRPr lang="ru-RU" sz="66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2269" y="1412774"/>
            <a:ext cx="3870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err="1"/>
              <a:t>Экрано</a:t>
            </a:r>
            <a:r>
              <a:rPr lang="ru-RU" altLang="ru-RU" sz="2400" dirty="0"/>
              <a:t>-пленочные системы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327303" y="2095961"/>
            <a:ext cx="3238500" cy="2168525"/>
            <a:chOff x="269553" y="2072149"/>
            <a:chExt cx="3238500" cy="2168525"/>
          </a:xfrm>
        </p:grpSpPr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590228" y="3002424"/>
              <a:ext cx="2905125" cy="88900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590228" y="3091324"/>
              <a:ext cx="2905125" cy="889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77528" y="2983374"/>
              <a:ext cx="2930525" cy="215900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323528" y="2072149"/>
              <a:ext cx="844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Экран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020440" y="2405524"/>
              <a:ext cx="430213" cy="65881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69553" y="3510424"/>
              <a:ext cx="9699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Пленка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764853" y="3132599"/>
              <a:ext cx="350837" cy="509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1533203" y="3873961"/>
              <a:ext cx="9953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ru-RU" altLang="ru-RU"/>
                <a:t>Кассета</a:t>
              </a: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2204715" y="3213561"/>
              <a:ext cx="469900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3058" y="4718800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Низкая </a:t>
            </a:r>
            <a:r>
              <a:rPr lang="ru-RU" dirty="0" err="1" smtClean="0">
                <a:solidFill>
                  <a:srgbClr val="C00000"/>
                </a:solidFill>
              </a:rPr>
              <a:t>кватновая</a:t>
            </a:r>
            <a:r>
              <a:rPr lang="ru-RU" dirty="0" smtClean="0">
                <a:solidFill>
                  <a:srgbClr val="C00000"/>
                </a:solidFill>
              </a:rPr>
              <a:t> эффективность (большая доза)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ограниченный динамический диапазон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 10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015639" y="1412776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/>
              <a:t>Люминофор с памятью</a:t>
            </a:r>
            <a:endParaRPr lang="ru-RU" altLang="ru-RU" sz="24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69090"/>
              </p:ext>
            </p:extLst>
          </p:nvPr>
        </p:nvGraphicFramePr>
        <p:xfrm>
          <a:off x="5057974" y="2122610"/>
          <a:ext cx="3144097" cy="222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Image" r:id="rId4" imgW="18798367" imgH="13332245" progId="Photoshop.Image.6">
                  <p:embed/>
                </p:oleObj>
              </mc:Choice>
              <mc:Fallback>
                <p:oleObj name="Image" r:id="rId4" imgW="18798367" imgH="13332245" progId="Photoshop.Image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974" y="2122610"/>
                        <a:ext cx="3144097" cy="2229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791799" y="4653136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Большой динамический диапазон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(~ 200)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Низкая </a:t>
            </a:r>
            <a:r>
              <a:rPr lang="ru-RU" dirty="0" err="1" smtClean="0">
                <a:solidFill>
                  <a:srgbClr val="C00000"/>
                </a:solidFill>
              </a:rPr>
              <a:t>кватновая</a:t>
            </a:r>
            <a:r>
              <a:rPr lang="ru-RU" dirty="0" smtClean="0">
                <a:solidFill>
                  <a:srgbClr val="C00000"/>
                </a:solidFill>
              </a:rPr>
              <a:t> эффективность (большая доза)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3058" y="1228107"/>
            <a:ext cx="4403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400" dirty="0" smtClean="0"/>
              <a:t>Сцинтилляционный экран + ПЗС</a:t>
            </a:r>
            <a:br>
              <a:rPr lang="ru-RU" altLang="ru-RU" sz="2400" dirty="0" smtClean="0"/>
            </a:br>
            <a:endParaRPr lang="ru-RU" alt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03058" y="4718800"/>
            <a:ext cx="4388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ru-RU" dirty="0" smtClean="0">
                <a:solidFill>
                  <a:srgbClr val="C00000"/>
                </a:solidFill>
              </a:rPr>
              <a:t>Рассеянное излучение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Потери света  99%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Ограниченный динамический диапазон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(10 - 30)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228184" y="1248016"/>
            <a:ext cx="13615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flat panel</a:t>
            </a:r>
            <a:endParaRPr lang="ru-RU" altLang="ru-RU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91799" y="4653136"/>
            <a:ext cx="4388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>
                <a:solidFill>
                  <a:srgbClr val="C00000"/>
                </a:solidFill>
              </a:rPr>
              <a:t>Рассеянное излучение</a:t>
            </a:r>
            <a:br>
              <a:rPr lang="ru-RU" dirty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14090"/>
              </p:ext>
            </p:extLst>
          </p:nvPr>
        </p:nvGraphicFramePr>
        <p:xfrm>
          <a:off x="899592" y="2060848"/>
          <a:ext cx="3271329" cy="233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" name="Image" r:id="rId4" imgW="9227755" imgH="6573061" progId="Photoshop.Image.6">
                  <p:embed/>
                </p:oleObj>
              </mc:Choice>
              <mc:Fallback>
                <p:oleObj name="Image" r:id="rId4" imgW="9227755" imgH="6573061" progId="Photoshop.Image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060848"/>
                        <a:ext cx="3271329" cy="2330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t="18175" r="40161" b="21754"/>
          <a:stretch>
            <a:fillRect/>
          </a:stretch>
        </p:blipFill>
        <p:spPr bwMode="auto">
          <a:xfrm>
            <a:off x="4860032" y="2039724"/>
            <a:ext cx="1838054" cy="232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2132856"/>
            <a:ext cx="2232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a-Si </a:t>
            </a:r>
            <a:r>
              <a:rPr lang="ru-RU" dirty="0" smtClean="0"/>
              <a:t>(</a:t>
            </a:r>
            <a:r>
              <a:rPr lang="en-US" dirty="0" smtClean="0"/>
              <a:t>Direct</a:t>
            </a:r>
            <a:r>
              <a:rPr lang="ru-RU" dirty="0" smtClean="0"/>
              <a:t> </a:t>
            </a:r>
            <a:r>
              <a:rPr lang="en-US" dirty="0"/>
              <a:t>or Indirect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a-Se </a:t>
            </a:r>
            <a:r>
              <a:rPr lang="ru-RU" dirty="0" smtClean="0"/>
              <a:t>(маммография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4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3058" y="1228107"/>
            <a:ext cx="35269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400" dirty="0" smtClean="0"/>
              <a:t>Проволочная камера с </a:t>
            </a:r>
            <a:r>
              <a:rPr lang="en-US" altLang="ru-RU" sz="2400" dirty="0" err="1" smtClean="0"/>
              <a:t>Xe</a:t>
            </a:r>
            <a:r>
              <a:rPr lang="ru-RU" altLang="ru-RU" sz="2400" dirty="0" smtClean="0"/>
              <a:t/>
            </a:r>
            <a:br>
              <a:rPr lang="ru-RU" altLang="ru-RU" sz="2400" dirty="0" smtClean="0"/>
            </a:br>
            <a:r>
              <a:rPr lang="en-US" altLang="ru-RU" sz="2400" dirty="0" smtClean="0"/>
              <a:t>(</a:t>
            </a:r>
            <a:r>
              <a:rPr lang="ru-RU" altLang="ru-RU" sz="2400" dirty="0" err="1" smtClean="0"/>
              <a:t>сканир</a:t>
            </a:r>
            <a:r>
              <a:rPr lang="ru-RU" altLang="ru-RU" sz="2400" dirty="0" smtClean="0"/>
              <a:t>. режим</a:t>
            </a:r>
            <a:r>
              <a:rPr lang="en-US" altLang="ru-RU" sz="2400" dirty="0" smtClean="0"/>
              <a:t>)</a:t>
            </a:r>
            <a:endParaRPr lang="ru-RU" alt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8" y="2132856"/>
            <a:ext cx="3503075" cy="160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3057" y="4221088"/>
            <a:ext cx="4388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</a:p>
          <a:p>
            <a:r>
              <a:rPr lang="ru-RU" dirty="0" smtClean="0">
                <a:solidFill>
                  <a:srgbClr val="00B050"/>
                </a:solidFill>
              </a:rPr>
              <a:t>Счетный режим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Динамический диапазон </a:t>
            </a:r>
            <a:r>
              <a:rPr lang="en-US" dirty="0" smtClean="0">
                <a:solidFill>
                  <a:srgbClr val="00B050"/>
                </a:solidFill>
              </a:rPr>
              <a:t>~ 1000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Низкая квантовая эффективность при высоких энергиях (30% при 40 кэВ)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FWHM </a:t>
            </a:r>
            <a:r>
              <a:rPr lang="ru-RU" dirty="0" smtClean="0">
                <a:solidFill>
                  <a:srgbClr val="C00000"/>
                </a:solidFill>
              </a:rPr>
              <a:t>30% при 40 кэВ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Быстродействие </a:t>
            </a:r>
            <a:r>
              <a:rPr lang="en-US" dirty="0" smtClean="0">
                <a:solidFill>
                  <a:srgbClr val="C00000"/>
                </a:solidFill>
              </a:rPr>
              <a:t>~ </a:t>
            </a:r>
            <a:r>
              <a:rPr lang="ru-RU" dirty="0" smtClean="0">
                <a:solidFill>
                  <a:srgbClr val="C00000"/>
                </a:solidFill>
              </a:rPr>
              <a:t>500 кГц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0032" y="1121749"/>
            <a:ext cx="3826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sz="2400" dirty="0" err="1" smtClean="0"/>
              <a:t>SiPM</a:t>
            </a:r>
            <a:r>
              <a:rPr lang="en-US" altLang="ru-RU" sz="2400" dirty="0" smtClean="0"/>
              <a:t> + </a:t>
            </a:r>
            <a:r>
              <a:rPr lang="ru-RU" altLang="ru-RU" sz="2400" dirty="0" smtClean="0"/>
              <a:t>сцинтиллятор </a:t>
            </a:r>
            <a:r>
              <a:rPr lang="en-US" altLang="ru-RU" sz="2400" dirty="0" smtClean="0"/>
              <a:t>(</a:t>
            </a:r>
            <a:r>
              <a:rPr lang="ru-RU" altLang="ru-RU" sz="2400" dirty="0" err="1"/>
              <a:t>сканир</a:t>
            </a:r>
            <a:r>
              <a:rPr lang="ru-RU" altLang="ru-RU" sz="2400" dirty="0"/>
              <a:t>. режим</a:t>
            </a:r>
            <a:r>
              <a:rPr lang="en-US" altLang="ru-RU" sz="2400" dirty="0"/>
              <a:t>)</a:t>
            </a:r>
            <a:endParaRPr lang="ru-RU" altLang="ru-RU" sz="2400" dirty="0"/>
          </a:p>
          <a:p>
            <a:pPr algn="ctr"/>
            <a:endParaRPr lang="ru-RU" altLang="ru-RU" sz="2400" dirty="0"/>
          </a:p>
        </p:txBody>
      </p:sp>
      <p:pic>
        <p:nvPicPr>
          <p:cNvPr id="10" name="Picture 2" descr="k_s12572-010c_etc_pp_x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58" y="2059104"/>
            <a:ext cx="2040260" cy="20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60385" y="4242269"/>
            <a:ext cx="4304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Квантовая эффективность </a:t>
            </a:r>
            <a:r>
              <a:rPr lang="en-US" dirty="0" smtClean="0">
                <a:solidFill>
                  <a:srgbClr val="00B050"/>
                </a:solidFill>
              </a:rPr>
              <a:t>&gt; 99%</a:t>
            </a:r>
            <a:endParaRPr lang="ru-RU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Работа в спектрометрическом или счетном режиме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Плохое координатное разрешение </a:t>
            </a:r>
            <a:br>
              <a:rPr lang="ru-RU" dirty="0" smtClean="0">
                <a:solidFill>
                  <a:srgbClr val="C00000"/>
                </a:solidFill>
              </a:rPr>
            </a:br>
            <a:r>
              <a:rPr lang="ru-RU" dirty="0" smtClean="0">
                <a:solidFill>
                  <a:srgbClr val="C00000"/>
                </a:solidFill>
              </a:rPr>
              <a:t>(</a:t>
            </a:r>
            <a:r>
              <a:rPr lang="en-US" dirty="0" smtClean="0">
                <a:solidFill>
                  <a:srgbClr val="C00000"/>
                </a:solidFill>
              </a:rPr>
              <a:t>~ 1 </a:t>
            </a:r>
            <a:r>
              <a:rPr lang="ru-RU" dirty="0" smtClean="0">
                <a:solidFill>
                  <a:srgbClr val="C00000"/>
                </a:solidFill>
              </a:rPr>
              <a:t>мм) (технологическая проблема)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0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>
                <a:solidFill>
                  <a:srgbClr val="C00000"/>
                </a:solidFill>
              </a:rPr>
              <a:t>Какие детекторы существуют?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421" y="1222837"/>
            <a:ext cx="7309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400" dirty="0" smtClean="0"/>
              <a:t>Твердотельная ионизационная камера на основа </a:t>
            </a:r>
            <a:r>
              <a:rPr lang="en-US" altLang="ru-RU" sz="2400" dirty="0" err="1" smtClean="0"/>
              <a:t>CdTe</a:t>
            </a:r>
            <a:endParaRPr lang="ru-RU" alt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39451" y="1988840"/>
            <a:ext cx="438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+ </a:t>
            </a:r>
            <a:r>
              <a:rPr lang="ru-RU" dirty="0" smtClean="0">
                <a:solidFill>
                  <a:srgbClr val="00B050"/>
                </a:solidFill>
              </a:rPr>
              <a:t>Хорошее координатное разрешение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ru-RU" dirty="0" smtClean="0">
                <a:solidFill>
                  <a:srgbClr val="00B050"/>
                </a:solidFill>
              </a:rPr>
              <a:t>лучше </a:t>
            </a:r>
            <a:r>
              <a:rPr lang="en-US" dirty="0" smtClean="0">
                <a:solidFill>
                  <a:srgbClr val="00B050"/>
                </a:solidFill>
              </a:rPr>
              <a:t>100 </a:t>
            </a:r>
            <a:r>
              <a:rPr lang="ru-RU" dirty="0" smtClean="0">
                <a:solidFill>
                  <a:srgbClr val="00B050"/>
                </a:solidFill>
              </a:rPr>
              <a:t>мкм)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ru-RU" dirty="0" smtClean="0">
                <a:solidFill>
                  <a:srgbClr val="00B050"/>
                </a:solidFill>
              </a:rPr>
              <a:t>Прямая регистрация рентген. излучения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Отличное </a:t>
            </a:r>
            <a:r>
              <a:rPr lang="ru-RU" dirty="0" err="1" smtClean="0">
                <a:solidFill>
                  <a:srgbClr val="00B050"/>
                </a:solidFill>
              </a:rPr>
              <a:t>энерг</a:t>
            </a:r>
            <a:r>
              <a:rPr lang="ru-RU" dirty="0" smtClean="0">
                <a:solidFill>
                  <a:srgbClr val="00B050"/>
                </a:solidFill>
              </a:rPr>
              <a:t>. </a:t>
            </a:r>
            <a:r>
              <a:rPr lang="ru-RU" dirty="0">
                <a:solidFill>
                  <a:srgbClr val="00B050"/>
                </a:solidFill>
              </a:rPr>
              <a:t>р</a:t>
            </a:r>
            <a:r>
              <a:rPr lang="ru-RU" dirty="0" smtClean="0">
                <a:solidFill>
                  <a:srgbClr val="00B050"/>
                </a:solidFill>
              </a:rPr>
              <a:t>азрешение (лучше</a:t>
            </a:r>
            <a:r>
              <a:rPr lang="en-US" dirty="0" smtClean="0">
                <a:solidFill>
                  <a:srgbClr val="00B050"/>
                </a:solidFill>
              </a:rPr>
              <a:t> 5%</a:t>
            </a:r>
            <a:r>
              <a:rPr lang="ru-RU" dirty="0" smtClean="0">
                <a:solidFill>
                  <a:srgbClr val="00B050"/>
                </a:solidFill>
              </a:rPr>
              <a:t> в диапазоне 20 -100 кэВ)</a:t>
            </a:r>
            <a:br>
              <a:rPr lang="ru-RU" dirty="0" smtClean="0">
                <a:solidFill>
                  <a:srgbClr val="00B050"/>
                </a:solidFill>
              </a:rPr>
            </a:br>
            <a:r>
              <a:rPr lang="ru-RU" dirty="0" smtClean="0">
                <a:solidFill>
                  <a:srgbClr val="00B050"/>
                </a:solidFill>
              </a:rPr>
              <a:t>Высокая квантовая эффективность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ru-RU" dirty="0" smtClean="0">
                <a:solidFill>
                  <a:srgbClr val="C00000"/>
                </a:solidFill>
              </a:rPr>
              <a:t> Время сбора носителей </a:t>
            </a:r>
            <a:r>
              <a:rPr lang="en-US" dirty="0" smtClean="0">
                <a:solidFill>
                  <a:srgbClr val="C00000"/>
                </a:solidFill>
              </a:rPr>
              <a:t>~ 1 </a:t>
            </a:r>
            <a:r>
              <a:rPr lang="ru-RU" dirty="0" err="1" smtClean="0">
                <a:solidFill>
                  <a:srgbClr val="C00000"/>
                </a:solidFill>
              </a:rPr>
              <a:t>мкс</a:t>
            </a:r>
            <a:endParaRPr lang="ru-RU" dirty="0" smtClean="0">
              <a:solidFill>
                <a:srgbClr val="C00000"/>
              </a:solidFill>
            </a:endParaRPr>
          </a:p>
          <a:p>
            <a:r>
              <a:rPr lang="ru-RU" dirty="0" smtClean="0">
                <a:solidFill>
                  <a:srgbClr val="C00000"/>
                </a:solidFill>
              </a:rPr>
              <a:t>Технологические сложности: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контакты, гибридная электроника, </a:t>
            </a:r>
            <a:r>
              <a:rPr lang="ru-RU" dirty="0" smtClean="0">
                <a:solidFill>
                  <a:srgbClr val="C00000"/>
                </a:solidFill>
              </a:rPr>
              <a:t>дефекты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ru-RU" dirty="0" smtClean="0">
                <a:solidFill>
                  <a:srgbClr val="C00000"/>
                </a:solidFill>
              </a:rPr>
              <a:t>кристалла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098" name="Picture 2" descr="http://edlenimaging.com/wp-content/uploads/2014/07/cdte2_en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6" y="1916832"/>
            <a:ext cx="3910608" cy="315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Что влияет на качество снимка?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15248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Два основных аспекта, ограничивающих качество снимка:</a:t>
            </a:r>
            <a:br>
              <a:rPr lang="ru-RU" dirty="0" smtClean="0"/>
            </a:br>
            <a:r>
              <a:rPr lang="ru-RU" dirty="0" smtClean="0"/>
              <a:t>1) Рассеянное излучение</a:t>
            </a:r>
            <a:br>
              <a:rPr lang="ru-RU" dirty="0" smtClean="0"/>
            </a:br>
            <a:r>
              <a:rPr lang="ru-RU" dirty="0" smtClean="0"/>
              <a:t>2) Дисперсия измеряемого сигнала</a:t>
            </a:r>
            <a:endParaRPr lang="ru-RU" dirty="0"/>
          </a:p>
        </p:txBody>
      </p:sp>
      <p:pic>
        <p:nvPicPr>
          <p:cNvPr id="5122" name="Picture 2" descr="радиографический контро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7" y="2276872"/>
            <a:ext cx="4371975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14392" y="25649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Решение: нужно использовать сканирующие системы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4837" y="4077072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37" y="4077072"/>
                <a:ext cx="1283813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39752" y="4077072"/>
                <a:ext cx="2159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077072"/>
                <a:ext cx="215963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44008" y="4077072"/>
            <a:ext cx="229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Тождество </a:t>
            </a:r>
            <a:r>
              <a:rPr lang="ru-RU" dirty="0" err="1" smtClean="0"/>
              <a:t>Вальда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39752" y="4581128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581128"/>
                <a:ext cx="45695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http://inspirehep.net/record/556128/files/fig8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992774"/>
            <a:ext cx="2232248" cy="174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rgbClr val="C00000"/>
                </a:solidFill>
              </a:rPr>
              <a:t>Три типа сбора сигнала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72" y="115248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1) Интегрирующий детектор (фотоны не различимы)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5872" y="1628800"/>
                <a:ext cx="1283813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2" y="1628800"/>
                <a:ext cx="1283813" cy="8714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7784" y="1879862"/>
                <a:ext cx="4569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879862"/>
                <a:ext cx="456952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7584" y="277163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2) Счетный детектор (фотоны разделимы, но не знаем их энергию)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7584" y="3277623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77623"/>
                <a:ext cx="8880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22816" y="3280418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16" y="3280418"/>
                <a:ext cx="192379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5872" y="393305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ru-RU" dirty="0" smtClean="0"/>
              <a:t>) Спектрометрический режим (знаем энергию каждого фотона)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16041" y="4437112"/>
                <a:ext cx="888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41" y="4437112"/>
                <a:ext cx="8880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7739" y="4437112"/>
                <a:ext cx="192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39" y="4437112"/>
                <a:ext cx="192379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0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26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C00000"/>
                </a:solidFill>
              </a:rPr>
              <a:t>Спектрометрический режим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" y="1131309"/>
            <a:ext cx="4684147" cy="337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86" y="1116387"/>
            <a:ext cx="4484167" cy="339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25063" y="4879241"/>
            <a:ext cx="6120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Существенное увеличение информативности снимка</a:t>
            </a:r>
            <a:br>
              <a:rPr lang="ru-RU" dirty="0" smtClean="0"/>
            </a:br>
            <a:r>
              <a:rPr lang="ru-RU" dirty="0"/>
              <a:t>Уменьшение дозы</a:t>
            </a:r>
          </a:p>
          <a:p>
            <a:pPr algn="ctr"/>
            <a:r>
              <a:rPr lang="ru-RU" dirty="0" smtClean="0"/>
              <a:t>Ранняя диагностика рака</a:t>
            </a:r>
            <a:br>
              <a:rPr lang="ru-RU" dirty="0" smtClean="0"/>
            </a:br>
            <a:r>
              <a:rPr lang="ru-RU" dirty="0" smtClean="0"/>
              <a:t>Поиск наркотиков, оружия, взрывчатки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2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32483</TotalTime>
  <Words>804</Words>
  <Application>Microsoft Office PowerPoint</Application>
  <PresentationFormat>Экран (4:3)</PresentationFormat>
  <Paragraphs>229</Paragraphs>
  <Slides>29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Comic Sans MS</vt:lpstr>
      <vt:lpstr>Courier New</vt:lpstr>
      <vt:lpstr>Times New Roman</vt:lpstr>
      <vt:lpstr>Тема Office</vt:lpstr>
      <vt:lpstr>Image</vt:lpstr>
      <vt:lpstr>Разработка детектора для цифровой рентгеновской остеоденситометрии</vt:lpstr>
      <vt:lpstr>Содержание</vt:lpstr>
      <vt:lpstr>Какие детекторы существуют?</vt:lpstr>
      <vt:lpstr>Какие детекторы существуют?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Проблема остеопороза</vt:lpstr>
      <vt:lpstr>Принцип работы денситометра (идеальный случай моноэнергий)</vt:lpstr>
      <vt:lpstr>Теоретические результаты</vt:lpstr>
      <vt:lpstr>Выбор сцинтиллятора</vt:lpstr>
      <vt:lpstr>Выбор SiPM</vt:lpstr>
      <vt:lpstr>Энергетическое разрешение</vt:lpstr>
      <vt:lpstr>Энергетическое разрешение: факторы</vt:lpstr>
      <vt:lpstr>Энергетическое разрешение: факторы</vt:lpstr>
      <vt:lpstr>Энергетическое разрешение: доминирующие факторы</vt:lpstr>
      <vt:lpstr>Экспериментальные характеристики сцинтилляторов</vt:lpstr>
      <vt:lpstr>Моделирование светосбора</vt:lpstr>
      <vt:lpstr>Устранение неоднозначности</vt:lpstr>
      <vt:lpstr>Что есть квантовая эффективность?</vt:lpstr>
      <vt:lpstr>Прототип детектора</vt:lpstr>
      <vt:lpstr>Измерение спектра излучения рентгеновского источника</vt:lpstr>
      <vt:lpstr>Вычисление толщины (переключение кВ)</vt:lpstr>
      <vt:lpstr>Вычисление толщины  (двугорбый спектр)</vt:lpstr>
      <vt:lpstr>Планы: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Измерение эффективности мюонной системы</dc:title>
  <dc:creator>Vlad</dc:creator>
  <cp:lastModifiedBy>BINP User</cp:lastModifiedBy>
  <cp:revision>913</cp:revision>
  <dcterms:created xsi:type="dcterms:W3CDTF">2012-04-29T13:18:37Z</dcterms:created>
  <dcterms:modified xsi:type="dcterms:W3CDTF">2015-03-10T10:09:00Z</dcterms:modified>
</cp:coreProperties>
</file>