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69" r:id="rId3"/>
    <p:sldId id="273" r:id="rId4"/>
    <p:sldId id="272" r:id="rId5"/>
    <p:sldId id="271" r:id="rId6"/>
    <p:sldId id="275" r:id="rId7"/>
    <p:sldId id="274" r:id="rId8"/>
    <p:sldId id="265"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52F7152-2E34-4CF8-96E1-9C0B6BE1AFF1}" type="datetimeFigureOut">
              <a:rPr lang="ru-RU" smtClean="0"/>
              <a:t>18.05.2015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003645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18.05.2015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84852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18.05.2015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632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18.05.2015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1268538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18.05.2015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5667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18.05.2015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3194778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52F7152-2E34-4CF8-96E1-9C0B6BE1AFF1}" type="datetimeFigureOut">
              <a:rPr lang="ru-RU" smtClean="0"/>
              <a:t>18.05.2015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593384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52F7152-2E34-4CF8-96E1-9C0B6BE1AFF1}" type="datetimeFigureOut">
              <a:rPr lang="ru-RU" smtClean="0"/>
              <a:t>18.05.2015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65602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52F7152-2E34-4CF8-96E1-9C0B6BE1AFF1}" type="datetimeFigureOut">
              <a:rPr lang="ru-RU" smtClean="0"/>
              <a:t>18.05.2015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312206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52F7152-2E34-4CF8-96E1-9C0B6BE1AFF1}" type="datetimeFigureOut">
              <a:rPr lang="ru-RU" smtClean="0"/>
              <a:t>18.05.2015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463993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52F7152-2E34-4CF8-96E1-9C0B6BE1AFF1}" type="datetimeFigureOut">
              <a:rPr lang="ru-RU" smtClean="0"/>
              <a:t>18.05.2015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295337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52F7152-2E34-4CF8-96E1-9C0B6BE1AFF1}" type="datetimeFigureOut">
              <a:rPr lang="ru-RU" smtClean="0"/>
              <a:t>18.05.2015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1498263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52F7152-2E34-4CF8-96E1-9C0B6BE1AFF1}" type="datetimeFigureOut">
              <a:rPr lang="ru-RU" smtClean="0"/>
              <a:t>18.05.2015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428331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F7152-2E34-4CF8-96E1-9C0B6BE1AFF1}" type="datetimeFigureOut">
              <a:rPr lang="ru-RU" smtClean="0"/>
              <a:t>18.05.2015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337644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52F7152-2E34-4CF8-96E1-9C0B6BE1AFF1}" type="datetimeFigureOut">
              <a:rPr lang="ru-RU" smtClean="0"/>
              <a:t>18.05.2015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3387829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52F7152-2E34-4CF8-96E1-9C0B6BE1AFF1}" type="datetimeFigureOut">
              <a:rPr lang="ru-RU" smtClean="0"/>
              <a:t>18.05.2015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ED060E-1996-41CC-B471-5E40B9CA3C2C}" type="slidenum">
              <a:rPr lang="ru-RU" smtClean="0"/>
              <a:t>‹#›</a:t>
            </a:fld>
            <a:endParaRPr lang="ru-RU"/>
          </a:p>
        </p:txBody>
      </p:sp>
    </p:spTree>
    <p:extLst>
      <p:ext uri="{BB962C8B-B14F-4D97-AF65-F5344CB8AC3E}">
        <p14:creationId xmlns:p14="http://schemas.microsoft.com/office/powerpoint/2010/main" val="117231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2F7152-2E34-4CF8-96E1-9C0B6BE1AFF1}" type="datetimeFigureOut">
              <a:rPr lang="ru-RU" smtClean="0"/>
              <a:t>18.05.2015</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ED060E-1996-41CC-B471-5E40B9CA3C2C}" type="slidenum">
              <a:rPr lang="ru-RU" smtClean="0"/>
              <a:t>‹#›</a:t>
            </a:fld>
            <a:endParaRPr lang="ru-RU"/>
          </a:p>
        </p:txBody>
      </p:sp>
    </p:spTree>
    <p:extLst>
      <p:ext uri="{BB962C8B-B14F-4D97-AF65-F5344CB8AC3E}">
        <p14:creationId xmlns:p14="http://schemas.microsoft.com/office/powerpoint/2010/main" val="1217480665"/>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iguel_Alcubierre" TargetMode="External"/><Relationship Id="rId2" Type="http://schemas.openxmlformats.org/officeDocument/2006/relationships/hyperlink" Target="http://en.wikipedia.org/wiki/Alcubierre_driv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7067" y="930030"/>
            <a:ext cx="7766936" cy="2440867"/>
          </a:xfrm>
        </p:spPr>
        <p:txBody>
          <a:bodyPr/>
          <a:lstStyle/>
          <a:p>
            <a:pPr algn="ctr"/>
            <a:r>
              <a:rPr lang="en-US" b="1" dirty="0"/>
              <a:t>Why do we sleep</a:t>
            </a:r>
            <a:r>
              <a:rPr lang="en-US" b="1" dirty="0" smtClean="0"/>
              <a:t>?</a:t>
            </a:r>
            <a:endParaRPr lang="en-US" b="1" dirty="0"/>
          </a:p>
        </p:txBody>
      </p:sp>
      <p:sp>
        <p:nvSpPr>
          <p:cNvPr id="3" name="Подзаголовок 2"/>
          <p:cNvSpPr>
            <a:spLocks noGrp="1"/>
          </p:cNvSpPr>
          <p:nvPr>
            <p:ph type="subTitle" idx="1"/>
          </p:nvPr>
        </p:nvSpPr>
        <p:spPr/>
        <p:txBody>
          <a:bodyPr>
            <a:normAutofit fontScale="92500" lnSpcReduction="10000"/>
          </a:bodyPr>
          <a:lstStyle/>
          <a:p>
            <a:pPr algn="ctr"/>
            <a:r>
              <a:rPr lang="en-US" dirty="0" err="1" smtClean="0"/>
              <a:t>Oleynikov</a:t>
            </a:r>
            <a:r>
              <a:rPr lang="en-US" dirty="0" smtClean="0"/>
              <a:t> </a:t>
            </a:r>
            <a:r>
              <a:rPr lang="en-US" dirty="0" err="1" smtClean="0"/>
              <a:t>Vladislav</a:t>
            </a:r>
            <a:r>
              <a:rPr lang="en-US" dirty="0" smtClean="0"/>
              <a:t> </a:t>
            </a:r>
            <a:r>
              <a:rPr lang="en-US" dirty="0" err="1" smtClean="0"/>
              <a:t>Petrovich</a:t>
            </a:r>
            <a:endParaRPr lang="en-US" dirty="0" smtClean="0"/>
          </a:p>
          <a:p>
            <a:pPr algn="ctr"/>
            <a:r>
              <a:rPr lang="en-US" b="1" i="1" dirty="0" err="1"/>
              <a:t>Budker</a:t>
            </a:r>
            <a:r>
              <a:rPr lang="en-US" b="1" i="1" dirty="0"/>
              <a:t>  Institute of Nuclear </a:t>
            </a:r>
            <a:r>
              <a:rPr lang="en-US" b="1" i="1" dirty="0" smtClean="0"/>
              <a:t>Physics, </a:t>
            </a:r>
            <a:r>
              <a:rPr lang="en-US" b="1" i="1" dirty="0" smtClean="0"/>
              <a:t>18</a:t>
            </a:r>
            <a:r>
              <a:rPr lang="en-US" dirty="0" smtClean="0"/>
              <a:t> </a:t>
            </a:r>
            <a:r>
              <a:rPr lang="en-US" dirty="0" smtClean="0"/>
              <a:t>May 2015</a:t>
            </a:r>
          </a:p>
          <a:p>
            <a:r>
              <a:rPr lang="en-US" dirty="0" smtClean="0"/>
              <a:t> </a:t>
            </a:r>
            <a:endParaRPr lang="ru-RU" dirty="0"/>
          </a:p>
        </p:txBody>
      </p:sp>
      <p:sp>
        <p:nvSpPr>
          <p:cNvPr id="4" name="Прямоугольник 3"/>
          <p:cNvSpPr/>
          <p:nvPr/>
        </p:nvSpPr>
        <p:spPr>
          <a:xfrm>
            <a:off x="3567151" y="5458336"/>
            <a:ext cx="3646768" cy="369332"/>
          </a:xfrm>
          <a:prstGeom prst="rect">
            <a:avLst/>
          </a:prstGeom>
        </p:spPr>
        <p:txBody>
          <a:bodyPr wrap="none">
            <a:spAutoFit/>
          </a:bodyPr>
          <a:lstStyle/>
          <a:p>
            <a:r>
              <a:rPr lang="en-US" dirty="0" smtClean="0"/>
              <a:t>From </a:t>
            </a:r>
            <a:r>
              <a:rPr lang="ru-RU" dirty="0" smtClean="0"/>
              <a:t>http</a:t>
            </a:r>
            <a:r>
              <a:rPr lang="ru-RU" dirty="0"/>
              <a:t>://www.bbc.com/news</a:t>
            </a:r>
          </a:p>
        </p:txBody>
      </p:sp>
    </p:spTree>
    <p:extLst>
      <p:ext uri="{BB962C8B-B14F-4D97-AF65-F5344CB8AC3E}">
        <p14:creationId xmlns:p14="http://schemas.microsoft.com/office/powerpoint/2010/main" val="3818327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C</a:t>
            </a:r>
            <a:r>
              <a:rPr lang="en-US" dirty="0" smtClean="0"/>
              <a:t>ontent</a:t>
            </a:r>
            <a:endParaRPr lang="ru-RU" dirty="0"/>
          </a:p>
        </p:txBody>
      </p:sp>
      <p:sp>
        <p:nvSpPr>
          <p:cNvPr id="3" name="Объект 2"/>
          <p:cNvSpPr>
            <a:spLocks noGrp="1"/>
          </p:cNvSpPr>
          <p:nvPr>
            <p:ph idx="1"/>
          </p:nvPr>
        </p:nvSpPr>
        <p:spPr/>
        <p:txBody>
          <a:bodyPr/>
          <a:lstStyle/>
          <a:p>
            <a:r>
              <a:rPr lang="en-US" dirty="0"/>
              <a:t>Introduction </a:t>
            </a:r>
            <a:endParaRPr lang="en-US" dirty="0" smtClean="0"/>
          </a:p>
          <a:p>
            <a:r>
              <a:rPr lang="en-US" dirty="0"/>
              <a:t>Warp </a:t>
            </a:r>
            <a:r>
              <a:rPr lang="en-US" dirty="0" smtClean="0"/>
              <a:t>core</a:t>
            </a:r>
            <a:endParaRPr lang="ru-RU" dirty="0" smtClean="0"/>
          </a:p>
          <a:p>
            <a:r>
              <a:rPr lang="en-US" dirty="0"/>
              <a:t>Real-world theories and science</a:t>
            </a:r>
            <a:endParaRPr lang="en-US" dirty="0" smtClean="0"/>
          </a:p>
          <a:p>
            <a:r>
              <a:rPr lang="en-US" dirty="0" smtClean="0"/>
              <a:t>Concluding comments</a:t>
            </a:r>
          </a:p>
        </p:txBody>
      </p:sp>
      <p:sp>
        <p:nvSpPr>
          <p:cNvPr id="4" name="Овальная выноска 3"/>
          <p:cNvSpPr/>
          <p:nvPr/>
        </p:nvSpPr>
        <p:spPr>
          <a:xfrm>
            <a:off x="6905001" y="723050"/>
            <a:ext cx="3717421" cy="1538243"/>
          </a:xfrm>
          <a:prstGeom prst="wedgeEllipseCallout">
            <a:avLst>
              <a:gd name="adj1" fmla="val -68649"/>
              <a:gd name="adj2" fmla="val 74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7998861" y="1307505"/>
            <a:ext cx="1750501" cy="369332"/>
          </a:xfrm>
          <a:prstGeom prst="rect">
            <a:avLst/>
          </a:prstGeom>
          <a:noFill/>
        </p:spPr>
        <p:txBody>
          <a:bodyPr wrap="square" rtlCol="0">
            <a:spAutoFit/>
          </a:bodyPr>
          <a:lstStyle/>
          <a:p>
            <a:r>
              <a:rPr lang="ru-RU" dirty="0" smtClean="0"/>
              <a:t>5</a:t>
            </a:r>
            <a:r>
              <a:rPr lang="en-US" dirty="0" smtClean="0"/>
              <a:t> minutes</a:t>
            </a:r>
            <a:endParaRPr lang="ru-RU" dirty="0"/>
          </a:p>
        </p:txBody>
      </p:sp>
    </p:spTree>
    <p:extLst>
      <p:ext uri="{BB962C8B-B14F-4D97-AF65-F5344CB8AC3E}">
        <p14:creationId xmlns:p14="http://schemas.microsoft.com/office/powerpoint/2010/main" val="118109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Introduction</a:t>
            </a:r>
            <a:endParaRPr lang="ru-RU" dirty="0"/>
          </a:p>
        </p:txBody>
      </p:sp>
      <p:sp>
        <p:nvSpPr>
          <p:cNvPr id="6" name="Объект 2"/>
          <p:cNvSpPr>
            <a:spLocks noGrp="1"/>
          </p:cNvSpPr>
          <p:nvPr>
            <p:ph idx="1"/>
          </p:nvPr>
        </p:nvSpPr>
        <p:spPr>
          <a:xfrm>
            <a:off x="677334" y="1930400"/>
            <a:ext cx="8596668" cy="1359877"/>
          </a:xfrm>
        </p:spPr>
        <p:txBody>
          <a:bodyPr/>
          <a:lstStyle/>
          <a:p>
            <a:r>
              <a:rPr lang="en-US" dirty="0"/>
              <a:t>Sleep made our ancestors vulnerable to attack from wild animals </a:t>
            </a:r>
            <a:endParaRPr lang="en-US" dirty="0" smtClean="0"/>
          </a:p>
          <a:p>
            <a:r>
              <a:rPr lang="en-US" dirty="0"/>
              <a:t> </a:t>
            </a:r>
            <a:r>
              <a:rPr lang="en-US" dirty="0" smtClean="0"/>
              <a:t>S</a:t>
            </a:r>
            <a:r>
              <a:rPr lang="en-US" dirty="0" smtClean="0"/>
              <a:t>ome </a:t>
            </a:r>
            <a:r>
              <a:rPr lang="en-US" dirty="0"/>
              <a:t>sort of evolutionary advantage</a:t>
            </a:r>
            <a:endParaRPr lang="en-US" dirty="0"/>
          </a:p>
        </p:txBody>
      </p:sp>
      <p:pic>
        <p:nvPicPr>
          <p:cNvPr id="3" name="Picture 2" descr="Sleeping Scient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184" y="3290277"/>
            <a:ext cx="4964967" cy="279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571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fontAlgn="base"/>
            <a:r>
              <a:rPr lang="en-US" b="1" dirty="0"/>
              <a:t>Why do I sleep?</a:t>
            </a:r>
          </a:p>
        </p:txBody>
      </p:sp>
      <p:sp>
        <p:nvSpPr>
          <p:cNvPr id="6" name="Объект 2"/>
          <p:cNvSpPr>
            <a:spLocks noGrp="1"/>
          </p:cNvSpPr>
          <p:nvPr>
            <p:ph idx="1"/>
          </p:nvPr>
        </p:nvSpPr>
        <p:spPr>
          <a:xfrm>
            <a:off x="677334" y="1930401"/>
            <a:ext cx="8596668" cy="945662"/>
          </a:xfrm>
        </p:spPr>
        <p:txBody>
          <a:bodyPr/>
          <a:lstStyle/>
          <a:p>
            <a:r>
              <a:rPr lang="en-US" dirty="0"/>
              <a:t>You can think of it like having a house party. You can either entertain the guests or clean up the house, but you can't really do both at the same time</a:t>
            </a:r>
            <a:endParaRPr lang="en-US" dirty="0" smtClean="0"/>
          </a:p>
        </p:txBody>
      </p:sp>
      <p:pic>
        <p:nvPicPr>
          <p:cNvPr id="3" name="Picture 2" descr="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868" y="2876063"/>
            <a:ext cx="59436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915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fontAlgn="base"/>
            <a:r>
              <a:rPr lang="en-US" b="1" dirty="0"/>
              <a:t>What happens when I don't get enough sleep?</a:t>
            </a:r>
          </a:p>
        </p:txBody>
      </p:sp>
      <p:sp>
        <p:nvSpPr>
          <p:cNvPr id="6" name="Объект 2"/>
          <p:cNvSpPr>
            <a:spLocks noGrp="1"/>
          </p:cNvSpPr>
          <p:nvPr>
            <p:ph idx="1"/>
          </p:nvPr>
        </p:nvSpPr>
        <p:spPr>
          <a:xfrm>
            <a:off x="677334" y="1930400"/>
            <a:ext cx="8596668" cy="3880773"/>
          </a:xfrm>
        </p:spPr>
        <p:txBody>
          <a:bodyPr/>
          <a:lstStyle/>
          <a:p>
            <a:r>
              <a:rPr lang="en-US" dirty="0"/>
              <a:t>A theoretical solution for faster-than-light travel which models the warp drive concept, called the </a:t>
            </a:r>
            <a:r>
              <a:rPr lang="en-US" dirty="0" err="1">
                <a:hlinkClick r:id="rId2" tooltip="Alcubierre drive"/>
              </a:rPr>
              <a:t>Alcubierre</a:t>
            </a:r>
            <a:r>
              <a:rPr lang="en-US" dirty="0">
                <a:hlinkClick r:id="rId2" tooltip="Alcubierre drive"/>
              </a:rPr>
              <a:t> drive</a:t>
            </a:r>
            <a:r>
              <a:rPr lang="en-US" dirty="0"/>
              <a:t>, was formulated by physicist </a:t>
            </a:r>
            <a:r>
              <a:rPr lang="en-US" dirty="0">
                <a:hlinkClick r:id="rId3" tooltip="Miguel Alcubierre"/>
              </a:rPr>
              <a:t>Miguel </a:t>
            </a:r>
            <a:r>
              <a:rPr lang="en-US" dirty="0" err="1">
                <a:hlinkClick r:id="rId3" tooltip="Miguel Alcubierre"/>
              </a:rPr>
              <a:t>Alcubierre</a:t>
            </a:r>
            <a:r>
              <a:rPr lang="en-US" dirty="0"/>
              <a:t> in 1994</a:t>
            </a:r>
            <a:r>
              <a:rPr lang="en-US" dirty="0" smtClean="0"/>
              <a:t>.</a:t>
            </a:r>
          </a:p>
          <a:p>
            <a:endParaRPr lang="en-US" dirty="0"/>
          </a:p>
          <a:p>
            <a:r>
              <a:rPr lang="en-US" dirty="0"/>
              <a:t>the energy required is still many orders of magnitude greater than anything currently possible by modern </a:t>
            </a:r>
            <a:r>
              <a:rPr lang="en-US" dirty="0" smtClean="0"/>
              <a:t>technology</a:t>
            </a:r>
          </a:p>
          <a:p>
            <a:endParaRPr lang="en-US" dirty="0"/>
          </a:p>
          <a:p>
            <a:endParaRPr lang="en-US" dirty="0" smtClean="0"/>
          </a:p>
        </p:txBody>
      </p:sp>
    </p:spTree>
    <p:extLst>
      <p:ext uri="{BB962C8B-B14F-4D97-AF65-F5344CB8AC3E}">
        <p14:creationId xmlns:p14="http://schemas.microsoft.com/office/powerpoint/2010/main" val="4023028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What is the role of dreaming?</a:t>
            </a:r>
            <a:br>
              <a:rPr lang="en-US" b="1" dirty="0"/>
            </a:br>
            <a:endParaRPr lang="ru-RU" dirty="0"/>
          </a:p>
        </p:txBody>
      </p:sp>
      <p:sp>
        <p:nvSpPr>
          <p:cNvPr id="3" name="Объект 2"/>
          <p:cNvSpPr>
            <a:spLocks noGrp="1"/>
          </p:cNvSpPr>
          <p:nvPr>
            <p:ph idx="1"/>
          </p:nvPr>
        </p:nvSpPr>
        <p:spPr>
          <a:xfrm>
            <a:off x="677334" y="1831549"/>
            <a:ext cx="8596668" cy="1418857"/>
          </a:xfrm>
        </p:spPr>
        <p:txBody>
          <a:bodyPr/>
          <a:lstStyle/>
          <a:p>
            <a:endParaRPr lang="ru-RU" dirty="0"/>
          </a:p>
        </p:txBody>
      </p:sp>
      <p:pic>
        <p:nvPicPr>
          <p:cNvPr id="3074" name="Picture 2" descr="Dr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665" y="3837949"/>
            <a:ext cx="4426683" cy="249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03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Concluding comments</a:t>
            </a:r>
          </a:p>
        </p:txBody>
      </p:sp>
      <p:sp>
        <p:nvSpPr>
          <p:cNvPr id="6" name="Объект 2"/>
          <p:cNvSpPr>
            <a:spLocks noGrp="1"/>
          </p:cNvSpPr>
          <p:nvPr>
            <p:ph idx="1"/>
          </p:nvPr>
        </p:nvSpPr>
        <p:spPr>
          <a:xfrm>
            <a:off x="409739" y="1742867"/>
            <a:ext cx="8596668" cy="3692733"/>
          </a:xfrm>
        </p:spPr>
        <p:txBody>
          <a:bodyPr>
            <a:normAutofit/>
          </a:bodyPr>
          <a:lstStyle/>
          <a:p>
            <a:r>
              <a:rPr lang="en-US" dirty="0"/>
              <a:t>The investigators hope to find out soon whether the old adage "early to bed and early to rise" really does make us, if not "wealthy and wise", at least "healthy and wise".</a:t>
            </a:r>
            <a:endParaRPr lang="ru-RU" dirty="0"/>
          </a:p>
          <a:p>
            <a:pPr marL="0" indent="0">
              <a:buNone/>
            </a:pPr>
            <a:endParaRPr lang="ru-RU" dirty="0" smtClean="0"/>
          </a:p>
        </p:txBody>
      </p:sp>
      <p:pic>
        <p:nvPicPr>
          <p:cNvPr id="4098" name="Picture 2" descr="Modern li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868" y="3134006"/>
            <a:ext cx="59436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544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9518" y="2149230"/>
            <a:ext cx="8596668" cy="1320800"/>
          </a:xfrm>
        </p:spPr>
        <p:txBody>
          <a:bodyPr/>
          <a:lstStyle/>
          <a:p>
            <a:pPr algn="ctr"/>
            <a:r>
              <a:rPr lang="en-US" dirty="0" smtClean="0"/>
              <a:t>Thank you for your attention!</a:t>
            </a:r>
            <a:endParaRPr lang="ru-RU" dirty="0"/>
          </a:p>
        </p:txBody>
      </p:sp>
    </p:spTree>
    <p:extLst>
      <p:ext uri="{BB962C8B-B14F-4D97-AF65-F5344CB8AC3E}">
        <p14:creationId xmlns:p14="http://schemas.microsoft.com/office/powerpoint/2010/main" val="3087094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4743</TotalTime>
  <Words>152</Words>
  <Application>Microsoft Office PowerPoint</Application>
  <PresentationFormat>Широкоэкранный</PresentationFormat>
  <Paragraphs>24</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Trebuchet MS</vt:lpstr>
      <vt:lpstr>Wingdings 3</vt:lpstr>
      <vt:lpstr>Грань</vt:lpstr>
      <vt:lpstr>Why do we sleep?</vt:lpstr>
      <vt:lpstr>Content</vt:lpstr>
      <vt:lpstr>Introduction</vt:lpstr>
      <vt:lpstr>Why do I sleep?</vt:lpstr>
      <vt:lpstr>What happens when I don't get enough sleep?</vt:lpstr>
      <vt:lpstr>What is the role of dreaming? </vt:lpstr>
      <vt:lpstr>Concluding comments</vt:lpstr>
      <vt:lpstr>Thank you for your attention!</vt:lpstr>
    </vt:vector>
  </TitlesOfParts>
  <Company>BINP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Foresight Methodologies</dc:title>
  <dc:creator>BINP User</dc:creator>
  <cp:lastModifiedBy>BINP User</cp:lastModifiedBy>
  <cp:revision>376</cp:revision>
  <dcterms:created xsi:type="dcterms:W3CDTF">2015-04-07T05:26:30Z</dcterms:created>
  <dcterms:modified xsi:type="dcterms:W3CDTF">2015-05-18T12:37:50Z</dcterms:modified>
</cp:coreProperties>
</file>