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13" r:id="rId4"/>
    <p:sldId id="314" r:id="rId5"/>
    <p:sldId id="301" r:id="rId6"/>
    <p:sldId id="315" r:id="rId7"/>
    <p:sldId id="316" r:id="rId8"/>
    <p:sldId id="305" r:id="rId9"/>
    <p:sldId id="317" r:id="rId10"/>
    <p:sldId id="318" r:id="rId11"/>
    <p:sldId id="289" r:id="rId12"/>
    <p:sldId id="310" r:id="rId13"/>
    <p:sldId id="287" r:id="rId14"/>
    <p:sldId id="25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FE0A72-0C76-4E8F-A744-206E9D786291}">
          <p14:sldIdLst>
            <p14:sldId id="256"/>
            <p14:sldId id="312"/>
            <p14:sldId id="313"/>
            <p14:sldId id="314"/>
            <p14:sldId id="301"/>
            <p14:sldId id="315"/>
            <p14:sldId id="316"/>
            <p14:sldId id="305"/>
            <p14:sldId id="317"/>
            <p14:sldId id="318"/>
            <p14:sldId id="289"/>
            <p14:sldId id="310"/>
            <p14:sldId id="287"/>
            <p14:sldId id="257"/>
          </p14:sldIdLst>
        </p14:section>
        <p14:section name="Раздел без заголовка" id="{E4406114-FF10-447E-964A-0C15AF4189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BF1"/>
    <a:srgbClr val="47B99B"/>
    <a:srgbClr val="C87316"/>
    <a:srgbClr val="E6851A"/>
    <a:srgbClr val="EAF99D"/>
    <a:srgbClr val="21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1886" autoAdjust="0"/>
  </p:normalViewPr>
  <p:slideViewPr>
    <p:cSldViewPr>
      <p:cViewPr varScale="1">
        <p:scale>
          <a:sx n="80" d="100"/>
          <a:sy n="80" d="100"/>
        </p:scale>
        <p:origin x="12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3106-B066-4F75-866A-425466E1C25E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D786-12A0-4747-B700-C016DBE377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83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83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99D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06.04.2015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35039"/>
            <a:ext cx="7772400" cy="17580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development of digital X-ray detector for </a:t>
            </a:r>
            <a:r>
              <a:rPr lang="en-US" dirty="0" err="1" smtClean="0">
                <a:solidFill>
                  <a:srgbClr val="C00000"/>
                </a:solidFill>
              </a:rPr>
              <a:t>osteodensitometry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377074"/>
            <a:ext cx="6400800" cy="92413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Oleynikov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Vladislav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Petrovich</a:t>
            </a: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468" y="587727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ea typeface="Calibri" pitchFamily="34" charset="0"/>
                <a:cs typeface="Times New Roman" pitchFamily="18" charset="0"/>
              </a:rPr>
              <a:t>Scientific adviser </a:t>
            </a:r>
            <a:r>
              <a:rPr lang="ru-RU" sz="2000" dirty="0" smtClean="0">
                <a:ea typeface="Calibri" pitchFamily="34" charset="0"/>
                <a:cs typeface="Times New Roman" pitchFamily="18" charset="0"/>
              </a:rPr>
              <a:t>– </a:t>
            </a:r>
            <a:r>
              <a:rPr lang="en-US" sz="2000" dirty="0" err="1" smtClean="0">
                <a:ea typeface="Calibri" pitchFamily="34" charset="0"/>
                <a:cs typeface="Times New Roman" pitchFamily="18" charset="0"/>
              </a:rPr>
              <a:t>Porosev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ea typeface="Calibri" pitchFamily="34" charset="0"/>
                <a:cs typeface="Times New Roman" pitchFamily="18" charset="0"/>
              </a:rPr>
              <a:t>Vyacheslav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ea typeface="Calibri" pitchFamily="34" charset="0"/>
                <a:cs typeface="Times New Roman" pitchFamily="18" charset="0"/>
              </a:rPr>
              <a:t>Viktorovich</a:t>
            </a:r>
            <a:endParaRPr lang="ru-RU" sz="2000" dirty="0">
              <a:ea typeface="Calibri" pitchFamily="34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Ph.D. in Physics and </a:t>
            </a:r>
            <a:r>
              <a:rPr lang="en-US" sz="2000" dirty="0" smtClean="0"/>
              <a:t>Mathematics,</a:t>
            </a:r>
            <a:r>
              <a:rPr lang="ru-RU" sz="2000" dirty="0" smtClean="0">
                <a:latin typeface="Comic Sans MS" pitchFamily="66" charset="0"/>
              </a:rPr>
              <a:t> </a:t>
            </a:r>
            <a:r>
              <a:rPr lang="en-US" sz="2000" dirty="0"/>
              <a:t>Senior Scientist</a:t>
            </a:r>
            <a:endParaRPr lang="ru-RU" sz="2000" dirty="0">
              <a:latin typeface="Comic Sans MS" pitchFamily="66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04875" y="374551"/>
            <a:ext cx="7334250" cy="1038225"/>
            <a:chOff x="1173882" y="332656"/>
            <a:chExt cx="7334250" cy="1038225"/>
          </a:xfrm>
        </p:grpSpPr>
        <p:pic>
          <p:nvPicPr>
            <p:cNvPr id="67586" name="Picture 2" descr="C:\diplom\issc\МНСК 2014\ия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2656"/>
              <a:ext cx="54483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7" name="Picture 3" descr="C:\diplom\issc\МНСК 2014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82" y="332656"/>
              <a:ext cx="18859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87450" y="1557338"/>
            <a:ext cx="6885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i="1" dirty="0" err="1" smtClean="0"/>
              <a:t>Budker</a:t>
            </a:r>
            <a:r>
              <a:rPr lang="en-US" sz="2400" b="1" i="1" dirty="0" smtClean="0"/>
              <a:t> </a:t>
            </a:r>
            <a:r>
              <a:rPr lang="en-US" sz="2400" b="1" i="1" dirty="0"/>
              <a:t> </a:t>
            </a:r>
            <a:r>
              <a:rPr lang="en-US" sz="2400" b="1" i="1" dirty="0" smtClean="0"/>
              <a:t>Institute of</a:t>
            </a:r>
            <a:r>
              <a:rPr lang="en-US" sz="2400" b="1" i="1" dirty="0"/>
              <a:t> </a:t>
            </a:r>
            <a:r>
              <a:rPr lang="en-US" sz="2400" b="1" i="1" dirty="0" smtClean="0"/>
              <a:t>Nuclear Physics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Self-consistent </a:t>
            </a:r>
            <a:r>
              <a:rPr lang="en-US" dirty="0"/>
              <a:t>model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3728" y="1916832"/>
            <a:ext cx="55618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response of the </a:t>
            </a:r>
            <a:r>
              <a:rPr lang="en-US" sz="2000" dirty="0" smtClean="0"/>
              <a:t>detector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incident X-ray </a:t>
            </a:r>
            <a:r>
              <a:rPr lang="en-US" sz="2000" dirty="0" smtClean="0"/>
              <a:t>spectrum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number of particles in it </a:t>
            </a: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 smtClean="0"/>
              <a:t>the </a:t>
            </a:r>
            <a:r>
              <a:rPr lang="en-US" sz="2000" dirty="0"/>
              <a:t>error of determining bone density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92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iplom\issc\2e_3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73" y="2132856"/>
            <a:ext cx="4479453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case of two </a:t>
            </a:r>
            <a:r>
              <a:rPr lang="en-US" dirty="0" err="1" smtClean="0"/>
              <a:t>monoenergetic</a:t>
            </a:r>
            <a:r>
              <a:rPr lang="en-US" dirty="0" smtClean="0"/>
              <a:t> </a:t>
            </a:r>
            <a:r>
              <a:rPr lang="en-US" dirty="0"/>
              <a:t>sources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At present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1"/>
            <a:ext cx="3024336" cy="23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104" y="1628799"/>
            <a:ext cx="2914048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799"/>
            <a:ext cx="3131840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21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421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824313" y="4701530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 more precise and complex model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628800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dirty="0"/>
              <a:t>one produced detector based on the combination of </a:t>
            </a:r>
            <a:r>
              <a:rPr lang="en-US" dirty="0" err="1"/>
              <a:t>SiPM</a:t>
            </a:r>
            <a:r>
              <a:rPr lang="en-US" dirty="0"/>
              <a:t> - scintillator allowing to </a:t>
            </a:r>
            <a:r>
              <a:rPr lang="en-US" dirty="0" smtClean="0"/>
              <a:t>achieve 17</a:t>
            </a:r>
            <a:r>
              <a:rPr lang="en-US" dirty="0"/>
              <a:t>%</a:t>
            </a:r>
            <a:r>
              <a:rPr lang="en-US" dirty="0" smtClean="0"/>
              <a:t> </a:t>
            </a:r>
            <a:r>
              <a:rPr lang="en-US" dirty="0"/>
              <a:t>energy resolution </a:t>
            </a:r>
            <a:r>
              <a:rPr lang="en-US" dirty="0" smtClean="0"/>
              <a:t>at </a:t>
            </a:r>
            <a:r>
              <a:rPr lang="en-US" dirty="0" smtClean="0"/>
              <a:t>the </a:t>
            </a:r>
            <a:r>
              <a:rPr lang="en-US" dirty="0"/>
              <a:t>energy of 59.5 </a:t>
            </a:r>
            <a:r>
              <a:rPr lang="en-US" dirty="0" err="1"/>
              <a:t>keV</a:t>
            </a:r>
            <a:r>
              <a:rPr lang="en-US" dirty="0"/>
              <a:t> with high counting </a:t>
            </a:r>
            <a:r>
              <a:rPr lang="en-US" dirty="0" smtClean="0"/>
              <a:t>rate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dirty="0"/>
          </a:p>
          <a:p>
            <a:pPr marL="285750" indent="-285750">
              <a:buFont typeface="Courier New" pitchFamily="49" charset="0"/>
              <a:buChar char="o"/>
            </a:pP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dirty="0"/>
              <a:t>The model of the two </a:t>
            </a:r>
            <a:r>
              <a:rPr lang="en-US" dirty="0" err="1"/>
              <a:t>monoenergetic</a:t>
            </a:r>
            <a:r>
              <a:rPr lang="en-US" dirty="0"/>
              <a:t> sources allowing in the first approximation to estimate the error of determining bone density was considered</a:t>
            </a:r>
            <a:endParaRPr lang="en-US" dirty="0" smtClean="0"/>
          </a:p>
          <a:p>
            <a:pPr marL="285750" indent="-285750">
              <a:buFont typeface="Courier New" pitchFamily="49" charset="0"/>
              <a:buChar char="o"/>
            </a:pP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Conslusions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4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464591"/>
            <a:ext cx="8715436" cy="1928818"/>
          </a:xfrm>
        </p:spPr>
        <p:txBody>
          <a:bodyPr>
            <a:normAutofit/>
          </a:bodyPr>
          <a:lstStyle/>
          <a:p>
            <a:r>
              <a:rPr lang="en-US" sz="6000" dirty="0"/>
              <a:t>Thank you for your </a:t>
            </a:r>
            <a:r>
              <a:rPr lang="en-US" sz="6000" dirty="0" smtClean="0"/>
              <a:t>attention!</a:t>
            </a:r>
            <a:endParaRPr lang="ru-RU" sz="6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aim</a:t>
            </a:r>
            <a:endParaRPr lang="ru-RU" dirty="0"/>
          </a:p>
        </p:txBody>
      </p:sp>
      <p:pic>
        <p:nvPicPr>
          <p:cNvPr id="4" name="Picture 2" descr="k_s12572-010c_etc_pp_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46" y="3201389"/>
            <a:ext cx="2040260" cy="20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kromek.com/images/products_bmd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3816424" cy="40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461570" y="5661248"/>
            <a:ext cx="2049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osteodensitometr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25866" y="5524423"/>
            <a:ext cx="1075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detector</a:t>
            </a:r>
            <a:endParaRPr lang="ru-RU" sz="2000" dirty="0"/>
          </a:p>
        </p:txBody>
      </p:sp>
      <p:pic>
        <p:nvPicPr>
          <p:cNvPr id="8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78" y="1365999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4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 present, densitometers are not produced in Russia</a:t>
            </a:r>
            <a:endParaRPr lang="ru-RU" dirty="0"/>
          </a:p>
        </p:txBody>
      </p:sp>
      <p:pic>
        <p:nvPicPr>
          <p:cNvPr id="4098" name="Picture 2" descr="http://i00.i.aliimg.com/photo/v0/50012910202/DUAL_ENERGY_X_RAY_BONE_DENSITOMETRY_F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3372005" cy="31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19875" y="5099983"/>
            <a:ext cx="3372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2000" dirty="0"/>
              <a:t>Place of Origin</a:t>
            </a:r>
            <a:r>
              <a:rPr lang="en-US" sz="2000" dirty="0" smtClean="0"/>
              <a:t>: South Korea</a:t>
            </a:r>
            <a:endParaRPr lang="en-US" sz="2000" dirty="0"/>
          </a:p>
        </p:txBody>
      </p:sp>
      <p:pic>
        <p:nvPicPr>
          <p:cNvPr id="4102" name="Picture 6" descr="http://www.sante-tech.ru/images/cms/data/stratos1_450x3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72816"/>
            <a:ext cx="4896544" cy="326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572000" y="5117122"/>
            <a:ext cx="33720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sz="2000" dirty="0"/>
              <a:t>Place of Origin: France</a:t>
            </a:r>
          </a:p>
        </p:txBody>
      </p:sp>
    </p:spTree>
    <p:extLst>
      <p:ext uri="{BB962C8B-B14F-4D97-AF65-F5344CB8AC3E}">
        <p14:creationId xmlns:p14="http://schemas.microsoft.com/office/powerpoint/2010/main" val="343095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Densitometer is a device that allows to determine bone mineral density </a:t>
            </a:r>
            <a:endParaRPr lang="ru-RU" dirty="0"/>
          </a:p>
        </p:txBody>
      </p:sp>
      <p:pic>
        <p:nvPicPr>
          <p:cNvPr id="7" name="Picture 2" descr="C:\diplom\issc\МНСК 2014\Osteopor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30134"/>
            <a:ext cx="5544616" cy="36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screen\ScreenShot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18166"/>
            <a:ext cx="3419872" cy="2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5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269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There are three main ways of collecting information from the detector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5032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</a:t>
            </a:r>
            <a:r>
              <a:rPr lang="en-US" dirty="0"/>
              <a:t>integrating </a:t>
            </a:r>
            <a:r>
              <a:rPr lang="en-US" dirty="0" smtClean="0"/>
              <a:t>mode </a:t>
            </a:r>
            <a:r>
              <a:rPr lang="ru-RU" dirty="0" smtClean="0"/>
              <a:t>(</a:t>
            </a:r>
            <a:r>
              <a:rPr lang="en-US" dirty="0"/>
              <a:t>signal is proportional to the number of detected photons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5872" y="1979548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2" y="1979548"/>
                <a:ext cx="1283813" cy="8714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2230610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230610"/>
                <a:ext cx="456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312238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</a:t>
            </a:r>
            <a:r>
              <a:rPr lang="en-US" dirty="0"/>
              <a:t>counting mode </a:t>
            </a:r>
            <a:r>
              <a:rPr lang="ru-RU" dirty="0" smtClean="0"/>
              <a:t>(</a:t>
            </a:r>
            <a:r>
              <a:rPr lang="en-US" dirty="0"/>
              <a:t>allows to distinguish each individual X-ray photon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3628371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628371"/>
                <a:ext cx="888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2816" y="3631166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631166"/>
                <a:ext cx="1923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5872" y="428380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</a:t>
            </a:r>
            <a:r>
              <a:rPr lang="en-US" dirty="0"/>
              <a:t>spectrometric </a:t>
            </a:r>
            <a:r>
              <a:rPr lang="en-US" dirty="0" smtClean="0"/>
              <a:t>mode </a:t>
            </a:r>
            <a:r>
              <a:rPr lang="ru-RU" dirty="0" smtClean="0"/>
              <a:t>(</a:t>
            </a:r>
            <a:r>
              <a:rPr lang="en-US" dirty="0"/>
              <a:t>we not only separates each individual photon, but also </a:t>
            </a:r>
            <a:r>
              <a:rPr lang="en-US" dirty="0" smtClean="0"/>
              <a:t>register </a:t>
            </a:r>
            <a:r>
              <a:rPr lang="en-US" dirty="0"/>
              <a:t>its energy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6041" y="5003884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1" y="5003884"/>
                <a:ext cx="88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7739" y="5013176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39" y="5013176"/>
                <a:ext cx="19237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4221088"/>
            <a:ext cx="8229600" cy="17610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non-hygroscopic</a:t>
            </a:r>
          </a:p>
          <a:p>
            <a:r>
              <a:rPr lang="en-US" dirty="0" smtClean="0"/>
              <a:t>bright</a:t>
            </a:r>
          </a:p>
          <a:p>
            <a:r>
              <a:rPr lang="en-US" dirty="0" smtClean="0"/>
              <a:t>fast</a:t>
            </a:r>
          </a:p>
          <a:p>
            <a:r>
              <a:rPr lang="en-US" dirty="0"/>
              <a:t>high density and atomic number </a:t>
            </a:r>
            <a:endParaRPr lang="en-US" dirty="0" smtClean="0"/>
          </a:p>
          <a:p>
            <a:r>
              <a:rPr lang="en-US" dirty="0"/>
              <a:t>high energy resolution</a:t>
            </a:r>
            <a:endParaRPr lang="ru-RU" dirty="0"/>
          </a:p>
        </p:txBody>
      </p:sp>
      <p:pic>
        <p:nvPicPr>
          <p:cNvPr id="4" name="Picture 2" descr="k_s12572-010c_etc_pp_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58417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5595" y="321297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endParaRPr lang="ru-RU" dirty="0"/>
          </a:p>
        </p:txBody>
      </p:sp>
      <p:pic>
        <p:nvPicPr>
          <p:cNvPr id="5122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65999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3500" y="336537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Scintillator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36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scintillators</a:t>
            </a:r>
            <a:endParaRPr lang="ru-RU" dirty="0"/>
          </a:p>
        </p:txBody>
      </p:sp>
      <p:pic>
        <p:nvPicPr>
          <p:cNvPr id="4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79" y="1510796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2022658"/>
            <a:ext cx="273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YAP:Ce</a:t>
            </a:r>
            <a:r>
              <a:rPr lang="en-US" dirty="0" smtClean="0"/>
              <a:t> or </a:t>
            </a:r>
            <a:r>
              <a:rPr lang="en-US" dirty="0" err="1" smtClean="0"/>
              <a:t>LuYAG:Pr</a:t>
            </a:r>
            <a:endParaRPr lang="ru-RU" dirty="0"/>
          </a:p>
        </p:txBody>
      </p:sp>
      <p:sp>
        <p:nvSpPr>
          <p:cNvPr id="6" name="AutoShape 2" descr="Картинки по запросу cd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Картинки по запросу cd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 descr="http://www.sono-tek.com/wp-content/uploads/2011/12/cdte-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2" y="3429000"/>
            <a:ext cx="2652167" cy="21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8279" y="5733256"/>
            <a:ext cx="273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CdTe</a:t>
            </a:r>
            <a:r>
              <a:rPr lang="en-US" dirty="0" smtClean="0"/>
              <a:t> is </a:t>
            </a:r>
            <a:r>
              <a:rPr lang="en-US" dirty="0"/>
              <a:t>not technologically and requires special electronics </a:t>
            </a:r>
            <a:endParaRPr lang="ru-RU" dirty="0"/>
          </a:p>
        </p:txBody>
      </p:sp>
      <p:pic>
        <p:nvPicPr>
          <p:cNvPr id="7176" name="Picture 8" descr="http://ns.ph.liv.ac.uk/~ajb/radiometrics/practical_analysis/practical_aspects/images/detector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99" y="3501008"/>
            <a:ext cx="3005361" cy="202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41029" y="5733256"/>
            <a:ext cx="2737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HPGe</a:t>
            </a:r>
            <a:r>
              <a:rPr lang="en-US" dirty="0" smtClean="0"/>
              <a:t> </a:t>
            </a:r>
            <a:r>
              <a:rPr lang="en-US" dirty="0"/>
              <a:t>is too expensive for everyday use, because it requires cooling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65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</a:t>
            </a:r>
            <a:r>
              <a:rPr lang="en-US" dirty="0" err="1"/>
              <a:t>SiPM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31281" y="190488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KETEC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8393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main characteristic significantly affecting the energy resolution is quantum </a:t>
            </a:r>
            <a:r>
              <a:rPr lang="en-US" dirty="0" smtClean="0"/>
              <a:t>efficiency</a:t>
            </a:r>
            <a:endParaRPr lang="ru-RU" dirty="0"/>
          </a:p>
        </p:txBody>
      </p:sp>
      <p:pic>
        <p:nvPicPr>
          <p:cNvPr id="1026" name="Picture 2" descr="http://www.ketek.net/ketek/ketek-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780928"/>
            <a:ext cx="52387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is necessary energy resolution of the </a:t>
            </a:r>
            <a:r>
              <a:rPr lang="en-US" dirty="0" smtClean="0"/>
              <a:t>detector? </a:t>
            </a:r>
            <a:endParaRPr lang="ru-RU" dirty="0"/>
          </a:p>
        </p:txBody>
      </p:sp>
      <p:pic>
        <p:nvPicPr>
          <p:cNvPr id="7" name="Picture 2" descr="k_s12572-010c_etc_pp_x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158417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5555" y="3645024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SiPM</a:t>
            </a:r>
            <a:r>
              <a:rPr lang="en-US" dirty="0" smtClean="0"/>
              <a:t> KETEC</a:t>
            </a:r>
            <a:endParaRPr lang="ru-RU" dirty="0"/>
          </a:p>
        </p:txBody>
      </p:sp>
      <p:pic>
        <p:nvPicPr>
          <p:cNvPr id="9" name="Picture 2" descr="http://www.epic-crystal.com/wp-content/uploads/2015/03/YAP-Ce-crystal-630x4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2563120" cy="16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32076" y="3711146"/>
            <a:ext cx="151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YAP:Ce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2349586"/>
            <a:ext cx="2746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17% energy resolution </a:t>
            </a:r>
            <a:r>
              <a:rPr lang="en-US" dirty="0"/>
              <a:t>at the energy of 59.5 </a:t>
            </a:r>
            <a:r>
              <a:rPr lang="en-US" dirty="0" err="1"/>
              <a:t>keV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3727" y="4797152"/>
            <a:ext cx="5561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%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(FWHM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at an energy of 40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keV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(estimation)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61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32946</TotalTime>
  <Words>321</Words>
  <Application>Microsoft Office PowerPoint</Application>
  <PresentationFormat>Экран (4:3)</PresentationFormat>
  <Paragraphs>60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Courier New</vt:lpstr>
      <vt:lpstr>Times New Roman</vt:lpstr>
      <vt:lpstr>Тема Office</vt:lpstr>
      <vt:lpstr>The development of digital X-ray detector for osteodensitometry</vt:lpstr>
      <vt:lpstr>The main aim</vt:lpstr>
      <vt:lpstr>At present, densitometers are not produced in Russia</vt:lpstr>
      <vt:lpstr>Densitometer is a device that allows to determine bone mineral density </vt:lpstr>
      <vt:lpstr>Презентация PowerPoint</vt:lpstr>
      <vt:lpstr>The detector</vt:lpstr>
      <vt:lpstr>Two scintillators</vt:lpstr>
      <vt:lpstr>Selection of SiPM</vt:lpstr>
      <vt:lpstr>What is necessary energy resolution of the detector? </vt:lpstr>
      <vt:lpstr>Self-consistent model </vt:lpstr>
      <vt:lpstr>The case of two monoenergetic sources</vt:lpstr>
      <vt:lpstr>At present</vt:lpstr>
      <vt:lpstr>Conslusions</vt:lpstr>
      <vt:lpstr>Thank you for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эффективности мюонной системы</dc:title>
  <dc:creator>Vlad</dc:creator>
  <cp:lastModifiedBy>BINP User</cp:lastModifiedBy>
  <cp:revision>992</cp:revision>
  <dcterms:created xsi:type="dcterms:W3CDTF">2012-04-29T13:18:37Z</dcterms:created>
  <dcterms:modified xsi:type="dcterms:W3CDTF">2015-04-06T07:38:58Z</dcterms:modified>
</cp:coreProperties>
</file>