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59" r:id="rId4"/>
    <p:sldId id="271" r:id="rId5"/>
    <p:sldId id="272" r:id="rId6"/>
    <p:sldId id="275" r:id="rId7"/>
    <p:sldId id="273" r:id="rId8"/>
    <p:sldId id="274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51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632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538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66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7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38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02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37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3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44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2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3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7152-2E34-4CF8-96E1-9C0B6BE1AFF1}" type="datetimeFigureOut">
              <a:rPr lang="ru-RU" smtClean="0"/>
              <a:t>13.05.2015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ED060E-1996-41CC-B471-5E40B9CA3C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4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609969"/>
            <a:ext cx="7766936" cy="2440867"/>
          </a:xfrm>
        </p:spPr>
        <p:txBody>
          <a:bodyPr/>
          <a:lstStyle/>
          <a:p>
            <a:pPr algn="ctr"/>
            <a:r>
              <a:rPr lang="en-US" dirty="0" err="1"/>
              <a:t>Gersh</a:t>
            </a:r>
            <a:r>
              <a:rPr lang="en-US" dirty="0"/>
              <a:t> </a:t>
            </a:r>
            <a:r>
              <a:rPr lang="en-US" dirty="0" err="1"/>
              <a:t>Budker</a:t>
            </a:r>
            <a:r>
              <a:rPr lang="en-US" dirty="0"/>
              <a:t/>
            </a:r>
            <a:br>
              <a:rPr lang="en-US" dirty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Oleynikov</a:t>
            </a:r>
            <a:r>
              <a:rPr lang="en-US" dirty="0" smtClean="0"/>
              <a:t> </a:t>
            </a:r>
            <a:r>
              <a:rPr lang="en-US" dirty="0" err="1" smtClean="0"/>
              <a:t>Vladislav</a:t>
            </a:r>
            <a:r>
              <a:rPr lang="en-US" dirty="0" smtClean="0"/>
              <a:t> </a:t>
            </a:r>
            <a:r>
              <a:rPr lang="en-US" dirty="0" err="1" smtClean="0"/>
              <a:t>Petrovich</a:t>
            </a:r>
            <a:endParaRPr lang="en-US" dirty="0" smtClean="0"/>
          </a:p>
          <a:p>
            <a:pPr algn="ctr"/>
            <a:r>
              <a:rPr lang="en-US" b="1" i="1" dirty="0" err="1"/>
              <a:t>Budker</a:t>
            </a:r>
            <a:r>
              <a:rPr lang="en-US" b="1" i="1" dirty="0"/>
              <a:t>  Institute of Nuclear </a:t>
            </a:r>
            <a:r>
              <a:rPr lang="en-US" b="1" i="1" dirty="0" smtClean="0"/>
              <a:t>Physics, 8</a:t>
            </a:r>
            <a:r>
              <a:rPr lang="en-US" dirty="0" smtClean="0"/>
              <a:t> May 2015</a:t>
            </a:r>
          </a:p>
          <a:p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9518" y="214923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70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ontent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Biography</a:t>
            </a:r>
          </a:p>
          <a:p>
            <a:r>
              <a:rPr lang="en-US" dirty="0" smtClean="0"/>
              <a:t>Concluding comments</a:t>
            </a:r>
          </a:p>
        </p:txBody>
      </p:sp>
      <p:sp>
        <p:nvSpPr>
          <p:cNvPr id="4" name="Овальная выноска 3"/>
          <p:cNvSpPr/>
          <p:nvPr/>
        </p:nvSpPr>
        <p:spPr>
          <a:xfrm>
            <a:off x="6905001" y="723050"/>
            <a:ext cx="3717421" cy="1538243"/>
          </a:xfrm>
          <a:prstGeom prst="wedgeEllipseCallout">
            <a:avLst>
              <a:gd name="adj1" fmla="val -68649"/>
              <a:gd name="adj2" fmla="val 74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998861" y="1307505"/>
            <a:ext cx="175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r>
              <a:rPr lang="en-US" dirty="0" smtClean="0"/>
              <a:t> minutes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09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 </a:t>
            </a:r>
            <a:r>
              <a:rPr lang="en-US" dirty="0" smtClean="0"/>
              <a:t>1918 - 1936</a:t>
            </a:r>
            <a:endParaRPr lang="ru-RU" dirty="0"/>
          </a:p>
        </p:txBody>
      </p:sp>
      <p:pic>
        <p:nvPicPr>
          <p:cNvPr id="1028" name="Picture 4" descr="http://t1.gstatic.com/images?q=tbn:ANd9GcQmL1BCsUWM6wcXCkDrqocbG0-n_1Y4fAVx_2E5l1lgmM23UeYBX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50" y="1794485"/>
            <a:ext cx="3729806" cy="231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637974" y="4447903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Murafa</a:t>
            </a:r>
            <a:r>
              <a:rPr lang="en-US" dirty="0" smtClean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village</a:t>
            </a:r>
            <a:endParaRPr lang="ru-RU" dirty="0"/>
          </a:p>
        </p:txBody>
      </p:sp>
      <p:pic>
        <p:nvPicPr>
          <p:cNvPr id="1030" name="Picture 6" descr="http://www.b21.ho.ua/7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492" y="1784336"/>
            <a:ext cx="3701633" cy="242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5898049" y="4447903"/>
            <a:ext cx="2490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Vinnitsa</a:t>
            </a:r>
            <a:r>
              <a:rPr lang="ru-RU" dirty="0"/>
              <a:t> </a:t>
            </a:r>
            <a:r>
              <a:rPr lang="ru-RU" dirty="0" err="1"/>
              <a:t>Middle</a:t>
            </a:r>
            <a:r>
              <a:rPr lang="ru-RU" dirty="0"/>
              <a:t> </a:t>
            </a:r>
            <a:r>
              <a:rPr lang="ru-RU" dirty="0" err="1"/>
              <a:t>School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9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 </a:t>
            </a:r>
            <a:r>
              <a:rPr lang="en-US" dirty="0" smtClean="0"/>
              <a:t>1936 - 1945</a:t>
            </a:r>
            <a:endParaRPr lang="ru-RU" dirty="0"/>
          </a:p>
        </p:txBody>
      </p:sp>
      <p:pic>
        <p:nvPicPr>
          <p:cNvPr id="2050" name="Picture 2" descr="Главное здание МГ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4" y="2102338"/>
            <a:ext cx="4384021" cy="250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69964" y="4901195"/>
            <a:ext cx="4327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He </a:t>
            </a:r>
            <a:r>
              <a:rPr lang="en-US" sz="1400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graduated from Moscow University in 1941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766571" y="4901195"/>
            <a:ext cx="5002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Until the end of the war, he served as anti-aircraft gunner in the Far East</a:t>
            </a:r>
            <a:endParaRPr lang="ru-RU" sz="1400" dirty="0"/>
          </a:p>
        </p:txBody>
      </p:sp>
      <p:pic>
        <p:nvPicPr>
          <p:cNvPr id="2052" name="Picture 4" descr="http://waralbum.ru/wp-content/uploads/2010/01/AAARUSS0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061" y="2102338"/>
            <a:ext cx="4053208" cy="257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0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 </a:t>
            </a:r>
            <a:r>
              <a:rPr lang="en-US" dirty="0" smtClean="0"/>
              <a:t>1945 - 1952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9964" y="4901195"/>
            <a:ext cx="4327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In 1945 he came to work at the Institute of Atomic Energy of the USSR </a:t>
            </a:r>
            <a:r>
              <a:rPr lang="en-US" sz="1400" dirty="0" smtClean="0"/>
              <a:t>Academy </a:t>
            </a:r>
            <a:endParaRPr lang="ru-RU" sz="1400" dirty="0"/>
          </a:p>
        </p:txBody>
      </p:sp>
      <p:pic>
        <p:nvPicPr>
          <p:cNvPr id="3074" name="Picture 2" descr="http://www.nrcki.ru/dyn_images/img66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08" y="1828800"/>
            <a:ext cx="4142896" cy="27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robertscribbler.files.wordpress.com/2014/10/fusion-graphic-magnetic-mirro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514" y="1842621"/>
            <a:ext cx="4094394" cy="277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799514" y="4901195"/>
            <a:ext cx="4164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In 1952 </a:t>
            </a:r>
            <a:r>
              <a:rPr lang="en-US" sz="1400" dirty="0" err="1"/>
              <a:t>Budker</a:t>
            </a:r>
            <a:r>
              <a:rPr lang="en-US" sz="1400" dirty="0"/>
              <a:t> </a:t>
            </a:r>
            <a:r>
              <a:rPr lang="en-US" sz="1400" dirty="0" smtClean="0"/>
              <a:t>offer</a:t>
            </a:r>
            <a:r>
              <a:rPr lang="en-US" sz="1400" dirty="0" smtClean="0"/>
              <a:t>ed</a:t>
            </a:r>
            <a:r>
              <a:rPr lang="en-US" sz="1400" dirty="0" smtClean="0"/>
              <a:t> </a:t>
            </a:r>
            <a:r>
              <a:rPr lang="en-US" sz="1400" dirty="0" smtClean="0"/>
              <a:t>the </a:t>
            </a:r>
            <a:r>
              <a:rPr lang="en-US" sz="1400" dirty="0"/>
              <a:t>magnetic mirrors for plasma </a:t>
            </a:r>
            <a:r>
              <a:rPr lang="en-US" sz="1400" dirty="0" smtClean="0"/>
              <a:t>confinement</a:t>
            </a:r>
          </a:p>
        </p:txBody>
      </p:sp>
    </p:spTree>
    <p:extLst>
      <p:ext uri="{BB962C8B-B14F-4D97-AF65-F5344CB8AC3E}">
        <p14:creationId xmlns:p14="http://schemas.microsoft.com/office/powerpoint/2010/main" val="352127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1952 - 1964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8558"/>
            <a:ext cx="8596668" cy="3880773"/>
          </a:xfrm>
        </p:spPr>
        <p:txBody>
          <a:bodyPr/>
          <a:lstStyle/>
          <a:p>
            <a:r>
              <a:rPr lang="en-US" dirty="0" smtClean="0"/>
              <a:t>was </a:t>
            </a:r>
            <a:r>
              <a:rPr lang="en-US" dirty="0"/>
              <a:t>created a laboratory of new acceleration methods in </a:t>
            </a:r>
            <a:r>
              <a:rPr lang="en-US" dirty="0" smtClean="0"/>
              <a:t>1954</a:t>
            </a:r>
          </a:p>
          <a:p>
            <a:endParaRPr lang="en-US" dirty="0"/>
          </a:p>
          <a:p>
            <a:r>
              <a:rPr lang="en-US" dirty="0" err="1"/>
              <a:t>Budker</a:t>
            </a:r>
            <a:r>
              <a:rPr lang="en-US" dirty="0"/>
              <a:t> defended his doctoral thesis in 1956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he was elected a corresponding member in </a:t>
            </a:r>
            <a:r>
              <a:rPr lang="en-US" dirty="0" smtClean="0"/>
              <a:t>1958</a:t>
            </a:r>
          </a:p>
          <a:p>
            <a:endParaRPr lang="en-US" dirty="0"/>
          </a:p>
          <a:p>
            <a:r>
              <a:rPr lang="en-US" dirty="0"/>
              <a:t>he was elected </a:t>
            </a:r>
            <a:r>
              <a:rPr lang="en-US" dirty="0" smtClean="0"/>
              <a:t> </a:t>
            </a:r>
            <a:r>
              <a:rPr lang="en-US" dirty="0"/>
              <a:t>full member of the Academy of Sciences of the USSR in 1964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82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 </a:t>
            </a:r>
            <a:r>
              <a:rPr lang="en-US" dirty="0" smtClean="0"/>
              <a:t>1957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29846" y="4947527"/>
            <a:ext cx="8557845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support of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Kurchatov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Budker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started the creation of the Institute of Nuclear Physics, Siberian Branch of the USSR Academy of Sciences, in 1957 and his laboratory was transformed into a separate institution in 1958.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://prawdom.ru/foto/ak_lavrent_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4" y="1344246"/>
            <a:ext cx="5675612" cy="350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4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 </a:t>
            </a:r>
            <a:r>
              <a:rPr lang="en-US" dirty="0" smtClean="0"/>
              <a:t>1960 </a:t>
            </a:r>
            <a:r>
              <a:rPr lang="en-US" dirty="0"/>
              <a:t>- nowadays</a:t>
            </a:r>
            <a:endParaRPr lang="ru-RU" dirty="0"/>
          </a:p>
        </p:txBody>
      </p:sp>
      <p:pic>
        <p:nvPicPr>
          <p:cNvPr id="5122" name="Picture 2" descr="https://upload.wikimedia.org/wikipedia/commons/f/ff/VEP-1_colli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19" y="1711566"/>
            <a:ext cx="2604205" cy="356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71882" y="5518613"/>
            <a:ext cx="30544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He implemented the VEP-1 accelerator in 1964</a:t>
            </a:r>
            <a:endParaRPr lang="ru-RU" sz="1400" dirty="0"/>
          </a:p>
        </p:txBody>
      </p:sp>
      <p:pic>
        <p:nvPicPr>
          <p:cNvPr id="5124" name="Picture 4" descr="http://vepp2k.inp.nsk.su/sites/all/themes/vepp2k/images/vepp_ful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035" y="1711565"/>
            <a:ext cx="4928001" cy="356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931138" y="5451451"/>
            <a:ext cx="47439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</a:rPr>
              <a:t>In the future, for experiments in elementary particle physics was build VEhPP-2 VEhPP-2M and VEhPP-4 accelerators.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818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Concluding Comments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err="1"/>
              <a:t>Gersh</a:t>
            </a:r>
            <a:r>
              <a:rPr lang="en-US" dirty="0"/>
              <a:t> </a:t>
            </a:r>
            <a:r>
              <a:rPr lang="en-US" dirty="0" err="1"/>
              <a:t>Itskovich</a:t>
            </a:r>
            <a:r>
              <a:rPr lang="en-US" dirty="0"/>
              <a:t> </a:t>
            </a:r>
            <a:r>
              <a:rPr lang="en-US" dirty="0" err="1" smtClean="0"/>
              <a:t>Budker</a:t>
            </a:r>
            <a:r>
              <a:rPr lang="en-US" dirty="0" smtClean="0"/>
              <a:t> was </a:t>
            </a:r>
            <a:r>
              <a:rPr lang="en-US" dirty="0"/>
              <a:t>a </a:t>
            </a:r>
            <a:r>
              <a:rPr lang="en-US" dirty="0" smtClean="0"/>
              <a:t>great scientist</a:t>
            </a:r>
          </a:p>
          <a:p>
            <a:r>
              <a:rPr lang="en-US" dirty="0"/>
              <a:t>Because of his ideas and enthusiasm our world made a significant leap ahead.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9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4034</TotalTime>
  <Words>203</Words>
  <Application>Microsoft Office PowerPoint</Application>
  <PresentationFormat>Произвольный</PresentationFormat>
  <Paragraphs>34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Грань</vt:lpstr>
      <vt:lpstr>Gersh Budker </vt:lpstr>
      <vt:lpstr>Content</vt:lpstr>
      <vt:lpstr> 1918 - 1936</vt:lpstr>
      <vt:lpstr> 1936 - 1945</vt:lpstr>
      <vt:lpstr> 1945 - 1952</vt:lpstr>
      <vt:lpstr>1952 - 1964</vt:lpstr>
      <vt:lpstr> 1957</vt:lpstr>
      <vt:lpstr> 1960 - nowadays</vt:lpstr>
      <vt:lpstr>Concluding Comments</vt:lpstr>
      <vt:lpstr>Thank you for your attention!</vt:lpstr>
    </vt:vector>
  </TitlesOfParts>
  <Company>BINP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Foresight Methodologies</dc:title>
  <dc:creator>BINP User</dc:creator>
  <cp:lastModifiedBy>Vlad</cp:lastModifiedBy>
  <cp:revision>263</cp:revision>
  <dcterms:created xsi:type="dcterms:W3CDTF">2015-04-07T05:26:30Z</dcterms:created>
  <dcterms:modified xsi:type="dcterms:W3CDTF">2015-05-13T04:18:36Z</dcterms:modified>
</cp:coreProperties>
</file>