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331" r:id="rId4"/>
    <p:sldId id="295" r:id="rId5"/>
    <p:sldId id="296" r:id="rId6"/>
    <p:sldId id="277" r:id="rId7"/>
    <p:sldId id="278" r:id="rId8"/>
    <p:sldId id="303" r:id="rId9"/>
    <p:sldId id="279" r:id="rId10"/>
    <p:sldId id="280" r:id="rId11"/>
    <p:sldId id="281" r:id="rId12"/>
    <p:sldId id="282" r:id="rId13"/>
    <p:sldId id="283" r:id="rId14"/>
    <p:sldId id="284" r:id="rId15"/>
    <p:sldId id="285" r:id="rId16"/>
    <p:sldId id="286" r:id="rId17"/>
    <p:sldId id="298" r:id="rId18"/>
    <p:sldId id="274" r:id="rId19"/>
    <p:sldId id="305" r:id="rId20"/>
    <p:sldId id="259" r:id="rId21"/>
    <p:sldId id="260" r:id="rId22"/>
    <p:sldId id="268" r:id="rId23"/>
    <p:sldId id="306" r:id="rId24"/>
    <p:sldId id="261" r:id="rId25"/>
    <p:sldId id="319" r:id="rId26"/>
    <p:sldId id="315" r:id="rId27"/>
    <p:sldId id="307" r:id="rId28"/>
    <p:sldId id="329" r:id="rId29"/>
    <p:sldId id="270" r:id="rId30"/>
    <p:sldId id="263" r:id="rId31"/>
    <p:sldId id="308" r:id="rId32"/>
    <p:sldId id="271" r:id="rId33"/>
    <p:sldId id="264" r:id="rId34"/>
    <p:sldId id="318" r:id="rId35"/>
    <p:sldId id="321" r:id="rId36"/>
    <p:sldId id="322" r:id="rId37"/>
    <p:sldId id="272" r:id="rId38"/>
    <p:sldId id="265" r:id="rId39"/>
    <p:sldId id="309" r:id="rId40"/>
    <p:sldId id="317" r:id="rId41"/>
    <p:sldId id="313" r:id="rId42"/>
    <p:sldId id="323" r:id="rId43"/>
    <p:sldId id="324" r:id="rId44"/>
    <p:sldId id="301" r:id="rId45"/>
    <p:sldId id="312" r:id="rId46"/>
    <p:sldId id="327" r:id="rId47"/>
    <p:sldId id="328" r:id="rId48"/>
    <p:sldId id="332" r:id="rId49"/>
  </p:sldIdLst>
  <p:sldSz cx="9144000" cy="6858000" type="screen4x3"/>
  <p:notesSz cx="685800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72" autoAdjust="0"/>
  </p:normalViewPr>
  <p:slideViewPr>
    <p:cSldViewPr snapToGrid="0">
      <p:cViewPr varScale="1">
        <p:scale>
          <a:sx n="93" d="100"/>
          <a:sy n="93" d="100"/>
        </p:scale>
        <p:origin x="2106" y="78"/>
      </p:cViewPr>
      <p:guideLst/>
    </p:cSldViewPr>
  </p:slideViewPr>
  <p:notesTextViewPr>
    <p:cViewPr>
      <p:scale>
        <a:sx n="3" d="2"/>
        <a:sy n="3" d="2"/>
      </p:scale>
      <p:origin x="0" y="0"/>
    </p:cViewPr>
  </p:notesTextViewPr>
  <p:sorterViewPr>
    <p:cViewPr>
      <p:scale>
        <a:sx n="80" d="100"/>
        <a:sy n="80" d="100"/>
      </p:scale>
      <p:origin x="0" y="-1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58A41-AF65-40A0-885D-C85C6EBD0ABB}" type="doc">
      <dgm:prSet loTypeId="urn:microsoft.com/office/officeart/2005/8/layout/venn2" loCatId="relationship" qsTypeId="urn:microsoft.com/office/officeart/2005/8/quickstyle/simple4" qsCatId="simple" csTypeId="urn:microsoft.com/office/officeart/2005/8/colors/colorful4" csCatId="colorful" phldr="1"/>
      <dgm:spPr/>
      <dgm:t>
        <a:bodyPr/>
        <a:lstStyle/>
        <a:p>
          <a:endParaRPr lang="en-AU"/>
        </a:p>
      </dgm:t>
    </dgm:pt>
    <dgm:pt modelId="{7051BF9E-2D33-4BF3-BAA9-5B0209D25287}">
      <dgm:prSet phldrT="[Text]"/>
      <dgm:spPr/>
      <dgm:t>
        <a:bodyPr/>
        <a:lstStyle/>
        <a:p>
          <a:r>
            <a:rPr lang="en-AU" dirty="0">
              <a:latin typeface="Euphemia" panose="020B0503040102020104" pitchFamily="34" charset="0"/>
            </a:rPr>
            <a:t>Global Drivers of Change</a:t>
          </a:r>
        </a:p>
      </dgm:t>
    </dgm:pt>
    <dgm:pt modelId="{0BDDC840-6203-4896-BB9E-2C8DA2BD0774}" type="parTrans" cxnId="{96C65203-3E89-4E06-ADC7-B02F48B702A5}">
      <dgm:prSet/>
      <dgm:spPr/>
      <dgm:t>
        <a:bodyPr/>
        <a:lstStyle/>
        <a:p>
          <a:endParaRPr lang="en-AU"/>
        </a:p>
      </dgm:t>
    </dgm:pt>
    <dgm:pt modelId="{BF9457BD-0E5D-4939-80B2-44E733201A40}" type="sibTrans" cxnId="{96C65203-3E89-4E06-ADC7-B02F48B702A5}">
      <dgm:prSet/>
      <dgm:spPr/>
      <dgm:t>
        <a:bodyPr/>
        <a:lstStyle/>
        <a:p>
          <a:endParaRPr lang="en-AU"/>
        </a:p>
      </dgm:t>
    </dgm:pt>
    <dgm:pt modelId="{CA90C0DC-4C31-4CA0-99E9-46AC8ABB11AA}">
      <dgm:prSet phldrT="[Text]"/>
      <dgm:spPr/>
      <dgm:t>
        <a:bodyPr/>
        <a:lstStyle/>
        <a:p>
          <a:r>
            <a:rPr lang="en-AU" dirty="0" smtClean="0">
              <a:latin typeface="Euphemia" panose="020B0503040102020104" pitchFamily="34" charset="0"/>
            </a:rPr>
            <a:t>Industry </a:t>
          </a:r>
          <a:r>
            <a:rPr lang="en-AU" dirty="0">
              <a:latin typeface="Euphemia" panose="020B0503040102020104" pitchFamily="34" charset="0"/>
            </a:rPr>
            <a:t>Trends</a:t>
          </a:r>
        </a:p>
      </dgm:t>
    </dgm:pt>
    <dgm:pt modelId="{68DEBCD6-5F77-4F6F-A197-647BC35ED4CB}" type="parTrans" cxnId="{44D3024B-4741-4B0A-8730-E0962D0B770B}">
      <dgm:prSet/>
      <dgm:spPr/>
      <dgm:t>
        <a:bodyPr/>
        <a:lstStyle/>
        <a:p>
          <a:endParaRPr lang="en-AU"/>
        </a:p>
      </dgm:t>
    </dgm:pt>
    <dgm:pt modelId="{65A33FAB-A497-48F6-9173-724D809079DF}" type="sibTrans" cxnId="{44D3024B-4741-4B0A-8730-E0962D0B770B}">
      <dgm:prSet/>
      <dgm:spPr/>
      <dgm:t>
        <a:bodyPr/>
        <a:lstStyle/>
        <a:p>
          <a:endParaRPr lang="en-AU"/>
        </a:p>
      </dgm:t>
    </dgm:pt>
    <dgm:pt modelId="{33E0C338-683D-475D-8AB2-262491C2F759}">
      <dgm:prSet phldrT="[Text]"/>
      <dgm:spPr/>
      <dgm:t>
        <a:bodyPr/>
        <a:lstStyle/>
        <a:p>
          <a:r>
            <a:rPr lang="en-AU" dirty="0">
              <a:latin typeface="Euphemia" panose="020B0503040102020104" pitchFamily="34" charset="0"/>
            </a:rPr>
            <a:t>Your organisation</a:t>
          </a:r>
        </a:p>
      </dgm:t>
    </dgm:pt>
    <dgm:pt modelId="{5C071989-A66B-4194-9071-C6EFC29160A3}" type="parTrans" cxnId="{21679313-7DDA-4058-97B4-F2DF8C04C825}">
      <dgm:prSet/>
      <dgm:spPr/>
      <dgm:t>
        <a:bodyPr/>
        <a:lstStyle/>
        <a:p>
          <a:endParaRPr lang="en-AU"/>
        </a:p>
      </dgm:t>
    </dgm:pt>
    <dgm:pt modelId="{5810E1D3-287D-403A-A9A7-E83802421951}" type="sibTrans" cxnId="{21679313-7DDA-4058-97B4-F2DF8C04C825}">
      <dgm:prSet/>
      <dgm:spPr/>
      <dgm:t>
        <a:bodyPr/>
        <a:lstStyle/>
        <a:p>
          <a:endParaRPr lang="en-AU"/>
        </a:p>
      </dgm:t>
    </dgm:pt>
    <dgm:pt modelId="{76302432-68E8-4089-9C04-318C3327F12A}" type="pres">
      <dgm:prSet presAssocID="{D6758A41-AF65-40A0-885D-C85C6EBD0ABB}" presName="Name0" presStyleCnt="0">
        <dgm:presLayoutVars>
          <dgm:chMax val="7"/>
          <dgm:resizeHandles val="exact"/>
        </dgm:presLayoutVars>
      </dgm:prSet>
      <dgm:spPr/>
      <dgm:t>
        <a:bodyPr/>
        <a:lstStyle/>
        <a:p>
          <a:endParaRPr lang="en-AU"/>
        </a:p>
      </dgm:t>
    </dgm:pt>
    <dgm:pt modelId="{E99A65C8-E5BC-4886-B1DA-C7A32467D27A}" type="pres">
      <dgm:prSet presAssocID="{D6758A41-AF65-40A0-885D-C85C6EBD0ABB}" presName="comp1" presStyleCnt="0"/>
      <dgm:spPr/>
      <dgm:t>
        <a:bodyPr/>
        <a:lstStyle/>
        <a:p>
          <a:endParaRPr lang="en-AU"/>
        </a:p>
      </dgm:t>
    </dgm:pt>
    <dgm:pt modelId="{ACDE8911-3B2B-4EC7-82CE-4983CAC9439A}" type="pres">
      <dgm:prSet presAssocID="{D6758A41-AF65-40A0-885D-C85C6EBD0ABB}" presName="circle1" presStyleLbl="node1" presStyleIdx="0" presStyleCnt="3"/>
      <dgm:spPr/>
      <dgm:t>
        <a:bodyPr/>
        <a:lstStyle/>
        <a:p>
          <a:endParaRPr lang="en-AU"/>
        </a:p>
      </dgm:t>
    </dgm:pt>
    <dgm:pt modelId="{B68B189A-4F56-4A97-8464-DBCA916AA0DB}" type="pres">
      <dgm:prSet presAssocID="{D6758A41-AF65-40A0-885D-C85C6EBD0ABB}" presName="c1text" presStyleLbl="node1" presStyleIdx="0" presStyleCnt="3">
        <dgm:presLayoutVars>
          <dgm:bulletEnabled val="1"/>
        </dgm:presLayoutVars>
      </dgm:prSet>
      <dgm:spPr/>
      <dgm:t>
        <a:bodyPr/>
        <a:lstStyle/>
        <a:p>
          <a:endParaRPr lang="en-AU"/>
        </a:p>
      </dgm:t>
    </dgm:pt>
    <dgm:pt modelId="{37E48230-A66C-4634-ABB9-072A438E410E}" type="pres">
      <dgm:prSet presAssocID="{D6758A41-AF65-40A0-885D-C85C6EBD0ABB}" presName="comp2" presStyleCnt="0"/>
      <dgm:spPr/>
      <dgm:t>
        <a:bodyPr/>
        <a:lstStyle/>
        <a:p>
          <a:endParaRPr lang="en-AU"/>
        </a:p>
      </dgm:t>
    </dgm:pt>
    <dgm:pt modelId="{625AAB23-0CDD-4480-8DA6-289A7ED70EE2}" type="pres">
      <dgm:prSet presAssocID="{D6758A41-AF65-40A0-885D-C85C6EBD0ABB}" presName="circle2" presStyleLbl="node1" presStyleIdx="1" presStyleCnt="3"/>
      <dgm:spPr/>
      <dgm:t>
        <a:bodyPr/>
        <a:lstStyle/>
        <a:p>
          <a:endParaRPr lang="en-AU"/>
        </a:p>
      </dgm:t>
    </dgm:pt>
    <dgm:pt modelId="{D0F7C1BD-6DDC-40E8-9E4E-768F99A459BE}" type="pres">
      <dgm:prSet presAssocID="{D6758A41-AF65-40A0-885D-C85C6EBD0ABB}" presName="c2text" presStyleLbl="node1" presStyleIdx="1" presStyleCnt="3">
        <dgm:presLayoutVars>
          <dgm:bulletEnabled val="1"/>
        </dgm:presLayoutVars>
      </dgm:prSet>
      <dgm:spPr/>
      <dgm:t>
        <a:bodyPr/>
        <a:lstStyle/>
        <a:p>
          <a:endParaRPr lang="en-AU"/>
        </a:p>
      </dgm:t>
    </dgm:pt>
    <dgm:pt modelId="{B666F58C-98C2-481B-8F91-FF84AE0DAEBF}" type="pres">
      <dgm:prSet presAssocID="{D6758A41-AF65-40A0-885D-C85C6EBD0ABB}" presName="comp3" presStyleCnt="0"/>
      <dgm:spPr/>
      <dgm:t>
        <a:bodyPr/>
        <a:lstStyle/>
        <a:p>
          <a:endParaRPr lang="en-AU"/>
        </a:p>
      </dgm:t>
    </dgm:pt>
    <dgm:pt modelId="{E1FB052D-C522-4924-80E8-5C2250023062}" type="pres">
      <dgm:prSet presAssocID="{D6758A41-AF65-40A0-885D-C85C6EBD0ABB}" presName="circle3" presStyleLbl="node1" presStyleIdx="2" presStyleCnt="3"/>
      <dgm:spPr/>
      <dgm:t>
        <a:bodyPr/>
        <a:lstStyle/>
        <a:p>
          <a:endParaRPr lang="en-AU"/>
        </a:p>
      </dgm:t>
    </dgm:pt>
    <dgm:pt modelId="{34841839-1F6D-4EC3-B818-0C9F73D0F38F}" type="pres">
      <dgm:prSet presAssocID="{D6758A41-AF65-40A0-885D-C85C6EBD0ABB}" presName="c3text" presStyleLbl="node1" presStyleIdx="2" presStyleCnt="3">
        <dgm:presLayoutVars>
          <dgm:bulletEnabled val="1"/>
        </dgm:presLayoutVars>
      </dgm:prSet>
      <dgm:spPr/>
      <dgm:t>
        <a:bodyPr/>
        <a:lstStyle/>
        <a:p>
          <a:endParaRPr lang="en-AU"/>
        </a:p>
      </dgm:t>
    </dgm:pt>
  </dgm:ptLst>
  <dgm:cxnLst>
    <dgm:cxn modelId="{21679313-7DDA-4058-97B4-F2DF8C04C825}" srcId="{D6758A41-AF65-40A0-885D-C85C6EBD0ABB}" destId="{33E0C338-683D-475D-8AB2-262491C2F759}" srcOrd="2" destOrd="0" parTransId="{5C071989-A66B-4194-9071-C6EFC29160A3}" sibTransId="{5810E1D3-287D-403A-A9A7-E83802421951}"/>
    <dgm:cxn modelId="{BE369614-3374-4715-892A-A691E3EC0B21}" type="presOf" srcId="{CA90C0DC-4C31-4CA0-99E9-46AC8ABB11AA}" destId="{625AAB23-0CDD-4480-8DA6-289A7ED70EE2}" srcOrd="0" destOrd="0" presId="urn:microsoft.com/office/officeart/2005/8/layout/venn2"/>
    <dgm:cxn modelId="{96192BF9-D6A4-4D6B-8C92-B2ED73EE06B8}" type="presOf" srcId="{D6758A41-AF65-40A0-885D-C85C6EBD0ABB}" destId="{76302432-68E8-4089-9C04-318C3327F12A}" srcOrd="0" destOrd="0" presId="urn:microsoft.com/office/officeart/2005/8/layout/venn2"/>
    <dgm:cxn modelId="{0EF26357-DB0C-4E18-9743-7F068800C3BE}" type="presOf" srcId="{33E0C338-683D-475D-8AB2-262491C2F759}" destId="{34841839-1F6D-4EC3-B818-0C9F73D0F38F}" srcOrd="1" destOrd="0" presId="urn:microsoft.com/office/officeart/2005/8/layout/venn2"/>
    <dgm:cxn modelId="{328F1DF6-022D-404D-AC98-019029A45F86}" type="presOf" srcId="{7051BF9E-2D33-4BF3-BAA9-5B0209D25287}" destId="{B68B189A-4F56-4A97-8464-DBCA916AA0DB}" srcOrd="1" destOrd="0" presId="urn:microsoft.com/office/officeart/2005/8/layout/venn2"/>
    <dgm:cxn modelId="{E1A5B614-E0BE-4D7B-BB78-830B23C03B31}" type="presOf" srcId="{33E0C338-683D-475D-8AB2-262491C2F759}" destId="{E1FB052D-C522-4924-80E8-5C2250023062}" srcOrd="0" destOrd="0" presId="urn:microsoft.com/office/officeart/2005/8/layout/venn2"/>
    <dgm:cxn modelId="{44D3024B-4741-4B0A-8730-E0962D0B770B}" srcId="{D6758A41-AF65-40A0-885D-C85C6EBD0ABB}" destId="{CA90C0DC-4C31-4CA0-99E9-46AC8ABB11AA}" srcOrd="1" destOrd="0" parTransId="{68DEBCD6-5F77-4F6F-A197-647BC35ED4CB}" sibTransId="{65A33FAB-A497-48F6-9173-724D809079DF}"/>
    <dgm:cxn modelId="{0332FCE7-0E73-49E3-8C0C-9FF72B8FD261}" type="presOf" srcId="{CA90C0DC-4C31-4CA0-99E9-46AC8ABB11AA}" destId="{D0F7C1BD-6DDC-40E8-9E4E-768F99A459BE}" srcOrd="1" destOrd="0" presId="urn:microsoft.com/office/officeart/2005/8/layout/venn2"/>
    <dgm:cxn modelId="{96C65203-3E89-4E06-ADC7-B02F48B702A5}" srcId="{D6758A41-AF65-40A0-885D-C85C6EBD0ABB}" destId="{7051BF9E-2D33-4BF3-BAA9-5B0209D25287}" srcOrd="0" destOrd="0" parTransId="{0BDDC840-6203-4896-BB9E-2C8DA2BD0774}" sibTransId="{BF9457BD-0E5D-4939-80B2-44E733201A40}"/>
    <dgm:cxn modelId="{4C689DF4-05F6-499C-B50C-763AA538A596}" type="presOf" srcId="{7051BF9E-2D33-4BF3-BAA9-5B0209D25287}" destId="{ACDE8911-3B2B-4EC7-82CE-4983CAC9439A}" srcOrd="0" destOrd="0" presId="urn:microsoft.com/office/officeart/2005/8/layout/venn2"/>
    <dgm:cxn modelId="{133660EB-EE16-4D00-AEBC-58CB6901BC78}" type="presParOf" srcId="{76302432-68E8-4089-9C04-318C3327F12A}" destId="{E99A65C8-E5BC-4886-B1DA-C7A32467D27A}" srcOrd="0" destOrd="0" presId="urn:microsoft.com/office/officeart/2005/8/layout/venn2"/>
    <dgm:cxn modelId="{A1AA05E0-95C9-4673-8573-046ABC6896EE}" type="presParOf" srcId="{E99A65C8-E5BC-4886-B1DA-C7A32467D27A}" destId="{ACDE8911-3B2B-4EC7-82CE-4983CAC9439A}" srcOrd="0" destOrd="0" presId="urn:microsoft.com/office/officeart/2005/8/layout/venn2"/>
    <dgm:cxn modelId="{07D7D7D4-B152-4193-AA25-3F3083076A61}" type="presParOf" srcId="{E99A65C8-E5BC-4886-B1DA-C7A32467D27A}" destId="{B68B189A-4F56-4A97-8464-DBCA916AA0DB}" srcOrd="1" destOrd="0" presId="urn:microsoft.com/office/officeart/2005/8/layout/venn2"/>
    <dgm:cxn modelId="{97BCD4FA-0B8D-4C31-95ED-13562A77340D}" type="presParOf" srcId="{76302432-68E8-4089-9C04-318C3327F12A}" destId="{37E48230-A66C-4634-ABB9-072A438E410E}" srcOrd="1" destOrd="0" presId="urn:microsoft.com/office/officeart/2005/8/layout/venn2"/>
    <dgm:cxn modelId="{D52F43E9-D4EC-4750-8B29-331AA93F3542}" type="presParOf" srcId="{37E48230-A66C-4634-ABB9-072A438E410E}" destId="{625AAB23-0CDD-4480-8DA6-289A7ED70EE2}" srcOrd="0" destOrd="0" presId="urn:microsoft.com/office/officeart/2005/8/layout/venn2"/>
    <dgm:cxn modelId="{1AD9AFA3-B99E-45A9-A5C2-6F6DD89C25BA}" type="presParOf" srcId="{37E48230-A66C-4634-ABB9-072A438E410E}" destId="{D0F7C1BD-6DDC-40E8-9E4E-768F99A459BE}" srcOrd="1" destOrd="0" presId="urn:microsoft.com/office/officeart/2005/8/layout/venn2"/>
    <dgm:cxn modelId="{63D81457-231D-41F2-9653-EBA6D3F3EA67}" type="presParOf" srcId="{76302432-68E8-4089-9C04-318C3327F12A}" destId="{B666F58C-98C2-481B-8F91-FF84AE0DAEBF}" srcOrd="2" destOrd="0" presId="urn:microsoft.com/office/officeart/2005/8/layout/venn2"/>
    <dgm:cxn modelId="{D05B4056-D03D-4576-A376-72BD26F8E909}" type="presParOf" srcId="{B666F58C-98C2-481B-8F91-FF84AE0DAEBF}" destId="{E1FB052D-C522-4924-80E8-5C2250023062}" srcOrd="0" destOrd="0" presId="urn:microsoft.com/office/officeart/2005/8/layout/venn2"/>
    <dgm:cxn modelId="{6052102C-EFC3-4805-B699-11A223464B4A}" type="presParOf" srcId="{B666F58C-98C2-481B-8F91-FF84AE0DAEBF}" destId="{34841839-1F6D-4EC3-B818-0C9F73D0F38F}"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542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95427"/>
          </a:xfrm>
          <a:prstGeom prst="rect">
            <a:avLst/>
          </a:prstGeom>
        </p:spPr>
        <p:txBody>
          <a:bodyPr vert="horz" lIns="91440" tIns="45720" rIns="91440" bIns="45720" rtlCol="0"/>
          <a:lstStyle>
            <a:lvl1pPr algn="r">
              <a:defRPr sz="1200"/>
            </a:lvl1pPr>
          </a:lstStyle>
          <a:p>
            <a:fld id="{92321A58-AE69-4485-A916-6F352BD9BC5F}" type="datetimeFigureOut">
              <a:rPr lang="en-AU" smtClean="0"/>
              <a:t>7/04/2015</a:t>
            </a:fld>
            <a:endParaRPr lang="en-AU"/>
          </a:p>
        </p:txBody>
      </p:sp>
      <p:sp>
        <p:nvSpPr>
          <p:cNvPr id="4" name="Footer Placeholder 3"/>
          <p:cNvSpPr>
            <a:spLocks noGrp="1"/>
          </p:cNvSpPr>
          <p:nvPr>
            <p:ph type="ftr" sz="quarter" idx="2"/>
          </p:nvPr>
        </p:nvSpPr>
        <p:spPr>
          <a:xfrm>
            <a:off x="0" y="9378824"/>
            <a:ext cx="2971800" cy="495426"/>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9378824"/>
            <a:ext cx="2971800" cy="495426"/>
          </a:xfrm>
          <a:prstGeom prst="rect">
            <a:avLst/>
          </a:prstGeom>
        </p:spPr>
        <p:txBody>
          <a:bodyPr vert="horz" lIns="91440" tIns="45720" rIns="91440" bIns="45720" rtlCol="0" anchor="b"/>
          <a:lstStyle>
            <a:lvl1pPr algn="r">
              <a:defRPr sz="1200"/>
            </a:lvl1pPr>
          </a:lstStyle>
          <a:p>
            <a:fld id="{515CA762-9118-4231-8E71-155997FB741B}" type="slidenum">
              <a:rPr lang="en-AU" smtClean="0"/>
              <a:t>‹#›</a:t>
            </a:fld>
            <a:endParaRPr lang="en-AU"/>
          </a:p>
        </p:txBody>
      </p:sp>
    </p:spTree>
    <p:extLst>
      <p:ext uri="{BB962C8B-B14F-4D97-AF65-F5344CB8AC3E}">
        <p14:creationId xmlns:p14="http://schemas.microsoft.com/office/powerpoint/2010/main" val="4107748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542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95427"/>
          </a:xfrm>
          <a:prstGeom prst="rect">
            <a:avLst/>
          </a:prstGeom>
        </p:spPr>
        <p:txBody>
          <a:bodyPr vert="horz" lIns="91440" tIns="45720" rIns="91440" bIns="45720" rtlCol="0"/>
          <a:lstStyle>
            <a:lvl1pPr algn="r">
              <a:defRPr sz="1200"/>
            </a:lvl1pPr>
          </a:lstStyle>
          <a:p>
            <a:fld id="{1661F9C1-94F4-454E-8AFB-A0FAB75EBC70}" type="datetimeFigureOut">
              <a:rPr lang="en-AU" smtClean="0"/>
              <a:t>7/04/2015</a:t>
            </a:fld>
            <a:endParaRPr lang="en-AU"/>
          </a:p>
        </p:txBody>
      </p:sp>
      <p:sp>
        <p:nvSpPr>
          <p:cNvPr id="4" name="Slide Image Placeholder 3"/>
          <p:cNvSpPr>
            <a:spLocks noGrp="1" noRot="1" noChangeAspect="1"/>
          </p:cNvSpPr>
          <p:nvPr>
            <p:ph type="sldImg" idx="2"/>
          </p:nvPr>
        </p:nvSpPr>
        <p:spPr>
          <a:xfrm>
            <a:off x="1206500" y="1233488"/>
            <a:ext cx="4445000" cy="333375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751983"/>
            <a:ext cx="5486400" cy="388798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378824"/>
            <a:ext cx="2971800" cy="495426"/>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9378824"/>
            <a:ext cx="2971800" cy="495426"/>
          </a:xfrm>
          <a:prstGeom prst="rect">
            <a:avLst/>
          </a:prstGeom>
        </p:spPr>
        <p:txBody>
          <a:bodyPr vert="horz" lIns="91440" tIns="45720" rIns="91440" bIns="45720" rtlCol="0" anchor="b"/>
          <a:lstStyle>
            <a:lvl1pPr algn="r">
              <a:defRPr sz="1200"/>
            </a:lvl1pPr>
          </a:lstStyle>
          <a:p>
            <a:fld id="{359E9D12-DB10-4DCB-8C82-63E8374E494F}" type="slidenum">
              <a:rPr lang="en-AU" smtClean="0"/>
              <a:t>‹#›</a:t>
            </a:fld>
            <a:endParaRPr lang="en-AU"/>
          </a:p>
        </p:txBody>
      </p:sp>
    </p:spTree>
    <p:extLst>
      <p:ext uri="{BB962C8B-B14F-4D97-AF65-F5344CB8AC3E}">
        <p14:creationId xmlns:p14="http://schemas.microsoft.com/office/powerpoint/2010/main" val="208755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from Australia.</a:t>
            </a:r>
          </a:p>
          <a:p>
            <a:endParaRPr lang="en-AU" dirty="0" smtClean="0"/>
          </a:p>
          <a:p>
            <a:r>
              <a:rPr lang="en-AU" dirty="0" smtClean="0"/>
              <a:t>This is Maree Conway, and welcome to this webinar today</a:t>
            </a:r>
            <a:r>
              <a:rPr lang="en-AU" baseline="0" dirty="0" smtClean="0"/>
              <a:t> which will provide you with an overview of foresight methods.</a:t>
            </a:r>
          </a:p>
          <a:p>
            <a:endParaRPr lang="en-AU" baseline="0" dirty="0" smtClean="0"/>
          </a:p>
          <a:p>
            <a:r>
              <a:rPr lang="en-AU" baseline="0" dirty="0" smtClean="0"/>
              <a:t>The content block is about 30-35 minutes, and we will then have time for questions and discussion.</a:t>
            </a:r>
          </a:p>
          <a:p>
            <a:endParaRPr lang="en-AU" baseline="0" dirty="0" smtClean="0"/>
          </a:p>
          <a:p>
            <a:r>
              <a:rPr lang="en-AU" baseline="0" dirty="0" smtClean="0"/>
              <a:t>You should be able to see a chat box on your screen, and a button marked Q&amp;A – click on that and ask questions as they occur to you – I’ll answer them if I can during the webinar, otherwise we will get to them at the end.</a:t>
            </a:r>
          </a:p>
          <a:p>
            <a:endParaRPr lang="en-AU" baseline="0" dirty="0" smtClean="0"/>
          </a:p>
          <a:p>
            <a:r>
              <a:rPr lang="en-AU" baseline="0" dirty="0" smtClean="0"/>
              <a:t>Okay, let’s get started.</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1</a:t>
            </a:fld>
            <a:endParaRPr lang="en-AU"/>
          </a:p>
        </p:txBody>
      </p:sp>
    </p:spTree>
    <p:extLst>
      <p:ext uri="{BB962C8B-B14F-4D97-AF65-F5344CB8AC3E}">
        <p14:creationId xmlns:p14="http://schemas.microsoft.com/office/powerpoint/2010/main" val="2174701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Swinburne University of Technology</a:t>
            </a:r>
          </a:p>
        </p:txBody>
      </p:sp>
      <p:sp>
        <p:nvSpPr>
          <p:cNvPr id="17715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9DA0BA-E2E1-43DE-8F27-AAB44165B3B6}" type="slidenum">
              <a:rPr lang="en-US" smtClean="0"/>
              <a:pPr fontAlgn="base">
                <a:spcBef>
                  <a:spcPct val="0"/>
                </a:spcBef>
                <a:spcAft>
                  <a:spcPct val="0"/>
                </a:spcAft>
                <a:defRPr/>
              </a:pPr>
              <a:t>10</a:t>
            </a:fld>
            <a:endParaRPr lang="en-US" smtClean="0"/>
          </a:p>
        </p:txBody>
      </p:sp>
      <p:sp>
        <p:nvSpPr>
          <p:cNvPr id="179204" name="Rectangle 2"/>
          <p:cNvSpPr>
            <a:spLocks noGrp="1" noRot="1" noChangeAspect="1" noChangeArrowheads="1" noTextEdit="1"/>
          </p:cNvSpPr>
          <p:nvPr>
            <p:ph type="sldImg"/>
          </p:nvPr>
        </p:nvSpPr>
        <p:spPr bwMode="auto">
          <a:xfrm>
            <a:off x="1206500" y="1233488"/>
            <a:ext cx="4445000" cy="3333750"/>
          </a:xfrm>
          <a:noFill/>
          <a:ln>
            <a:solidFill>
              <a:srgbClr val="000000"/>
            </a:solidFill>
            <a:miter lim="800000"/>
            <a:headEnd/>
            <a:tailEnd/>
          </a:ln>
        </p:spPr>
      </p:sp>
      <p:sp>
        <p:nvSpPr>
          <p:cNvPr id="17920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55613">
              <a:spcBef>
                <a:spcPct val="0"/>
              </a:spcBef>
              <a:defRPr/>
            </a:pPr>
            <a:r>
              <a:rPr lang="en-AU" dirty="0" smtClean="0"/>
              <a:t>Develop a single ‘default future’ which</a:t>
            </a:r>
            <a:r>
              <a:rPr lang="en-AU" baseline="0" dirty="0" smtClean="0"/>
              <a:t> is usually</a:t>
            </a:r>
            <a:r>
              <a:rPr lang="en-AU" dirty="0" smtClean="0"/>
              <a:t> a linear extrapolation of today.</a:t>
            </a:r>
          </a:p>
          <a:p>
            <a:pPr defTabSz="955613">
              <a:spcBef>
                <a:spcPct val="0"/>
              </a:spcBef>
              <a:defRPr/>
            </a:pPr>
            <a:endParaRPr lang="en-AU" dirty="0" smtClean="0"/>
          </a:p>
        </p:txBody>
      </p:sp>
    </p:spTree>
    <p:extLst>
      <p:ext uri="{BB962C8B-B14F-4D97-AF65-F5344CB8AC3E}">
        <p14:creationId xmlns:p14="http://schemas.microsoft.com/office/powerpoint/2010/main" val="380745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xfrm>
            <a:off x="1206500" y="1233488"/>
            <a:ext cx="4445000" cy="3333750"/>
          </a:xfrm>
          <a:noFill/>
          <a:ln>
            <a:solidFill>
              <a:srgbClr val="000000"/>
            </a:solidFill>
            <a:miter lim="800000"/>
            <a:headEnd/>
            <a:tailEnd/>
          </a:ln>
        </p:spPr>
      </p:sp>
      <p:sp>
        <p:nvSpPr>
          <p:cNvPr id="180227" name="Notes Placeholder 2"/>
          <p:cNvSpPr>
            <a:spLocks noGrp="1"/>
          </p:cNvSpPr>
          <p:nvPr>
            <p:ph type="body" idx="1"/>
          </p:nvPr>
        </p:nvSpPr>
        <p:spPr bwMode="auto">
          <a:noFill/>
        </p:spPr>
        <p:txBody>
          <a:bodyPr wrap="square" numCol="1" anchor="t" anchorCtr="0" compatLnSpc="1">
            <a:prstTxWarp prst="textNoShape">
              <a:avLst/>
            </a:prstTxWarp>
          </a:bodyPr>
          <a:lstStyle/>
          <a:p>
            <a:pPr defTabSz="955613">
              <a:spcBef>
                <a:spcPct val="0"/>
              </a:spcBef>
              <a:defRPr/>
            </a:pPr>
            <a:r>
              <a:rPr lang="en-AU" dirty="0" smtClean="0"/>
              <a:t>Because they</a:t>
            </a:r>
            <a:r>
              <a:rPr lang="en-AU" baseline="0" dirty="0" smtClean="0"/>
              <a:t> are fixed, plans o</a:t>
            </a:r>
            <a:r>
              <a:rPr lang="en-AU" dirty="0" smtClean="0"/>
              <a:t>ften lack the flexibility to deal with unexpected changes in the external environment.</a:t>
            </a:r>
          </a:p>
          <a:p>
            <a:pPr eaLnBrk="1" hangingPunct="1">
              <a:spcBef>
                <a:spcPct val="0"/>
              </a:spcBef>
            </a:pPr>
            <a:endParaRPr lang="en-AU" dirty="0" smtClean="0"/>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B907BE-662A-4115-B6E5-2BA402D308A8}" type="slidenum">
              <a:rPr lang="en-AU" smtClean="0"/>
              <a:pPr fontAlgn="base">
                <a:spcBef>
                  <a:spcPct val="0"/>
                </a:spcBef>
                <a:spcAft>
                  <a:spcPct val="0"/>
                </a:spcAft>
                <a:defRPr/>
              </a:pPr>
              <a:t>11</a:t>
            </a:fld>
            <a:endParaRPr lang="en-AU" smtClean="0"/>
          </a:p>
        </p:txBody>
      </p:sp>
    </p:spTree>
    <p:extLst>
      <p:ext uri="{BB962C8B-B14F-4D97-AF65-F5344CB8AC3E}">
        <p14:creationId xmlns:p14="http://schemas.microsoft.com/office/powerpoint/2010/main" val="44224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xfrm>
            <a:off x="1206500" y="1233488"/>
            <a:ext cx="4445000" cy="3333750"/>
          </a:xfrm>
          <a:noFill/>
          <a:ln>
            <a:solidFill>
              <a:srgbClr val="000000"/>
            </a:solidFill>
            <a:miter lim="800000"/>
            <a:headEnd/>
            <a:tailEnd/>
          </a:ln>
        </p:spPr>
      </p:sp>
      <p:sp>
        <p:nvSpPr>
          <p:cNvPr id="181251" name="Notes Placeholder 2"/>
          <p:cNvSpPr>
            <a:spLocks noGrp="1"/>
          </p:cNvSpPr>
          <p:nvPr>
            <p:ph type="body" idx="1"/>
          </p:nvPr>
        </p:nvSpPr>
        <p:spPr bwMode="auto">
          <a:noFill/>
        </p:spPr>
        <p:txBody>
          <a:bodyPr wrap="square" numCol="1" anchor="t" anchorCtr="0" compatLnSpc="1">
            <a:prstTxWarp prst="textNoShape">
              <a:avLst/>
            </a:prstTxWarp>
          </a:bodyPr>
          <a:lstStyle/>
          <a:p>
            <a:pPr defTabSz="955613">
              <a:spcBef>
                <a:spcPct val="0"/>
              </a:spcBef>
              <a:defRPr/>
            </a:pPr>
            <a:r>
              <a:rPr lang="en-AU" dirty="0" smtClean="0">
                <a:solidFill>
                  <a:schemeClr val="tx1"/>
                </a:solidFill>
              </a:rPr>
              <a:t>Usually don’t include any processes for systematically exploring the long term future of the organisation</a:t>
            </a:r>
            <a:r>
              <a:rPr lang="en-AU" baseline="0" dirty="0" smtClean="0">
                <a:solidFill>
                  <a:schemeClr val="tx1"/>
                </a:solidFill>
              </a:rPr>
              <a:t> – think beyond 5 years.</a:t>
            </a:r>
            <a:endParaRPr lang="en-AU" dirty="0" smtClean="0">
              <a:solidFill>
                <a:schemeClr val="tx1"/>
              </a:solidFill>
            </a:endParaRPr>
          </a:p>
          <a:p>
            <a:pPr eaLnBrk="1" hangingPunct="1">
              <a:spcBef>
                <a:spcPct val="0"/>
              </a:spcBef>
            </a:pPr>
            <a:endParaRPr lang="en-AU" dirty="0" smtClean="0"/>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0CCB91-9DEA-49D4-9E67-A0206BFD77A4}" type="slidenum">
              <a:rPr lang="en-AU" smtClean="0"/>
              <a:pPr fontAlgn="base">
                <a:spcBef>
                  <a:spcPct val="0"/>
                </a:spcBef>
                <a:spcAft>
                  <a:spcPct val="0"/>
                </a:spcAft>
                <a:defRPr/>
              </a:pPr>
              <a:t>12</a:t>
            </a:fld>
            <a:endParaRPr lang="en-AU" smtClean="0"/>
          </a:p>
        </p:txBody>
      </p:sp>
    </p:spTree>
    <p:extLst>
      <p:ext uri="{BB962C8B-B14F-4D97-AF65-F5344CB8AC3E}">
        <p14:creationId xmlns:p14="http://schemas.microsoft.com/office/powerpoint/2010/main" val="1004876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xfrm>
            <a:off x="1206500" y="1233488"/>
            <a:ext cx="4445000" cy="3333750"/>
          </a:xfrm>
          <a:noFill/>
          <a:ln>
            <a:solidFill>
              <a:srgbClr val="000000"/>
            </a:solidFill>
            <a:miter lim="800000"/>
            <a:headEnd/>
            <a:tailEnd/>
          </a:ln>
        </p:spPr>
      </p:sp>
      <p:sp>
        <p:nvSpPr>
          <p:cNvPr id="182275" name="Notes Placeholder 2"/>
          <p:cNvSpPr>
            <a:spLocks noGrp="1"/>
          </p:cNvSpPr>
          <p:nvPr>
            <p:ph type="body" idx="1"/>
          </p:nvPr>
        </p:nvSpPr>
        <p:spPr bwMode="auto">
          <a:noFill/>
        </p:spPr>
        <p:txBody>
          <a:bodyPr wrap="square" numCol="1" anchor="t" anchorCtr="0" compatLnSpc="1">
            <a:prstTxWarp prst="textNoShape">
              <a:avLst/>
            </a:prstTxWarp>
          </a:bodyPr>
          <a:lstStyle/>
          <a:p>
            <a:pPr defTabSz="955613">
              <a:spcBef>
                <a:spcPct val="0"/>
              </a:spcBef>
              <a:defRPr/>
            </a:pPr>
            <a:r>
              <a:rPr lang="en-AU" dirty="0" smtClean="0"/>
              <a:t>Tend to rely heavily on quantitative data, suggesting a single outcome, and dismiss validity of qualitative data. </a:t>
            </a:r>
          </a:p>
          <a:p>
            <a:pPr defTabSz="955613">
              <a:spcBef>
                <a:spcPct val="0"/>
              </a:spcBef>
              <a:defRPr/>
            </a:pPr>
            <a:endParaRPr lang="en-AU" dirty="0" smtClean="0"/>
          </a:p>
          <a:p>
            <a:pPr defTabSz="955613">
              <a:spcBef>
                <a:spcPct val="0"/>
              </a:spcBef>
              <a:defRPr/>
            </a:pPr>
            <a:r>
              <a:rPr lang="en-AU" dirty="0" smtClean="0"/>
              <a:t>Quant</a:t>
            </a:r>
            <a:r>
              <a:rPr lang="en-AU" baseline="0" dirty="0" smtClean="0"/>
              <a:t> data thus suggest certainty, qualitative data require discussion to understand and interpret.</a:t>
            </a:r>
            <a:endParaRPr lang="en-AU" dirty="0" smtClean="0"/>
          </a:p>
          <a:p>
            <a:pPr defTabSz="955613">
              <a:spcBef>
                <a:spcPct val="0"/>
              </a:spcBef>
              <a:defRPr/>
            </a:pPr>
            <a:endParaRPr lang="en-AU" dirty="0" smtClean="0"/>
          </a:p>
          <a:p>
            <a:pPr defTabSz="955613">
              <a:spcBef>
                <a:spcPct val="0"/>
              </a:spcBef>
              <a:defRPr/>
            </a:pPr>
            <a:r>
              <a:rPr lang="en-AU" dirty="0" smtClean="0"/>
              <a:t>You need both to understand change fully.</a:t>
            </a:r>
          </a:p>
          <a:p>
            <a:pPr eaLnBrk="1" hangingPunct="1">
              <a:spcBef>
                <a:spcPct val="0"/>
              </a:spcBef>
            </a:pPr>
            <a:endParaRPr lang="en-AU" dirty="0" smtClean="0"/>
          </a:p>
        </p:txBody>
      </p:sp>
      <p:sp>
        <p:nvSpPr>
          <p:cNvPr id="180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9D6B0-7CB4-442C-B6A9-251F81C9310D}" type="slidenum">
              <a:rPr lang="en-AU" smtClean="0"/>
              <a:pPr fontAlgn="base">
                <a:spcBef>
                  <a:spcPct val="0"/>
                </a:spcBef>
                <a:spcAft>
                  <a:spcPct val="0"/>
                </a:spcAft>
                <a:defRPr/>
              </a:pPr>
              <a:t>13</a:t>
            </a:fld>
            <a:endParaRPr lang="en-AU" smtClean="0"/>
          </a:p>
        </p:txBody>
      </p:sp>
    </p:spTree>
    <p:extLst>
      <p:ext uri="{BB962C8B-B14F-4D97-AF65-F5344CB8AC3E}">
        <p14:creationId xmlns:p14="http://schemas.microsoft.com/office/powerpoint/2010/main" val="333953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xfrm>
            <a:off x="1206500" y="1233488"/>
            <a:ext cx="4445000" cy="3333750"/>
          </a:xfrm>
          <a:noFill/>
          <a:ln>
            <a:solidFill>
              <a:srgbClr val="000000"/>
            </a:solidFill>
            <a:miter lim="800000"/>
            <a:headEnd/>
            <a:tailEnd/>
          </a:ln>
        </p:spPr>
      </p:sp>
      <p:sp>
        <p:nvSpPr>
          <p:cNvPr id="183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AU" dirty="0" smtClean="0"/>
              <a:t>Miss potential innovation and strategic options because they don’t challenge organisational assumptions and ideologies about doing business now and into the future.</a:t>
            </a:r>
          </a:p>
          <a:p>
            <a:pPr eaLnBrk="1" hangingPunct="1">
              <a:spcBef>
                <a:spcPct val="0"/>
              </a:spcBef>
            </a:pPr>
            <a:endParaRPr lang="en-AU" dirty="0" smtClean="0"/>
          </a:p>
          <a:p>
            <a:pPr eaLnBrk="1" hangingPunct="1">
              <a:spcBef>
                <a:spcPct val="0"/>
              </a:spcBef>
            </a:pPr>
            <a:r>
              <a:rPr lang="en-AU" dirty="0" smtClean="0"/>
              <a:t>Ignore the opportunity to spend some time in the future to test whether what</a:t>
            </a:r>
            <a:r>
              <a:rPr lang="en-AU" baseline="0" dirty="0" smtClean="0"/>
              <a:t> they do today</a:t>
            </a:r>
            <a:r>
              <a:rPr lang="en-AU" dirty="0" smtClean="0"/>
              <a:t> will be relevant</a:t>
            </a:r>
            <a:r>
              <a:rPr lang="en-AU" baseline="0" dirty="0" smtClean="0"/>
              <a:t> in that future.</a:t>
            </a:r>
            <a:endParaRPr lang="en-AU" dirty="0" smtClean="0"/>
          </a:p>
        </p:txBody>
      </p:sp>
      <p:sp>
        <p:nvSpPr>
          <p:cNvPr id="181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70D636-7340-4467-A0CC-8010C438CAB2}" type="slidenum">
              <a:rPr lang="en-AU" smtClean="0"/>
              <a:pPr fontAlgn="base">
                <a:spcBef>
                  <a:spcPct val="0"/>
                </a:spcBef>
                <a:spcAft>
                  <a:spcPct val="0"/>
                </a:spcAft>
                <a:defRPr/>
              </a:pPr>
              <a:t>14</a:t>
            </a:fld>
            <a:endParaRPr lang="en-AU" smtClean="0"/>
          </a:p>
        </p:txBody>
      </p:sp>
    </p:spTree>
    <p:extLst>
      <p:ext uri="{BB962C8B-B14F-4D97-AF65-F5344CB8AC3E}">
        <p14:creationId xmlns:p14="http://schemas.microsoft.com/office/powerpoint/2010/main" val="2374771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xfrm>
            <a:off x="1206500" y="1233488"/>
            <a:ext cx="4445000" cy="3333750"/>
          </a:xfrm>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pPr defTabSz="955613">
              <a:spcBef>
                <a:spcPct val="0"/>
              </a:spcBef>
              <a:defRPr/>
            </a:pPr>
            <a:r>
              <a:rPr lang="en-AU" sz="1300" dirty="0"/>
              <a:t>And, they usually don’t include any systematic processes for listening to the views of staff, </a:t>
            </a:r>
            <a:r>
              <a:rPr lang="en-AU" sz="1300" b="1" dirty="0"/>
              <a:t>before</a:t>
            </a:r>
            <a:r>
              <a:rPr lang="en-AU" sz="1300" dirty="0"/>
              <a:t> a plan is written.</a:t>
            </a:r>
          </a:p>
          <a:p>
            <a:pPr eaLnBrk="1" hangingPunct="1">
              <a:spcBef>
                <a:spcPct val="0"/>
              </a:spcBef>
            </a:pPr>
            <a:endParaRPr lang="en-AU" dirty="0" smtClean="0"/>
          </a:p>
        </p:txBody>
      </p:sp>
      <p:sp>
        <p:nvSpPr>
          <p:cNvPr id="182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3C82A-9207-4091-9FCE-17CF773B86DA}" type="slidenum">
              <a:rPr lang="en-AU" smtClean="0"/>
              <a:pPr fontAlgn="base">
                <a:spcBef>
                  <a:spcPct val="0"/>
                </a:spcBef>
                <a:spcAft>
                  <a:spcPct val="0"/>
                </a:spcAft>
                <a:defRPr/>
              </a:pPr>
              <a:t>15</a:t>
            </a:fld>
            <a:endParaRPr lang="en-AU" smtClean="0"/>
          </a:p>
        </p:txBody>
      </p:sp>
    </p:spTree>
    <p:extLst>
      <p:ext uri="{BB962C8B-B14F-4D97-AF65-F5344CB8AC3E}">
        <p14:creationId xmlns:p14="http://schemas.microsoft.com/office/powerpoint/2010/main" val="405516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Swinburne University of Technology</a:t>
            </a:r>
          </a:p>
        </p:txBody>
      </p:sp>
      <p:sp>
        <p:nvSpPr>
          <p:cNvPr id="18329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888DC7-EB28-4F97-8278-AECCB0EACFD0}" type="slidenum">
              <a:rPr lang="en-US" smtClean="0"/>
              <a:pPr fontAlgn="base">
                <a:spcBef>
                  <a:spcPct val="0"/>
                </a:spcBef>
                <a:spcAft>
                  <a:spcPct val="0"/>
                </a:spcAft>
                <a:defRPr/>
              </a:pPr>
              <a:t>16</a:t>
            </a:fld>
            <a:endParaRPr lang="en-US" smtClean="0"/>
          </a:p>
        </p:txBody>
      </p:sp>
      <p:sp>
        <p:nvSpPr>
          <p:cNvPr id="185348" name="Rectangle 2"/>
          <p:cNvSpPr>
            <a:spLocks noGrp="1" noRot="1" noChangeAspect="1" noChangeArrowheads="1" noTextEdit="1"/>
          </p:cNvSpPr>
          <p:nvPr>
            <p:ph type="sldImg"/>
          </p:nvPr>
        </p:nvSpPr>
        <p:spPr bwMode="auto">
          <a:xfrm>
            <a:off x="1206500" y="1233488"/>
            <a:ext cx="4445000" cy="3333750"/>
          </a:xfrm>
          <a:noFill/>
          <a:ln>
            <a:solidFill>
              <a:srgbClr val="000000"/>
            </a:solidFill>
            <a:miter lim="800000"/>
            <a:headEnd/>
            <a:tailEnd/>
          </a:ln>
        </p:spPr>
      </p:sp>
      <p:sp>
        <p:nvSpPr>
          <p:cNvPr id="18534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None/>
            </a:pPr>
            <a:r>
              <a:rPr lang="en-AU" dirty="0" smtClean="0"/>
              <a:t>Our current approaches don’t seem to be working anymore</a:t>
            </a:r>
          </a:p>
          <a:p>
            <a:pPr eaLnBrk="1" hangingPunct="1">
              <a:spcBef>
                <a:spcPct val="0"/>
              </a:spcBef>
              <a:buFontTx/>
              <a:buChar char="•"/>
            </a:pPr>
            <a:endParaRPr lang="en-AU" dirty="0" smtClean="0"/>
          </a:p>
          <a:p>
            <a:pPr eaLnBrk="1" hangingPunct="1">
              <a:defRPr/>
            </a:pPr>
            <a:r>
              <a:rPr lang="en-AU" sz="1200" dirty="0" smtClean="0"/>
              <a:t>While the need for planning has never been greater, the relevance of most of today’s planning systems and tools is increasingly </a:t>
            </a:r>
            <a:r>
              <a:rPr lang="en-AU" sz="1200" dirty="0" smtClean="0">
                <a:solidFill>
                  <a:srgbClr val="990000"/>
                </a:solidFill>
              </a:rPr>
              <a:t>marginal</a:t>
            </a:r>
            <a:r>
              <a:rPr lang="en-AU" sz="1200" dirty="0" smtClean="0"/>
              <a:t> (Fuller, 2003).</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i="1" dirty="0" smtClean="0"/>
              <a:t>It may well be that the typical strategic planning exercise now conducted on a regular and formal basis and infused with quantitative data </a:t>
            </a:r>
            <a:r>
              <a:rPr lang="en-AU" sz="1200" i="1" dirty="0" smtClean="0">
                <a:solidFill>
                  <a:srgbClr val="990000"/>
                </a:solidFill>
              </a:rPr>
              <a:t>misses the essence of the concept of strategy and what is involved in thinking strategically </a:t>
            </a:r>
            <a:r>
              <a:rPr lang="en-AU" sz="1200" i="1" dirty="0" smtClean="0"/>
              <a:t>(</a:t>
            </a:r>
            <a:r>
              <a:rPr lang="en-AU" sz="1200" i="1" dirty="0" err="1" smtClean="0"/>
              <a:t>Sidorowicz</a:t>
            </a:r>
            <a:r>
              <a:rPr lang="en-AU" sz="1200" i="1" dirty="0" smtClean="0"/>
              <a:t>, 2000).</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i="1" dirty="0" smtClean="0"/>
              <a:t>A major assumption of the strategic planning literature … is that all of these terms [strategy, planning] necessarily go together.  [That is] Strategy formation is a planning process, designed or supported by planners, to plan in order to produce plans” (</a:t>
            </a:r>
            <a:r>
              <a:rPr lang="en-AU" sz="1200" i="1" dirty="0" err="1" smtClean="0"/>
              <a:t>Mintzberg</a:t>
            </a:r>
            <a:r>
              <a:rPr lang="en-AU" sz="1200" i="1" dirty="0" smtClean="0"/>
              <a:t>, 1994).</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i="1" dirty="0" smtClean="0"/>
          </a:p>
          <a:p>
            <a:pPr eaLnBrk="1" hangingPunct="1">
              <a:spcBef>
                <a:spcPct val="0"/>
              </a:spcBef>
            </a:pPr>
            <a:r>
              <a:rPr lang="en-AU" i="1" dirty="0" smtClean="0"/>
              <a:t>The literature also suggests that strategy often fails even after extensive ‘planning because of the inability of organisations to read signals of change and discontinuity in the external environment. That</a:t>
            </a:r>
            <a:r>
              <a:rPr lang="en-AU" i="1" baseline="0" dirty="0" smtClean="0"/>
              <a:t> is, they didn’t scan.</a:t>
            </a:r>
            <a:endParaRPr lang="en-AU" i="1" dirty="0" smtClean="0"/>
          </a:p>
          <a:p>
            <a:pPr eaLnBrk="1" hangingPunct="1">
              <a:spcBef>
                <a:spcPct val="0"/>
              </a:spcBef>
            </a:pPr>
            <a:endParaRPr lang="en-AU" dirty="0" smtClean="0"/>
          </a:p>
          <a:p>
            <a:pPr eaLnBrk="1" hangingPunct="1">
              <a:spcBef>
                <a:spcPct val="0"/>
              </a:spcBef>
            </a:pPr>
            <a:r>
              <a:rPr lang="en-AU" dirty="0" smtClean="0"/>
              <a:t>Strategy is about the future.  If our planning systems don’t include a step where the future is considered, it should be no surprise that strategy often fails</a:t>
            </a:r>
            <a:r>
              <a:rPr lang="en-AU" baseline="0" dirty="0" smtClean="0"/>
              <a:t> when it actually connects with the future.</a:t>
            </a:r>
          </a:p>
          <a:p>
            <a:pPr eaLnBrk="1" hangingPunct="1">
              <a:spcBef>
                <a:spcPct val="0"/>
              </a:spcBef>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eaLnBrk="1" hangingPunct="1">
              <a:defRPr/>
            </a:pPr>
            <a:endParaRPr lang="en-AU" sz="1200" dirty="0"/>
          </a:p>
        </p:txBody>
      </p:sp>
    </p:spTree>
    <p:extLst>
      <p:ext uri="{BB962C8B-B14F-4D97-AF65-F5344CB8AC3E}">
        <p14:creationId xmlns:p14="http://schemas.microsoft.com/office/powerpoint/2010/main" val="2662439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Foresight is not the only framework</a:t>
            </a:r>
            <a:r>
              <a:rPr lang="en-AU" baseline="0" dirty="0" smtClean="0"/>
              <a:t> available </a:t>
            </a:r>
            <a:r>
              <a:rPr lang="en-AU" dirty="0" smtClean="0"/>
              <a:t>for challenging conventional thinking and moving us beyond the status quo. Here are a few.</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17</a:t>
            </a:fld>
            <a:endParaRPr lang="en-AU"/>
          </a:p>
        </p:txBody>
      </p:sp>
    </p:spTree>
    <p:extLst>
      <p:ext uri="{BB962C8B-B14F-4D97-AF65-F5344CB8AC3E}">
        <p14:creationId xmlns:p14="http://schemas.microsoft.com/office/powerpoint/2010/main" val="3445143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these frameworks seek to move us to new thinking spaces, beyond the status</a:t>
            </a:r>
            <a:r>
              <a:rPr lang="en-AU" baseline="0" dirty="0" smtClean="0"/>
              <a:t> quo, beyond the conventional.</a:t>
            </a:r>
          </a:p>
          <a:p>
            <a:endParaRPr lang="en-AU" baseline="0" dirty="0" smtClean="0"/>
          </a:p>
          <a:p>
            <a:r>
              <a:rPr lang="en-AU" baseline="0" dirty="0" smtClean="0"/>
              <a:t>The aim is to create divergence in thinking to identify a wider range of choices than were apparent before – it is about moving beyond the boundaries of conventional knowledge into the realm of what we don’t know we know.</a:t>
            </a:r>
          </a:p>
          <a:p>
            <a:endParaRPr lang="en-AU" baseline="0" dirty="0" smtClean="0"/>
          </a:p>
          <a:p>
            <a:r>
              <a:rPr lang="en-AU" baseline="0" dirty="0" smtClean="0"/>
              <a:t>Then moving to the process of converging that thinking to what is realistic and feasible to implement today.</a:t>
            </a:r>
          </a:p>
          <a:p>
            <a:endParaRPr lang="en-AU" baseline="0" dirty="0" smtClean="0"/>
          </a:p>
          <a:p>
            <a:r>
              <a:rPr lang="en-AU" baseline="0" dirty="0" smtClean="0"/>
              <a:t>If we start with what we know about the past and present, and not explore beyond that into possible futures, we will be creating strategy that is more of today – and that is unlikely to be useful.</a:t>
            </a:r>
          </a:p>
        </p:txBody>
      </p:sp>
      <p:sp>
        <p:nvSpPr>
          <p:cNvPr id="4" name="Slide Number Placeholder 3"/>
          <p:cNvSpPr>
            <a:spLocks noGrp="1"/>
          </p:cNvSpPr>
          <p:nvPr>
            <p:ph type="sldNum" sz="quarter" idx="10"/>
          </p:nvPr>
        </p:nvSpPr>
        <p:spPr/>
        <p:txBody>
          <a:bodyPr/>
          <a:lstStyle/>
          <a:p>
            <a:fld id="{359E9D12-DB10-4DCB-8C82-63E8374E494F}" type="slidenum">
              <a:rPr lang="en-AU" smtClean="0"/>
              <a:t>18</a:t>
            </a:fld>
            <a:endParaRPr lang="en-AU"/>
          </a:p>
        </p:txBody>
      </p:sp>
    </p:spTree>
    <p:extLst>
      <p:ext uri="{BB962C8B-B14F-4D97-AF65-F5344CB8AC3E}">
        <p14:creationId xmlns:p14="http://schemas.microsoft.com/office/powerpoint/2010/main" val="2006832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19</a:t>
            </a:fld>
            <a:endParaRPr lang="en-AU"/>
          </a:p>
        </p:txBody>
      </p:sp>
    </p:spTree>
    <p:extLst>
      <p:ext uri="{BB962C8B-B14F-4D97-AF65-F5344CB8AC3E}">
        <p14:creationId xmlns:p14="http://schemas.microsoft.com/office/powerpoint/2010/main" val="258321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2</a:t>
            </a:fld>
            <a:endParaRPr lang="en-AU"/>
          </a:p>
        </p:txBody>
      </p:sp>
    </p:spTree>
    <p:extLst>
      <p:ext uri="{BB962C8B-B14F-4D97-AF65-F5344CB8AC3E}">
        <p14:creationId xmlns:p14="http://schemas.microsoft.com/office/powerpoint/2010/main" val="2934899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AU" dirty="0" smtClean="0"/>
              <a:t>The foresight toolbox is full. Not all these methods are unique to foresight – all help in one way or another to explore the future.</a:t>
            </a:r>
          </a:p>
          <a:p>
            <a:pPr>
              <a:lnSpc>
                <a:spcPct val="120000"/>
              </a:lnSpc>
            </a:pPr>
            <a:endParaRPr lang="en-AU" dirty="0" smtClean="0"/>
          </a:p>
          <a:p>
            <a:pPr>
              <a:lnSpc>
                <a:spcPct val="120000"/>
              </a:lnSpc>
            </a:pPr>
            <a:endParaRPr lang="en-AU" dirty="0" smtClean="0"/>
          </a:p>
          <a:p>
            <a:pPr>
              <a:lnSpc>
                <a:spcPct val="120000"/>
              </a:lnSpc>
            </a:pPr>
            <a:r>
              <a:rPr lang="en-AU" b="1" dirty="0" smtClean="0"/>
              <a:t>Creativity based</a:t>
            </a:r>
            <a:r>
              <a:rPr lang="en-AU" dirty="0" smtClean="0"/>
              <a:t>: original/ imaginative thinking</a:t>
            </a:r>
          </a:p>
          <a:p>
            <a:pPr>
              <a:lnSpc>
                <a:spcPct val="120000"/>
              </a:lnSpc>
            </a:pPr>
            <a:r>
              <a:rPr lang="en-AU" b="1" dirty="0" smtClean="0"/>
              <a:t>Expertise based</a:t>
            </a:r>
            <a:r>
              <a:rPr lang="en-AU" dirty="0" smtClean="0"/>
              <a:t>: experts in particular area</a:t>
            </a:r>
          </a:p>
          <a:p>
            <a:pPr>
              <a:lnSpc>
                <a:spcPct val="120000"/>
              </a:lnSpc>
            </a:pPr>
            <a:r>
              <a:rPr lang="en-AU" b="1" dirty="0" smtClean="0"/>
              <a:t>Interaction based</a:t>
            </a:r>
            <a:r>
              <a:rPr lang="en-AU" dirty="0" smtClean="0"/>
              <a:t>: bringing experts together and/or crowdsourcing approaches</a:t>
            </a:r>
          </a:p>
          <a:p>
            <a:pPr>
              <a:lnSpc>
                <a:spcPct val="120000"/>
              </a:lnSpc>
            </a:pPr>
            <a:r>
              <a:rPr lang="en-AU" b="1" dirty="0" smtClean="0"/>
              <a:t>Evidence based</a:t>
            </a:r>
            <a:r>
              <a:rPr lang="en-AU" dirty="0" smtClean="0"/>
              <a:t>: quantitative, forecasting a particular phenomenon</a:t>
            </a:r>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20</a:t>
            </a:fld>
            <a:endParaRPr lang="en-AU"/>
          </a:p>
        </p:txBody>
      </p:sp>
    </p:spTree>
    <p:extLst>
      <p:ext uri="{BB962C8B-B14F-4D97-AF65-F5344CB8AC3E}">
        <p14:creationId xmlns:p14="http://schemas.microsoft.com/office/powerpoint/2010/main" val="2375647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Generic Foresight Process</a:t>
            </a:r>
            <a:r>
              <a:rPr lang="en-AU" baseline="0" dirty="0" smtClean="0"/>
              <a:t> developed by Joseph </a:t>
            </a:r>
            <a:r>
              <a:rPr lang="en-AU" baseline="0" dirty="0" err="1" smtClean="0"/>
              <a:t>Voros</a:t>
            </a:r>
            <a:r>
              <a:rPr lang="en-AU" baseline="0" dirty="0" smtClean="0"/>
              <a:t> while we were working together at Swinburne University of Technology is the framework I use for ensuring I follow a deep foresight process and select methods relevant to each stage of the process.</a:t>
            </a:r>
          </a:p>
          <a:p>
            <a:endParaRPr lang="en-AU" baseline="0" dirty="0" smtClean="0"/>
          </a:p>
          <a:p>
            <a:r>
              <a:rPr lang="en-AU" baseline="0" dirty="0" smtClean="0"/>
              <a:t>This diagram makes it look linear and but iterative, and independent in reality.</a:t>
            </a:r>
          </a:p>
          <a:p>
            <a:endParaRPr lang="en-AU" baseline="0" dirty="0" smtClean="0"/>
          </a:p>
          <a:p>
            <a:r>
              <a:rPr lang="en-AU" baseline="0" dirty="0" smtClean="0"/>
              <a:t>EXPLAIN</a:t>
            </a:r>
          </a:p>
          <a:p>
            <a:endParaRPr lang="en-AU" baseline="0" dirty="0" smtClean="0"/>
          </a:p>
          <a:p>
            <a:r>
              <a:rPr lang="en-AU" baseline="0" dirty="0" smtClean="0"/>
              <a:t>Okay, let’s look at each method group individually.</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21</a:t>
            </a:fld>
            <a:endParaRPr lang="en-AU"/>
          </a:p>
        </p:txBody>
      </p:sp>
    </p:spTree>
    <p:extLst>
      <p:ext uri="{BB962C8B-B14F-4D97-AF65-F5344CB8AC3E}">
        <p14:creationId xmlns:p14="http://schemas.microsoft.com/office/powerpoint/2010/main" val="1502039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0" y="1233488"/>
            <a:ext cx="4445000" cy="3333750"/>
          </a:xfrm>
        </p:spPr>
      </p:sp>
      <p:sp>
        <p:nvSpPr>
          <p:cNvPr id="3" name="Notes Placeholder 2"/>
          <p:cNvSpPr>
            <a:spLocks noGrp="1"/>
          </p:cNvSpPr>
          <p:nvPr>
            <p:ph type="body" idx="1"/>
          </p:nvPr>
        </p:nvSpPr>
        <p:spPr/>
        <p:txBody>
          <a:bodyPr/>
          <a:lstStyle/>
          <a:p>
            <a:r>
              <a:rPr lang="en-AU" dirty="0" smtClean="0"/>
              <a:t>Provides the raw information to inform your thinking</a:t>
            </a:r>
            <a:r>
              <a:rPr lang="en-AU" baseline="0" dirty="0" smtClean="0"/>
              <a:t> about what’s happening in the external environment today AND how it will evolve into the future.</a:t>
            </a:r>
            <a:endParaRPr lang="en-AU" dirty="0" smtClean="0"/>
          </a:p>
          <a:p>
            <a:endParaRPr lang="en-AU" dirty="0" smtClean="0"/>
          </a:p>
          <a:p>
            <a:r>
              <a:rPr lang="en-AU" b="1" dirty="0" smtClean="0"/>
              <a:t>Never kid yourself that your thinking is strong enough to not need informing.  Every organisation needs to scan systematically and on a continuing basis</a:t>
            </a:r>
            <a:r>
              <a:rPr lang="en-AU" b="1" baseline="0" dirty="0" smtClean="0"/>
              <a:t> to understand what’s coming and to recognise the early warning signals of change.</a:t>
            </a:r>
            <a:endParaRPr lang="en-AU" b="1" dirty="0" smtClean="0"/>
          </a:p>
          <a:p>
            <a:endParaRPr lang="en-AU" b="1" dirty="0" smtClean="0"/>
          </a:p>
          <a:p>
            <a:endParaRPr lang="en-AU" dirty="0"/>
          </a:p>
        </p:txBody>
      </p:sp>
      <p:sp>
        <p:nvSpPr>
          <p:cNvPr id="4" name="Slide Number Placeholder 3"/>
          <p:cNvSpPr>
            <a:spLocks noGrp="1"/>
          </p:cNvSpPr>
          <p:nvPr>
            <p:ph type="sldNum" sz="quarter" idx="10"/>
          </p:nvPr>
        </p:nvSpPr>
        <p:spPr/>
        <p:txBody>
          <a:bodyPr/>
          <a:lstStyle/>
          <a:p>
            <a:fld id="{B1EAE67A-74CD-483E-A14D-50CF02AED8E8}" type="slidenum">
              <a:rPr lang="en-AU" smtClean="0">
                <a:solidFill>
                  <a:prstClr val="black"/>
                </a:solidFill>
              </a:rPr>
              <a:pPr/>
              <a:t>22</a:t>
            </a:fld>
            <a:endParaRPr lang="en-AU">
              <a:solidFill>
                <a:prstClr val="black"/>
              </a:solidFill>
            </a:endParaRPr>
          </a:p>
        </p:txBody>
      </p:sp>
    </p:spTree>
    <p:extLst>
      <p:ext uri="{BB962C8B-B14F-4D97-AF65-F5344CB8AC3E}">
        <p14:creationId xmlns:p14="http://schemas.microsoft.com/office/powerpoint/2010/main" val="322390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There are two levels to the input stage. You are looking for information about the forces of change shaping your industry.</a:t>
            </a:r>
          </a:p>
          <a:p>
            <a:endParaRPr lang="en-AU" baseline="0" dirty="0" smtClean="0"/>
          </a:p>
          <a:p>
            <a:r>
              <a:rPr lang="en-AU" baseline="0" dirty="0" smtClean="0"/>
              <a:t>Scanning at the industry level typically takes the form of competitor or competitive analysis, market analysis, benchmarking etc. You can get this information quite readily.</a:t>
            </a:r>
          </a:p>
          <a:p>
            <a:endParaRPr lang="en-AU" baseline="0" dirty="0" smtClean="0"/>
          </a:p>
          <a:p>
            <a:r>
              <a:rPr lang="en-AU" baseline="0" dirty="0" smtClean="0"/>
              <a:t>There are no benchmarks for the future, however, so identifying the change forces most relevant for your organisation is the first step in a foresight process.</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9094D315-EE25-4C44-80E7-B980D5E5133D}" type="slidenum">
              <a:rPr lang="en-AU" smtClean="0"/>
              <a:pPr/>
              <a:t>23</a:t>
            </a:fld>
            <a:endParaRPr lang="en-AU"/>
          </a:p>
        </p:txBody>
      </p:sp>
    </p:spTree>
    <p:extLst>
      <p:ext uri="{BB962C8B-B14F-4D97-AF65-F5344CB8AC3E}">
        <p14:creationId xmlns:p14="http://schemas.microsoft.com/office/powerpoint/2010/main" val="1089998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two main methods I use are scanning and Delphi.</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24</a:t>
            </a:fld>
            <a:endParaRPr lang="en-AU"/>
          </a:p>
        </p:txBody>
      </p:sp>
    </p:spTree>
    <p:extLst>
      <p:ext uri="{BB962C8B-B14F-4D97-AF65-F5344CB8AC3E}">
        <p14:creationId xmlns:p14="http://schemas.microsoft.com/office/powerpoint/2010/main" val="3336505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F9DC2-2F4C-41E3-9C4D-EEDBC937E3B6}" type="slidenum">
              <a:rPr lang="en-AU" smtClean="0"/>
              <a:pPr fontAlgn="base">
                <a:spcBef>
                  <a:spcPct val="0"/>
                </a:spcBef>
                <a:spcAft>
                  <a:spcPct val="0"/>
                </a:spcAft>
                <a:defRPr/>
              </a:pPr>
              <a:t>25</a:t>
            </a:fld>
            <a:endParaRPr lang="en-AU" smtClean="0"/>
          </a:p>
        </p:txBody>
      </p:sp>
      <p:sp>
        <p:nvSpPr>
          <p:cNvPr id="234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45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1598759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Apply the integral framework I</a:t>
            </a:r>
            <a:r>
              <a:rPr lang="en-AU" baseline="0" dirty="0" smtClean="0"/>
              <a:t> mentioned earlier to scanning gives you an idea about the importance of taking a holistic perspective.</a:t>
            </a:r>
          </a:p>
          <a:p>
            <a:endParaRPr lang="en-AU" baseline="0" dirty="0" smtClean="0"/>
          </a:p>
          <a:p>
            <a:r>
              <a:rPr lang="en-AU" baseline="0" dirty="0" smtClean="0"/>
              <a:t>Concentrate on the right hand side and you will capture half the story. People implement change, and so you must spend time scanning on the left hand side to be able to build the complete story about change influencing your organisation.</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26</a:t>
            </a:fld>
            <a:endParaRPr lang="en-AU"/>
          </a:p>
        </p:txBody>
      </p:sp>
    </p:spTree>
    <p:extLst>
      <p:ext uri="{BB962C8B-B14F-4D97-AF65-F5344CB8AC3E}">
        <p14:creationId xmlns:p14="http://schemas.microsoft.com/office/powerpoint/2010/main" val="2969936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27</a:t>
            </a:fld>
            <a:endParaRPr lang="en-AU"/>
          </a:p>
        </p:txBody>
      </p:sp>
    </p:spTree>
    <p:extLst>
      <p:ext uri="{BB962C8B-B14F-4D97-AF65-F5344CB8AC3E}">
        <p14:creationId xmlns:p14="http://schemas.microsoft.com/office/powerpoint/2010/main" val="2750082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A7821-EA50-4585-8238-A9BC214651C9}" type="slidenum">
              <a:rPr lang="en-AU">
                <a:solidFill>
                  <a:srgbClr val="000000"/>
                </a:solidFill>
              </a:rPr>
              <a:pPr/>
              <a:t>28</a:t>
            </a:fld>
            <a:endParaRPr lang="en-AU">
              <a:solidFill>
                <a:srgbClr val="000000"/>
              </a:solidFill>
            </a:endParaRPr>
          </a:p>
        </p:txBody>
      </p:sp>
      <p:sp>
        <p:nvSpPr>
          <p:cNvPr id="95234" name="Rectangle 2"/>
          <p:cNvSpPr>
            <a:spLocks noGrp="1" noRot="1" noChangeAspect="1" noChangeArrowheads="1" noTextEdit="1"/>
          </p:cNvSpPr>
          <p:nvPr>
            <p:ph type="sldImg"/>
          </p:nvPr>
        </p:nvSpPr>
        <p:spPr>
          <a:xfrm>
            <a:off x="676275" y="822325"/>
            <a:ext cx="5370513" cy="4029075"/>
          </a:xfrm>
          <a:ln/>
        </p:spPr>
      </p:sp>
      <p:sp>
        <p:nvSpPr>
          <p:cNvPr id="95235" name="Rectangle 3"/>
          <p:cNvSpPr>
            <a:spLocks noGrp="1" noChangeArrowheads="1"/>
          </p:cNvSpPr>
          <p:nvPr>
            <p:ph type="body" idx="1"/>
          </p:nvPr>
        </p:nvSpPr>
        <p:spPr>
          <a:xfrm>
            <a:off x="906736" y="5102025"/>
            <a:ext cx="4908499" cy="4853773"/>
          </a:xfrm>
        </p:spPr>
        <p:txBody>
          <a:bodyPr/>
          <a:lstStyle/>
          <a:p>
            <a:r>
              <a:rPr lang="en-AU"/>
              <a:t>Introduce these by saying nothing and just letting people read them. There will shortly be some laughs, which is the idea. Wait a minute or so until everyone has read them, then comment on each. Wright Bros; Yuri Gargarin; Beatles, etc. “I also usually put in one by Bill Gates in 1982: “640K of RAM ought to be enough for anybody…”</a:t>
            </a:r>
          </a:p>
          <a:p>
            <a:endParaRPr lang="en-AU"/>
          </a:p>
          <a:p>
            <a:r>
              <a:rPr lang="en-AU"/>
              <a:t>All of these people were experts in their fields; not stupid, just too expert for their own good.</a:t>
            </a:r>
          </a:p>
        </p:txBody>
      </p:sp>
    </p:spTree>
    <p:extLst>
      <p:ext uri="{BB962C8B-B14F-4D97-AF65-F5344CB8AC3E}">
        <p14:creationId xmlns:p14="http://schemas.microsoft.com/office/powerpoint/2010/main" val="2967757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0" y="1233488"/>
            <a:ext cx="4445000" cy="3333750"/>
          </a:xfrm>
        </p:spPr>
      </p:sp>
      <p:sp>
        <p:nvSpPr>
          <p:cNvPr id="3" name="Notes Placeholder 2"/>
          <p:cNvSpPr>
            <a:spLocks noGrp="1"/>
          </p:cNvSpPr>
          <p:nvPr>
            <p:ph type="body" idx="1"/>
          </p:nvPr>
        </p:nvSpPr>
        <p:spPr/>
        <p:txBody>
          <a:bodyPr/>
          <a:lstStyle/>
          <a:p>
            <a:r>
              <a:rPr lang="en-AU" dirty="0" smtClean="0"/>
              <a:t>Analysis</a:t>
            </a:r>
            <a:r>
              <a:rPr lang="en-AU" baseline="0" dirty="0" smtClean="0"/>
              <a:t> is about working out what’s relevant and important for your organisation. What really matters?</a:t>
            </a:r>
          </a:p>
          <a:p>
            <a:endParaRPr lang="en-AU" baseline="0" dirty="0" smtClean="0"/>
          </a:p>
          <a:p>
            <a:r>
              <a:rPr lang="en-AU" baseline="0" dirty="0" smtClean="0"/>
              <a:t>It’s also about organising and presenting the information so it makes sense for your organisation.</a:t>
            </a:r>
          </a:p>
        </p:txBody>
      </p:sp>
      <p:sp>
        <p:nvSpPr>
          <p:cNvPr id="4" name="Slide Number Placeholder 3"/>
          <p:cNvSpPr>
            <a:spLocks noGrp="1"/>
          </p:cNvSpPr>
          <p:nvPr>
            <p:ph type="sldNum" sz="quarter" idx="10"/>
          </p:nvPr>
        </p:nvSpPr>
        <p:spPr/>
        <p:txBody>
          <a:bodyPr/>
          <a:lstStyle/>
          <a:p>
            <a:fld id="{B1EAE67A-74CD-483E-A14D-50CF02AED8E8}" type="slidenum">
              <a:rPr lang="en-AU" smtClean="0">
                <a:solidFill>
                  <a:prstClr val="black"/>
                </a:solidFill>
              </a:rPr>
              <a:pPr/>
              <a:t>29</a:t>
            </a:fld>
            <a:endParaRPr lang="en-AU">
              <a:solidFill>
                <a:prstClr val="black"/>
              </a:solidFill>
            </a:endParaRPr>
          </a:p>
        </p:txBody>
      </p:sp>
    </p:spTree>
    <p:extLst>
      <p:ext uri="{BB962C8B-B14F-4D97-AF65-F5344CB8AC3E}">
        <p14:creationId xmlns:p14="http://schemas.microsoft.com/office/powerpoint/2010/main" val="5345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Before we get</a:t>
            </a:r>
            <a:r>
              <a:rPr lang="en-AU" baseline="0" dirty="0" smtClean="0"/>
              <a:t> to the methods, it’s important to spend a little time on the broad context – why do foresight work in the first place?</a:t>
            </a:r>
          </a:p>
          <a:p>
            <a:endParaRPr lang="en-AU" baseline="0" dirty="0" smtClean="0"/>
          </a:p>
          <a:p>
            <a:r>
              <a:rPr lang="en-AU" baseline="0" dirty="0" smtClean="0"/>
              <a:t>I knew nothing about foresight in a strategic sense until 1999 when the then VC of Swinburne University of Technology where I was then working asked me to ‘do’ foresight. After googling it when I went back to my office, working to implement it at Swinburne and eventually leaving Victoria University in 2007, I can safely say that doing foresight changed my life – not only my career, but how I think.</a:t>
            </a:r>
          </a:p>
          <a:p>
            <a:endParaRPr lang="en-AU" baseline="0" dirty="0" smtClean="0"/>
          </a:p>
          <a:p>
            <a:r>
              <a:rPr lang="en-AU" baseline="0" dirty="0" smtClean="0"/>
              <a:t>That’s a conversation for another day, the key point is that foresight allows you to see the world through different filters, different lenses and to think differently about the future.</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3</a:t>
            </a:fld>
            <a:endParaRPr lang="en-AU"/>
          </a:p>
        </p:txBody>
      </p:sp>
    </p:spTree>
    <p:extLst>
      <p:ext uri="{BB962C8B-B14F-4D97-AF65-F5344CB8AC3E}">
        <p14:creationId xmlns:p14="http://schemas.microsoft.com/office/powerpoint/2010/main" val="1953127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a:t>
            </a:r>
            <a:r>
              <a:rPr lang="en-AU" baseline="0" dirty="0" smtClean="0"/>
              <a:t> are probably familiar with most of these methods.</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30</a:t>
            </a:fld>
            <a:endParaRPr lang="en-AU"/>
          </a:p>
        </p:txBody>
      </p:sp>
    </p:spTree>
    <p:extLst>
      <p:ext uri="{BB962C8B-B14F-4D97-AF65-F5344CB8AC3E}">
        <p14:creationId xmlns:p14="http://schemas.microsoft.com/office/powerpoint/2010/main" val="1801489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AU" dirty="0" smtClean="0">
                <a:latin typeface="Euphemia" panose="020B0503040102020104" pitchFamily="34" charset="0"/>
              </a:rPr>
              <a:t>Developed by Jerome C Glenn in 1971 at Antioch Graduate School of Education.</a:t>
            </a:r>
          </a:p>
          <a:p>
            <a:pPr eaLnBrk="1" hangingPunct="1">
              <a:lnSpc>
                <a:spcPct val="120000"/>
              </a:lnSpc>
            </a:pPr>
            <a:r>
              <a:rPr lang="en-AU" dirty="0" smtClean="0">
                <a:latin typeface="Euphemia" panose="020B0503040102020104" pitchFamily="34" charset="0"/>
              </a:rPr>
              <a:t>Approach for exploring possible impacts of trends now and into the future.</a:t>
            </a:r>
          </a:p>
          <a:p>
            <a:pPr eaLnBrk="1" hangingPunct="1">
              <a:lnSpc>
                <a:spcPct val="120000"/>
              </a:lnSpc>
            </a:pPr>
            <a:r>
              <a:rPr lang="en-AU" dirty="0" smtClean="0">
                <a:latin typeface="Euphemia" panose="020B0503040102020104" pitchFamily="34" charset="0"/>
              </a:rPr>
              <a:t>Projects possible cause and effect relationships between a trend and the changes that could ripple out from it.</a:t>
            </a:r>
          </a:p>
          <a:p>
            <a:pPr>
              <a:lnSpc>
                <a:spcPct val="120000"/>
              </a:lnSpc>
              <a:buFont typeface="Arial" charset="0"/>
              <a:buChar char="•"/>
              <a:defRPr/>
            </a:pPr>
            <a:r>
              <a:rPr lang="en-AU" dirty="0" smtClean="0">
                <a:latin typeface="Euphemia" panose="020B0503040102020104" pitchFamily="34" charset="0"/>
              </a:rPr>
              <a:t>Clarifies connections/correlations between trends –but, not necessarily cause and effect.</a:t>
            </a:r>
          </a:p>
          <a:p>
            <a:pPr>
              <a:lnSpc>
                <a:spcPct val="120000"/>
              </a:lnSpc>
              <a:buFont typeface="Arial" charset="0"/>
              <a:buChar char="•"/>
              <a:defRPr/>
            </a:pPr>
            <a:r>
              <a:rPr lang="en-AU" dirty="0" smtClean="0">
                <a:latin typeface="Euphemia" panose="020B0503040102020104" pitchFamily="34" charset="0"/>
              </a:rPr>
              <a:t>Identifies issues that may need to be addressed today to prevent an undesirable outcome.</a:t>
            </a:r>
          </a:p>
          <a:p>
            <a:pPr>
              <a:lnSpc>
                <a:spcPct val="120000"/>
              </a:lnSpc>
              <a:buFont typeface="Arial" charset="0"/>
              <a:buChar char="•"/>
              <a:defRPr/>
            </a:pPr>
            <a:r>
              <a:rPr lang="en-AU" dirty="0" smtClean="0">
                <a:latin typeface="Euphemia" panose="020B0503040102020104" pitchFamily="34" charset="0"/>
              </a:rPr>
              <a:t>Identifies issues that need to be influenced today to ensure positive outcome.</a:t>
            </a:r>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31</a:t>
            </a:fld>
            <a:endParaRPr lang="en-AU"/>
          </a:p>
        </p:txBody>
      </p:sp>
    </p:spTree>
    <p:extLst>
      <p:ext uri="{BB962C8B-B14F-4D97-AF65-F5344CB8AC3E}">
        <p14:creationId xmlns:p14="http://schemas.microsoft.com/office/powerpoint/2010/main" val="1080662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0" y="1233488"/>
            <a:ext cx="4445000" cy="3333750"/>
          </a:xfrm>
        </p:spPr>
      </p:sp>
      <p:sp>
        <p:nvSpPr>
          <p:cNvPr id="3" name="Notes Placeholder 2"/>
          <p:cNvSpPr>
            <a:spLocks noGrp="1"/>
          </p:cNvSpPr>
          <p:nvPr>
            <p:ph type="body" idx="1"/>
          </p:nvPr>
        </p:nvSpPr>
        <p:spPr/>
        <p:txBody>
          <a:bodyPr/>
          <a:lstStyle/>
          <a:p>
            <a:r>
              <a:rPr lang="en-AU" dirty="0" smtClean="0"/>
              <a:t>This level is about system dynamics – and about meaning.</a:t>
            </a:r>
          </a:p>
          <a:p>
            <a:endParaRPr lang="en-AU" dirty="0" smtClean="0"/>
          </a:p>
          <a:p>
            <a:r>
              <a:rPr lang="en-AU" dirty="0" smtClean="0"/>
              <a:t>Assumption</a:t>
            </a:r>
            <a:r>
              <a:rPr lang="en-AU" baseline="0" dirty="0" smtClean="0"/>
              <a:t> walls pop up here – what a trend means to one person will be different to another.  </a:t>
            </a:r>
          </a:p>
          <a:p>
            <a:endParaRPr lang="en-AU" baseline="0" dirty="0" smtClean="0"/>
          </a:p>
          <a:p>
            <a:r>
              <a:rPr lang="en-AU" baseline="0" dirty="0" smtClean="0"/>
              <a:t>Aim to build a shared view of the shape of the future for your organisation.</a:t>
            </a:r>
            <a:endParaRPr lang="en-AU" dirty="0"/>
          </a:p>
        </p:txBody>
      </p:sp>
      <p:sp>
        <p:nvSpPr>
          <p:cNvPr id="4" name="Slide Number Placeholder 3"/>
          <p:cNvSpPr>
            <a:spLocks noGrp="1"/>
          </p:cNvSpPr>
          <p:nvPr>
            <p:ph type="sldNum" sz="quarter" idx="10"/>
          </p:nvPr>
        </p:nvSpPr>
        <p:spPr/>
        <p:txBody>
          <a:bodyPr/>
          <a:lstStyle/>
          <a:p>
            <a:fld id="{B1EAE67A-74CD-483E-A14D-50CF02AED8E8}" type="slidenum">
              <a:rPr lang="en-AU" smtClean="0">
                <a:solidFill>
                  <a:prstClr val="black"/>
                </a:solidFill>
              </a:rPr>
              <a:pPr/>
              <a:t>32</a:t>
            </a:fld>
            <a:endParaRPr lang="en-AU">
              <a:solidFill>
                <a:prstClr val="black"/>
              </a:solidFill>
            </a:endParaRPr>
          </a:p>
        </p:txBody>
      </p:sp>
    </p:spTree>
    <p:extLst>
      <p:ext uri="{BB962C8B-B14F-4D97-AF65-F5344CB8AC3E}">
        <p14:creationId xmlns:p14="http://schemas.microsoft.com/office/powerpoint/2010/main" val="3924564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33</a:t>
            </a:fld>
            <a:endParaRPr lang="en-AU"/>
          </a:p>
        </p:txBody>
      </p:sp>
    </p:spTree>
    <p:extLst>
      <p:ext uri="{BB962C8B-B14F-4D97-AF65-F5344CB8AC3E}">
        <p14:creationId xmlns:p14="http://schemas.microsoft.com/office/powerpoint/2010/main" val="558390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34</a:t>
            </a:fld>
            <a:endParaRPr lang="en-AU"/>
          </a:p>
        </p:txBody>
      </p:sp>
    </p:spTree>
    <p:extLst>
      <p:ext uri="{BB962C8B-B14F-4D97-AF65-F5344CB8AC3E}">
        <p14:creationId xmlns:p14="http://schemas.microsoft.com/office/powerpoint/2010/main" val="958738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Systems thinking is the critical capacity that underpins all foresight methods.</a:t>
            </a:r>
          </a:p>
          <a:p>
            <a:endParaRPr lang="en-AU" dirty="0" smtClean="0"/>
          </a:p>
          <a:p>
            <a:r>
              <a:rPr lang="en-AU" dirty="0" smtClean="0"/>
              <a:t>Taking</a:t>
            </a:r>
            <a:r>
              <a:rPr lang="en-AU" baseline="0" dirty="0" smtClean="0"/>
              <a:t> the holistic approach to deepening your understanding of change is critical if you are to develop a robust understanding of what your options are for the future of your organisation.</a:t>
            </a:r>
          </a:p>
          <a:p>
            <a:endParaRPr lang="en-AU" baseline="0" dirty="0" smtClean="0"/>
          </a:p>
          <a:p>
            <a:r>
              <a:rPr lang="en-AU" baseline="0" dirty="0" smtClean="0"/>
              <a:t>I’m not going to spend any time on systems thinking here, but you will see it highlights a number of key concepts:</a:t>
            </a:r>
          </a:p>
          <a:p>
            <a:endParaRPr lang="en-AU" baseline="0" dirty="0" smtClean="0"/>
          </a:p>
          <a:p>
            <a:r>
              <a:rPr lang="en-AU" baseline="0" dirty="0" smtClean="0"/>
              <a:t>Different ways of thinking – dynamic, creative, scientific, non-linear and operational – we need them all</a:t>
            </a:r>
          </a:p>
          <a:p>
            <a:endParaRPr lang="en-AU" baseline="0" dirty="0" smtClean="0"/>
          </a:p>
          <a:p>
            <a:r>
              <a:rPr lang="en-AU" baseline="0" dirty="0" smtClean="0"/>
              <a:t>The 10KM view – the helicopter view – moving out of organisational silos to understand how you connect with the world</a:t>
            </a:r>
          </a:p>
          <a:p>
            <a:endParaRPr lang="en-AU" baseline="0" dirty="0" smtClean="0"/>
          </a:p>
          <a:p>
            <a:r>
              <a:rPr lang="en-AU" baseline="0" dirty="0" smtClean="0"/>
              <a:t>And causal relationships – understanding how one part of the system influences another</a:t>
            </a:r>
          </a:p>
          <a:p>
            <a:endParaRPr lang="en-AU" baseline="0" dirty="0" smtClean="0"/>
          </a:p>
          <a:p>
            <a:r>
              <a:rPr lang="en-AU" baseline="0" dirty="0" smtClean="0"/>
              <a:t>This is why what is call </a:t>
            </a:r>
            <a:r>
              <a:rPr lang="en-AU" baseline="0" dirty="0" err="1" smtClean="0"/>
              <a:t>trendwatching</a:t>
            </a:r>
            <a:r>
              <a:rPr lang="en-AU" baseline="0" dirty="0" smtClean="0"/>
              <a:t> is pointless unless it’s considered in a system. Forecasting a trend in isolation is a recipe for a flawed strategy.</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35</a:t>
            </a:fld>
            <a:endParaRPr lang="en-AU"/>
          </a:p>
        </p:txBody>
      </p:sp>
    </p:spTree>
    <p:extLst>
      <p:ext uri="{BB962C8B-B14F-4D97-AF65-F5344CB8AC3E}">
        <p14:creationId xmlns:p14="http://schemas.microsoft.com/office/powerpoint/2010/main" val="2132513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a:t>
            </a:r>
            <a:r>
              <a:rPr lang="en-AU" baseline="0" dirty="0" smtClean="0"/>
              <a:t> diagram comes from </a:t>
            </a:r>
            <a:r>
              <a:rPr lang="en-AU" baseline="0" dirty="0" err="1" smtClean="0"/>
              <a:t>Kees</a:t>
            </a:r>
            <a:r>
              <a:rPr lang="en-AU" baseline="0" dirty="0" smtClean="0"/>
              <a:t> van der </a:t>
            </a:r>
            <a:r>
              <a:rPr lang="en-AU" baseline="0" dirty="0" err="1" smtClean="0"/>
              <a:t>Heijden</a:t>
            </a:r>
            <a:r>
              <a:rPr lang="en-AU" baseline="0" dirty="0" smtClean="0"/>
              <a:t> – for me the point is that the strategic conversation about the future is going on all the time, informing strategy interventions in, as he calls it, the ongoing evolution of the organisation.</a:t>
            </a:r>
          </a:p>
          <a:p>
            <a:endParaRPr lang="en-AU" baseline="0" dirty="0" smtClean="0"/>
          </a:p>
          <a:p>
            <a:r>
              <a:rPr lang="en-AU" baseline="0" dirty="0" smtClean="0"/>
              <a:t>This thinking is in contrast with conventional approaches which have strategic conversations happen as part of the annual planning cycle or at the planning retreat.</a:t>
            </a:r>
          </a:p>
          <a:p>
            <a:endParaRPr lang="en-AU" baseline="0" dirty="0" smtClean="0"/>
          </a:p>
          <a:p>
            <a:r>
              <a:rPr lang="en-AU" baseline="0" dirty="0" smtClean="0"/>
              <a:t>Finding the time to think about the future and share that thinking across the organisation is the biggest challenge for foresight work.</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36</a:t>
            </a:fld>
            <a:endParaRPr lang="en-AU"/>
          </a:p>
        </p:txBody>
      </p:sp>
    </p:spTree>
    <p:extLst>
      <p:ext uri="{BB962C8B-B14F-4D97-AF65-F5344CB8AC3E}">
        <p14:creationId xmlns:p14="http://schemas.microsoft.com/office/powerpoint/2010/main" val="3677791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0" y="1233488"/>
            <a:ext cx="4445000" cy="3333750"/>
          </a:xfrm>
        </p:spPr>
      </p:sp>
      <p:sp>
        <p:nvSpPr>
          <p:cNvPr id="3" name="Notes Placeholder 2"/>
          <p:cNvSpPr>
            <a:spLocks noGrp="1"/>
          </p:cNvSpPr>
          <p:nvPr>
            <p:ph type="body" idx="1"/>
          </p:nvPr>
        </p:nvSpPr>
        <p:spPr/>
        <p:txBody>
          <a:bodyPr/>
          <a:lstStyle/>
          <a:p>
            <a:r>
              <a:rPr lang="en-AU" dirty="0" smtClean="0"/>
              <a:t>Scenario</a:t>
            </a:r>
            <a:r>
              <a:rPr lang="en-AU" baseline="0" dirty="0" smtClean="0"/>
              <a:t> planning is a way to challenge our thinking about linear futures</a:t>
            </a:r>
          </a:p>
          <a:p>
            <a:endParaRPr lang="en-AU" baseline="0" dirty="0" smtClean="0"/>
          </a:p>
          <a:p>
            <a:r>
              <a:rPr lang="en-AU" baseline="0" dirty="0" smtClean="0"/>
              <a:t>Visioning helps us to create an image of a future destination and to start to </a:t>
            </a:r>
            <a:r>
              <a:rPr lang="en-AU" baseline="0" dirty="0" err="1" smtClean="0"/>
              <a:t>operationalise</a:t>
            </a:r>
            <a:r>
              <a:rPr lang="en-AU" baseline="0" dirty="0" smtClean="0"/>
              <a:t> that in our strategic planning.</a:t>
            </a:r>
          </a:p>
          <a:p>
            <a:endParaRPr lang="en-AU" baseline="0" dirty="0" smtClean="0"/>
          </a:p>
          <a:p>
            <a:r>
              <a:rPr lang="en-AU" baseline="0" dirty="0" err="1" smtClean="0"/>
              <a:t>Backcasting</a:t>
            </a:r>
            <a:r>
              <a:rPr lang="en-AU" baseline="0" dirty="0" smtClean="0"/>
              <a:t> is a process where we start in our preferred future destination and work backwards</a:t>
            </a:r>
            <a:endParaRPr lang="en-AU" dirty="0"/>
          </a:p>
        </p:txBody>
      </p:sp>
      <p:sp>
        <p:nvSpPr>
          <p:cNvPr id="4" name="Slide Number Placeholder 3"/>
          <p:cNvSpPr>
            <a:spLocks noGrp="1"/>
          </p:cNvSpPr>
          <p:nvPr>
            <p:ph type="sldNum" sz="quarter" idx="10"/>
          </p:nvPr>
        </p:nvSpPr>
        <p:spPr/>
        <p:txBody>
          <a:bodyPr/>
          <a:lstStyle/>
          <a:p>
            <a:fld id="{B1EAE67A-74CD-483E-A14D-50CF02AED8E8}" type="slidenum">
              <a:rPr lang="en-AU" smtClean="0">
                <a:solidFill>
                  <a:prstClr val="black"/>
                </a:solidFill>
              </a:rPr>
              <a:pPr/>
              <a:t>37</a:t>
            </a:fld>
            <a:endParaRPr lang="en-AU">
              <a:solidFill>
                <a:prstClr val="black"/>
              </a:solidFill>
            </a:endParaRPr>
          </a:p>
        </p:txBody>
      </p:sp>
    </p:spTree>
    <p:extLst>
      <p:ext uri="{BB962C8B-B14F-4D97-AF65-F5344CB8AC3E}">
        <p14:creationId xmlns:p14="http://schemas.microsoft.com/office/powerpoint/2010/main" val="3495373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38</a:t>
            </a:fld>
            <a:endParaRPr lang="en-AU"/>
          </a:p>
        </p:txBody>
      </p:sp>
    </p:spTree>
    <p:extLst>
      <p:ext uri="{BB962C8B-B14F-4D97-AF65-F5344CB8AC3E}">
        <p14:creationId xmlns:p14="http://schemas.microsoft.com/office/powerpoint/2010/main" val="1882465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39</a:t>
            </a:fld>
            <a:endParaRPr lang="en-AU"/>
          </a:p>
        </p:txBody>
      </p:sp>
    </p:spTree>
    <p:extLst>
      <p:ext uri="{BB962C8B-B14F-4D97-AF65-F5344CB8AC3E}">
        <p14:creationId xmlns:p14="http://schemas.microsoft.com/office/powerpoint/2010/main" val="153038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 me, foresight is fundamentally about understanding</a:t>
            </a:r>
            <a:r>
              <a:rPr lang="en-AU" baseline="0" dirty="0" smtClean="0"/>
              <a:t> and responding to change in the external environment – on a continuing basis.</a:t>
            </a:r>
          </a:p>
          <a:p>
            <a:endParaRPr lang="en-AU" baseline="0" dirty="0" smtClean="0"/>
          </a:p>
          <a:p>
            <a:endParaRPr lang="en-AU" baseline="0" dirty="0" smtClean="0"/>
          </a:p>
          <a:p>
            <a:r>
              <a:rPr lang="en-AU" baseline="0" dirty="0" err="1" smtClean="0"/>
              <a:t>Macrohistory</a:t>
            </a:r>
            <a:r>
              <a:rPr lang="en-AU" baseline="0" dirty="0" smtClean="0"/>
              <a:t> tells us that there are cycles of change – this theory operates at the meta level, it’s about taking a long term 50-100+ year view and looking for change patterns over that period. Very few of us venture into this territory and the work I do in foresight has to have a practical orientation – the thinking we do about the future has to inform decision making today.</a:t>
            </a:r>
          </a:p>
          <a:p>
            <a:endParaRPr lang="en-AU" baseline="0" dirty="0" smtClean="0"/>
          </a:p>
          <a:p>
            <a:r>
              <a:rPr lang="en-AU" baseline="0" dirty="0" smtClean="0"/>
              <a:t>Thinking about the future also involves the past and the present. In a time sense, these three are intertwined.</a:t>
            </a:r>
          </a:p>
          <a:p>
            <a:endParaRPr lang="en-AU" baseline="0" dirty="0" smtClean="0"/>
          </a:p>
          <a:p>
            <a:r>
              <a:rPr lang="en-AU" baseline="0" dirty="0" smtClean="0"/>
              <a:t>The past we can’t change and we interpret and analyse it to learn from it – to avoid making mistakes today. Unfortunately, we often seem not to be really good at doing this.</a:t>
            </a:r>
          </a:p>
          <a:p>
            <a:endParaRPr lang="en-AU" baseline="0" dirty="0" smtClean="0"/>
          </a:p>
          <a:p>
            <a:r>
              <a:rPr lang="en-AU" baseline="0" dirty="0" smtClean="0"/>
              <a:t>In the present, we are surrounded by change, nothing appears to stay the same for very long, and at times it is overwhelming. Depending upon when we come across the change, we can respond to it or try and shape and influence its evolution – we’ll talk about this a bit later on.</a:t>
            </a:r>
          </a:p>
          <a:p>
            <a:endParaRPr lang="en-AU" baseline="0" dirty="0" smtClean="0"/>
          </a:p>
          <a:p>
            <a:r>
              <a:rPr lang="en-AU" baseline="0" dirty="0" smtClean="0"/>
              <a:t>The other thing about today is that we are also overwhelmed by data. Much information, much noise. And we can come to depend on data at the expense of other sources of information.</a:t>
            </a:r>
          </a:p>
          <a:p>
            <a:endParaRPr lang="en-AU" baseline="0" dirty="0" smtClean="0"/>
          </a:p>
          <a:p>
            <a:r>
              <a:rPr lang="en-AU" baseline="0" dirty="0" smtClean="0"/>
              <a:t>The future, however, is uncertain. Our responses to change today are shaping and influencing the future, and we need to learn from the future to avoid making mistakes with those responses.</a:t>
            </a:r>
          </a:p>
          <a:p>
            <a:endParaRPr lang="en-AU" baseline="0" dirty="0" smtClean="0"/>
          </a:p>
          <a:p>
            <a:r>
              <a:rPr lang="en-AU" baseline="0" dirty="0" smtClean="0"/>
              <a:t>As human beings, we prefer certainty to uncertainty though, so we seek data to inform our decision making. Since there are no future facts, thinking about the future is often dismissed as a waste of time, although after the GFC, more people realised the value of exploring what might happen before it hits you in the face unawares.</a:t>
            </a:r>
          </a:p>
          <a:p>
            <a:endParaRPr lang="en-AU" baseline="0" dirty="0" smtClean="0"/>
          </a:p>
          <a:p>
            <a:r>
              <a:rPr lang="en-AU" baseline="0" dirty="0" smtClean="0"/>
              <a:t>For robust strategy to be developed, you will need to consider the past, present and future in your decision making.</a:t>
            </a:r>
          </a:p>
        </p:txBody>
      </p:sp>
      <p:sp>
        <p:nvSpPr>
          <p:cNvPr id="4" name="Slide Number Placeholder 3"/>
          <p:cNvSpPr>
            <a:spLocks noGrp="1"/>
          </p:cNvSpPr>
          <p:nvPr>
            <p:ph type="sldNum" sz="quarter" idx="10"/>
          </p:nvPr>
        </p:nvSpPr>
        <p:spPr/>
        <p:txBody>
          <a:bodyPr/>
          <a:lstStyle/>
          <a:p>
            <a:fld id="{359E9D12-DB10-4DCB-8C82-63E8374E494F}" type="slidenum">
              <a:rPr lang="en-AU" smtClean="0"/>
              <a:t>4</a:t>
            </a:fld>
            <a:endParaRPr lang="en-AU"/>
          </a:p>
        </p:txBody>
      </p:sp>
    </p:spTree>
    <p:extLst>
      <p:ext uri="{BB962C8B-B14F-4D97-AF65-F5344CB8AC3E}">
        <p14:creationId xmlns:p14="http://schemas.microsoft.com/office/powerpoint/2010/main" val="2640264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40</a:t>
            </a:fld>
            <a:endParaRPr lang="en-AU"/>
          </a:p>
        </p:txBody>
      </p:sp>
    </p:spTree>
    <p:extLst>
      <p:ext uri="{BB962C8B-B14F-4D97-AF65-F5344CB8AC3E}">
        <p14:creationId xmlns:p14="http://schemas.microsoft.com/office/powerpoint/2010/main" val="4114154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41</a:t>
            </a:fld>
            <a:endParaRPr lang="en-AU"/>
          </a:p>
        </p:txBody>
      </p:sp>
    </p:spTree>
    <p:extLst>
      <p:ext uri="{BB962C8B-B14F-4D97-AF65-F5344CB8AC3E}">
        <p14:creationId xmlns:p14="http://schemas.microsoft.com/office/powerpoint/2010/main" val="2195789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Visions have a bad name, but they are essential in terms of communicating a preferred</a:t>
            </a:r>
            <a:r>
              <a:rPr lang="en-AU" baseline="0" dirty="0" smtClean="0"/>
              <a:t> future for an organisation. Everything that goes into a strategic plan must, in some way, help the organisation achieve its vision.</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42</a:t>
            </a:fld>
            <a:endParaRPr lang="en-AU"/>
          </a:p>
        </p:txBody>
      </p:sp>
    </p:spTree>
    <p:extLst>
      <p:ext uri="{BB962C8B-B14F-4D97-AF65-F5344CB8AC3E}">
        <p14:creationId xmlns:p14="http://schemas.microsoft.com/office/powerpoint/2010/main" val="3874682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43</a:t>
            </a:fld>
            <a:endParaRPr lang="en-AU"/>
          </a:p>
        </p:txBody>
      </p:sp>
    </p:spTree>
    <p:extLst>
      <p:ext uri="{BB962C8B-B14F-4D97-AF65-F5344CB8AC3E}">
        <p14:creationId xmlns:p14="http://schemas.microsoft.com/office/powerpoint/2010/main" val="1490286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44</a:t>
            </a:fld>
            <a:endParaRPr lang="en-AU"/>
          </a:p>
        </p:txBody>
      </p:sp>
    </p:spTree>
    <p:extLst>
      <p:ext uri="{BB962C8B-B14F-4D97-AF65-F5344CB8AC3E}">
        <p14:creationId xmlns:p14="http://schemas.microsoft.com/office/powerpoint/2010/main" val="1739896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smtClean="0">
                <a:solidFill>
                  <a:srgbClr val="990000"/>
                </a:solidFill>
              </a:rPr>
              <a:t>Why</a:t>
            </a:r>
            <a:r>
              <a:rPr lang="en-AU" dirty="0" smtClean="0"/>
              <a:t> you are doing foresight in your organisation? What do you hope to achieve?</a:t>
            </a:r>
          </a:p>
          <a:p>
            <a:pPr lvl="1"/>
            <a:r>
              <a:rPr lang="en-AU" dirty="0" smtClean="0">
                <a:solidFill>
                  <a:srgbClr val="990000"/>
                </a:solidFill>
              </a:rPr>
              <a:t>How</a:t>
            </a:r>
            <a:r>
              <a:rPr lang="en-AU" dirty="0" smtClean="0"/>
              <a:t> are you going to use the outputs of your foresight process – that is, where does it fit with your existing strategic processes?</a:t>
            </a:r>
          </a:p>
          <a:p>
            <a:pPr lvl="1"/>
            <a:r>
              <a:rPr lang="en-AU" dirty="0" smtClean="0">
                <a:solidFill>
                  <a:srgbClr val="990000"/>
                </a:solidFill>
              </a:rPr>
              <a:t>How</a:t>
            </a:r>
            <a:r>
              <a:rPr lang="en-AU" dirty="0" smtClean="0"/>
              <a:t> much can you invest in terms of resources – financial, human and time?</a:t>
            </a:r>
          </a:p>
          <a:p>
            <a:pPr lvl="1"/>
            <a:r>
              <a:rPr lang="en-AU" dirty="0" smtClean="0">
                <a:solidFill>
                  <a:srgbClr val="990000"/>
                </a:solidFill>
              </a:rPr>
              <a:t>What</a:t>
            </a:r>
            <a:r>
              <a:rPr lang="en-AU" dirty="0" smtClean="0"/>
              <a:t> are the major issues about the future of your organisation that you need to explore?</a:t>
            </a:r>
          </a:p>
          <a:p>
            <a:pPr lvl="1"/>
            <a:r>
              <a:rPr lang="en-AU" dirty="0" smtClean="0">
                <a:solidFill>
                  <a:srgbClr val="990000"/>
                </a:solidFill>
              </a:rPr>
              <a:t>Do</a:t>
            </a:r>
            <a:r>
              <a:rPr lang="en-AU" dirty="0" smtClean="0"/>
              <a:t> you have a champion?</a:t>
            </a:r>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45</a:t>
            </a:fld>
            <a:endParaRPr lang="en-AU"/>
          </a:p>
        </p:txBody>
      </p:sp>
    </p:spTree>
    <p:extLst>
      <p:ext uri="{BB962C8B-B14F-4D97-AF65-F5344CB8AC3E}">
        <p14:creationId xmlns:p14="http://schemas.microsoft.com/office/powerpoint/2010/main" val="3921332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Foresight isn’t always the answer.</a:t>
            </a:r>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46</a:t>
            </a:fld>
            <a:endParaRPr lang="en-AU"/>
          </a:p>
        </p:txBody>
      </p:sp>
    </p:spTree>
    <p:extLst>
      <p:ext uri="{BB962C8B-B14F-4D97-AF65-F5344CB8AC3E}">
        <p14:creationId xmlns:p14="http://schemas.microsoft.com/office/powerpoint/2010/main" val="27657009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The key element in whether foresight processes will be successful is the thinking capacity of the people in an organisation</a:t>
            </a:r>
            <a:r>
              <a:rPr lang="en-AU" baseline="0" dirty="0" smtClean="0"/>
              <a:t> and recognition that the future is an essential element in strategy formulation.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latin typeface="Euphemia" panose="020B05030401020201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latin typeface="Euphemia" panose="020B0503040102020104" pitchFamily="34" charset="0"/>
              </a:rPr>
              <a:t>This is why case studies and benchmarking aren’t terribly useful – in an integral sense, foresight methods and processes are in the right hand quadrants, the visible and the measurable and this is what we document in case studies.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AU" baseline="0" dirty="0" smtClean="0">
              <a:latin typeface="Euphemia" panose="020B05030401020201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AU" baseline="0" dirty="0" smtClean="0">
                <a:latin typeface="Euphemia" panose="020B0503040102020104" pitchFamily="34" charset="0"/>
              </a:rPr>
              <a:t>Documenting the shift in thinking that embeds foresight processes into organisational strategy is a different thing. The contextualising of foresight is the first step.</a:t>
            </a:r>
            <a:endParaRPr lang="en-AU" dirty="0" smtClean="0">
              <a:latin typeface="Euphemia" panose="020B0503040102020104" pitchFamily="34" charset="0"/>
            </a:endParaRPr>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47</a:t>
            </a:fld>
            <a:endParaRPr lang="en-AU"/>
          </a:p>
        </p:txBody>
      </p:sp>
    </p:spTree>
    <p:extLst>
      <p:ext uri="{BB962C8B-B14F-4D97-AF65-F5344CB8AC3E}">
        <p14:creationId xmlns:p14="http://schemas.microsoft.com/office/powerpoint/2010/main" val="14076118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48</a:t>
            </a:fld>
            <a:endParaRPr lang="en-AU"/>
          </a:p>
        </p:txBody>
      </p:sp>
    </p:spTree>
    <p:extLst>
      <p:ext uri="{BB962C8B-B14F-4D97-AF65-F5344CB8AC3E}">
        <p14:creationId xmlns:p14="http://schemas.microsoft.com/office/powerpoint/2010/main" val="2041228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59E9D12-DB10-4DCB-8C82-63E8374E494F}" type="slidenum">
              <a:rPr lang="en-AU" smtClean="0"/>
              <a:t>5</a:t>
            </a:fld>
            <a:endParaRPr lang="en-AU"/>
          </a:p>
        </p:txBody>
      </p:sp>
    </p:spTree>
    <p:extLst>
      <p:ext uri="{BB962C8B-B14F-4D97-AF65-F5344CB8AC3E}">
        <p14:creationId xmlns:p14="http://schemas.microsoft.com/office/powerpoint/2010/main" val="157289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0" y="1233488"/>
            <a:ext cx="4445000" cy="3333750"/>
          </a:xfrm>
        </p:spPr>
      </p:sp>
      <p:sp>
        <p:nvSpPr>
          <p:cNvPr id="3" name="Notes Placeholder 2"/>
          <p:cNvSpPr>
            <a:spLocks noGrp="1"/>
          </p:cNvSpPr>
          <p:nvPr>
            <p:ph type="body" idx="1"/>
          </p:nvPr>
        </p:nvSpPr>
        <p:spPr/>
        <p:txBody>
          <a:bodyPr/>
          <a:lstStyle/>
          <a:p>
            <a:r>
              <a:rPr lang="en-AU" dirty="0" smtClean="0"/>
              <a:t>Foresight processes help you</a:t>
            </a:r>
            <a:r>
              <a:rPr lang="en-AU" baseline="0" dirty="0" smtClean="0"/>
              <a:t> deal with the change ecosystem out there which looks like this. </a:t>
            </a:r>
            <a:br>
              <a:rPr lang="en-AU" baseline="0" dirty="0" smtClean="0"/>
            </a:br>
            <a:endParaRPr lang="en-AU" baseline="0" dirty="0" smtClean="0"/>
          </a:p>
          <a:p>
            <a:r>
              <a:rPr lang="en-AU" baseline="0" dirty="0" smtClean="0"/>
              <a:t>It’s complex and not easy to understand, and we need to spend time immersed in it to identify the implications for your organisation.</a:t>
            </a:r>
            <a:endParaRPr lang="en-AU" dirty="0"/>
          </a:p>
        </p:txBody>
      </p:sp>
      <p:sp>
        <p:nvSpPr>
          <p:cNvPr id="4" name="Slide Number Placeholder 3"/>
          <p:cNvSpPr>
            <a:spLocks noGrp="1"/>
          </p:cNvSpPr>
          <p:nvPr>
            <p:ph type="sldNum" sz="quarter" idx="10"/>
          </p:nvPr>
        </p:nvSpPr>
        <p:spPr/>
        <p:txBody>
          <a:bodyPr/>
          <a:lstStyle/>
          <a:p>
            <a:fld id="{CF8A058C-75BE-4C15-AFBD-5FDF178C54C4}" type="slidenum">
              <a:rPr lang="en-AU" smtClean="0"/>
              <a:t>6</a:t>
            </a:fld>
            <a:endParaRPr lang="en-AU"/>
          </a:p>
        </p:txBody>
      </p:sp>
    </p:spTree>
    <p:extLst>
      <p:ext uri="{BB962C8B-B14F-4D97-AF65-F5344CB8AC3E}">
        <p14:creationId xmlns:p14="http://schemas.microsoft.com/office/powerpoint/2010/main" val="335841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We use foresight approaches</a:t>
            </a:r>
            <a:r>
              <a:rPr lang="en-AU" baseline="0" dirty="0" smtClean="0"/>
              <a:t> to help make sense of that change ecosystem – not to stick our heads in the sand about the future, but rather to spend some time in that space.</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fld id="{359E9D12-DB10-4DCB-8C82-63E8374E494F}" type="slidenum">
              <a:rPr lang="en-AU" smtClean="0"/>
              <a:t>7</a:t>
            </a:fld>
            <a:endParaRPr lang="en-AU"/>
          </a:p>
        </p:txBody>
      </p:sp>
    </p:spTree>
    <p:extLst>
      <p:ext uri="{BB962C8B-B14F-4D97-AF65-F5344CB8AC3E}">
        <p14:creationId xmlns:p14="http://schemas.microsoft.com/office/powerpoint/2010/main" val="421628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6500" y="1233488"/>
            <a:ext cx="4445000" cy="3333750"/>
          </a:xfrm>
        </p:spPr>
      </p:sp>
      <p:sp>
        <p:nvSpPr>
          <p:cNvPr id="3" name="Notes Placeholder 2"/>
          <p:cNvSpPr>
            <a:spLocks noGrp="1"/>
          </p:cNvSpPr>
          <p:nvPr>
            <p:ph type="body" idx="1"/>
          </p:nvPr>
        </p:nvSpPr>
        <p:spPr/>
        <p:txBody>
          <a:bodyPr>
            <a:normAutofit/>
          </a:bodyPr>
          <a:lstStyle/>
          <a:p>
            <a:r>
              <a:rPr lang="en-AU" dirty="0" smtClean="0"/>
              <a:t>Unfortunately, most strategy approaches</a:t>
            </a:r>
            <a:r>
              <a:rPr lang="en-AU" baseline="0" dirty="0" smtClean="0"/>
              <a:t> today are conventional, and don’t spend much time in the future space.</a:t>
            </a:r>
            <a:endParaRPr lang="en-AU" dirty="0" smtClean="0"/>
          </a:p>
          <a:p>
            <a:endParaRPr lang="en-AU" dirty="0" smtClean="0"/>
          </a:p>
          <a:p>
            <a:endParaRPr lang="en-AU" dirty="0" smtClean="0"/>
          </a:p>
          <a:p>
            <a:r>
              <a:rPr lang="en-AU" dirty="0" smtClean="0"/>
              <a:t>Richard Slaughter talks about three levels of futures work – pragmatic, progressive</a:t>
            </a:r>
            <a:r>
              <a:rPr lang="en-AU" baseline="0" dirty="0" smtClean="0"/>
              <a:t> and </a:t>
            </a:r>
            <a:r>
              <a:rPr lang="en-AU" baseline="0" dirty="0" err="1" smtClean="0"/>
              <a:t>civilisational</a:t>
            </a:r>
            <a:r>
              <a:rPr lang="en-AU" baseline="0" dirty="0" smtClean="0"/>
              <a:t>.</a:t>
            </a:r>
          </a:p>
          <a:p>
            <a:endParaRPr lang="en-AU" baseline="0" dirty="0" smtClean="0"/>
          </a:p>
          <a:p>
            <a:r>
              <a:rPr lang="en-AU" baseline="0" dirty="0" smtClean="0"/>
              <a:t>What we call strategic planning now is in the pragmatic realm – where we try to improve how we do things, but we don’t challenge what we do.  We are planning for more of the same.</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9094D315-EE25-4C44-80E7-B980D5E5133D}" type="slidenum">
              <a:rPr lang="en-AU" smtClean="0"/>
              <a:pPr/>
              <a:t>8</a:t>
            </a:fld>
            <a:endParaRPr lang="en-AU"/>
          </a:p>
        </p:txBody>
      </p:sp>
    </p:spTree>
    <p:extLst>
      <p:ext uri="{BB962C8B-B14F-4D97-AF65-F5344CB8AC3E}">
        <p14:creationId xmlns:p14="http://schemas.microsoft.com/office/powerpoint/2010/main" val="78006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xfrm>
            <a:off x="1206500" y="1233488"/>
            <a:ext cx="4445000" cy="3333750"/>
          </a:xfrm>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AU" dirty="0" smtClean="0"/>
              <a:t>These sorts of diagrams abound when we look at strategic planning.</a:t>
            </a:r>
          </a:p>
          <a:p>
            <a:pPr eaLnBrk="1" hangingPunct="1">
              <a:spcBef>
                <a:spcPct val="0"/>
              </a:spcBef>
            </a:pPr>
            <a:endParaRPr lang="en-AU" dirty="0" smtClean="0"/>
          </a:p>
          <a:p>
            <a:pPr eaLnBrk="1" hangingPunct="1">
              <a:spcBef>
                <a:spcPct val="0"/>
              </a:spcBef>
            </a:pPr>
            <a:r>
              <a:rPr lang="en-AU" dirty="0" smtClean="0"/>
              <a:t>The</a:t>
            </a:r>
            <a:r>
              <a:rPr lang="en-AU" baseline="0" dirty="0" smtClean="0"/>
              <a:t> conventional approaches to strategic planning are familiar but often produce less than useful plans because of a number of reasons:</a:t>
            </a:r>
            <a:endParaRPr lang="en-AU" dirty="0"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7E0DC2-E670-40C6-8415-6E0EBBE259E7}" type="slidenum">
              <a:rPr lang="en-AU" smtClean="0"/>
              <a:pPr fontAlgn="base">
                <a:spcBef>
                  <a:spcPct val="0"/>
                </a:spcBef>
                <a:spcAft>
                  <a:spcPct val="0"/>
                </a:spcAft>
                <a:defRPr/>
              </a:pPr>
              <a:t>9</a:t>
            </a:fld>
            <a:endParaRPr lang="en-AU" smtClean="0"/>
          </a:p>
        </p:txBody>
      </p:sp>
    </p:spTree>
    <p:extLst>
      <p:ext uri="{BB962C8B-B14F-4D97-AF65-F5344CB8AC3E}">
        <p14:creationId xmlns:p14="http://schemas.microsoft.com/office/powerpoint/2010/main" val="198249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r">
              <a:defRPr sz="6000">
                <a:solidFill>
                  <a:srgbClr val="990000"/>
                </a:solidFill>
                <a:latin typeface="Euphemia" panose="020B0503040102020104" pitchFamily="34" charset="0"/>
                <a:ea typeface="Meiryo" panose="020B0604030504040204" pitchFamily="34" charset="-128"/>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7315200" cy="1655762"/>
          </a:xfrm>
        </p:spPr>
        <p:txBody>
          <a:bodyPr/>
          <a:lstStyle>
            <a:lvl1pPr marL="0" indent="0" algn="r">
              <a:buNone/>
              <a:defRPr sz="2400">
                <a:latin typeface="Euphemia" panose="020B0503040102020104" pitchFamily="34" charset="0"/>
                <a:ea typeface="Meiryo"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D95F47E-D1C5-4340-A8CD-C1D5855FAC6F}" type="datetimeFigureOut">
              <a:rPr lang="en-AU" smtClean="0"/>
              <a:t>7/04/2015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18677646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95F47E-D1C5-4340-A8CD-C1D5855FAC6F}" type="datetimeFigureOut">
              <a:rPr lang="en-AU" smtClean="0"/>
              <a:t>7/04/2015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197312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95F47E-D1C5-4340-A8CD-C1D5855FAC6F}" type="datetimeFigureOut">
              <a:rPr lang="en-AU" smtClean="0"/>
              <a:t>7/04/2015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297369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90000"/>
                </a:solidFill>
                <a:latin typeface="Euphemia" panose="020B0503040102020104" pitchFamily="34" charset="0"/>
                <a:ea typeface="Meiryo" panose="020B0604030504040204" pitchFamily="34" charset="-128"/>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Euphemia" panose="020B0503040102020104" pitchFamily="34" charset="0"/>
                <a:ea typeface="Meiryo" panose="020B0604030504040204" pitchFamily="34" charset="-128"/>
              </a:defRPr>
            </a:lvl1pPr>
            <a:lvl2pPr>
              <a:defRPr>
                <a:latin typeface="Euphemia" panose="020B0503040102020104" pitchFamily="34" charset="0"/>
                <a:ea typeface="Meiryo" panose="020B0604030504040204" pitchFamily="34" charset="-128"/>
              </a:defRPr>
            </a:lvl2pPr>
            <a:lvl3pPr>
              <a:defRPr>
                <a:latin typeface="Euphemia" panose="020B0503040102020104" pitchFamily="34" charset="0"/>
                <a:ea typeface="Meiryo" panose="020B0604030504040204" pitchFamily="34" charset="-128"/>
              </a:defRPr>
            </a:lvl3pPr>
            <a:lvl4pPr>
              <a:defRPr>
                <a:latin typeface="Euphemia" panose="020B0503040102020104" pitchFamily="34" charset="0"/>
                <a:ea typeface="Meiryo" panose="020B0604030504040204" pitchFamily="34" charset="-128"/>
              </a:defRPr>
            </a:lvl4pPr>
            <a:lvl5pPr>
              <a:defRPr>
                <a:latin typeface="Euphemia" panose="020B0503040102020104" pitchFamily="34" charset="0"/>
                <a:ea typeface="Meiryo" panose="020B0604030504040204" pitchFamily="34" charset="-12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D95F47E-D1C5-4340-A8CD-C1D5855FAC6F}" type="datetimeFigureOut">
              <a:rPr lang="en-AU" smtClean="0"/>
              <a:t>7/04/2015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29174104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95F47E-D1C5-4340-A8CD-C1D5855FAC6F}" type="datetimeFigureOut">
              <a:rPr lang="en-AU" smtClean="0"/>
              <a:t>7/04/2015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570332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90000"/>
                </a:solidFill>
                <a:latin typeface="Euphemia" panose="020B0503040102020104" pitchFamily="34" charset="0"/>
                <a:ea typeface="Meiryo" panose="020B0604030504040204" pitchFamily="34" charset="-12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lnSpc>
                <a:spcPct val="100000"/>
              </a:lnSpc>
              <a:defRPr>
                <a:latin typeface="Euphemia" panose="020B0503040102020104" pitchFamily="34" charset="0"/>
                <a:ea typeface="Meiryo" panose="020B0604030504040204" pitchFamily="34" charset="-128"/>
              </a:defRPr>
            </a:lvl1pPr>
            <a:lvl2pPr>
              <a:lnSpc>
                <a:spcPct val="100000"/>
              </a:lnSpc>
              <a:defRPr>
                <a:latin typeface="Euphemia" panose="020B0503040102020104" pitchFamily="34" charset="0"/>
                <a:ea typeface="Meiryo" panose="020B0604030504040204" pitchFamily="34" charset="-128"/>
              </a:defRPr>
            </a:lvl2pPr>
            <a:lvl3pPr>
              <a:lnSpc>
                <a:spcPct val="100000"/>
              </a:lnSpc>
              <a:defRPr>
                <a:latin typeface="Euphemia" panose="020B0503040102020104" pitchFamily="34" charset="0"/>
                <a:ea typeface="Meiryo" panose="020B0604030504040204" pitchFamily="34" charset="-128"/>
              </a:defRPr>
            </a:lvl3pPr>
            <a:lvl4pPr>
              <a:lnSpc>
                <a:spcPct val="100000"/>
              </a:lnSpc>
              <a:defRPr>
                <a:latin typeface="Euphemia" panose="020B0503040102020104" pitchFamily="34" charset="0"/>
                <a:ea typeface="Meiryo" panose="020B0604030504040204" pitchFamily="34" charset="-128"/>
              </a:defRPr>
            </a:lvl4pPr>
            <a:lvl5pPr>
              <a:lnSpc>
                <a:spcPct val="100000"/>
              </a:lnSpc>
              <a:defRPr>
                <a:latin typeface="Euphemia" panose="020B0503040102020104" pitchFamily="34" charset="0"/>
                <a:ea typeface="Meiryo" panose="020B0604030504040204" pitchFamily="34" charset="-12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lnSpc>
                <a:spcPct val="100000"/>
              </a:lnSpc>
              <a:defRPr>
                <a:latin typeface="Euphemia" panose="020B0503040102020104" pitchFamily="34" charset="0"/>
                <a:ea typeface="Meiryo" panose="020B0604030504040204" pitchFamily="34" charset="-128"/>
              </a:defRPr>
            </a:lvl1pPr>
            <a:lvl2pPr>
              <a:lnSpc>
                <a:spcPct val="100000"/>
              </a:lnSpc>
              <a:defRPr>
                <a:latin typeface="Euphemia" panose="020B0503040102020104" pitchFamily="34" charset="0"/>
                <a:ea typeface="Meiryo" panose="020B0604030504040204" pitchFamily="34" charset="-128"/>
              </a:defRPr>
            </a:lvl2pPr>
            <a:lvl3pPr>
              <a:lnSpc>
                <a:spcPct val="100000"/>
              </a:lnSpc>
              <a:defRPr>
                <a:latin typeface="Euphemia" panose="020B0503040102020104" pitchFamily="34" charset="0"/>
                <a:ea typeface="Meiryo" panose="020B0604030504040204" pitchFamily="34" charset="-128"/>
              </a:defRPr>
            </a:lvl3pPr>
            <a:lvl4pPr>
              <a:lnSpc>
                <a:spcPct val="100000"/>
              </a:lnSpc>
              <a:defRPr>
                <a:latin typeface="Euphemia" panose="020B0503040102020104" pitchFamily="34" charset="0"/>
                <a:ea typeface="Meiryo" panose="020B0604030504040204" pitchFamily="34" charset="-128"/>
              </a:defRPr>
            </a:lvl4pPr>
            <a:lvl5pPr>
              <a:lnSpc>
                <a:spcPct val="100000"/>
              </a:lnSpc>
              <a:defRPr>
                <a:latin typeface="Euphemia" panose="020B0503040102020104" pitchFamily="34" charset="0"/>
                <a:ea typeface="Meiryo" panose="020B0604030504040204" pitchFamily="34" charset="-12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D95F47E-D1C5-4340-A8CD-C1D5855FAC6F}" type="datetimeFigureOut">
              <a:rPr lang="en-AU" smtClean="0"/>
              <a:t>7/04/2015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2644094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95F47E-D1C5-4340-A8CD-C1D5855FAC6F}" type="datetimeFigureOut">
              <a:rPr lang="en-AU" smtClean="0"/>
              <a:t>7/04/2015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798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95F47E-D1C5-4340-A8CD-C1D5855FAC6F}" type="datetimeFigureOut">
              <a:rPr lang="en-AU" smtClean="0"/>
              <a:t>7/04/2015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2759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95F47E-D1C5-4340-A8CD-C1D5855FAC6F}" type="datetimeFigureOut">
              <a:rPr lang="en-AU" smtClean="0"/>
              <a:t>7/04/2015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269576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95F47E-D1C5-4340-A8CD-C1D5855FAC6F}" type="datetimeFigureOut">
              <a:rPr lang="en-AU" smtClean="0"/>
              <a:t>7/04/2015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73536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95F47E-D1C5-4340-A8CD-C1D5855FAC6F}" type="datetimeFigureOut">
              <a:rPr lang="en-AU" smtClean="0"/>
              <a:t>7/04/2015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BE3B59-E3B3-47C3-81F9-B0219A7134C7}" type="slidenum">
              <a:rPr lang="en-AU" smtClean="0"/>
              <a:t>‹#›</a:t>
            </a:fld>
            <a:endParaRPr lang="en-AU"/>
          </a:p>
        </p:txBody>
      </p:sp>
    </p:spTree>
    <p:extLst>
      <p:ext uri="{BB962C8B-B14F-4D97-AF65-F5344CB8AC3E}">
        <p14:creationId xmlns:p14="http://schemas.microsoft.com/office/powerpoint/2010/main" val="262998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5F47E-D1C5-4340-A8CD-C1D5855FAC6F}" type="datetimeFigureOut">
              <a:rPr lang="en-AU" smtClean="0"/>
              <a:t>7/04/2015</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E3B59-E3B3-47C3-81F9-B0219A7134C7}" type="slidenum">
              <a:rPr lang="en-AU" smtClean="0"/>
              <a:t>‹#›</a:t>
            </a:fld>
            <a:endParaRPr lang="en-AU"/>
          </a:p>
        </p:txBody>
      </p:sp>
    </p:spTree>
    <p:extLst>
      <p:ext uri="{BB962C8B-B14F-4D97-AF65-F5344CB8AC3E}">
        <p14:creationId xmlns:p14="http://schemas.microsoft.com/office/powerpoint/2010/main" val="3543478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990000"/>
          </a:solidFill>
          <a:latin typeface="Euphemia" panose="020B0503040102020104"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Euphemia" panose="020B05030401020201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Euphemia" panose="020B05030401020201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Euphemia" panose="020B05030401020201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Euphemia" panose="020B05030401020201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Euphemia" panose="020B05030401020201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thinkbig-lab.com/wp-content/uploads/2011/07/picture-26.jp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futuresdiamond.com/en/the-diamon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millennium-project.org/millennium/RTD-general.html"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7.jpg"/><Relationship Id="rId4" Type="http://schemas.openxmlformats.org/officeDocument/2006/relationships/hyperlink" Target="http://shapingtomorrow.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hyperlink" Target="http://emergentbydesign.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www.thefuturesacademy.i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hyperlink" Target="http://arttattler.com/archivedisneyfamilymuseum.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foresightalliance.com/resources/foresight-maturity-mode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www.monitorinstitute.com/downloads/what-we-think/what-if/What_If.pdf"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3381"/>
            <a:ext cx="7772400" cy="2387600"/>
          </a:xfrm>
        </p:spPr>
        <p:txBody>
          <a:bodyPr/>
          <a:lstStyle/>
          <a:p>
            <a:pPr algn="r"/>
            <a:r>
              <a:rPr lang="en-AU" dirty="0" smtClean="0"/>
              <a:t>An overview of foresight methods</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12" y="3689968"/>
            <a:ext cx="4116148" cy="3087111"/>
          </a:xfrm>
          <a:prstGeom prst="rect">
            <a:avLst/>
          </a:prstGeom>
        </p:spPr>
      </p:pic>
      <p:sp>
        <p:nvSpPr>
          <p:cNvPr id="3" name="Subtitle 2"/>
          <p:cNvSpPr>
            <a:spLocks noGrp="1"/>
          </p:cNvSpPr>
          <p:nvPr>
            <p:ph type="subTitle" idx="1"/>
          </p:nvPr>
        </p:nvSpPr>
        <p:spPr>
          <a:xfrm>
            <a:off x="1371600" y="3047999"/>
            <a:ext cx="7315200" cy="2284651"/>
          </a:xfrm>
        </p:spPr>
        <p:txBody>
          <a:bodyPr>
            <a:normAutofit lnSpcReduction="10000"/>
          </a:bodyPr>
          <a:lstStyle/>
          <a:p>
            <a:endParaRPr lang="en-AU" dirty="0" smtClean="0"/>
          </a:p>
          <a:p>
            <a:pPr algn="r"/>
            <a:r>
              <a:rPr lang="en-AU" dirty="0" smtClean="0"/>
              <a:t>Maree Conway</a:t>
            </a:r>
          </a:p>
          <a:p>
            <a:pPr algn="r"/>
            <a:r>
              <a:rPr lang="en-AU" dirty="0" smtClean="0"/>
              <a:t>Thinking Futures/</a:t>
            </a:r>
          </a:p>
          <a:p>
            <a:pPr algn="r"/>
            <a:r>
              <a:rPr lang="en-AU" dirty="0" smtClean="0"/>
              <a:t>Centre for Australian Foresight</a:t>
            </a:r>
          </a:p>
          <a:p>
            <a:pPr algn="r"/>
            <a:r>
              <a:rPr lang="en-AU" dirty="0" smtClean="0"/>
              <a:t>August 2013</a:t>
            </a:r>
            <a:endParaRPr lang="en-AU" dirty="0"/>
          </a:p>
        </p:txBody>
      </p:sp>
    </p:spTree>
    <p:extLst>
      <p:ext uri="{BB962C8B-B14F-4D97-AF65-F5344CB8AC3E}">
        <p14:creationId xmlns:p14="http://schemas.microsoft.com/office/powerpoint/2010/main" val="91468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inear 1.jpg"/>
          <p:cNvPicPr>
            <a:picLocks noChangeAspect="1"/>
          </p:cNvPicPr>
          <p:nvPr/>
        </p:nvPicPr>
        <p:blipFill>
          <a:blip r:embed="rId3" cstate="print"/>
          <a:stretch>
            <a:fillRect/>
          </a:stretch>
        </p:blipFill>
        <p:spPr>
          <a:xfrm>
            <a:off x="2286000" y="1740960"/>
            <a:ext cx="6858000" cy="5143500"/>
          </a:xfrm>
          <a:prstGeom prst="rect">
            <a:avLst/>
          </a:prstGeom>
        </p:spPr>
      </p:pic>
      <p:sp>
        <p:nvSpPr>
          <p:cNvPr id="5" name="TextBox 4"/>
          <p:cNvSpPr txBox="1"/>
          <p:nvPr/>
        </p:nvSpPr>
        <p:spPr>
          <a:xfrm>
            <a:off x="593572" y="424183"/>
            <a:ext cx="5548283" cy="1477328"/>
          </a:xfrm>
          <a:prstGeom prst="rect">
            <a:avLst/>
          </a:prstGeom>
          <a:noFill/>
        </p:spPr>
        <p:txBody>
          <a:bodyPr wrap="square" rtlCol="0">
            <a:spAutoFit/>
          </a:bodyPr>
          <a:lstStyle/>
          <a:p>
            <a:r>
              <a:rPr lang="en-AU" sz="3000" dirty="0">
                <a:latin typeface="Meiryo" panose="020B0604030504040204" pitchFamily="34" charset="-128"/>
                <a:ea typeface="Meiryo" panose="020B0604030504040204" pitchFamily="34" charset="-128"/>
              </a:rPr>
              <a:t>Think tomorrow is going to be more of </a:t>
            </a:r>
            <a:r>
              <a:rPr lang="en-AU" sz="3000" dirty="0" smtClean="0">
                <a:latin typeface="Meiryo" panose="020B0604030504040204" pitchFamily="34" charset="-128"/>
                <a:ea typeface="Meiryo" panose="020B0604030504040204" pitchFamily="34" charset="-128"/>
              </a:rPr>
              <a:t>today, and assume a linear future</a:t>
            </a:r>
            <a:endParaRPr lang="en-AU" sz="3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8875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Fotolia_6807959_XS.jpg"/>
          <p:cNvPicPr>
            <a:picLocks noChangeAspect="1"/>
          </p:cNvPicPr>
          <p:nvPr/>
        </p:nvPicPr>
        <p:blipFill>
          <a:blip r:embed="rId3" cstate="print"/>
          <a:srcRect/>
          <a:stretch>
            <a:fillRect/>
          </a:stretch>
        </p:blipFill>
        <p:spPr bwMode="auto">
          <a:xfrm>
            <a:off x="1142999" y="857237"/>
            <a:ext cx="5468193" cy="5468193"/>
          </a:xfrm>
          <a:prstGeom prst="rect">
            <a:avLst/>
          </a:prstGeom>
          <a:noFill/>
          <a:ln w="9525">
            <a:noFill/>
            <a:miter lim="800000"/>
            <a:headEnd/>
            <a:tailEnd/>
          </a:ln>
        </p:spPr>
      </p:pic>
      <p:sp>
        <p:nvSpPr>
          <p:cNvPr id="2" name="Content Placeholder 1"/>
          <p:cNvSpPr>
            <a:spLocks noGrp="1"/>
          </p:cNvSpPr>
          <p:nvPr>
            <p:ph idx="1"/>
          </p:nvPr>
        </p:nvSpPr>
        <p:spPr>
          <a:xfrm>
            <a:off x="3877095" y="366434"/>
            <a:ext cx="5106073" cy="1393025"/>
          </a:xfrm>
        </p:spPr>
        <p:txBody>
          <a:bodyPr>
            <a:normAutofit lnSpcReduction="10000"/>
          </a:bodyPr>
          <a:lstStyle/>
          <a:p>
            <a:pPr marL="0" indent="0">
              <a:buNone/>
              <a:defRPr/>
            </a:pPr>
            <a:r>
              <a:rPr lang="en-AU" sz="3000" dirty="0" smtClean="0"/>
              <a:t>Are not prepared for the unexpected or the unfamiliar</a:t>
            </a:r>
            <a:endParaRPr lang="en-AU" sz="3000" dirty="0"/>
          </a:p>
        </p:txBody>
      </p:sp>
    </p:spTree>
    <p:extLst>
      <p:ext uri="{BB962C8B-B14F-4D97-AF65-F5344CB8AC3E}">
        <p14:creationId xmlns:p14="http://schemas.microsoft.com/office/powerpoint/2010/main" val="1540468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signsfutureoptions.jpg"/>
          <p:cNvPicPr>
            <a:picLocks noChangeAspect="1"/>
          </p:cNvPicPr>
          <p:nvPr/>
        </p:nvPicPr>
        <p:blipFill>
          <a:blip r:embed="rId3" cstate="print"/>
          <a:srcRect/>
          <a:stretch>
            <a:fillRect/>
          </a:stretch>
        </p:blipFill>
        <p:spPr bwMode="auto">
          <a:xfrm>
            <a:off x="1523326" y="1915507"/>
            <a:ext cx="6535154" cy="3943127"/>
          </a:xfrm>
          <a:prstGeom prst="rect">
            <a:avLst/>
          </a:prstGeom>
          <a:noFill/>
          <a:ln w="9525">
            <a:noFill/>
            <a:miter lim="800000"/>
            <a:headEnd/>
            <a:tailEnd/>
          </a:ln>
        </p:spPr>
      </p:pic>
      <p:sp>
        <p:nvSpPr>
          <p:cNvPr id="22531" name="Content Placeholder 1"/>
          <p:cNvSpPr>
            <a:spLocks noGrp="1"/>
          </p:cNvSpPr>
          <p:nvPr>
            <p:ph idx="1"/>
          </p:nvPr>
        </p:nvSpPr>
        <p:spPr>
          <a:xfrm>
            <a:off x="80920" y="457179"/>
            <a:ext cx="8804135" cy="716186"/>
          </a:xfrm>
        </p:spPr>
        <p:txBody>
          <a:bodyPr anchor="ctr" anchorCtr="1">
            <a:noAutofit/>
          </a:bodyPr>
          <a:lstStyle/>
          <a:p>
            <a:pPr algn="ctr">
              <a:spcBef>
                <a:spcPts val="0"/>
              </a:spcBef>
              <a:buNone/>
            </a:pPr>
            <a:r>
              <a:rPr lang="en-AU" sz="3000" dirty="0"/>
              <a:t>Usually don’t </a:t>
            </a:r>
            <a:r>
              <a:rPr lang="en-AU" sz="3000" dirty="0" smtClean="0"/>
              <a:t>systematically and deeply explore </a:t>
            </a:r>
            <a:r>
              <a:rPr lang="en-AU" sz="3000" dirty="0"/>
              <a:t>the </a:t>
            </a:r>
            <a:r>
              <a:rPr lang="en-AU" sz="3000" dirty="0" smtClean="0">
                <a:solidFill>
                  <a:srgbClr val="990000"/>
                </a:solidFill>
              </a:rPr>
              <a:t>long </a:t>
            </a:r>
            <a:r>
              <a:rPr lang="en-AU" sz="3000" dirty="0">
                <a:solidFill>
                  <a:srgbClr val="990000"/>
                </a:solidFill>
              </a:rPr>
              <a:t>term </a:t>
            </a:r>
            <a:r>
              <a:rPr lang="en-AU" sz="3000" dirty="0"/>
              <a:t>future (10-20 years out) </a:t>
            </a:r>
            <a:r>
              <a:rPr lang="en-AU" sz="3000" dirty="0" smtClean="0"/>
              <a:t>to  </a:t>
            </a:r>
            <a:r>
              <a:rPr lang="en-AU" sz="3000" dirty="0"/>
              <a:t>identify possible futures</a:t>
            </a:r>
          </a:p>
        </p:txBody>
      </p:sp>
    </p:spTree>
    <p:extLst>
      <p:ext uri="{BB962C8B-B14F-4D97-AF65-F5344CB8AC3E}">
        <p14:creationId xmlns:p14="http://schemas.microsoft.com/office/powerpoint/2010/main" val="522545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Fotolia_3304613_S.jpg"/>
          <p:cNvPicPr>
            <a:picLocks noChangeAspect="1"/>
          </p:cNvPicPr>
          <p:nvPr/>
        </p:nvPicPr>
        <p:blipFill>
          <a:blip r:embed="rId3" cstate="print"/>
          <a:srcRect/>
          <a:stretch>
            <a:fillRect/>
          </a:stretch>
        </p:blipFill>
        <p:spPr bwMode="auto">
          <a:xfrm>
            <a:off x="1078263" y="1480843"/>
            <a:ext cx="8065738" cy="5377158"/>
          </a:xfrm>
          <a:prstGeom prst="rect">
            <a:avLst/>
          </a:prstGeom>
          <a:noFill/>
          <a:ln w="9525">
            <a:noFill/>
            <a:miter lim="800000"/>
            <a:headEnd/>
            <a:tailEnd/>
          </a:ln>
        </p:spPr>
      </p:pic>
      <p:sp>
        <p:nvSpPr>
          <p:cNvPr id="2" name="Content Placeholder 1"/>
          <p:cNvSpPr>
            <a:spLocks noGrp="1"/>
          </p:cNvSpPr>
          <p:nvPr>
            <p:ph idx="1"/>
          </p:nvPr>
        </p:nvSpPr>
        <p:spPr>
          <a:xfrm>
            <a:off x="697937" y="365598"/>
            <a:ext cx="6851932" cy="1553759"/>
          </a:xfrm>
        </p:spPr>
        <p:txBody>
          <a:bodyPr>
            <a:normAutofit/>
          </a:bodyPr>
          <a:lstStyle/>
          <a:p>
            <a:pPr eaLnBrk="1" hangingPunct="1">
              <a:buNone/>
              <a:defRPr/>
            </a:pPr>
            <a:r>
              <a:rPr lang="en-AU" sz="2700" dirty="0"/>
              <a:t>  </a:t>
            </a:r>
            <a:r>
              <a:rPr lang="en-AU" sz="3300" dirty="0"/>
              <a:t>Prefer quantitative over qualitative information</a:t>
            </a:r>
          </a:p>
          <a:p>
            <a:pPr eaLnBrk="1" hangingPunct="1">
              <a:defRPr/>
            </a:pPr>
            <a:endParaRPr lang="en-AU" dirty="0"/>
          </a:p>
        </p:txBody>
      </p:sp>
    </p:spTree>
    <p:extLst>
      <p:ext uri="{BB962C8B-B14F-4D97-AF65-F5344CB8AC3E}">
        <p14:creationId xmlns:p14="http://schemas.microsoft.com/office/powerpoint/2010/main" val="1976434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Fotolia_5292386_XS.jpg"/>
          <p:cNvPicPr>
            <a:picLocks noChangeAspect="1"/>
          </p:cNvPicPr>
          <p:nvPr/>
        </p:nvPicPr>
        <p:blipFill>
          <a:blip r:embed="rId3" cstate="print"/>
          <a:srcRect/>
          <a:stretch>
            <a:fillRect/>
          </a:stretch>
        </p:blipFill>
        <p:spPr bwMode="auto">
          <a:xfrm>
            <a:off x="495637" y="1125374"/>
            <a:ext cx="4232678" cy="4466134"/>
          </a:xfrm>
          <a:prstGeom prst="rect">
            <a:avLst/>
          </a:prstGeom>
          <a:noFill/>
          <a:ln w="9525">
            <a:noFill/>
            <a:miter lim="800000"/>
            <a:headEnd/>
            <a:tailEnd/>
          </a:ln>
        </p:spPr>
      </p:pic>
      <p:sp>
        <p:nvSpPr>
          <p:cNvPr id="4" name="TextBox 3"/>
          <p:cNvSpPr txBox="1"/>
          <p:nvPr/>
        </p:nvSpPr>
        <p:spPr>
          <a:xfrm>
            <a:off x="5254296" y="1694738"/>
            <a:ext cx="3387997" cy="3139321"/>
          </a:xfrm>
          <a:prstGeom prst="rect">
            <a:avLst/>
          </a:prstGeom>
          <a:noFill/>
        </p:spPr>
        <p:txBody>
          <a:bodyPr wrap="square" rtlCol="0">
            <a:spAutoFit/>
          </a:bodyPr>
          <a:lstStyle/>
          <a:p>
            <a:r>
              <a:rPr lang="en-AU" sz="3300" dirty="0">
                <a:latin typeface="Meiryo" panose="020B0604030504040204" pitchFamily="34" charset="-128"/>
                <a:ea typeface="Meiryo" panose="020B0604030504040204" pitchFamily="34" charset="-128"/>
              </a:rPr>
              <a:t>Don’t challenge </a:t>
            </a:r>
            <a:r>
              <a:rPr lang="en-AU" sz="3300" dirty="0" smtClean="0">
                <a:latin typeface="Meiryo" panose="020B0604030504040204" pitchFamily="34" charset="-128"/>
                <a:ea typeface="Meiryo" panose="020B0604030504040204" pitchFamily="34" charset="-128"/>
              </a:rPr>
              <a:t>individual and organisational </a:t>
            </a:r>
            <a:r>
              <a:rPr lang="en-AU" sz="3300" dirty="0" smtClean="0">
                <a:solidFill>
                  <a:srgbClr val="990000"/>
                </a:solidFill>
                <a:latin typeface="Meiryo" panose="020B0604030504040204" pitchFamily="34" charset="-128"/>
                <a:ea typeface="Meiryo" panose="020B0604030504040204" pitchFamily="34" charset="-128"/>
              </a:rPr>
              <a:t>assumptions about the future</a:t>
            </a:r>
            <a:endParaRPr lang="en-AU" sz="3300" dirty="0">
              <a:solidFill>
                <a:srgbClr val="990000"/>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882498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Content Placeholder 3" descr="iStock_000003205667XSmall.jpg"/>
          <p:cNvPicPr>
            <a:picLocks noGrp="1" noChangeAspect="1"/>
          </p:cNvPicPr>
          <p:nvPr>
            <p:ph sz="half" idx="1"/>
          </p:nvPr>
        </p:nvPicPr>
        <p:blipFill>
          <a:blip r:embed="rId3" cstate="print"/>
          <a:stretch>
            <a:fillRect/>
          </a:stretch>
        </p:blipFill>
        <p:spPr>
          <a:xfrm>
            <a:off x="405492" y="2252654"/>
            <a:ext cx="4473502" cy="3355127"/>
          </a:xfrm>
        </p:spPr>
      </p:pic>
      <p:pic>
        <p:nvPicPr>
          <p:cNvPr id="4"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316796" y="1712336"/>
            <a:ext cx="2996430" cy="4351338"/>
          </a:xfrm>
        </p:spPr>
      </p:pic>
      <p:sp>
        <p:nvSpPr>
          <p:cNvPr id="25603" name="TextBox 4"/>
          <p:cNvSpPr txBox="1">
            <a:spLocks noChangeArrowheads="1"/>
          </p:cNvSpPr>
          <p:nvPr/>
        </p:nvSpPr>
        <p:spPr bwMode="auto">
          <a:xfrm>
            <a:off x="628650" y="253161"/>
            <a:ext cx="7981276" cy="1384995"/>
          </a:xfrm>
          <a:prstGeom prst="rect">
            <a:avLst/>
          </a:prstGeom>
          <a:noFill/>
          <a:ln w="9525">
            <a:noFill/>
            <a:miter lim="800000"/>
            <a:headEnd/>
            <a:tailEnd/>
          </a:ln>
        </p:spPr>
        <p:txBody>
          <a:bodyPr wrap="square">
            <a:spAutoFit/>
          </a:bodyPr>
          <a:lstStyle/>
          <a:p>
            <a:r>
              <a:rPr lang="en-AU" sz="2800" dirty="0" smtClean="0">
                <a:latin typeface="Meiryo" panose="020B0604030504040204" pitchFamily="34" charset="-128"/>
                <a:ea typeface="Meiryo" panose="020B0604030504040204" pitchFamily="34" charset="-128"/>
              </a:rPr>
              <a:t>Rely on experts and/or downplay </a:t>
            </a:r>
            <a:r>
              <a:rPr lang="en-AU" sz="2800" dirty="0">
                <a:latin typeface="Meiryo" panose="020B0604030504040204" pitchFamily="34" charset="-128"/>
                <a:ea typeface="Meiryo" panose="020B0604030504040204" pitchFamily="34" charset="-128"/>
              </a:rPr>
              <a:t>or dismiss staff beliefs, hopes and fears about the future</a:t>
            </a:r>
          </a:p>
        </p:txBody>
      </p:sp>
    </p:spTree>
    <p:extLst>
      <p:ext uri="{BB962C8B-B14F-4D97-AF65-F5344CB8AC3E}">
        <p14:creationId xmlns:p14="http://schemas.microsoft.com/office/powerpoint/2010/main" val="538458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a:xfrm>
            <a:off x="4464842" y="817296"/>
            <a:ext cx="3772849" cy="5162718"/>
          </a:xfrm>
        </p:spPr>
        <p:txBody>
          <a:bodyPr>
            <a:normAutofit fontScale="92500" lnSpcReduction="20000"/>
          </a:bodyPr>
          <a:lstStyle/>
          <a:p>
            <a:pPr eaLnBrk="1" hangingPunct="1">
              <a:defRPr/>
            </a:pPr>
            <a:r>
              <a:rPr lang="en-AU" dirty="0" smtClean="0"/>
              <a:t>Traditional planning are approaches increasingly irrelevant</a:t>
            </a:r>
          </a:p>
          <a:p>
            <a:pPr eaLnBrk="1" hangingPunct="1">
              <a:defRPr/>
            </a:pPr>
            <a:r>
              <a:rPr lang="en-AU" dirty="0" smtClean="0"/>
              <a:t>Focus on data at the expense of strategic thinking</a:t>
            </a:r>
          </a:p>
          <a:p>
            <a:pPr eaLnBrk="1" hangingPunct="1">
              <a:defRPr/>
            </a:pPr>
            <a:r>
              <a:rPr lang="en-AU" dirty="0" smtClean="0"/>
              <a:t>View the plan as the end game</a:t>
            </a:r>
          </a:p>
          <a:p>
            <a:pPr eaLnBrk="1" hangingPunct="1">
              <a:defRPr/>
            </a:pPr>
            <a:endParaRPr lang="en-AU" dirty="0"/>
          </a:p>
          <a:p>
            <a:pPr eaLnBrk="1" hangingPunct="1">
              <a:defRPr/>
            </a:pPr>
            <a:r>
              <a:rPr lang="en-AU" dirty="0" smtClean="0">
                <a:solidFill>
                  <a:srgbClr val="990000"/>
                </a:solidFill>
              </a:rPr>
              <a:t>And don’t systematically and deeply consider possible futures</a:t>
            </a:r>
          </a:p>
        </p:txBody>
      </p:sp>
      <p:pic>
        <p:nvPicPr>
          <p:cNvPr id="26627" name="Picture 3" descr="Fotolia_682913_XS.jpg"/>
          <p:cNvPicPr>
            <a:picLocks noChangeAspect="1"/>
          </p:cNvPicPr>
          <p:nvPr/>
        </p:nvPicPr>
        <p:blipFill>
          <a:blip r:embed="rId3" cstate="print"/>
          <a:srcRect/>
          <a:stretch>
            <a:fillRect/>
          </a:stretch>
        </p:blipFill>
        <p:spPr bwMode="auto">
          <a:xfrm>
            <a:off x="659438" y="1523358"/>
            <a:ext cx="3295650" cy="3295650"/>
          </a:xfrm>
          <a:prstGeom prst="rect">
            <a:avLst/>
          </a:prstGeom>
          <a:noFill/>
          <a:ln w="9525">
            <a:noFill/>
            <a:miter lim="800000"/>
            <a:headEnd/>
            <a:tailEnd/>
          </a:ln>
        </p:spPr>
      </p:pic>
    </p:spTree>
    <p:extLst>
      <p:ext uri="{BB962C8B-B14F-4D97-AF65-F5344CB8AC3E}">
        <p14:creationId xmlns:p14="http://schemas.microsoft.com/office/powerpoint/2010/main" val="1251437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6282" y="2274847"/>
            <a:ext cx="7886700" cy="1325563"/>
          </a:xfrm>
        </p:spPr>
        <p:txBody>
          <a:bodyPr/>
          <a:lstStyle/>
          <a:p>
            <a:r>
              <a:rPr lang="en-AU" dirty="0" smtClean="0"/>
              <a:t>Frameworks for Challenging </a:t>
            </a:r>
            <a:endParaRPr lang="en-AU" dirty="0"/>
          </a:p>
        </p:txBody>
      </p:sp>
    </p:spTree>
    <p:extLst>
      <p:ext uri="{BB962C8B-B14F-4D97-AF65-F5344CB8AC3E}">
        <p14:creationId xmlns:p14="http://schemas.microsoft.com/office/powerpoint/2010/main" val="2790782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thinkbig-lab.com/wp-content/uploads/2011/07/picture-26.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6959" y="1212023"/>
            <a:ext cx="6195705" cy="4631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21861" y="5589240"/>
            <a:ext cx="4758557" cy="253916"/>
          </a:xfrm>
          <a:prstGeom prst="rect">
            <a:avLst/>
          </a:prstGeom>
        </p:spPr>
        <p:txBody>
          <a:bodyPr wrap="square">
            <a:spAutoFit/>
          </a:bodyPr>
          <a:lstStyle/>
          <a:p>
            <a:pPr algn="r"/>
            <a:r>
              <a:rPr lang="en-AU" sz="1050" dirty="0">
                <a:hlinkClick r:id="rId4"/>
              </a:rPr>
              <a:t>http://thinkbig-lab.com/wp-content/uploads/2011/07/picture-26.jpg</a:t>
            </a:r>
            <a:endParaRPr lang="en-AU" sz="1050" dirty="0"/>
          </a:p>
        </p:txBody>
      </p:sp>
      <p:sp>
        <p:nvSpPr>
          <p:cNvPr id="2" name="Right Arrow 1"/>
          <p:cNvSpPr/>
          <p:nvPr/>
        </p:nvSpPr>
        <p:spPr>
          <a:xfrm rot="2114334">
            <a:off x="3233938" y="1161844"/>
            <a:ext cx="1395602" cy="484632"/>
          </a:xfrm>
          <a:prstGeom prst="rightArrow">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515042" y="341960"/>
            <a:ext cx="3288214" cy="1200329"/>
          </a:xfrm>
          <a:prstGeom prst="rect">
            <a:avLst/>
          </a:prstGeom>
          <a:noFill/>
        </p:spPr>
        <p:txBody>
          <a:bodyPr wrap="square" rtlCol="0">
            <a:spAutoFit/>
          </a:bodyPr>
          <a:lstStyle/>
          <a:p>
            <a:r>
              <a:rPr lang="en-AU" dirty="0" smtClean="0">
                <a:latin typeface="Meiryo" panose="020B0604030504040204" pitchFamily="34" charset="-128"/>
                <a:ea typeface="Meiryo" panose="020B0604030504040204" pitchFamily="34" charset="-128"/>
              </a:rPr>
              <a:t>This is where we usually start thinking about the future, so what do we miss?</a:t>
            </a:r>
            <a:endParaRPr lang="en-AU"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33267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8122" y="2104913"/>
            <a:ext cx="7886700" cy="1325563"/>
          </a:xfrm>
        </p:spPr>
        <p:txBody>
          <a:bodyPr/>
          <a:lstStyle/>
          <a:p>
            <a:pPr algn="ctr"/>
            <a:r>
              <a:rPr lang="en-AU" dirty="0" smtClean="0">
                <a:latin typeface="Euphemia" panose="020B0503040102020104" pitchFamily="34" charset="0"/>
              </a:rPr>
              <a:t>Foresight Methods</a:t>
            </a:r>
            <a:endParaRPr lang="en-AU" dirty="0">
              <a:latin typeface="Euphemia" panose="020B0503040102020104" pitchFamily="34" charset="0"/>
            </a:endParaRPr>
          </a:p>
        </p:txBody>
      </p:sp>
    </p:spTree>
    <p:extLst>
      <p:ext uri="{BB962C8B-B14F-4D97-AF65-F5344CB8AC3E}">
        <p14:creationId xmlns:p14="http://schemas.microsoft.com/office/powerpoint/2010/main" val="44396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Overview</a:t>
            </a:r>
            <a:endParaRPr lang="en-AU" dirty="0">
              <a:latin typeface="Euphemia" panose="020B0503040102020104" pitchFamily="34" charset="0"/>
            </a:endParaRPr>
          </a:p>
        </p:txBody>
      </p:sp>
      <p:sp>
        <p:nvSpPr>
          <p:cNvPr id="3" name="Content Placeholder 2"/>
          <p:cNvSpPr>
            <a:spLocks noGrp="1"/>
          </p:cNvSpPr>
          <p:nvPr>
            <p:ph idx="1"/>
          </p:nvPr>
        </p:nvSpPr>
        <p:spPr/>
        <p:txBody>
          <a:bodyPr>
            <a:normAutofit fontScale="92500" lnSpcReduction="10000"/>
          </a:bodyPr>
          <a:lstStyle/>
          <a:p>
            <a:r>
              <a:rPr lang="en-AU" dirty="0" smtClean="0">
                <a:latin typeface="Euphemia" panose="020B0503040102020104" pitchFamily="34" charset="0"/>
              </a:rPr>
              <a:t>Context: why foresight?</a:t>
            </a:r>
          </a:p>
          <a:p>
            <a:r>
              <a:rPr lang="en-AU" dirty="0" smtClean="0">
                <a:latin typeface="Euphemia" panose="020B0503040102020104" pitchFamily="34" charset="0"/>
              </a:rPr>
              <a:t>Methods Framework – the Generic Foresight Process</a:t>
            </a:r>
          </a:p>
          <a:p>
            <a:r>
              <a:rPr lang="en-AU" dirty="0" smtClean="0">
                <a:latin typeface="Euphemia" panose="020B0503040102020104" pitchFamily="34" charset="0"/>
              </a:rPr>
              <a:t>Input Methods</a:t>
            </a:r>
          </a:p>
          <a:p>
            <a:r>
              <a:rPr lang="en-AU" dirty="0" smtClean="0">
                <a:latin typeface="Euphemia" panose="020B0503040102020104" pitchFamily="34" charset="0"/>
              </a:rPr>
              <a:t>Analytical Methods</a:t>
            </a:r>
          </a:p>
          <a:p>
            <a:r>
              <a:rPr lang="en-AU" dirty="0" smtClean="0">
                <a:latin typeface="Euphemia" panose="020B0503040102020104" pitchFamily="34" charset="0"/>
              </a:rPr>
              <a:t>Interpretation Methods</a:t>
            </a:r>
          </a:p>
          <a:p>
            <a:r>
              <a:rPr lang="en-AU" dirty="0" smtClean="0">
                <a:latin typeface="Euphemia" panose="020B0503040102020104" pitchFamily="34" charset="0"/>
              </a:rPr>
              <a:t>Prospective Methods</a:t>
            </a:r>
          </a:p>
          <a:p>
            <a:r>
              <a:rPr lang="en-AU" dirty="0" smtClean="0">
                <a:latin typeface="Euphemia" panose="020B0503040102020104" pitchFamily="34" charset="0"/>
              </a:rPr>
              <a:t>Back to Work: which methods and when?</a:t>
            </a:r>
          </a:p>
          <a:p>
            <a:r>
              <a:rPr lang="en-AU" dirty="0" smtClean="0">
                <a:latin typeface="Euphemia" panose="020B0503040102020104" pitchFamily="34" charset="0"/>
              </a:rPr>
              <a:t>Questions/Discussion</a:t>
            </a:r>
          </a:p>
          <a:p>
            <a:endParaRPr lang="en-AU" dirty="0"/>
          </a:p>
        </p:txBody>
      </p:sp>
    </p:spTree>
    <p:extLst>
      <p:ext uri="{BB962C8B-B14F-4D97-AF65-F5344CB8AC3E}">
        <p14:creationId xmlns:p14="http://schemas.microsoft.com/office/powerpoint/2010/main" val="890845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futuresdiamond.com/files/Futures_Diamond_620px.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0551" y="365209"/>
            <a:ext cx="5917378" cy="5917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32256" y="6421212"/>
            <a:ext cx="4495141" cy="261610"/>
          </a:xfrm>
          <a:prstGeom prst="rect">
            <a:avLst/>
          </a:prstGeom>
          <a:noFill/>
        </p:spPr>
        <p:txBody>
          <a:bodyPr wrap="none" rtlCol="0">
            <a:spAutoFit/>
          </a:bodyPr>
          <a:lstStyle/>
          <a:p>
            <a:r>
              <a:rPr lang="en-AU" sz="1100" dirty="0"/>
              <a:t>The Foresight Diamond </a:t>
            </a:r>
            <a:r>
              <a:rPr lang="en-AU" sz="1100" dirty="0">
                <a:hlinkClick r:id="rId4"/>
              </a:rPr>
              <a:t>http://www.futuresdiamond.com/en/the-diamond</a:t>
            </a:r>
            <a:r>
              <a:rPr lang="en-AU" sz="1100" dirty="0"/>
              <a:t> </a:t>
            </a:r>
          </a:p>
        </p:txBody>
      </p:sp>
    </p:spTree>
    <p:extLst>
      <p:ext uri="{BB962C8B-B14F-4D97-AF65-F5344CB8AC3E}">
        <p14:creationId xmlns:p14="http://schemas.microsoft.com/office/powerpoint/2010/main" val="2895593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Generic Foresight Process</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3658" y="1825625"/>
            <a:ext cx="6496684" cy="4351338"/>
          </a:xfrm>
        </p:spPr>
      </p:pic>
    </p:spTree>
    <p:extLst>
      <p:ext uri="{BB962C8B-B14F-4D97-AF65-F5344CB8AC3E}">
        <p14:creationId xmlns:p14="http://schemas.microsoft.com/office/powerpoint/2010/main" val="4206080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C00000"/>
                </a:solidFill>
              </a:rPr>
              <a:t>Input Methods</a:t>
            </a:r>
            <a:endParaRPr lang="en-AU" dirty="0">
              <a:solidFill>
                <a:srgbClr val="C00000"/>
              </a:solidFill>
            </a:endParaRPr>
          </a:p>
        </p:txBody>
      </p:sp>
      <p:sp>
        <p:nvSpPr>
          <p:cNvPr id="7" name="Content Placeholder 6"/>
          <p:cNvSpPr>
            <a:spLocks noGrp="1"/>
          </p:cNvSpPr>
          <p:nvPr>
            <p:ph sz="half" idx="1"/>
          </p:nvPr>
        </p:nvSpPr>
        <p:spPr/>
        <p:txBody>
          <a:bodyPr>
            <a:normAutofit lnSpcReduction="10000"/>
          </a:bodyPr>
          <a:lstStyle/>
          <a:p>
            <a:r>
              <a:rPr lang="en-AU" dirty="0"/>
              <a:t>Provides high quality information to inform your strategic thinking</a:t>
            </a:r>
            <a:r>
              <a:rPr lang="en-AU" dirty="0" smtClean="0"/>
              <a:t>.</a:t>
            </a:r>
          </a:p>
          <a:p>
            <a:endParaRPr lang="en-AU" dirty="0"/>
          </a:p>
          <a:p>
            <a:r>
              <a:rPr lang="en-AU" dirty="0"/>
              <a:t>Industry trends and global forces of change that are shaping the future of your industry.</a:t>
            </a:r>
          </a:p>
          <a:p>
            <a:pPr marL="0" indent="0">
              <a:buNone/>
            </a:pPr>
            <a:endParaRPr lang="en-AU" sz="2250" dirty="0"/>
          </a:p>
          <a:p>
            <a:pPr marL="0" indent="0">
              <a:buNone/>
            </a:pPr>
            <a:endParaRPr lang="en-AU" dirty="0"/>
          </a:p>
          <a:p>
            <a:endParaRPr lang="en-AU" dirty="0"/>
          </a:p>
        </p:txBody>
      </p:sp>
      <p:pic>
        <p:nvPicPr>
          <p:cNvPr id="8"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29844" y="1825625"/>
            <a:ext cx="3327400" cy="3327400"/>
          </a:xfrm>
        </p:spPr>
      </p:pic>
    </p:spTree>
    <p:extLst>
      <p:ext uri="{BB962C8B-B14F-4D97-AF65-F5344CB8AC3E}">
        <p14:creationId xmlns:p14="http://schemas.microsoft.com/office/powerpoint/2010/main" val="2639882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90139940"/>
              </p:ext>
            </p:extLst>
          </p:nvPr>
        </p:nvGraphicFramePr>
        <p:xfrm>
          <a:off x="981075" y="1295400"/>
          <a:ext cx="6903293" cy="494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Box 64524"/>
          <p:cNvSpPr txBox="1"/>
          <p:nvPr/>
        </p:nvSpPr>
        <p:spPr>
          <a:xfrm>
            <a:off x="5043688" y="203987"/>
            <a:ext cx="3619475" cy="838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600" dirty="0">
                <a:effectLst/>
                <a:latin typeface="Euphemia" panose="020B0503040102020104" pitchFamily="34" charset="0"/>
                <a:ea typeface="PMingLiU" panose="02020500000000000000" pitchFamily="18" charset="-120"/>
                <a:cs typeface="Times New Roman" panose="02020603050405020304" pitchFamily="18" charset="0"/>
              </a:rPr>
              <a:t>Strategic scanning happens at the global level – what </a:t>
            </a:r>
            <a:r>
              <a:rPr lang="en-AU" sz="1600" dirty="0" smtClean="0">
                <a:effectLst/>
                <a:latin typeface="Euphemia" panose="020B0503040102020104" pitchFamily="34" charset="0"/>
                <a:ea typeface="PMingLiU" panose="02020500000000000000" pitchFamily="18" charset="-120"/>
                <a:cs typeface="Times New Roman" panose="02020603050405020304" pitchFamily="18" charset="0"/>
              </a:rPr>
              <a:t>are the forces shaping the change </a:t>
            </a:r>
            <a:r>
              <a:rPr lang="en-AU" sz="1600" dirty="0">
                <a:effectLst/>
                <a:latin typeface="Euphemia" panose="020B0503040102020104" pitchFamily="34" charset="0"/>
                <a:ea typeface="PMingLiU" panose="02020500000000000000" pitchFamily="18" charset="-120"/>
                <a:cs typeface="Times New Roman" panose="02020603050405020304" pitchFamily="18" charset="0"/>
              </a:rPr>
              <a:t>you are seeing in </a:t>
            </a:r>
            <a:r>
              <a:rPr lang="en-AU" sz="1600" dirty="0" smtClean="0">
                <a:effectLst/>
                <a:latin typeface="Euphemia" panose="020B0503040102020104" pitchFamily="34" charset="0"/>
                <a:ea typeface="PMingLiU" panose="02020500000000000000" pitchFamily="18" charset="-120"/>
                <a:cs typeface="Times New Roman" panose="02020603050405020304" pitchFamily="18" charset="0"/>
              </a:rPr>
              <a:t>your industry?</a:t>
            </a:r>
            <a:endParaRPr lang="en-AU" sz="1600" dirty="0">
              <a:effectLst/>
              <a:latin typeface="Euphemia" panose="020B0503040102020104" pitchFamily="34" charset="0"/>
              <a:ea typeface="PMingLiU" panose="02020500000000000000" pitchFamily="18" charset="-120"/>
              <a:cs typeface="Times New Roman" panose="02020603050405020304" pitchFamily="18" charset="0"/>
            </a:endParaRPr>
          </a:p>
        </p:txBody>
      </p:sp>
      <p:sp>
        <p:nvSpPr>
          <p:cNvPr id="5" name="Left Arrow 4"/>
          <p:cNvSpPr/>
          <p:nvPr/>
        </p:nvSpPr>
        <p:spPr>
          <a:xfrm rot="19379498">
            <a:off x="5489558" y="1621803"/>
            <a:ext cx="2328561" cy="484505"/>
          </a:xfrm>
          <a:prstGeom prst="leftArrow">
            <a:avLst/>
          </a:prstGeom>
          <a:solidFill>
            <a:srgbClr val="990000"/>
          </a:solidFill>
          <a:ln>
            <a:solidFill>
              <a:srgbClr val="990000"/>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sp>
        <p:nvSpPr>
          <p:cNvPr id="8"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anose="020B0604020202020204" pitchFamily="34" charset="0"/>
              </a:rPr>
              <a:t/>
            </a:r>
            <a:br>
              <a:rPr kumimoji="0" lang="en-AU" sz="1800" b="0" i="0" u="none" strike="noStrike" cap="none" normalizeH="0" baseline="0" smtClean="0">
                <a:ln>
                  <a:noFill/>
                </a:ln>
                <a:solidFill>
                  <a:schemeClr val="tx1"/>
                </a:solidFill>
                <a:effectLst/>
                <a:latin typeface="Arial" panose="020B0604020202020204" pitchFamily="34" charset="0"/>
              </a:rPr>
            </a:br>
            <a:endParaRPr kumimoji="0" lang="en-AU"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panose="020B0604020202020204" pitchFamily="34" charset="0"/>
            </a:endParaRPr>
          </a:p>
        </p:txBody>
      </p:sp>
      <p:sp>
        <p:nvSpPr>
          <p:cNvPr id="10" name="Rectangle 10"/>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1" name="Rectangle 11"/>
          <p:cNvSpPr>
            <a:spLocks noChangeArrowheads="1"/>
          </p:cNvSpPr>
          <p:nvPr/>
        </p:nvSpPr>
        <p:spPr bwMode="auto">
          <a:xfrm>
            <a:off x="0" y="414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a:xfrm>
            <a:off x="981075" y="3403599"/>
            <a:ext cx="2294781" cy="484505"/>
          </a:xfrm>
          <a:prstGeom prst="rightArrow">
            <a:avLst/>
          </a:prstGeom>
          <a:solidFill>
            <a:srgbClr val="990000"/>
          </a:solidFill>
          <a:ln>
            <a:solidFill>
              <a:srgbClr val="990000"/>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sp>
        <p:nvSpPr>
          <p:cNvPr id="13" name="Text Box 64528"/>
          <p:cNvSpPr txBox="1"/>
          <p:nvPr/>
        </p:nvSpPr>
        <p:spPr>
          <a:xfrm>
            <a:off x="251520" y="1785737"/>
            <a:ext cx="1720155" cy="102743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AU" sz="1600" dirty="0">
                <a:effectLst/>
                <a:latin typeface="Euphemia" panose="020B0503040102020104" pitchFamily="34" charset="0"/>
                <a:ea typeface="PMingLiU" panose="02020500000000000000" pitchFamily="18" charset="-120"/>
                <a:cs typeface="Times New Roman" panose="02020603050405020304" pitchFamily="18" charset="0"/>
              </a:rPr>
              <a:t>You know a lot about this – it is the change already here that you deal with every day. </a:t>
            </a:r>
          </a:p>
        </p:txBody>
      </p:sp>
    </p:spTree>
    <p:extLst>
      <p:ext uri="{BB962C8B-B14F-4D97-AF65-F5344CB8AC3E}">
        <p14:creationId xmlns:p14="http://schemas.microsoft.com/office/powerpoint/2010/main" val="1555249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C00000"/>
                </a:solidFill>
              </a:rPr>
              <a:t>Input Methods</a:t>
            </a:r>
            <a:endParaRPr lang="en-AU" dirty="0">
              <a:solidFill>
                <a:srgbClr val="C00000"/>
              </a:solidFill>
            </a:endParaRPr>
          </a:p>
        </p:txBody>
      </p:sp>
      <p:pic>
        <p:nvPicPr>
          <p:cNvPr id="4"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08431" y="4887590"/>
            <a:ext cx="2824304" cy="1891658"/>
          </a:xfrm>
        </p:spPr>
      </p:pic>
      <p:sp>
        <p:nvSpPr>
          <p:cNvPr id="7" name="Content Placeholder 6"/>
          <p:cNvSpPr>
            <a:spLocks noGrp="1"/>
          </p:cNvSpPr>
          <p:nvPr>
            <p:ph sz="half" idx="4294967295"/>
          </p:nvPr>
        </p:nvSpPr>
        <p:spPr>
          <a:xfrm>
            <a:off x="628650" y="1690689"/>
            <a:ext cx="7886700" cy="3747792"/>
          </a:xfrm>
        </p:spPr>
        <p:txBody>
          <a:bodyPr/>
          <a:lstStyle/>
          <a:p>
            <a:r>
              <a:rPr lang="en-AU" dirty="0" smtClean="0"/>
              <a:t>Environmental (Horizon) Scanning</a:t>
            </a:r>
          </a:p>
          <a:p>
            <a:r>
              <a:rPr lang="en-AU" dirty="0" smtClean="0"/>
              <a:t>Delphi (expert based or </a:t>
            </a:r>
            <a:r>
              <a:rPr lang="en-AU" dirty="0" err="1" smtClean="0"/>
              <a:t>crowdsourced</a:t>
            </a:r>
            <a:r>
              <a:rPr lang="en-AU" dirty="0" smtClean="0"/>
              <a:t>)</a:t>
            </a:r>
          </a:p>
          <a:p>
            <a:endParaRPr lang="en-AU" dirty="0"/>
          </a:p>
          <a:p>
            <a:r>
              <a:rPr lang="en-AU" dirty="0" smtClean="0"/>
              <a:t>Done a lot today, but often not broad or deep enough, reinforcing rather than challenging status-quo thinking</a:t>
            </a:r>
          </a:p>
          <a:p>
            <a:endParaRPr lang="en-AU" dirty="0"/>
          </a:p>
          <a:p>
            <a:endParaRPr lang="en-AU" dirty="0"/>
          </a:p>
        </p:txBody>
      </p:sp>
    </p:spTree>
    <p:extLst>
      <p:ext uri="{BB962C8B-B14F-4D97-AF65-F5344CB8AC3E}">
        <p14:creationId xmlns:p14="http://schemas.microsoft.com/office/powerpoint/2010/main" val="4272534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492" y="287293"/>
            <a:ext cx="8959004" cy="6414885"/>
            <a:chOff x="500063" y="319753"/>
            <a:chExt cx="8859837" cy="6244214"/>
          </a:xfrm>
        </p:grpSpPr>
        <p:sp>
          <p:nvSpPr>
            <p:cNvPr id="74755" name="Line 3"/>
            <p:cNvSpPr>
              <a:spLocks noChangeShapeType="1"/>
            </p:cNvSpPr>
            <p:nvPr/>
          </p:nvSpPr>
          <p:spPr bwMode="auto">
            <a:xfrm>
              <a:off x="1763713" y="2636838"/>
              <a:ext cx="0" cy="2592387"/>
            </a:xfrm>
            <a:prstGeom prst="line">
              <a:avLst/>
            </a:prstGeom>
            <a:noFill/>
            <a:ln w="9525">
              <a:noFill/>
              <a:round/>
              <a:headEnd/>
              <a:tailEnd/>
            </a:ln>
          </p:spPr>
          <p:txBody>
            <a:bodyPr/>
            <a:lstStyle/>
            <a:p>
              <a:endParaRPr lang="en-AU"/>
            </a:p>
          </p:txBody>
        </p:sp>
        <p:sp>
          <p:nvSpPr>
            <p:cNvPr id="74756" name="Line 4"/>
            <p:cNvSpPr>
              <a:spLocks noChangeShapeType="1"/>
            </p:cNvSpPr>
            <p:nvPr/>
          </p:nvSpPr>
          <p:spPr bwMode="auto">
            <a:xfrm>
              <a:off x="1979613" y="1628775"/>
              <a:ext cx="0" cy="3744913"/>
            </a:xfrm>
            <a:prstGeom prst="line">
              <a:avLst/>
            </a:prstGeom>
            <a:noFill/>
            <a:ln w="28575">
              <a:solidFill>
                <a:schemeClr val="tx1"/>
              </a:solidFill>
              <a:round/>
              <a:headEnd type="triangle" w="med" len="med"/>
              <a:tailEnd/>
            </a:ln>
          </p:spPr>
          <p:txBody>
            <a:bodyPr/>
            <a:lstStyle/>
            <a:p>
              <a:endParaRPr lang="en-AU"/>
            </a:p>
          </p:txBody>
        </p:sp>
        <p:sp>
          <p:nvSpPr>
            <p:cNvPr id="74757" name="Line 5"/>
            <p:cNvSpPr>
              <a:spLocks noChangeShapeType="1"/>
            </p:cNvSpPr>
            <p:nvPr/>
          </p:nvSpPr>
          <p:spPr bwMode="auto">
            <a:xfrm>
              <a:off x="1979613" y="5373688"/>
              <a:ext cx="6048375" cy="0"/>
            </a:xfrm>
            <a:prstGeom prst="line">
              <a:avLst/>
            </a:prstGeom>
            <a:noFill/>
            <a:ln w="28575">
              <a:solidFill>
                <a:schemeClr val="tx1"/>
              </a:solidFill>
              <a:round/>
              <a:headEnd/>
              <a:tailEnd type="triangle" w="med" len="med"/>
            </a:ln>
          </p:spPr>
          <p:txBody>
            <a:bodyPr/>
            <a:lstStyle/>
            <a:p>
              <a:endParaRPr lang="en-AU"/>
            </a:p>
          </p:txBody>
        </p:sp>
        <p:sp>
          <p:nvSpPr>
            <p:cNvPr id="74758" name="Freeform 6"/>
            <p:cNvSpPr>
              <a:spLocks/>
            </p:cNvSpPr>
            <p:nvPr/>
          </p:nvSpPr>
          <p:spPr bwMode="auto">
            <a:xfrm>
              <a:off x="2017713" y="3090863"/>
              <a:ext cx="5848350" cy="2265362"/>
            </a:xfrm>
            <a:custGeom>
              <a:avLst/>
              <a:gdLst>
                <a:gd name="T0" fmla="*/ 0 w 3684"/>
                <a:gd name="T1" fmla="*/ 2147483647 h 1427"/>
                <a:gd name="T2" fmla="*/ 2147483647 w 3684"/>
                <a:gd name="T3" fmla="*/ 2147483647 h 1427"/>
                <a:gd name="T4" fmla="*/ 2147483647 w 3684"/>
                <a:gd name="T5" fmla="*/ 2147483647 h 1427"/>
                <a:gd name="T6" fmla="*/ 2147483647 w 3684"/>
                <a:gd name="T7" fmla="*/ 2147483647 h 1427"/>
                <a:gd name="T8" fmla="*/ 2147483647 w 3684"/>
                <a:gd name="T9" fmla="*/ 2147483647 h 1427"/>
                <a:gd name="T10" fmla="*/ 2147483647 w 3684"/>
                <a:gd name="T11" fmla="*/ 2147483647 h 1427"/>
                <a:gd name="T12" fmla="*/ 2147483647 w 3684"/>
                <a:gd name="T13" fmla="*/ 2147483647 h 1427"/>
                <a:gd name="T14" fmla="*/ 2147483647 w 3684"/>
                <a:gd name="T15" fmla="*/ 2147483647 h 1427"/>
                <a:gd name="T16" fmla="*/ 2147483647 w 3684"/>
                <a:gd name="T17" fmla="*/ 2147483647 h 1427"/>
                <a:gd name="T18" fmla="*/ 2147483647 w 3684"/>
                <a:gd name="T19" fmla="*/ 2147483647 h 1427"/>
                <a:gd name="T20" fmla="*/ 2147483647 w 3684"/>
                <a:gd name="T21" fmla="*/ 2147483647 h 1427"/>
                <a:gd name="T22" fmla="*/ 2147483647 w 3684"/>
                <a:gd name="T23" fmla="*/ 2147483647 h 1427"/>
                <a:gd name="T24" fmla="*/ 2147483647 w 3684"/>
                <a:gd name="T25" fmla="*/ 2147483647 h 1427"/>
                <a:gd name="T26" fmla="*/ 2147483647 w 3684"/>
                <a:gd name="T27" fmla="*/ 2147483647 h 1427"/>
                <a:gd name="T28" fmla="*/ 2147483647 w 3684"/>
                <a:gd name="T29" fmla="*/ 2147483647 h 1427"/>
                <a:gd name="T30" fmla="*/ 2147483647 w 3684"/>
                <a:gd name="T31" fmla="*/ 2147483647 h 1427"/>
                <a:gd name="T32" fmla="*/ 2147483647 w 3684"/>
                <a:gd name="T33" fmla="*/ 2147483647 h 1427"/>
                <a:gd name="T34" fmla="*/ 2147483647 w 3684"/>
                <a:gd name="T35" fmla="*/ 2147483647 h 1427"/>
                <a:gd name="T36" fmla="*/ 2147483647 w 3684"/>
                <a:gd name="T37" fmla="*/ 2147483647 h 1427"/>
                <a:gd name="T38" fmla="*/ 2147483647 w 3684"/>
                <a:gd name="T39" fmla="*/ 2147483647 h 1427"/>
                <a:gd name="T40" fmla="*/ 2147483647 w 3684"/>
                <a:gd name="T41" fmla="*/ 2147483647 h 1427"/>
                <a:gd name="T42" fmla="*/ 2147483647 w 3684"/>
                <a:gd name="T43" fmla="*/ 2147483647 h 1427"/>
                <a:gd name="T44" fmla="*/ 2147483647 w 3684"/>
                <a:gd name="T45" fmla="*/ 2147483647 h 1427"/>
                <a:gd name="T46" fmla="*/ 2147483647 w 3684"/>
                <a:gd name="T47" fmla="*/ 2147483647 h 1427"/>
                <a:gd name="T48" fmla="*/ 2147483647 w 3684"/>
                <a:gd name="T49" fmla="*/ 0 h 1427"/>
                <a:gd name="T50" fmla="*/ 2147483647 w 3684"/>
                <a:gd name="T51" fmla="*/ 2147483647 h 1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84"/>
                <a:gd name="T79" fmla="*/ 0 h 1427"/>
                <a:gd name="T80" fmla="*/ 3684 w 3684"/>
                <a:gd name="T81" fmla="*/ 1427 h 14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84" h="1427">
                  <a:moveTo>
                    <a:pt x="0" y="1427"/>
                  </a:moveTo>
                  <a:cubicBezTo>
                    <a:pt x="6" y="1421"/>
                    <a:pt x="11" y="1413"/>
                    <a:pt x="18" y="1408"/>
                  </a:cubicBezTo>
                  <a:cubicBezTo>
                    <a:pt x="36" y="1395"/>
                    <a:pt x="58" y="1388"/>
                    <a:pt x="73" y="1372"/>
                  </a:cubicBezTo>
                  <a:cubicBezTo>
                    <a:pt x="92" y="1352"/>
                    <a:pt x="103" y="1337"/>
                    <a:pt x="128" y="1326"/>
                  </a:cubicBezTo>
                  <a:cubicBezTo>
                    <a:pt x="146" y="1318"/>
                    <a:pt x="165" y="1314"/>
                    <a:pt x="183" y="1308"/>
                  </a:cubicBezTo>
                  <a:cubicBezTo>
                    <a:pt x="192" y="1305"/>
                    <a:pt x="210" y="1299"/>
                    <a:pt x="210" y="1299"/>
                  </a:cubicBezTo>
                  <a:cubicBezTo>
                    <a:pt x="254" y="1253"/>
                    <a:pt x="351" y="1243"/>
                    <a:pt x="411" y="1235"/>
                  </a:cubicBezTo>
                  <a:cubicBezTo>
                    <a:pt x="689" y="1242"/>
                    <a:pt x="947" y="1252"/>
                    <a:pt x="1225" y="1244"/>
                  </a:cubicBezTo>
                  <a:cubicBezTo>
                    <a:pt x="1289" y="1223"/>
                    <a:pt x="1262" y="1233"/>
                    <a:pt x="1307" y="1216"/>
                  </a:cubicBezTo>
                  <a:cubicBezTo>
                    <a:pt x="1352" y="1173"/>
                    <a:pt x="1427" y="1182"/>
                    <a:pt x="1481" y="1152"/>
                  </a:cubicBezTo>
                  <a:cubicBezTo>
                    <a:pt x="1570" y="1102"/>
                    <a:pt x="1504" y="1127"/>
                    <a:pt x="1563" y="1107"/>
                  </a:cubicBezTo>
                  <a:cubicBezTo>
                    <a:pt x="1693" y="1020"/>
                    <a:pt x="1559" y="1106"/>
                    <a:pt x="1655" y="1052"/>
                  </a:cubicBezTo>
                  <a:cubicBezTo>
                    <a:pt x="1685" y="1035"/>
                    <a:pt x="1695" y="1017"/>
                    <a:pt x="1728" y="1006"/>
                  </a:cubicBezTo>
                  <a:cubicBezTo>
                    <a:pt x="1768" y="966"/>
                    <a:pt x="1800" y="919"/>
                    <a:pt x="1847" y="887"/>
                  </a:cubicBezTo>
                  <a:cubicBezTo>
                    <a:pt x="1874" y="846"/>
                    <a:pt x="1923" y="796"/>
                    <a:pt x="1938" y="750"/>
                  </a:cubicBezTo>
                  <a:cubicBezTo>
                    <a:pt x="1950" y="713"/>
                    <a:pt x="2006" y="617"/>
                    <a:pt x="2039" y="586"/>
                  </a:cubicBezTo>
                  <a:cubicBezTo>
                    <a:pt x="2054" y="539"/>
                    <a:pt x="2088" y="523"/>
                    <a:pt x="2121" y="494"/>
                  </a:cubicBezTo>
                  <a:cubicBezTo>
                    <a:pt x="2197" y="427"/>
                    <a:pt x="2271" y="357"/>
                    <a:pt x="2350" y="293"/>
                  </a:cubicBezTo>
                  <a:cubicBezTo>
                    <a:pt x="2375" y="273"/>
                    <a:pt x="2402" y="242"/>
                    <a:pt x="2432" y="229"/>
                  </a:cubicBezTo>
                  <a:cubicBezTo>
                    <a:pt x="2450" y="221"/>
                    <a:pt x="2469" y="217"/>
                    <a:pt x="2487" y="211"/>
                  </a:cubicBezTo>
                  <a:cubicBezTo>
                    <a:pt x="2496" y="208"/>
                    <a:pt x="2514" y="202"/>
                    <a:pt x="2514" y="202"/>
                  </a:cubicBezTo>
                  <a:cubicBezTo>
                    <a:pt x="2540" y="174"/>
                    <a:pt x="2559" y="165"/>
                    <a:pt x="2596" y="156"/>
                  </a:cubicBezTo>
                  <a:cubicBezTo>
                    <a:pt x="2647" y="123"/>
                    <a:pt x="2712" y="111"/>
                    <a:pt x="2770" y="92"/>
                  </a:cubicBezTo>
                  <a:cubicBezTo>
                    <a:pt x="2847" y="67"/>
                    <a:pt x="2920" y="38"/>
                    <a:pt x="2999" y="19"/>
                  </a:cubicBezTo>
                  <a:cubicBezTo>
                    <a:pt x="3065" y="3"/>
                    <a:pt x="3194" y="2"/>
                    <a:pt x="3236" y="0"/>
                  </a:cubicBezTo>
                  <a:cubicBezTo>
                    <a:pt x="3244" y="0"/>
                    <a:pt x="3560" y="19"/>
                    <a:pt x="3684" y="19"/>
                  </a:cubicBezTo>
                </a:path>
              </a:pathLst>
            </a:custGeom>
            <a:noFill/>
            <a:ln w="28575">
              <a:solidFill>
                <a:schemeClr val="tx1"/>
              </a:solidFill>
              <a:round/>
              <a:headEnd/>
              <a:tailEnd/>
            </a:ln>
          </p:spPr>
          <p:txBody>
            <a:bodyPr/>
            <a:lstStyle/>
            <a:p>
              <a:endParaRPr lang="en-AU"/>
            </a:p>
          </p:txBody>
        </p:sp>
        <p:sp>
          <p:nvSpPr>
            <p:cNvPr id="74759" name="Text Box 7"/>
            <p:cNvSpPr txBox="1">
              <a:spLocks noChangeArrowheads="1"/>
            </p:cNvSpPr>
            <p:nvPr/>
          </p:nvSpPr>
          <p:spPr bwMode="auto">
            <a:xfrm>
              <a:off x="2124075" y="4652963"/>
              <a:ext cx="1728788" cy="325437"/>
            </a:xfrm>
            <a:prstGeom prst="rect">
              <a:avLst/>
            </a:prstGeom>
            <a:noFill/>
            <a:ln w="9525" algn="ctr">
              <a:noFill/>
              <a:miter lim="800000"/>
              <a:headEnd/>
              <a:tailEnd/>
            </a:ln>
          </p:spPr>
          <p:txBody>
            <a:bodyPr>
              <a:spAutoFit/>
            </a:bodyPr>
            <a:lstStyle/>
            <a:p>
              <a:pPr>
                <a:lnSpc>
                  <a:spcPct val="85000"/>
                </a:lnSpc>
                <a:spcBef>
                  <a:spcPct val="50000"/>
                </a:spcBef>
              </a:pPr>
              <a:r>
                <a:rPr lang="en-AU" b="1"/>
                <a:t>Emerging</a:t>
              </a:r>
              <a:r>
                <a:rPr lang="en-AU"/>
                <a:t> </a:t>
              </a:r>
              <a:r>
                <a:rPr lang="en-AU" b="1"/>
                <a:t>Issues</a:t>
              </a:r>
            </a:p>
          </p:txBody>
        </p:sp>
        <p:sp>
          <p:nvSpPr>
            <p:cNvPr id="74760" name="Text Box 8"/>
            <p:cNvSpPr txBox="1">
              <a:spLocks noChangeArrowheads="1"/>
            </p:cNvSpPr>
            <p:nvPr/>
          </p:nvSpPr>
          <p:spPr bwMode="auto">
            <a:xfrm>
              <a:off x="4427538" y="3933825"/>
              <a:ext cx="1728787" cy="325438"/>
            </a:xfrm>
            <a:prstGeom prst="rect">
              <a:avLst/>
            </a:prstGeom>
            <a:noFill/>
            <a:ln w="9525" algn="ctr">
              <a:noFill/>
              <a:miter lim="800000"/>
              <a:headEnd/>
              <a:tailEnd/>
            </a:ln>
          </p:spPr>
          <p:txBody>
            <a:bodyPr>
              <a:spAutoFit/>
            </a:bodyPr>
            <a:lstStyle/>
            <a:p>
              <a:pPr>
                <a:lnSpc>
                  <a:spcPct val="85000"/>
                </a:lnSpc>
                <a:spcBef>
                  <a:spcPct val="50000"/>
                </a:spcBef>
              </a:pPr>
              <a:r>
                <a:rPr lang="en-AU" b="1"/>
                <a:t>Trends</a:t>
              </a:r>
            </a:p>
          </p:txBody>
        </p:sp>
        <p:sp>
          <p:nvSpPr>
            <p:cNvPr id="74761" name="Text Box 9"/>
            <p:cNvSpPr txBox="1">
              <a:spLocks noChangeArrowheads="1"/>
            </p:cNvSpPr>
            <p:nvPr/>
          </p:nvSpPr>
          <p:spPr bwMode="auto">
            <a:xfrm>
              <a:off x="6732588" y="3213100"/>
              <a:ext cx="1728787" cy="325438"/>
            </a:xfrm>
            <a:prstGeom prst="rect">
              <a:avLst/>
            </a:prstGeom>
            <a:noFill/>
            <a:ln w="9525" algn="ctr">
              <a:noFill/>
              <a:miter lim="800000"/>
              <a:headEnd/>
              <a:tailEnd/>
            </a:ln>
          </p:spPr>
          <p:txBody>
            <a:bodyPr>
              <a:spAutoFit/>
            </a:bodyPr>
            <a:lstStyle/>
            <a:p>
              <a:pPr>
                <a:lnSpc>
                  <a:spcPct val="85000"/>
                </a:lnSpc>
                <a:spcBef>
                  <a:spcPct val="50000"/>
                </a:spcBef>
              </a:pPr>
              <a:r>
                <a:rPr lang="en-AU" b="1" dirty="0"/>
                <a:t>Mainstream</a:t>
              </a:r>
            </a:p>
          </p:txBody>
        </p:sp>
        <p:sp>
          <p:nvSpPr>
            <p:cNvPr id="74762" name="Text Box 10"/>
            <p:cNvSpPr txBox="1">
              <a:spLocks noChangeArrowheads="1"/>
            </p:cNvSpPr>
            <p:nvPr/>
          </p:nvSpPr>
          <p:spPr bwMode="auto">
            <a:xfrm>
              <a:off x="3143250" y="5572125"/>
              <a:ext cx="2519363" cy="325438"/>
            </a:xfrm>
            <a:prstGeom prst="rect">
              <a:avLst/>
            </a:prstGeom>
            <a:noFill/>
            <a:ln w="9525" algn="ctr">
              <a:noFill/>
              <a:miter lim="800000"/>
              <a:headEnd/>
              <a:tailEnd/>
            </a:ln>
          </p:spPr>
          <p:txBody>
            <a:bodyPr>
              <a:spAutoFit/>
            </a:bodyPr>
            <a:lstStyle/>
            <a:p>
              <a:pPr>
                <a:lnSpc>
                  <a:spcPct val="85000"/>
                </a:lnSpc>
                <a:spcBef>
                  <a:spcPct val="50000"/>
                </a:spcBef>
              </a:pPr>
              <a:r>
                <a:rPr lang="en-AU" b="1"/>
                <a:t>Time</a:t>
              </a:r>
            </a:p>
          </p:txBody>
        </p:sp>
        <p:sp>
          <p:nvSpPr>
            <p:cNvPr id="74763" name="Line 11"/>
            <p:cNvSpPr>
              <a:spLocks noChangeShapeType="1"/>
            </p:cNvSpPr>
            <p:nvPr/>
          </p:nvSpPr>
          <p:spPr bwMode="auto">
            <a:xfrm>
              <a:off x="4284663" y="4581525"/>
              <a:ext cx="647700" cy="360363"/>
            </a:xfrm>
            <a:prstGeom prst="line">
              <a:avLst/>
            </a:prstGeom>
            <a:noFill/>
            <a:ln w="9525">
              <a:solidFill>
                <a:schemeClr val="tx1"/>
              </a:solidFill>
              <a:round/>
              <a:headEnd/>
              <a:tailEnd/>
            </a:ln>
          </p:spPr>
          <p:txBody>
            <a:bodyPr/>
            <a:lstStyle/>
            <a:p>
              <a:endParaRPr lang="en-AU"/>
            </a:p>
          </p:txBody>
        </p:sp>
        <p:sp>
          <p:nvSpPr>
            <p:cNvPr id="74764" name="Line 12"/>
            <p:cNvSpPr>
              <a:spLocks noChangeShapeType="1"/>
            </p:cNvSpPr>
            <p:nvPr/>
          </p:nvSpPr>
          <p:spPr bwMode="auto">
            <a:xfrm>
              <a:off x="5651500" y="3357563"/>
              <a:ext cx="504825" cy="287337"/>
            </a:xfrm>
            <a:prstGeom prst="line">
              <a:avLst/>
            </a:prstGeom>
            <a:noFill/>
            <a:ln w="9525">
              <a:solidFill>
                <a:schemeClr val="tx1"/>
              </a:solidFill>
              <a:round/>
              <a:headEnd/>
              <a:tailEnd/>
            </a:ln>
          </p:spPr>
          <p:txBody>
            <a:bodyPr/>
            <a:lstStyle/>
            <a:p>
              <a:endParaRPr lang="en-AU"/>
            </a:p>
          </p:txBody>
        </p:sp>
        <p:sp>
          <p:nvSpPr>
            <p:cNvPr id="74765" name="Line 13"/>
            <p:cNvSpPr>
              <a:spLocks noChangeShapeType="1"/>
            </p:cNvSpPr>
            <p:nvPr/>
          </p:nvSpPr>
          <p:spPr bwMode="auto">
            <a:xfrm>
              <a:off x="4000500" y="5715000"/>
              <a:ext cx="3529013" cy="0"/>
            </a:xfrm>
            <a:prstGeom prst="line">
              <a:avLst/>
            </a:prstGeom>
            <a:noFill/>
            <a:ln w="28575">
              <a:solidFill>
                <a:schemeClr val="tx1"/>
              </a:solidFill>
              <a:round/>
              <a:headEnd/>
              <a:tailEnd type="triangle" w="med" len="med"/>
            </a:ln>
          </p:spPr>
          <p:txBody>
            <a:bodyPr/>
            <a:lstStyle/>
            <a:p>
              <a:endParaRPr lang="en-AU"/>
            </a:p>
          </p:txBody>
        </p:sp>
        <p:sp>
          <p:nvSpPr>
            <p:cNvPr id="74766" name="Text Box 14"/>
            <p:cNvSpPr txBox="1">
              <a:spLocks noChangeArrowheads="1"/>
            </p:cNvSpPr>
            <p:nvPr/>
          </p:nvSpPr>
          <p:spPr bwMode="auto">
            <a:xfrm>
              <a:off x="611188" y="2924175"/>
              <a:ext cx="1152525" cy="1169551"/>
            </a:xfrm>
            <a:prstGeom prst="rect">
              <a:avLst/>
            </a:prstGeom>
            <a:noFill/>
            <a:ln w="9525">
              <a:noFill/>
              <a:miter lim="800000"/>
              <a:headEnd/>
              <a:tailEnd/>
            </a:ln>
          </p:spPr>
          <p:txBody>
            <a:bodyPr>
              <a:spAutoFit/>
            </a:bodyPr>
            <a:lstStyle/>
            <a:p>
              <a:pPr eaLnBrk="0" hangingPunct="0">
                <a:spcBef>
                  <a:spcPct val="50000"/>
                </a:spcBef>
              </a:pPr>
              <a:r>
                <a:rPr lang="en-AU" sz="1400" b="1" dirty="0"/>
                <a:t>Number of cases; degree of public awareness</a:t>
              </a:r>
              <a:endParaRPr lang="en-US" sz="1400" b="1" dirty="0"/>
            </a:p>
          </p:txBody>
        </p:sp>
        <p:sp>
          <p:nvSpPr>
            <p:cNvPr id="74767" name="Text Box 15"/>
            <p:cNvSpPr txBox="1">
              <a:spLocks noChangeArrowheads="1"/>
            </p:cNvSpPr>
            <p:nvPr/>
          </p:nvSpPr>
          <p:spPr bwMode="auto">
            <a:xfrm>
              <a:off x="2051050" y="2997200"/>
              <a:ext cx="1728788" cy="581025"/>
            </a:xfrm>
            <a:prstGeom prst="rect">
              <a:avLst/>
            </a:prstGeom>
            <a:noFill/>
            <a:ln w="9525">
              <a:noFill/>
              <a:miter lim="800000"/>
              <a:headEnd/>
              <a:tailEnd/>
            </a:ln>
          </p:spPr>
          <p:txBody>
            <a:bodyPr>
              <a:spAutoFit/>
            </a:bodyPr>
            <a:lstStyle/>
            <a:p>
              <a:pPr eaLnBrk="0" hangingPunct="0">
                <a:spcBef>
                  <a:spcPct val="50000"/>
                </a:spcBef>
              </a:pPr>
              <a:r>
                <a:rPr lang="en-AU" sz="1600"/>
                <a:t>Scientists, artists, radicals, mystics</a:t>
              </a:r>
              <a:endParaRPr lang="en-US" sz="1600"/>
            </a:p>
          </p:txBody>
        </p:sp>
        <p:sp>
          <p:nvSpPr>
            <p:cNvPr id="74768" name="Text Box 16"/>
            <p:cNvSpPr txBox="1">
              <a:spLocks noChangeArrowheads="1"/>
            </p:cNvSpPr>
            <p:nvPr/>
          </p:nvSpPr>
          <p:spPr bwMode="auto">
            <a:xfrm>
              <a:off x="3924300" y="1771452"/>
              <a:ext cx="1892300" cy="1077218"/>
            </a:xfrm>
            <a:prstGeom prst="rect">
              <a:avLst/>
            </a:prstGeom>
            <a:noFill/>
            <a:ln w="9525">
              <a:noFill/>
              <a:miter lim="800000"/>
              <a:headEnd/>
              <a:tailEnd/>
            </a:ln>
          </p:spPr>
          <p:txBody>
            <a:bodyPr>
              <a:spAutoFit/>
            </a:bodyPr>
            <a:lstStyle/>
            <a:p>
              <a:pPr eaLnBrk="0" hangingPunct="0"/>
              <a:r>
                <a:rPr lang="en-AU" sz="1600" dirty="0"/>
                <a:t>Newspapers, magazines, websites, </a:t>
              </a:r>
              <a:r>
                <a:rPr lang="en-AU" sz="1600" dirty="0" err="1"/>
                <a:t>journals,blogs</a:t>
              </a:r>
              <a:endParaRPr lang="en-US" sz="1600" dirty="0"/>
            </a:p>
          </p:txBody>
        </p:sp>
        <p:sp>
          <p:nvSpPr>
            <p:cNvPr id="74769" name="Line 17"/>
            <p:cNvSpPr>
              <a:spLocks noChangeShapeType="1"/>
            </p:cNvSpPr>
            <p:nvPr/>
          </p:nvSpPr>
          <p:spPr bwMode="auto">
            <a:xfrm flipV="1">
              <a:off x="2771775" y="3573463"/>
              <a:ext cx="0" cy="1150937"/>
            </a:xfrm>
            <a:prstGeom prst="line">
              <a:avLst/>
            </a:prstGeom>
            <a:noFill/>
            <a:ln w="28575">
              <a:solidFill>
                <a:schemeClr val="tx1"/>
              </a:solidFill>
              <a:round/>
              <a:headEnd/>
              <a:tailEnd type="triangle" w="med" len="med"/>
            </a:ln>
          </p:spPr>
          <p:txBody>
            <a:bodyPr/>
            <a:lstStyle/>
            <a:p>
              <a:endParaRPr lang="en-AU"/>
            </a:p>
          </p:txBody>
        </p:sp>
        <p:sp>
          <p:nvSpPr>
            <p:cNvPr id="74770" name="Line 18"/>
            <p:cNvSpPr>
              <a:spLocks noChangeShapeType="1"/>
            </p:cNvSpPr>
            <p:nvPr/>
          </p:nvSpPr>
          <p:spPr bwMode="auto">
            <a:xfrm flipV="1">
              <a:off x="4787900" y="2852738"/>
              <a:ext cx="0" cy="1081087"/>
            </a:xfrm>
            <a:prstGeom prst="line">
              <a:avLst/>
            </a:prstGeom>
            <a:noFill/>
            <a:ln w="28575">
              <a:solidFill>
                <a:schemeClr val="tx1"/>
              </a:solidFill>
              <a:round/>
              <a:headEnd/>
              <a:tailEnd type="triangle" w="med" len="med"/>
            </a:ln>
          </p:spPr>
          <p:txBody>
            <a:bodyPr/>
            <a:lstStyle/>
            <a:p>
              <a:endParaRPr lang="en-AU"/>
            </a:p>
          </p:txBody>
        </p:sp>
        <p:sp>
          <p:nvSpPr>
            <p:cNvPr id="74771" name="Text Box 19"/>
            <p:cNvSpPr txBox="1">
              <a:spLocks noChangeArrowheads="1"/>
            </p:cNvSpPr>
            <p:nvPr/>
          </p:nvSpPr>
          <p:spPr bwMode="auto">
            <a:xfrm>
              <a:off x="6286500" y="1571625"/>
              <a:ext cx="1657350" cy="581025"/>
            </a:xfrm>
            <a:prstGeom prst="rect">
              <a:avLst/>
            </a:prstGeom>
            <a:noFill/>
            <a:ln w="9525">
              <a:noFill/>
              <a:miter lim="800000"/>
              <a:headEnd/>
              <a:tailEnd/>
            </a:ln>
          </p:spPr>
          <p:txBody>
            <a:bodyPr>
              <a:spAutoFit/>
            </a:bodyPr>
            <a:lstStyle/>
            <a:p>
              <a:pPr algn="ctr" eaLnBrk="0" hangingPunct="0">
                <a:spcBef>
                  <a:spcPct val="50000"/>
                </a:spcBef>
              </a:pPr>
              <a:r>
                <a:rPr lang="en-AU" sz="1600"/>
                <a:t>Government Institutions</a:t>
              </a:r>
              <a:endParaRPr lang="en-US" sz="1600"/>
            </a:p>
          </p:txBody>
        </p:sp>
        <p:sp>
          <p:nvSpPr>
            <p:cNvPr id="74772" name="Line 20"/>
            <p:cNvSpPr>
              <a:spLocks noChangeShapeType="1"/>
            </p:cNvSpPr>
            <p:nvPr/>
          </p:nvSpPr>
          <p:spPr bwMode="auto">
            <a:xfrm flipV="1">
              <a:off x="7164388" y="2205038"/>
              <a:ext cx="0" cy="792162"/>
            </a:xfrm>
            <a:prstGeom prst="line">
              <a:avLst/>
            </a:prstGeom>
            <a:noFill/>
            <a:ln w="28575">
              <a:solidFill>
                <a:schemeClr val="tx1"/>
              </a:solidFill>
              <a:round/>
              <a:headEnd/>
              <a:tailEnd type="triangle" w="med" len="med"/>
            </a:ln>
          </p:spPr>
          <p:txBody>
            <a:bodyPr/>
            <a:lstStyle/>
            <a:p>
              <a:endParaRPr lang="en-AU"/>
            </a:p>
          </p:txBody>
        </p:sp>
        <p:sp>
          <p:nvSpPr>
            <p:cNvPr id="74773" name="Text Box 21"/>
            <p:cNvSpPr txBox="1">
              <a:spLocks noChangeArrowheads="1"/>
            </p:cNvSpPr>
            <p:nvPr/>
          </p:nvSpPr>
          <p:spPr bwMode="auto">
            <a:xfrm>
              <a:off x="500063" y="4786313"/>
              <a:ext cx="1357312" cy="581025"/>
            </a:xfrm>
            <a:prstGeom prst="rect">
              <a:avLst/>
            </a:prstGeom>
            <a:noFill/>
            <a:ln w="9525">
              <a:noFill/>
              <a:miter lim="800000"/>
              <a:headEnd/>
              <a:tailEnd/>
            </a:ln>
          </p:spPr>
          <p:txBody>
            <a:bodyPr>
              <a:spAutoFit/>
            </a:bodyPr>
            <a:lstStyle/>
            <a:p>
              <a:pPr eaLnBrk="0" hangingPunct="0"/>
              <a:r>
                <a:rPr lang="en-AU" sz="1600" b="1" dirty="0">
                  <a:solidFill>
                    <a:srgbClr val="70B51B"/>
                  </a:solidFill>
                </a:rPr>
                <a:t>Few cases,</a:t>
              </a:r>
            </a:p>
            <a:p>
              <a:pPr eaLnBrk="0" hangingPunct="0"/>
              <a:r>
                <a:rPr lang="en-AU" sz="1600" b="1" dirty="0">
                  <a:solidFill>
                    <a:srgbClr val="70B51B"/>
                  </a:solidFill>
                </a:rPr>
                <a:t> local focus</a:t>
              </a:r>
              <a:endParaRPr lang="en-US" sz="1600" b="1" dirty="0">
                <a:solidFill>
                  <a:srgbClr val="70B51B"/>
                </a:solidFill>
              </a:endParaRPr>
            </a:p>
          </p:txBody>
        </p:sp>
        <p:sp>
          <p:nvSpPr>
            <p:cNvPr id="74774" name="Text Box 22"/>
            <p:cNvSpPr txBox="1">
              <a:spLocks noChangeArrowheads="1"/>
            </p:cNvSpPr>
            <p:nvPr/>
          </p:nvSpPr>
          <p:spPr bwMode="auto">
            <a:xfrm>
              <a:off x="539750" y="1125538"/>
              <a:ext cx="1368425" cy="1558925"/>
            </a:xfrm>
            <a:prstGeom prst="rect">
              <a:avLst/>
            </a:prstGeom>
            <a:noFill/>
            <a:ln w="9525">
              <a:noFill/>
              <a:miter lim="800000"/>
              <a:headEnd/>
              <a:tailEnd/>
            </a:ln>
          </p:spPr>
          <p:txBody>
            <a:bodyPr>
              <a:spAutoFit/>
            </a:bodyPr>
            <a:lstStyle/>
            <a:p>
              <a:pPr eaLnBrk="0" hangingPunct="0">
                <a:spcBef>
                  <a:spcPct val="50000"/>
                </a:spcBef>
              </a:pPr>
              <a:r>
                <a:rPr lang="en-AU" sz="1600" b="1" dirty="0">
                  <a:solidFill>
                    <a:srgbClr val="70B51B"/>
                  </a:solidFill>
                </a:rPr>
                <a:t>Global, multiple dispersed cases, trends and megatrends</a:t>
              </a:r>
              <a:endParaRPr lang="en-US" sz="1600" b="1" dirty="0">
                <a:solidFill>
                  <a:srgbClr val="70B51B"/>
                </a:solidFill>
              </a:endParaRPr>
            </a:p>
          </p:txBody>
        </p:sp>
        <p:sp>
          <p:nvSpPr>
            <p:cNvPr id="74775" name="Text Box 23"/>
            <p:cNvSpPr txBox="1">
              <a:spLocks noChangeArrowheads="1"/>
            </p:cNvSpPr>
            <p:nvPr/>
          </p:nvSpPr>
          <p:spPr bwMode="auto">
            <a:xfrm>
              <a:off x="1879071" y="6294338"/>
              <a:ext cx="6816725" cy="269629"/>
            </a:xfrm>
            <a:prstGeom prst="rect">
              <a:avLst/>
            </a:prstGeom>
            <a:noFill/>
            <a:ln w="9525">
              <a:noFill/>
              <a:miter lim="800000"/>
              <a:headEnd/>
              <a:tailEnd/>
            </a:ln>
          </p:spPr>
          <p:txBody>
            <a:bodyPr wrap="square">
              <a:spAutoFit/>
            </a:bodyPr>
            <a:lstStyle/>
            <a:p>
              <a:pPr algn="r" eaLnBrk="0" hangingPunct="0">
                <a:spcBef>
                  <a:spcPct val="50000"/>
                </a:spcBef>
              </a:pPr>
              <a:r>
                <a:rPr lang="en-AU" sz="1200" dirty="0"/>
                <a:t>Adapted from the work of Graham </a:t>
              </a:r>
              <a:r>
                <a:rPr lang="en-AU" sz="1200" dirty="0" err="1"/>
                <a:t>Molitor</a:t>
              </a:r>
              <a:r>
                <a:rPr lang="en-AU" sz="1200" dirty="0"/>
                <a:t> and Wendy Schultz, and Everett Rogers</a:t>
              </a:r>
              <a:endParaRPr lang="en-US" sz="1200" dirty="0"/>
            </a:p>
          </p:txBody>
        </p:sp>
        <p:sp>
          <p:nvSpPr>
            <p:cNvPr id="74776" name="Text Box 24"/>
            <p:cNvSpPr txBox="1">
              <a:spLocks noChangeArrowheads="1"/>
            </p:cNvSpPr>
            <p:nvPr/>
          </p:nvSpPr>
          <p:spPr bwMode="auto">
            <a:xfrm>
              <a:off x="2268538" y="5084763"/>
              <a:ext cx="2016125" cy="336550"/>
            </a:xfrm>
            <a:prstGeom prst="rect">
              <a:avLst/>
            </a:prstGeom>
            <a:noFill/>
            <a:ln w="9525">
              <a:noFill/>
              <a:miter lim="800000"/>
              <a:headEnd/>
              <a:tailEnd/>
            </a:ln>
          </p:spPr>
          <p:txBody>
            <a:bodyPr>
              <a:spAutoFit/>
            </a:bodyPr>
            <a:lstStyle/>
            <a:p>
              <a:pPr eaLnBrk="0" hangingPunct="0">
                <a:spcBef>
                  <a:spcPct val="50000"/>
                </a:spcBef>
              </a:pPr>
              <a:r>
                <a:rPr lang="en-AU" sz="1600" b="1" dirty="0">
                  <a:solidFill>
                    <a:srgbClr val="601BB5"/>
                  </a:solidFill>
                </a:rPr>
                <a:t>Innovators</a:t>
              </a:r>
              <a:endParaRPr lang="en-US" sz="1600" b="1" dirty="0">
                <a:solidFill>
                  <a:srgbClr val="601BB5"/>
                </a:solidFill>
              </a:endParaRPr>
            </a:p>
          </p:txBody>
        </p:sp>
        <p:sp>
          <p:nvSpPr>
            <p:cNvPr id="74777" name="Text Box 25"/>
            <p:cNvSpPr txBox="1">
              <a:spLocks noChangeArrowheads="1"/>
            </p:cNvSpPr>
            <p:nvPr/>
          </p:nvSpPr>
          <p:spPr bwMode="auto">
            <a:xfrm>
              <a:off x="4859338" y="4941888"/>
              <a:ext cx="1873250" cy="336550"/>
            </a:xfrm>
            <a:prstGeom prst="rect">
              <a:avLst/>
            </a:prstGeom>
            <a:noFill/>
            <a:ln w="9525">
              <a:noFill/>
              <a:miter lim="800000"/>
              <a:headEnd/>
              <a:tailEnd/>
            </a:ln>
          </p:spPr>
          <p:txBody>
            <a:bodyPr>
              <a:spAutoFit/>
            </a:bodyPr>
            <a:lstStyle/>
            <a:p>
              <a:pPr eaLnBrk="0" hangingPunct="0">
                <a:spcBef>
                  <a:spcPct val="50000"/>
                </a:spcBef>
              </a:pPr>
              <a:r>
                <a:rPr lang="en-AU" sz="1600" b="1" dirty="0">
                  <a:solidFill>
                    <a:srgbClr val="601BB5"/>
                  </a:solidFill>
                </a:rPr>
                <a:t>Early</a:t>
              </a:r>
              <a:r>
                <a:rPr lang="en-AU" sz="1600" b="1" dirty="0">
                  <a:solidFill>
                    <a:srgbClr val="000099"/>
                  </a:solidFill>
                </a:rPr>
                <a:t> </a:t>
              </a:r>
              <a:r>
                <a:rPr lang="en-AU" sz="1600" b="1" dirty="0">
                  <a:solidFill>
                    <a:srgbClr val="601BB5"/>
                  </a:solidFill>
                </a:rPr>
                <a:t>adopters</a:t>
              </a:r>
              <a:endParaRPr lang="en-US" sz="1600" b="1" dirty="0">
                <a:solidFill>
                  <a:srgbClr val="601BB5"/>
                </a:solidFill>
              </a:endParaRPr>
            </a:p>
          </p:txBody>
        </p:sp>
        <p:sp>
          <p:nvSpPr>
            <p:cNvPr id="74778" name="Text Box 26"/>
            <p:cNvSpPr txBox="1">
              <a:spLocks noChangeArrowheads="1"/>
            </p:cNvSpPr>
            <p:nvPr/>
          </p:nvSpPr>
          <p:spPr bwMode="auto">
            <a:xfrm>
              <a:off x="5940425" y="3716338"/>
              <a:ext cx="1512888" cy="336550"/>
            </a:xfrm>
            <a:prstGeom prst="rect">
              <a:avLst/>
            </a:prstGeom>
            <a:noFill/>
            <a:ln w="9525">
              <a:noFill/>
              <a:miter lim="800000"/>
              <a:headEnd/>
              <a:tailEnd/>
            </a:ln>
          </p:spPr>
          <p:txBody>
            <a:bodyPr>
              <a:spAutoFit/>
            </a:bodyPr>
            <a:lstStyle/>
            <a:p>
              <a:pPr eaLnBrk="0" hangingPunct="0">
                <a:spcBef>
                  <a:spcPct val="50000"/>
                </a:spcBef>
              </a:pPr>
              <a:r>
                <a:rPr lang="en-AU" sz="1600" b="1" dirty="0">
                  <a:solidFill>
                    <a:srgbClr val="601BB5"/>
                  </a:solidFill>
                </a:rPr>
                <a:t>Late Adopters</a:t>
              </a:r>
              <a:endParaRPr lang="en-US" sz="1600" b="1" dirty="0">
                <a:solidFill>
                  <a:srgbClr val="601BB5"/>
                </a:solidFill>
              </a:endParaRPr>
            </a:p>
          </p:txBody>
        </p:sp>
        <p:sp>
          <p:nvSpPr>
            <p:cNvPr id="74779" name="Text Box 27"/>
            <p:cNvSpPr txBox="1">
              <a:spLocks noChangeArrowheads="1"/>
            </p:cNvSpPr>
            <p:nvPr/>
          </p:nvSpPr>
          <p:spPr bwMode="auto">
            <a:xfrm>
              <a:off x="5867400" y="2636838"/>
              <a:ext cx="2520950" cy="336550"/>
            </a:xfrm>
            <a:prstGeom prst="rect">
              <a:avLst/>
            </a:prstGeom>
            <a:noFill/>
            <a:ln w="9525">
              <a:noFill/>
              <a:miter lim="800000"/>
              <a:headEnd/>
              <a:tailEnd/>
            </a:ln>
          </p:spPr>
          <p:txBody>
            <a:bodyPr>
              <a:spAutoFit/>
            </a:bodyPr>
            <a:lstStyle/>
            <a:p>
              <a:pPr eaLnBrk="0" hangingPunct="0">
                <a:spcBef>
                  <a:spcPct val="50000"/>
                </a:spcBef>
              </a:pPr>
              <a:r>
                <a:rPr lang="en-AU" sz="1600" b="1" dirty="0">
                  <a:solidFill>
                    <a:srgbClr val="601BB5"/>
                  </a:solidFill>
                </a:rPr>
                <a:t>Late</a:t>
              </a:r>
              <a:r>
                <a:rPr lang="en-AU" sz="1600" b="1" dirty="0">
                  <a:solidFill>
                    <a:srgbClr val="B5601B"/>
                  </a:solidFill>
                </a:rPr>
                <a:t> </a:t>
              </a:r>
              <a:r>
                <a:rPr lang="en-AU" sz="1600" b="1" dirty="0">
                  <a:solidFill>
                    <a:srgbClr val="601BB5"/>
                  </a:solidFill>
                </a:rPr>
                <a:t>Majority</a:t>
              </a:r>
              <a:endParaRPr lang="en-US" sz="1600" b="1" dirty="0">
                <a:solidFill>
                  <a:srgbClr val="601BB5"/>
                </a:solidFill>
              </a:endParaRPr>
            </a:p>
          </p:txBody>
        </p:sp>
        <p:sp>
          <p:nvSpPr>
            <p:cNvPr id="74780" name="Text Box 28"/>
            <p:cNvSpPr txBox="1">
              <a:spLocks noChangeArrowheads="1"/>
            </p:cNvSpPr>
            <p:nvPr/>
          </p:nvSpPr>
          <p:spPr bwMode="auto">
            <a:xfrm>
              <a:off x="7812088" y="2924175"/>
              <a:ext cx="1547812" cy="336550"/>
            </a:xfrm>
            <a:prstGeom prst="rect">
              <a:avLst/>
            </a:prstGeom>
            <a:noFill/>
            <a:ln w="9525">
              <a:noFill/>
              <a:miter lim="800000"/>
              <a:headEnd/>
              <a:tailEnd/>
            </a:ln>
          </p:spPr>
          <p:txBody>
            <a:bodyPr>
              <a:spAutoFit/>
            </a:bodyPr>
            <a:lstStyle/>
            <a:p>
              <a:pPr eaLnBrk="0" hangingPunct="0">
                <a:spcBef>
                  <a:spcPct val="50000"/>
                </a:spcBef>
              </a:pPr>
              <a:r>
                <a:rPr lang="en-AU" sz="1600" b="1" dirty="0">
                  <a:solidFill>
                    <a:srgbClr val="601BB5"/>
                  </a:solidFill>
                </a:rPr>
                <a:t>Laggards</a:t>
              </a:r>
              <a:endParaRPr lang="en-US" sz="1600" b="1" dirty="0">
                <a:solidFill>
                  <a:srgbClr val="601BB5"/>
                </a:solidFill>
              </a:endParaRPr>
            </a:p>
          </p:txBody>
        </p:sp>
        <p:sp>
          <p:nvSpPr>
            <p:cNvPr id="74781" name="Text Box 29"/>
            <p:cNvSpPr txBox="1">
              <a:spLocks noChangeArrowheads="1"/>
            </p:cNvSpPr>
            <p:nvPr/>
          </p:nvSpPr>
          <p:spPr bwMode="auto">
            <a:xfrm>
              <a:off x="1547813" y="5516563"/>
              <a:ext cx="1225550" cy="247650"/>
            </a:xfrm>
            <a:prstGeom prst="rect">
              <a:avLst/>
            </a:prstGeom>
            <a:noFill/>
            <a:ln w="9525" algn="ctr">
              <a:noFill/>
              <a:miter lim="800000"/>
              <a:headEnd/>
              <a:tailEnd/>
            </a:ln>
          </p:spPr>
          <p:txBody>
            <a:bodyPr>
              <a:spAutoFit/>
            </a:bodyPr>
            <a:lstStyle/>
            <a:p>
              <a:pPr>
                <a:lnSpc>
                  <a:spcPct val="85000"/>
                </a:lnSpc>
                <a:spcBef>
                  <a:spcPct val="50000"/>
                </a:spcBef>
              </a:pPr>
              <a:r>
                <a:rPr lang="en-AU" sz="1200" b="1"/>
                <a:t>Today</a:t>
              </a:r>
            </a:p>
          </p:txBody>
        </p:sp>
        <p:sp>
          <p:nvSpPr>
            <p:cNvPr id="74782" name="Rectangle 33"/>
            <p:cNvSpPr>
              <a:spLocks noChangeArrowheads="1"/>
            </p:cNvSpPr>
            <p:nvPr/>
          </p:nvSpPr>
          <p:spPr bwMode="auto">
            <a:xfrm>
              <a:off x="3571875" y="5786438"/>
              <a:ext cx="5214938" cy="276225"/>
            </a:xfrm>
            <a:prstGeom prst="rect">
              <a:avLst/>
            </a:prstGeom>
            <a:noFill/>
            <a:ln w="9525">
              <a:noFill/>
              <a:miter lim="800000"/>
              <a:headEnd/>
              <a:tailEnd/>
            </a:ln>
          </p:spPr>
          <p:txBody>
            <a:bodyPr>
              <a:spAutoFit/>
            </a:bodyPr>
            <a:lstStyle/>
            <a:p>
              <a:pPr algn="ctr">
                <a:spcBef>
                  <a:spcPct val="50000"/>
                </a:spcBef>
              </a:pPr>
              <a:r>
                <a:rPr lang="en-AU" sz="1200" b="1" dirty="0">
                  <a:solidFill>
                    <a:srgbClr val="70B51B"/>
                  </a:solidFill>
                </a:rPr>
                <a:t>Time from emerging issue to mainstream varies between 18-36 years</a:t>
              </a:r>
              <a:endParaRPr lang="en-US" sz="1200" b="1" dirty="0">
                <a:solidFill>
                  <a:srgbClr val="70B51B"/>
                </a:solidFill>
              </a:endParaRPr>
            </a:p>
          </p:txBody>
        </p:sp>
        <p:sp>
          <p:nvSpPr>
            <p:cNvPr id="31" name="Line 33"/>
            <p:cNvSpPr>
              <a:spLocks noChangeShapeType="1"/>
            </p:cNvSpPr>
            <p:nvPr/>
          </p:nvSpPr>
          <p:spPr bwMode="auto">
            <a:xfrm>
              <a:off x="2051050" y="843493"/>
              <a:ext cx="504726" cy="2129895"/>
            </a:xfrm>
            <a:prstGeom prst="line">
              <a:avLst/>
            </a:prstGeom>
            <a:noFill/>
            <a:ln w="38100">
              <a:solidFill>
                <a:srgbClr val="70B51B"/>
              </a:solidFill>
              <a:round/>
              <a:headEnd/>
              <a:tailEnd type="triangle" w="med" len="med"/>
            </a:ln>
          </p:spPr>
          <p:txBody>
            <a:bodyPr/>
            <a:lstStyle/>
            <a:p>
              <a:endParaRPr lang="en-AU"/>
            </a:p>
          </p:txBody>
        </p:sp>
        <p:sp>
          <p:nvSpPr>
            <p:cNvPr id="74784" name="Text Box 36"/>
            <p:cNvSpPr txBox="1">
              <a:spLocks noChangeArrowheads="1"/>
            </p:cNvSpPr>
            <p:nvPr/>
          </p:nvSpPr>
          <p:spPr bwMode="auto">
            <a:xfrm>
              <a:off x="1727201" y="543454"/>
              <a:ext cx="2700338" cy="369332"/>
            </a:xfrm>
            <a:prstGeom prst="rect">
              <a:avLst/>
            </a:prstGeom>
            <a:noFill/>
            <a:ln w="9525">
              <a:noFill/>
              <a:miter lim="800000"/>
              <a:headEnd/>
              <a:tailEnd/>
            </a:ln>
          </p:spPr>
          <p:txBody>
            <a:bodyPr wrap="square">
              <a:spAutoFit/>
            </a:bodyPr>
            <a:lstStyle/>
            <a:p>
              <a:pPr algn="ctr">
                <a:spcBef>
                  <a:spcPct val="50000"/>
                </a:spcBef>
              </a:pPr>
              <a:r>
                <a:rPr lang="en-AU" b="1" dirty="0" smtClean="0">
                  <a:solidFill>
                    <a:srgbClr val="70B51B"/>
                  </a:solidFill>
                </a:rPr>
                <a:t>Look </a:t>
              </a:r>
              <a:r>
                <a:rPr lang="en-AU" b="1" dirty="0">
                  <a:solidFill>
                    <a:srgbClr val="70B51B"/>
                  </a:solidFill>
                </a:rPr>
                <a:t>on the fringe as well</a:t>
              </a:r>
            </a:p>
          </p:txBody>
        </p:sp>
        <p:sp>
          <p:nvSpPr>
            <p:cNvPr id="74785" name="Line 37"/>
            <p:cNvSpPr>
              <a:spLocks noChangeShapeType="1"/>
            </p:cNvSpPr>
            <p:nvPr/>
          </p:nvSpPr>
          <p:spPr bwMode="auto">
            <a:xfrm flipH="1">
              <a:off x="5003798" y="728120"/>
              <a:ext cx="900113" cy="3156493"/>
            </a:xfrm>
            <a:prstGeom prst="line">
              <a:avLst/>
            </a:prstGeom>
            <a:noFill/>
            <a:ln w="38100">
              <a:solidFill>
                <a:srgbClr val="70B51B"/>
              </a:solidFill>
              <a:round/>
              <a:headEnd/>
              <a:tailEnd type="triangle" w="med" len="med"/>
            </a:ln>
          </p:spPr>
          <p:txBody>
            <a:bodyPr/>
            <a:lstStyle/>
            <a:p>
              <a:endParaRPr lang="en-AU"/>
            </a:p>
          </p:txBody>
        </p:sp>
        <p:sp>
          <p:nvSpPr>
            <p:cNvPr id="74786" name="Line 38"/>
            <p:cNvSpPr>
              <a:spLocks noChangeShapeType="1"/>
            </p:cNvSpPr>
            <p:nvPr/>
          </p:nvSpPr>
          <p:spPr bwMode="auto">
            <a:xfrm flipH="1">
              <a:off x="7596979" y="966084"/>
              <a:ext cx="791370" cy="2031115"/>
            </a:xfrm>
            <a:prstGeom prst="line">
              <a:avLst/>
            </a:prstGeom>
            <a:noFill/>
            <a:ln w="38100">
              <a:solidFill>
                <a:srgbClr val="70B51B"/>
              </a:solidFill>
              <a:round/>
              <a:headEnd/>
              <a:tailEnd type="triangle" w="med" len="med"/>
            </a:ln>
          </p:spPr>
          <p:txBody>
            <a:bodyPr/>
            <a:lstStyle/>
            <a:p>
              <a:endParaRPr lang="en-AU"/>
            </a:p>
          </p:txBody>
        </p:sp>
        <p:sp>
          <p:nvSpPr>
            <p:cNvPr id="2" name="TextBox 1"/>
            <p:cNvSpPr txBox="1"/>
            <p:nvPr/>
          </p:nvSpPr>
          <p:spPr>
            <a:xfrm>
              <a:off x="4981330" y="321340"/>
              <a:ext cx="1567352" cy="646331"/>
            </a:xfrm>
            <a:prstGeom prst="rect">
              <a:avLst/>
            </a:prstGeom>
            <a:noFill/>
          </p:spPr>
          <p:txBody>
            <a:bodyPr wrap="none" rtlCol="0">
              <a:spAutoFit/>
            </a:bodyPr>
            <a:lstStyle/>
            <a:p>
              <a:r>
                <a:rPr lang="en-AU" b="1" dirty="0" smtClean="0">
                  <a:solidFill>
                    <a:srgbClr val="70B51B"/>
                  </a:solidFill>
                </a:rPr>
                <a:t>Most scanning</a:t>
              </a:r>
            </a:p>
            <a:p>
              <a:r>
                <a:rPr lang="en-AU" b="1" dirty="0" smtClean="0">
                  <a:solidFill>
                    <a:srgbClr val="70B51B"/>
                  </a:solidFill>
                </a:rPr>
                <a:t>is here</a:t>
              </a:r>
              <a:endParaRPr lang="en-AU" b="1" dirty="0">
                <a:solidFill>
                  <a:srgbClr val="70B51B"/>
                </a:solidFill>
              </a:endParaRPr>
            </a:p>
          </p:txBody>
        </p:sp>
        <p:sp>
          <p:nvSpPr>
            <p:cNvPr id="3" name="TextBox 2"/>
            <p:cNvSpPr txBox="1"/>
            <p:nvPr/>
          </p:nvSpPr>
          <p:spPr>
            <a:xfrm>
              <a:off x="7390343" y="319753"/>
              <a:ext cx="1454629" cy="646331"/>
            </a:xfrm>
            <a:prstGeom prst="rect">
              <a:avLst/>
            </a:prstGeom>
            <a:noFill/>
          </p:spPr>
          <p:txBody>
            <a:bodyPr wrap="none" rtlCol="0">
              <a:spAutoFit/>
            </a:bodyPr>
            <a:lstStyle/>
            <a:p>
              <a:r>
                <a:rPr lang="en-AU" b="1" dirty="0" smtClean="0">
                  <a:solidFill>
                    <a:srgbClr val="70B51B"/>
                  </a:solidFill>
                </a:rPr>
                <a:t>Look here for</a:t>
              </a:r>
            </a:p>
            <a:p>
              <a:r>
                <a:rPr lang="en-AU" b="1" dirty="0">
                  <a:solidFill>
                    <a:srgbClr val="70B51B"/>
                  </a:solidFill>
                </a:rPr>
                <a:t>t</a:t>
              </a:r>
              <a:r>
                <a:rPr lang="en-AU" b="1" dirty="0" smtClean="0">
                  <a:solidFill>
                    <a:srgbClr val="70B51B"/>
                  </a:solidFill>
                </a:rPr>
                <a:t>oday’s info</a:t>
              </a:r>
              <a:endParaRPr lang="en-AU" b="1" dirty="0">
                <a:solidFill>
                  <a:srgbClr val="70B51B"/>
                </a:solidFill>
              </a:endParaRPr>
            </a:p>
          </p:txBody>
        </p:sp>
      </p:grpSp>
    </p:spTree>
    <p:extLst>
      <p:ext uri="{BB962C8B-B14F-4D97-AF65-F5344CB8AC3E}">
        <p14:creationId xmlns:p14="http://schemas.microsoft.com/office/powerpoint/2010/main" val="1323567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chorCtr="0"/>
          <a:lstStyle/>
          <a:p>
            <a:r>
              <a:rPr lang="en-AU" dirty="0" smtClean="0"/>
              <a:t>Integral Scanning</a:t>
            </a:r>
            <a:endParaRPr lang="en-AU" dirty="0"/>
          </a:p>
        </p:txBody>
      </p:sp>
      <p:sp>
        <p:nvSpPr>
          <p:cNvPr id="4" name="Content Placeholder 3"/>
          <p:cNvSpPr>
            <a:spLocks noGrp="1"/>
          </p:cNvSpPr>
          <p:nvPr>
            <p:ph sz="half" idx="1"/>
          </p:nvPr>
        </p:nvSpPr>
        <p:spPr>
          <a:xfrm>
            <a:off x="552002" y="1465683"/>
            <a:ext cx="4019998" cy="4758055"/>
          </a:xfrm>
        </p:spPr>
        <p:txBody>
          <a:bodyPr>
            <a:normAutofit fontScale="85000" lnSpcReduction="10000"/>
          </a:bodyPr>
          <a:lstStyle/>
          <a:p>
            <a:r>
              <a:rPr lang="en-AU" dirty="0">
                <a:solidFill>
                  <a:srgbClr val="990000"/>
                </a:solidFill>
              </a:rPr>
              <a:t>Individual</a:t>
            </a:r>
            <a:r>
              <a:rPr lang="en-AU" dirty="0"/>
              <a:t>: Individual Values and </a:t>
            </a:r>
            <a:r>
              <a:rPr lang="en-AU" dirty="0" smtClean="0"/>
              <a:t>Psychology, Development of Consciousness</a:t>
            </a:r>
            <a:endParaRPr lang="en-AU" dirty="0"/>
          </a:p>
          <a:p>
            <a:r>
              <a:rPr lang="en-AU" dirty="0">
                <a:solidFill>
                  <a:srgbClr val="990000"/>
                </a:solidFill>
              </a:rPr>
              <a:t>Communal</a:t>
            </a:r>
            <a:r>
              <a:rPr lang="en-AU" dirty="0"/>
              <a:t>: Group Values &amp; Mores and </a:t>
            </a:r>
            <a:r>
              <a:rPr lang="en-AU" dirty="0" smtClean="0"/>
              <a:t>Cultural shifts</a:t>
            </a:r>
            <a:endParaRPr lang="en-AU" dirty="0"/>
          </a:p>
          <a:p>
            <a:r>
              <a:rPr lang="en-AU" dirty="0">
                <a:solidFill>
                  <a:srgbClr val="990000"/>
                </a:solidFill>
              </a:rPr>
              <a:t>Objective</a:t>
            </a:r>
            <a:r>
              <a:rPr lang="en-AU" dirty="0"/>
              <a:t>: Scientific, Technical, and </a:t>
            </a:r>
            <a:r>
              <a:rPr lang="en-AU" dirty="0" smtClean="0"/>
              <a:t>Measurable trends/forces</a:t>
            </a:r>
            <a:endParaRPr lang="en-AU" dirty="0"/>
          </a:p>
          <a:p>
            <a:r>
              <a:rPr lang="en-AU" dirty="0">
                <a:solidFill>
                  <a:srgbClr val="990000"/>
                </a:solidFill>
              </a:rPr>
              <a:t>Social</a:t>
            </a:r>
            <a:r>
              <a:rPr lang="en-AU" dirty="0"/>
              <a:t>: Economic, Ecological, and </a:t>
            </a:r>
            <a:r>
              <a:rPr lang="en-AU" dirty="0" smtClean="0"/>
              <a:t>Political trends/forces</a:t>
            </a:r>
            <a:endParaRPr lang="en-AU" dirty="0"/>
          </a:p>
        </p:txBody>
      </p:sp>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1945" y="2106204"/>
            <a:ext cx="5231511" cy="2960648"/>
          </a:xfrm>
          <a:prstGeom prst="rect">
            <a:avLst/>
          </a:prstGeom>
        </p:spPr>
      </p:pic>
    </p:spTree>
    <p:extLst>
      <p:ext uri="{BB962C8B-B14F-4D97-AF65-F5344CB8AC3E}">
        <p14:creationId xmlns:p14="http://schemas.microsoft.com/office/powerpoint/2010/main" val="3398622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AU" dirty="0" smtClean="0"/>
              <a:t>Delphi</a:t>
            </a:r>
            <a:endParaRPr lang="en-AU" dirty="0"/>
          </a:p>
        </p:txBody>
      </p:sp>
      <p:sp>
        <p:nvSpPr>
          <p:cNvPr id="3" name="Content Placeholder 2"/>
          <p:cNvSpPr>
            <a:spLocks noGrp="1"/>
          </p:cNvSpPr>
          <p:nvPr>
            <p:ph sz="half" idx="1"/>
          </p:nvPr>
        </p:nvSpPr>
        <p:spPr>
          <a:xfrm>
            <a:off x="628650" y="1245379"/>
            <a:ext cx="4145651" cy="5081799"/>
          </a:xfrm>
        </p:spPr>
        <p:txBody>
          <a:bodyPr>
            <a:noAutofit/>
          </a:bodyPr>
          <a:lstStyle/>
          <a:p>
            <a:pPr>
              <a:lnSpc>
                <a:spcPct val="120000"/>
              </a:lnSpc>
            </a:pPr>
            <a:r>
              <a:rPr lang="en-AU" sz="1600" dirty="0" smtClean="0"/>
              <a:t>Developed by Rand Corporate in 1970s</a:t>
            </a:r>
          </a:p>
          <a:p>
            <a:pPr>
              <a:lnSpc>
                <a:spcPct val="120000"/>
              </a:lnSpc>
            </a:pPr>
            <a:r>
              <a:rPr lang="en-AU" sz="1600" dirty="0" smtClean="0"/>
              <a:t>Used extensively (Japan has long history)</a:t>
            </a:r>
          </a:p>
          <a:p>
            <a:pPr>
              <a:lnSpc>
                <a:spcPct val="120000"/>
              </a:lnSpc>
            </a:pPr>
            <a:r>
              <a:rPr lang="en-AU" sz="1600" dirty="0" smtClean="0"/>
              <a:t>Brings expert opinion together, seeks consensus on forecasts</a:t>
            </a:r>
          </a:p>
          <a:p>
            <a:pPr>
              <a:lnSpc>
                <a:spcPct val="120000"/>
              </a:lnSpc>
            </a:pPr>
            <a:r>
              <a:rPr lang="en-AU" sz="1600" dirty="0" smtClean="0"/>
              <a:t>Traditional version takes months and several rounds</a:t>
            </a:r>
          </a:p>
          <a:p>
            <a:pPr>
              <a:lnSpc>
                <a:spcPct val="120000"/>
              </a:lnSpc>
            </a:pPr>
            <a:r>
              <a:rPr lang="en-AU" sz="1600" dirty="0" smtClean="0"/>
              <a:t>Now real time Delphi, immediate, one round usually</a:t>
            </a:r>
          </a:p>
          <a:p>
            <a:pPr lvl="1">
              <a:lnSpc>
                <a:spcPct val="120000"/>
              </a:lnSpc>
            </a:pPr>
            <a:r>
              <a:rPr lang="en-AU" sz="1400" dirty="0" smtClean="0">
                <a:hlinkClick r:id="rId3"/>
              </a:rPr>
              <a:t>http</a:t>
            </a:r>
            <a:r>
              <a:rPr lang="en-AU" sz="1400" dirty="0">
                <a:hlinkClick r:id="rId3"/>
              </a:rPr>
              <a:t>://</a:t>
            </a:r>
            <a:r>
              <a:rPr lang="en-AU" sz="1400" dirty="0" smtClean="0">
                <a:hlinkClick r:id="rId3"/>
              </a:rPr>
              <a:t>www.millennium-project.org/millennium/RTD-general.html</a:t>
            </a:r>
            <a:endParaRPr lang="en-AU" sz="1400" dirty="0" smtClean="0"/>
          </a:p>
          <a:p>
            <a:pPr lvl="1">
              <a:lnSpc>
                <a:spcPct val="120000"/>
              </a:lnSpc>
            </a:pPr>
            <a:r>
              <a:rPr lang="en-AU" sz="1400" dirty="0" smtClean="0">
                <a:hlinkClick r:id="rId4"/>
              </a:rPr>
              <a:t>http://shapingtomorrow.com</a:t>
            </a:r>
            <a:r>
              <a:rPr lang="en-AU" sz="1400" dirty="0" smtClean="0"/>
              <a:t> </a:t>
            </a:r>
          </a:p>
          <a:p>
            <a:pPr>
              <a:lnSpc>
                <a:spcPct val="120000"/>
              </a:lnSpc>
            </a:pPr>
            <a:r>
              <a:rPr lang="en-AU" sz="1600" dirty="0" smtClean="0"/>
              <a:t>Remember, expert opinion is only one input.</a:t>
            </a:r>
            <a:endParaRPr lang="en-AU" sz="16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5460" y="955078"/>
            <a:ext cx="3594100" cy="5372100"/>
          </a:xfrm>
          <a:prstGeom prst="rect">
            <a:avLst/>
          </a:prstGeom>
        </p:spPr>
      </p:pic>
    </p:spTree>
    <p:extLst>
      <p:ext uri="{BB962C8B-B14F-4D97-AF65-F5344CB8AC3E}">
        <p14:creationId xmlns:p14="http://schemas.microsoft.com/office/powerpoint/2010/main" val="787067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AU" dirty="0">
                <a:latin typeface="Euphemia" panose="020B0503040102020104" pitchFamily="34" charset="0"/>
              </a:rPr>
              <a:t>Expert Judgements</a:t>
            </a:r>
          </a:p>
        </p:txBody>
      </p:sp>
      <p:sp>
        <p:nvSpPr>
          <p:cNvPr id="94211" name="Rectangle 3"/>
          <p:cNvSpPr>
            <a:spLocks noGrp="1" noChangeArrowheads="1"/>
          </p:cNvSpPr>
          <p:nvPr>
            <p:ph idx="1"/>
          </p:nvPr>
        </p:nvSpPr>
        <p:spPr>
          <a:xfrm>
            <a:off x="628650" y="1825624"/>
            <a:ext cx="7886700" cy="4747297"/>
          </a:xfrm>
        </p:spPr>
        <p:txBody>
          <a:bodyPr>
            <a:normAutofit fontScale="92500"/>
          </a:bodyPr>
          <a:lstStyle/>
          <a:p>
            <a:pPr marL="342900" indent="-342900">
              <a:lnSpc>
                <a:spcPct val="120000"/>
              </a:lnSpc>
              <a:spcBef>
                <a:spcPts val="500"/>
              </a:spcBef>
              <a:spcAft>
                <a:spcPts val="500"/>
              </a:spcAft>
            </a:pPr>
            <a:r>
              <a:rPr lang="en-AU" sz="2000" b="1" dirty="0" smtClean="0">
                <a:latin typeface="Euphemia" panose="020B0503040102020104" pitchFamily="34" charset="0"/>
              </a:rPr>
              <a:t>“</a:t>
            </a:r>
            <a:r>
              <a:rPr lang="en-AU" sz="2000" b="1" dirty="0">
                <a:latin typeface="Euphemia" panose="020B0503040102020104" pitchFamily="34" charset="0"/>
              </a:rPr>
              <a:t>Inventions have long since reached their limit, and I see no hope for future development”</a:t>
            </a:r>
            <a:endParaRPr lang="en-AU" sz="2000" dirty="0">
              <a:latin typeface="Euphemia" panose="020B0503040102020104" pitchFamily="34" charset="0"/>
            </a:endParaRPr>
          </a:p>
          <a:p>
            <a:pPr marL="742950" lvl="1">
              <a:lnSpc>
                <a:spcPct val="120000"/>
              </a:lnSpc>
              <a:spcBef>
                <a:spcPts val="500"/>
              </a:spcBef>
              <a:spcAft>
                <a:spcPts val="500"/>
              </a:spcAft>
              <a:buFont typeface="Wingdings" pitchFamily="2" charset="2"/>
              <a:buNone/>
            </a:pPr>
            <a:r>
              <a:rPr lang="en-AU" sz="1800" dirty="0">
                <a:latin typeface="Euphemia" panose="020B0503040102020104" pitchFamily="34" charset="0"/>
              </a:rPr>
              <a:t>Roman engineer </a:t>
            </a:r>
            <a:r>
              <a:rPr lang="en-AU" sz="1800" dirty="0" err="1">
                <a:latin typeface="Euphemia" panose="020B0503040102020104" pitchFamily="34" charset="0"/>
              </a:rPr>
              <a:t>Sextus</a:t>
            </a:r>
            <a:r>
              <a:rPr lang="en-AU" sz="1800" dirty="0">
                <a:latin typeface="Euphemia" panose="020B0503040102020104" pitchFamily="34" charset="0"/>
              </a:rPr>
              <a:t> Julius </a:t>
            </a:r>
            <a:r>
              <a:rPr lang="en-AU" sz="1800" dirty="0" err="1">
                <a:latin typeface="Euphemia" panose="020B0503040102020104" pitchFamily="34" charset="0"/>
              </a:rPr>
              <a:t>Frontinus</a:t>
            </a:r>
            <a:r>
              <a:rPr lang="en-AU" sz="1800" dirty="0">
                <a:latin typeface="Euphemia" panose="020B0503040102020104" pitchFamily="34" charset="0"/>
              </a:rPr>
              <a:t>, 1st Century AD</a:t>
            </a:r>
            <a:endParaRPr lang="en-AU" sz="2000" dirty="0">
              <a:latin typeface="Euphemia" panose="020B0503040102020104" pitchFamily="34" charset="0"/>
            </a:endParaRPr>
          </a:p>
          <a:p>
            <a:pPr marL="342900" indent="-342900">
              <a:lnSpc>
                <a:spcPct val="120000"/>
              </a:lnSpc>
            </a:pPr>
            <a:r>
              <a:rPr lang="en-AU" sz="2000" b="1" dirty="0">
                <a:latin typeface="Euphemia" panose="020B0503040102020104" pitchFamily="34" charset="0"/>
              </a:rPr>
              <a:t>“Heavier than air flying machines are not possible”</a:t>
            </a:r>
            <a:endParaRPr lang="en-AU" sz="2000" dirty="0">
              <a:latin typeface="Euphemia" panose="020B0503040102020104" pitchFamily="34" charset="0"/>
            </a:endParaRPr>
          </a:p>
          <a:p>
            <a:pPr marL="742950" lvl="1">
              <a:lnSpc>
                <a:spcPct val="120000"/>
              </a:lnSpc>
              <a:buFont typeface="Wingdings" pitchFamily="2" charset="2"/>
              <a:buNone/>
            </a:pPr>
            <a:r>
              <a:rPr lang="en-AU" sz="1800" dirty="0">
                <a:latin typeface="Euphemia" panose="020B0503040102020104" pitchFamily="34" charset="0"/>
              </a:rPr>
              <a:t>Lord Kelvin, President of the Royal Society, 1895</a:t>
            </a:r>
            <a:endParaRPr lang="en-AU" sz="2000" dirty="0">
              <a:latin typeface="Euphemia" panose="020B0503040102020104" pitchFamily="34" charset="0"/>
            </a:endParaRPr>
          </a:p>
          <a:p>
            <a:pPr marL="342900" indent="-342900">
              <a:lnSpc>
                <a:spcPct val="120000"/>
              </a:lnSpc>
            </a:pPr>
            <a:r>
              <a:rPr lang="en-AU" sz="2000" b="1" dirty="0" smtClean="0">
                <a:latin typeface="Euphemia" panose="020B0503040102020104" pitchFamily="34" charset="0"/>
              </a:rPr>
              <a:t>“</a:t>
            </a:r>
            <a:r>
              <a:rPr lang="en-AU" sz="2000" b="1" dirty="0">
                <a:latin typeface="Euphemia" panose="020B0503040102020104" pitchFamily="34" charset="0"/>
              </a:rPr>
              <a:t>We don’t like their sound, and guitar music is on the way out”</a:t>
            </a:r>
            <a:endParaRPr lang="en-AU" sz="2400" dirty="0">
              <a:latin typeface="Euphemia" panose="020B0503040102020104" pitchFamily="34" charset="0"/>
            </a:endParaRPr>
          </a:p>
          <a:p>
            <a:pPr marL="742950" lvl="1">
              <a:lnSpc>
                <a:spcPct val="120000"/>
              </a:lnSpc>
              <a:buFont typeface="Wingdings" pitchFamily="2" charset="2"/>
              <a:buNone/>
            </a:pPr>
            <a:r>
              <a:rPr lang="en-AU" sz="1800" dirty="0">
                <a:latin typeface="Euphemia" panose="020B0503040102020104" pitchFamily="34" charset="0"/>
              </a:rPr>
              <a:t>Decca Recording Co. rejecting </a:t>
            </a:r>
            <a:r>
              <a:rPr lang="en-AU" sz="1800" i="1" dirty="0">
                <a:latin typeface="Euphemia" panose="020B0503040102020104" pitchFamily="34" charset="0"/>
              </a:rPr>
              <a:t>The Beatles</a:t>
            </a:r>
            <a:r>
              <a:rPr lang="en-AU" sz="1800" dirty="0">
                <a:latin typeface="Euphemia" panose="020B0503040102020104" pitchFamily="34" charset="0"/>
              </a:rPr>
              <a:t>, 1962</a:t>
            </a:r>
            <a:r>
              <a:rPr lang="en-AU" sz="2000" dirty="0">
                <a:latin typeface="Euphemia" panose="020B0503040102020104" pitchFamily="34" charset="0"/>
              </a:rPr>
              <a:t> </a:t>
            </a:r>
          </a:p>
          <a:p>
            <a:pPr marL="342900" indent="-342900">
              <a:lnSpc>
                <a:spcPct val="120000"/>
              </a:lnSpc>
            </a:pPr>
            <a:r>
              <a:rPr lang="en-AU" sz="2000" b="1" dirty="0">
                <a:latin typeface="Euphemia" panose="020B0503040102020104" pitchFamily="34" charset="0"/>
              </a:rPr>
              <a:t>“The fact that conflicts [producing civilian casualties] have been conducted away from the U.S. homeland can be considered one of the more fortunate aspects of the American experience.”</a:t>
            </a:r>
          </a:p>
          <a:p>
            <a:pPr marL="742950" lvl="1">
              <a:lnSpc>
                <a:spcPct val="120000"/>
              </a:lnSpc>
              <a:spcBef>
                <a:spcPts val="500"/>
              </a:spcBef>
              <a:spcAft>
                <a:spcPts val="500"/>
              </a:spcAft>
              <a:buFont typeface="Wingdings" pitchFamily="2" charset="2"/>
              <a:buNone/>
            </a:pPr>
            <a:r>
              <a:rPr lang="en-AU" sz="1800" dirty="0">
                <a:latin typeface="Euphemia" panose="020B0503040102020104" pitchFamily="34" charset="0"/>
              </a:rPr>
              <a:t>Quadrennial </a:t>
            </a:r>
            <a:r>
              <a:rPr lang="en-AU" sz="1800" dirty="0" err="1">
                <a:latin typeface="Euphemia" panose="020B0503040102020104" pitchFamily="34" charset="0"/>
              </a:rPr>
              <a:t>Defense</a:t>
            </a:r>
            <a:r>
              <a:rPr lang="en-AU" sz="1800" dirty="0">
                <a:latin typeface="Euphemia" panose="020B0503040102020104" pitchFamily="34" charset="0"/>
              </a:rPr>
              <a:t> Review (QDR) for the US </a:t>
            </a:r>
            <a:r>
              <a:rPr lang="en-AU" sz="1800" dirty="0" err="1">
                <a:latin typeface="Euphemia" panose="020B0503040102020104" pitchFamily="34" charset="0"/>
              </a:rPr>
              <a:t>Dept</a:t>
            </a:r>
            <a:r>
              <a:rPr lang="en-AU" sz="1800" dirty="0">
                <a:latin typeface="Euphemia" panose="020B0503040102020104" pitchFamily="34" charset="0"/>
              </a:rPr>
              <a:t> of Defence, 2001</a:t>
            </a:r>
          </a:p>
        </p:txBody>
      </p:sp>
    </p:spTree>
    <p:extLst>
      <p:ext uri="{BB962C8B-B14F-4D97-AF65-F5344CB8AC3E}">
        <p14:creationId xmlns:p14="http://schemas.microsoft.com/office/powerpoint/2010/main" val="267612947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cstate="email">
            <a:extLst>
              <a:ext uri="{28A0092B-C50C-407E-A947-70E740481C1C}">
                <a14:useLocalDpi xmlns:a14="http://schemas.microsoft.com/office/drawing/2010/main" val="0"/>
              </a:ext>
            </a:extLst>
          </a:blip>
          <a:stretch>
            <a:fillRect/>
          </a:stretch>
        </p:blipFill>
        <p:spPr>
          <a:xfrm>
            <a:off x="4076361" y="1955098"/>
            <a:ext cx="5067639" cy="3378425"/>
          </a:xfrm>
        </p:spPr>
      </p:pic>
      <p:sp>
        <p:nvSpPr>
          <p:cNvPr id="2" name="Title 1"/>
          <p:cNvSpPr>
            <a:spLocks noGrp="1"/>
          </p:cNvSpPr>
          <p:nvPr>
            <p:ph type="title"/>
          </p:nvPr>
        </p:nvSpPr>
        <p:spPr/>
        <p:txBody>
          <a:bodyPr/>
          <a:lstStyle/>
          <a:p>
            <a:r>
              <a:rPr lang="en-AU" dirty="0" smtClean="0"/>
              <a:t>Analysis</a:t>
            </a:r>
            <a:endParaRPr lang="en-AU" dirty="0"/>
          </a:p>
        </p:txBody>
      </p:sp>
      <p:sp>
        <p:nvSpPr>
          <p:cNvPr id="4" name="Content Placeholder 3"/>
          <p:cNvSpPr>
            <a:spLocks noGrp="1"/>
          </p:cNvSpPr>
          <p:nvPr>
            <p:ph sz="half" idx="1"/>
          </p:nvPr>
        </p:nvSpPr>
        <p:spPr/>
        <p:txBody>
          <a:bodyPr>
            <a:normAutofit/>
          </a:bodyPr>
          <a:lstStyle/>
          <a:p>
            <a:r>
              <a:rPr lang="en-AU" dirty="0" smtClean="0"/>
              <a:t>Looking for patterns and themes relevant for your organisation.</a:t>
            </a:r>
          </a:p>
          <a:p>
            <a:endParaRPr lang="en-AU" dirty="0"/>
          </a:p>
          <a:p>
            <a:r>
              <a:rPr lang="en-AU" dirty="0" smtClean="0"/>
              <a:t>Organising and presenting the inputs for your organisation.</a:t>
            </a:r>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10974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711" y="2183168"/>
            <a:ext cx="7886700" cy="1325563"/>
          </a:xfrm>
        </p:spPr>
        <p:txBody>
          <a:bodyPr/>
          <a:lstStyle/>
          <a:p>
            <a:r>
              <a:rPr lang="en-AU" dirty="0" smtClean="0">
                <a:latin typeface="Euphemia" panose="020B0503040102020104" pitchFamily="34" charset="0"/>
              </a:rPr>
              <a:t>Context: why foresight?</a:t>
            </a:r>
            <a:endParaRPr lang="en-AU" dirty="0">
              <a:latin typeface="Euphemia" panose="020B0503040102020104" pitchFamily="34" charset="0"/>
            </a:endParaRPr>
          </a:p>
        </p:txBody>
      </p:sp>
    </p:spTree>
    <p:extLst>
      <p:ext uri="{BB962C8B-B14F-4D97-AF65-F5344CB8AC3E}">
        <p14:creationId xmlns:p14="http://schemas.microsoft.com/office/powerpoint/2010/main" val="2956024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Analytic Methods</a:t>
            </a:r>
            <a:endParaRPr lang="en-AU" dirty="0"/>
          </a:p>
        </p:txBody>
      </p:sp>
      <p:sp>
        <p:nvSpPr>
          <p:cNvPr id="3" name="Content Placeholder 2"/>
          <p:cNvSpPr>
            <a:spLocks noGrp="1"/>
          </p:cNvSpPr>
          <p:nvPr>
            <p:ph sz="half" idx="1"/>
          </p:nvPr>
        </p:nvSpPr>
        <p:spPr>
          <a:xfrm>
            <a:off x="628649" y="1825625"/>
            <a:ext cx="6945495" cy="4351338"/>
          </a:xfrm>
        </p:spPr>
        <p:txBody>
          <a:bodyPr>
            <a:normAutofit fontScale="92500" lnSpcReduction="10000"/>
          </a:bodyPr>
          <a:lstStyle/>
          <a:p>
            <a:r>
              <a:rPr lang="en-AU" dirty="0" smtClean="0"/>
              <a:t>Trend Analysis</a:t>
            </a:r>
          </a:p>
          <a:p>
            <a:r>
              <a:rPr lang="en-AU" dirty="0" smtClean="0"/>
              <a:t>Emerging Issues Analysis</a:t>
            </a:r>
          </a:p>
          <a:p>
            <a:r>
              <a:rPr lang="en-AU" dirty="0" smtClean="0"/>
              <a:t>Cross Impact Analysis</a:t>
            </a:r>
          </a:p>
          <a:p>
            <a:r>
              <a:rPr lang="en-AU" dirty="0" smtClean="0"/>
              <a:t>Futures Wheel</a:t>
            </a:r>
          </a:p>
          <a:p>
            <a:r>
              <a:rPr lang="en-AU" dirty="0" smtClean="0"/>
              <a:t>Forecasts</a:t>
            </a:r>
          </a:p>
          <a:p>
            <a:endParaRPr lang="en-AU" dirty="0"/>
          </a:p>
          <a:p>
            <a:endParaRPr lang="en-AU" dirty="0" smtClean="0"/>
          </a:p>
          <a:p>
            <a:r>
              <a:rPr lang="en-AU" dirty="0" smtClean="0"/>
              <a:t>This set of methods are well understood, but people can get trapped by data</a:t>
            </a:r>
          </a:p>
          <a:p>
            <a:endParaRPr lang="en-AU" dirty="0"/>
          </a:p>
        </p:txBody>
      </p:sp>
    </p:spTree>
    <p:extLst>
      <p:ext uri="{BB962C8B-B14F-4D97-AF65-F5344CB8AC3E}">
        <p14:creationId xmlns:p14="http://schemas.microsoft.com/office/powerpoint/2010/main" val="2011835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solidFill>
                  <a:srgbClr val="990000"/>
                </a:solidFill>
              </a:rPr>
              <a:t>Futures Wheel</a:t>
            </a:r>
            <a:endParaRPr lang="en-AU" dirty="0">
              <a:solidFill>
                <a:srgbClr val="990000"/>
              </a:solidFill>
            </a:endParaRPr>
          </a:p>
        </p:txBody>
      </p:sp>
      <p:pic>
        <p:nvPicPr>
          <p:cNvPr id="1026" name="Picture 2" descr="http://emergentbydesign.com/wp-content/uploads/2012/02/futures-whe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024" y="1690689"/>
            <a:ext cx="6309053" cy="44981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12977" y="6360340"/>
            <a:ext cx="3071610" cy="369332"/>
          </a:xfrm>
          <a:prstGeom prst="rect">
            <a:avLst/>
          </a:prstGeom>
          <a:noFill/>
        </p:spPr>
        <p:txBody>
          <a:bodyPr wrap="none" rtlCol="0">
            <a:spAutoFit/>
          </a:bodyPr>
          <a:lstStyle/>
          <a:p>
            <a:r>
              <a:rPr lang="en-AU" dirty="0" smtClean="0">
                <a:hlinkClick r:id="rId4"/>
              </a:rPr>
              <a:t>http://emergentbydesign.com</a:t>
            </a:r>
            <a:r>
              <a:rPr lang="en-AU" dirty="0" smtClean="0"/>
              <a:t> </a:t>
            </a:r>
            <a:endParaRPr lang="en-AU" dirty="0"/>
          </a:p>
        </p:txBody>
      </p:sp>
    </p:spTree>
    <p:extLst>
      <p:ext uri="{BB962C8B-B14F-4D97-AF65-F5344CB8AC3E}">
        <p14:creationId xmlns:p14="http://schemas.microsoft.com/office/powerpoint/2010/main" val="2961330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Interpretation</a:t>
            </a:r>
            <a:endParaRPr lang="en-AU" dirty="0"/>
          </a:p>
        </p:txBody>
      </p:sp>
      <p:sp>
        <p:nvSpPr>
          <p:cNvPr id="3" name="Content Placeholder 2"/>
          <p:cNvSpPr>
            <a:spLocks noGrp="1"/>
          </p:cNvSpPr>
          <p:nvPr>
            <p:ph sz="half" idx="1"/>
          </p:nvPr>
        </p:nvSpPr>
        <p:spPr>
          <a:xfrm>
            <a:off x="714006" y="1828807"/>
            <a:ext cx="3493851" cy="4393968"/>
          </a:xfrm>
        </p:spPr>
        <p:txBody>
          <a:bodyPr>
            <a:normAutofit fontScale="92500" lnSpcReduction="10000"/>
          </a:bodyPr>
          <a:lstStyle/>
          <a:p>
            <a:r>
              <a:rPr lang="en-AU" sz="2475" dirty="0"/>
              <a:t>System structure and dynamics </a:t>
            </a:r>
          </a:p>
          <a:p>
            <a:pPr lvl="1"/>
            <a:r>
              <a:rPr lang="en-AU" sz="2100" dirty="0"/>
              <a:t>whose beliefs are dominant?</a:t>
            </a:r>
          </a:p>
          <a:p>
            <a:pPr lvl="1"/>
            <a:r>
              <a:rPr lang="en-AU" sz="2100" dirty="0"/>
              <a:t>what’s driving and shaping the trends? </a:t>
            </a:r>
          </a:p>
          <a:p>
            <a:pPr lvl="1"/>
            <a:r>
              <a:rPr lang="en-AU" sz="2100" dirty="0"/>
              <a:t>how will they develop?</a:t>
            </a:r>
          </a:p>
          <a:p>
            <a:pPr lvl="1"/>
            <a:r>
              <a:rPr lang="en-AU" sz="2100" dirty="0"/>
              <a:t>and what does it mean for us</a:t>
            </a:r>
            <a:r>
              <a:rPr lang="en-AU" sz="2100" dirty="0" smtClean="0"/>
              <a:t>?</a:t>
            </a:r>
          </a:p>
          <a:p>
            <a:pPr lvl="1"/>
            <a:endParaRPr lang="en-AU" sz="2100" dirty="0"/>
          </a:p>
          <a:p>
            <a:r>
              <a:rPr lang="en-AU" sz="2500" dirty="0" smtClean="0"/>
              <a:t>This stage needs time for thinking and conversation</a:t>
            </a:r>
            <a:endParaRPr lang="en-AU" sz="2500" dirty="0"/>
          </a:p>
          <a:p>
            <a:pPr lvl="1"/>
            <a:endParaRPr lang="en-AU" dirty="0" smtClean="0"/>
          </a:p>
          <a:p>
            <a:endParaRPr lang="en-AU" dirty="0"/>
          </a:p>
          <a:p>
            <a:endParaRPr lang="en-AU" dirty="0" smtClean="0"/>
          </a:p>
          <a:p>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3887" y="1868551"/>
            <a:ext cx="3746106" cy="3735493"/>
          </a:xfrm>
        </p:spPr>
      </p:pic>
    </p:spTree>
    <p:extLst>
      <p:ext uri="{BB962C8B-B14F-4D97-AF65-F5344CB8AC3E}">
        <p14:creationId xmlns:p14="http://schemas.microsoft.com/office/powerpoint/2010/main" val="188997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Interpretation Methods</a:t>
            </a:r>
            <a:endParaRPr lang="en-AU" dirty="0">
              <a:latin typeface="Euphemia" panose="020B0503040102020104" pitchFamily="34" charset="0"/>
            </a:endParaRPr>
          </a:p>
        </p:txBody>
      </p:sp>
      <p:sp>
        <p:nvSpPr>
          <p:cNvPr id="3" name="Content Placeholder 2"/>
          <p:cNvSpPr>
            <a:spLocks noGrp="1"/>
          </p:cNvSpPr>
          <p:nvPr>
            <p:ph idx="1"/>
          </p:nvPr>
        </p:nvSpPr>
        <p:spPr/>
        <p:txBody>
          <a:bodyPr/>
          <a:lstStyle/>
          <a:p>
            <a:r>
              <a:rPr lang="en-AU" dirty="0">
                <a:latin typeface="Euphemia" panose="020B0503040102020104" pitchFamily="34" charset="0"/>
              </a:rPr>
              <a:t>Causal Layered </a:t>
            </a:r>
            <a:r>
              <a:rPr lang="en-AU" dirty="0" smtClean="0">
                <a:latin typeface="Euphemia" panose="020B0503040102020104" pitchFamily="34" charset="0"/>
              </a:rPr>
              <a:t>Analysis</a:t>
            </a:r>
          </a:p>
          <a:p>
            <a:r>
              <a:rPr lang="en-AU" dirty="0" smtClean="0">
                <a:latin typeface="Euphemia" panose="020B0503040102020104" pitchFamily="34" charset="0"/>
              </a:rPr>
              <a:t>Systems Thinking</a:t>
            </a:r>
            <a:endParaRPr lang="en-AU" dirty="0">
              <a:latin typeface="Euphemia" panose="020B0503040102020104" pitchFamily="34" charset="0"/>
            </a:endParaRPr>
          </a:p>
          <a:p>
            <a:pPr marL="0" indent="0">
              <a:buNone/>
            </a:pPr>
            <a:endParaRPr lang="en-AU" dirty="0">
              <a:latin typeface="Euphemia" panose="020B0503040102020104" pitchFamily="34" charset="0"/>
            </a:endParaRPr>
          </a:p>
          <a:p>
            <a:endParaRPr lang="en-AU" dirty="0" smtClean="0">
              <a:latin typeface="Euphemia" panose="020B0503040102020104" pitchFamily="34" charset="0"/>
            </a:endParaRPr>
          </a:p>
          <a:p>
            <a:r>
              <a:rPr lang="en-AU" dirty="0" smtClean="0">
                <a:latin typeface="Euphemia" panose="020B0503040102020104" pitchFamily="34" charset="0"/>
              </a:rPr>
              <a:t>Hardest level because it needs open minds and people willing to have their assumptions challenged.</a:t>
            </a:r>
            <a:endParaRPr lang="en-AU" dirty="0">
              <a:latin typeface="Euphemia" panose="020B0503040102020104" pitchFamily="34" charset="0"/>
            </a:endParaRPr>
          </a:p>
          <a:p>
            <a:endParaRPr lang="en-AU" dirty="0"/>
          </a:p>
        </p:txBody>
      </p:sp>
    </p:spTree>
    <p:extLst>
      <p:ext uri="{BB962C8B-B14F-4D97-AF65-F5344CB8AC3E}">
        <p14:creationId xmlns:p14="http://schemas.microsoft.com/office/powerpoint/2010/main" val="4284389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2" name="Group 36"/>
          <p:cNvGrpSpPr>
            <a:grpSpLocks/>
          </p:cNvGrpSpPr>
          <p:nvPr/>
        </p:nvGrpSpPr>
        <p:grpSpPr bwMode="auto">
          <a:xfrm>
            <a:off x="403767" y="2169030"/>
            <a:ext cx="8207375" cy="3824287"/>
            <a:chOff x="295" y="1071"/>
            <a:chExt cx="5170" cy="2409"/>
          </a:xfrm>
        </p:grpSpPr>
        <p:sp>
          <p:nvSpPr>
            <p:cNvPr id="4107" name="AutoShape 11"/>
            <p:cNvSpPr>
              <a:spLocks noChangeArrowheads="1"/>
            </p:cNvSpPr>
            <p:nvPr/>
          </p:nvSpPr>
          <p:spPr bwMode="auto">
            <a:xfrm rot="-21590537">
              <a:off x="2439" y="1107"/>
              <a:ext cx="952" cy="742"/>
            </a:xfrm>
            <a:prstGeom prst="triangle">
              <a:avLst>
                <a:gd name="adj" fmla="val 51190"/>
              </a:avLst>
            </a:prstGeom>
            <a:solidFill>
              <a:schemeClr val="bg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4108" name="AutoShape 12"/>
            <p:cNvSpPr>
              <a:spLocks noChangeArrowheads="1"/>
            </p:cNvSpPr>
            <p:nvPr/>
          </p:nvSpPr>
          <p:spPr bwMode="auto">
            <a:xfrm rot="9463" flipV="1">
              <a:off x="2099" y="1849"/>
              <a:ext cx="1629" cy="530"/>
            </a:xfrm>
            <a:custGeom>
              <a:avLst/>
              <a:gdLst>
                <a:gd name="G0" fmla="+- 4481 0 0"/>
                <a:gd name="G1" fmla="+- 21600 0 4481"/>
                <a:gd name="G2" fmla="*/ 4481 1 2"/>
                <a:gd name="G3" fmla="+- 21600 0 G2"/>
                <a:gd name="G4" fmla="+/ 4481 21600 2"/>
                <a:gd name="G5" fmla="+/ G1 0 2"/>
                <a:gd name="G6" fmla="*/ 21600 21600 4481"/>
                <a:gd name="G7" fmla="*/ G6 1 2"/>
                <a:gd name="G8" fmla="+- 21600 0 G7"/>
                <a:gd name="G9" fmla="*/ 21600 1 2"/>
                <a:gd name="G10" fmla="+- 4481 0 G9"/>
                <a:gd name="G11" fmla="?: G10 G8 0"/>
                <a:gd name="G12" fmla="?: G10 G7 21600"/>
                <a:gd name="T0" fmla="*/ 19359 w 21600"/>
                <a:gd name="T1" fmla="*/ 10800 h 21600"/>
                <a:gd name="T2" fmla="*/ 10800 w 21600"/>
                <a:gd name="T3" fmla="*/ 21600 h 21600"/>
                <a:gd name="T4" fmla="*/ 2241 w 21600"/>
                <a:gd name="T5" fmla="*/ 10800 h 21600"/>
                <a:gd name="T6" fmla="*/ 10800 w 21600"/>
                <a:gd name="T7" fmla="*/ 0 h 21600"/>
                <a:gd name="T8" fmla="*/ 4041 w 21600"/>
                <a:gd name="T9" fmla="*/ 4041 h 21600"/>
                <a:gd name="T10" fmla="*/ 17559 w 21600"/>
                <a:gd name="T11" fmla="*/ 17559 h 21600"/>
              </a:gdLst>
              <a:ahLst/>
              <a:cxnLst>
                <a:cxn ang="0">
                  <a:pos x="T0" y="T1"/>
                </a:cxn>
                <a:cxn ang="0">
                  <a:pos x="T2" y="T3"/>
                </a:cxn>
                <a:cxn ang="0">
                  <a:pos x="T4" y="T5"/>
                </a:cxn>
                <a:cxn ang="0">
                  <a:pos x="T6" y="T7"/>
                </a:cxn>
              </a:cxnLst>
              <a:rect l="T8" t="T9" r="T10" b="T11"/>
              <a:pathLst>
                <a:path w="21600" h="21600">
                  <a:moveTo>
                    <a:pt x="0" y="0"/>
                  </a:moveTo>
                  <a:lnTo>
                    <a:pt x="4481" y="21600"/>
                  </a:lnTo>
                  <a:lnTo>
                    <a:pt x="17119" y="21600"/>
                  </a:lnTo>
                  <a:lnTo>
                    <a:pt x="21600" y="0"/>
                  </a:lnTo>
                  <a:close/>
                </a:path>
              </a:pathLst>
            </a:cu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hangingPunct="0"/>
              <a:endParaRPr lang="en-AU" sz="2800"/>
            </a:p>
          </p:txBody>
        </p:sp>
        <p:sp>
          <p:nvSpPr>
            <p:cNvPr id="4109" name="AutoShape 13"/>
            <p:cNvSpPr>
              <a:spLocks noChangeArrowheads="1"/>
            </p:cNvSpPr>
            <p:nvPr/>
          </p:nvSpPr>
          <p:spPr bwMode="auto">
            <a:xfrm rot="9463" flipV="1">
              <a:off x="1758" y="2379"/>
              <a:ext cx="2308" cy="530"/>
            </a:xfrm>
            <a:custGeom>
              <a:avLst/>
              <a:gdLst>
                <a:gd name="G0" fmla="+- 3149 0 0"/>
                <a:gd name="G1" fmla="+- 21600 0 3149"/>
                <a:gd name="G2" fmla="*/ 3149 1 2"/>
                <a:gd name="G3" fmla="+- 21600 0 G2"/>
                <a:gd name="G4" fmla="+/ 3149 21600 2"/>
                <a:gd name="G5" fmla="+/ G1 0 2"/>
                <a:gd name="G6" fmla="*/ 21600 21600 3149"/>
                <a:gd name="G7" fmla="*/ G6 1 2"/>
                <a:gd name="G8" fmla="+- 21600 0 G7"/>
                <a:gd name="G9" fmla="*/ 21600 1 2"/>
                <a:gd name="G10" fmla="+- 3149 0 G9"/>
                <a:gd name="G11" fmla="?: G10 G8 0"/>
                <a:gd name="G12" fmla="?: G10 G7 21600"/>
                <a:gd name="T0" fmla="*/ 20025 w 21600"/>
                <a:gd name="T1" fmla="*/ 10800 h 21600"/>
                <a:gd name="T2" fmla="*/ 10800 w 21600"/>
                <a:gd name="T3" fmla="*/ 21600 h 21600"/>
                <a:gd name="T4" fmla="*/ 1575 w 21600"/>
                <a:gd name="T5" fmla="*/ 10800 h 21600"/>
                <a:gd name="T6" fmla="*/ 10800 w 21600"/>
                <a:gd name="T7" fmla="*/ 0 h 21600"/>
                <a:gd name="T8" fmla="*/ 3375 w 21600"/>
                <a:gd name="T9" fmla="*/ 3375 h 21600"/>
                <a:gd name="T10" fmla="*/ 18225 w 21600"/>
                <a:gd name="T11" fmla="*/ 18225 h 21600"/>
              </a:gdLst>
              <a:ahLst/>
              <a:cxnLst>
                <a:cxn ang="0">
                  <a:pos x="T0" y="T1"/>
                </a:cxn>
                <a:cxn ang="0">
                  <a:pos x="T2" y="T3"/>
                </a:cxn>
                <a:cxn ang="0">
                  <a:pos x="T4" y="T5"/>
                </a:cxn>
                <a:cxn ang="0">
                  <a:pos x="T6" y="T7"/>
                </a:cxn>
              </a:cxnLst>
              <a:rect l="T8" t="T9" r="T10" b="T11"/>
              <a:pathLst>
                <a:path w="21600" h="21600">
                  <a:moveTo>
                    <a:pt x="0" y="0"/>
                  </a:moveTo>
                  <a:lnTo>
                    <a:pt x="3149" y="21600"/>
                  </a:lnTo>
                  <a:lnTo>
                    <a:pt x="18451" y="21600"/>
                  </a:lnTo>
                  <a:lnTo>
                    <a:pt x="21600" y="0"/>
                  </a:lnTo>
                  <a:close/>
                </a:path>
              </a:pathLst>
            </a:custGeom>
            <a:solidFill>
              <a:srgbClr val="9999FF"/>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10" name="Text Box 14"/>
            <p:cNvSpPr txBox="1">
              <a:spLocks noChangeArrowheads="1"/>
            </p:cNvSpPr>
            <p:nvPr/>
          </p:nvSpPr>
          <p:spPr bwMode="auto">
            <a:xfrm>
              <a:off x="2313" y="143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AU" sz="2400"/>
                <a:t>Litany</a:t>
              </a:r>
            </a:p>
          </p:txBody>
        </p:sp>
        <p:sp>
          <p:nvSpPr>
            <p:cNvPr id="4111" name="Text Box 15"/>
            <p:cNvSpPr txBox="1">
              <a:spLocks noChangeArrowheads="1"/>
            </p:cNvSpPr>
            <p:nvPr/>
          </p:nvSpPr>
          <p:spPr bwMode="auto">
            <a:xfrm>
              <a:off x="2042" y="1998"/>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AU" sz="2400" dirty="0"/>
                <a:t>Social Causes</a:t>
              </a:r>
            </a:p>
          </p:txBody>
        </p:sp>
        <p:sp>
          <p:nvSpPr>
            <p:cNvPr id="4112" name="Text Box 16"/>
            <p:cNvSpPr txBox="1">
              <a:spLocks noChangeArrowheads="1"/>
            </p:cNvSpPr>
            <p:nvPr/>
          </p:nvSpPr>
          <p:spPr bwMode="auto">
            <a:xfrm>
              <a:off x="1950" y="2523"/>
              <a:ext cx="19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AU" sz="2400"/>
                <a:t>Discourse/Worldview </a:t>
              </a:r>
            </a:p>
          </p:txBody>
        </p:sp>
        <p:sp>
          <p:nvSpPr>
            <p:cNvPr id="4114" name="AutoShape 18"/>
            <p:cNvSpPr>
              <a:spLocks noChangeArrowheads="1"/>
            </p:cNvSpPr>
            <p:nvPr/>
          </p:nvSpPr>
          <p:spPr bwMode="auto">
            <a:xfrm rot="-10800000">
              <a:off x="1370" y="2910"/>
              <a:ext cx="3072" cy="552"/>
            </a:xfrm>
            <a:custGeom>
              <a:avLst/>
              <a:gdLst>
                <a:gd name="G0" fmla="+- 2692 0 0"/>
                <a:gd name="G1" fmla="+- 21600 0 2692"/>
                <a:gd name="G2" fmla="*/ 2692 1 2"/>
                <a:gd name="G3" fmla="+- 21600 0 G2"/>
                <a:gd name="G4" fmla="+/ 2692 21600 2"/>
                <a:gd name="G5" fmla="+/ G1 0 2"/>
                <a:gd name="G6" fmla="*/ 21600 21600 2692"/>
                <a:gd name="G7" fmla="*/ G6 1 2"/>
                <a:gd name="G8" fmla="+- 21600 0 G7"/>
                <a:gd name="G9" fmla="*/ 21600 1 2"/>
                <a:gd name="G10" fmla="+- 2692 0 G9"/>
                <a:gd name="G11" fmla="?: G10 G8 0"/>
                <a:gd name="G12" fmla="?: G10 G7 21600"/>
                <a:gd name="T0" fmla="*/ 20254 w 21600"/>
                <a:gd name="T1" fmla="*/ 10800 h 21600"/>
                <a:gd name="T2" fmla="*/ 10800 w 21600"/>
                <a:gd name="T3" fmla="*/ 21600 h 21600"/>
                <a:gd name="T4" fmla="*/ 1346 w 21600"/>
                <a:gd name="T5" fmla="*/ 10800 h 21600"/>
                <a:gd name="T6" fmla="*/ 10800 w 21600"/>
                <a:gd name="T7" fmla="*/ 0 h 21600"/>
                <a:gd name="T8" fmla="*/ 3146 w 21600"/>
                <a:gd name="T9" fmla="*/ 3146 h 21600"/>
                <a:gd name="T10" fmla="*/ 18454 w 21600"/>
                <a:gd name="T11" fmla="*/ 18454 h 21600"/>
              </a:gdLst>
              <a:ahLst/>
              <a:cxnLst>
                <a:cxn ang="0">
                  <a:pos x="T0" y="T1"/>
                </a:cxn>
                <a:cxn ang="0">
                  <a:pos x="T2" y="T3"/>
                </a:cxn>
                <a:cxn ang="0">
                  <a:pos x="T4" y="T5"/>
                </a:cxn>
                <a:cxn ang="0">
                  <a:pos x="T6" y="T7"/>
                </a:cxn>
              </a:cxnLst>
              <a:rect l="T8" t="T9" r="T10" b="T11"/>
              <a:pathLst>
                <a:path w="21600" h="21600">
                  <a:moveTo>
                    <a:pt x="0" y="0"/>
                  </a:moveTo>
                  <a:lnTo>
                    <a:pt x="2692" y="21600"/>
                  </a:lnTo>
                  <a:lnTo>
                    <a:pt x="18908" y="21600"/>
                  </a:lnTo>
                  <a:lnTo>
                    <a:pt x="21600" y="0"/>
                  </a:lnTo>
                  <a:close/>
                </a:path>
              </a:pathLst>
            </a:cu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118" name="Text Box 22"/>
            <p:cNvSpPr txBox="1">
              <a:spLocks noChangeArrowheads="1"/>
            </p:cNvSpPr>
            <p:nvPr/>
          </p:nvSpPr>
          <p:spPr bwMode="auto">
            <a:xfrm>
              <a:off x="1701" y="3022"/>
              <a:ext cx="2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AU" sz="2400"/>
                <a:t>Metaphor/Myths</a:t>
              </a:r>
            </a:p>
          </p:txBody>
        </p:sp>
        <p:sp>
          <p:nvSpPr>
            <p:cNvPr id="4122" name="Text Box 26"/>
            <p:cNvSpPr txBox="1">
              <a:spLocks noChangeArrowheads="1"/>
            </p:cNvSpPr>
            <p:nvPr/>
          </p:nvSpPr>
          <p:spPr bwMode="auto">
            <a:xfrm>
              <a:off x="4468" y="1071"/>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Short Term</a:t>
              </a:r>
            </a:p>
          </p:txBody>
        </p:sp>
        <p:sp>
          <p:nvSpPr>
            <p:cNvPr id="4123" name="Text Box 27"/>
            <p:cNvSpPr txBox="1">
              <a:spLocks noChangeArrowheads="1"/>
            </p:cNvSpPr>
            <p:nvPr/>
          </p:nvSpPr>
          <p:spPr bwMode="auto">
            <a:xfrm>
              <a:off x="4558" y="3249"/>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Long Term</a:t>
              </a:r>
            </a:p>
          </p:txBody>
        </p:sp>
        <p:sp>
          <p:nvSpPr>
            <p:cNvPr id="4124" name="Line 28"/>
            <p:cNvSpPr>
              <a:spLocks noChangeShapeType="1"/>
            </p:cNvSpPr>
            <p:nvPr/>
          </p:nvSpPr>
          <p:spPr bwMode="auto">
            <a:xfrm>
              <a:off x="4921" y="1298"/>
              <a:ext cx="0" cy="1951"/>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125" name="Text Box 29"/>
            <p:cNvSpPr txBox="1">
              <a:spLocks noChangeArrowheads="1"/>
            </p:cNvSpPr>
            <p:nvPr/>
          </p:nvSpPr>
          <p:spPr bwMode="auto">
            <a:xfrm>
              <a:off x="340" y="1071"/>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Visible</a:t>
              </a:r>
            </a:p>
          </p:txBody>
        </p:sp>
        <p:sp>
          <p:nvSpPr>
            <p:cNvPr id="4126" name="Text Box 30"/>
            <p:cNvSpPr txBox="1">
              <a:spLocks noChangeArrowheads="1"/>
            </p:cNvSpPr>
            <p:nvPr/>
          </p:nvSpPr>
          <p:spPr bwMode="auto">
            <a:xfrm>
              <a:off x="295" y="3249"/>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Hidden</a:t>
              </a:r>
            </a:p>
          </p:txBody>
        </p:sp>
        <p:sp>
          <p:nvSpPr>
            <p:cNvPr id="4127" name="Line 31"/>
            <p:cNvSpPr>
              <a:spLocks noChangeShapeType="1"/>
            </p:cNvSpPr>
            <p:nvPr/>
          </p:nvSpPr>
          <p:spPr bwMode="auto">
            <a:xfrm>
              <a:off x="748" y="1298"/>
              <a:ext cx="0" cy="195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128" name="Line 32"/>
            <p:cNvSpPr>
              <a:spLocks noChangeShapeType="1"/>
            </p:cNvSpPr>
            <p:nvPr/>
          </p:nvSpPr>
          <p:spPr bwMode="auto">
            <a:xfrm>
              <a:off x="1565" y="1842"/>
              <a:ext cx="2767" cy="0"/>
            </a:xfrm>
            <a:prstGeom prst="line">
              <a:avLst/>
            </a:prstGeom>
            <a:noFill/>
            <a:ln w="285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2" name="Title 1"/>
          <p:cNvSpPr>
            <a:spLocks noGrp="1"/>
          </p:cNvSpPr>
          <p:nvPr>
            <p:ph type="title"/>
          </p:nvPr>
        </p:nvSpPr>
        <p:spPr/>
        <p:txBody>
          <a:bodyPr/>
          <a:lstStyle/>
          <a:p>
            <a:r>
              <a:rPr lang="en-AU" dirty="0" smtClean="0"/>
              <a:t>Causal Layered Analysis</a:t>
            </a:r>
            <a:endParaRPr lang="en-AU" dirty="0"/>
          </a:p>
        </p:txBody>
      </p:sp>
    </p:spTree>
    <p:extLst>
      <p:ext uri="{BB962C8B-B14F-4D97-AF65-F5344CB8AC3E}">
        <p14:creationId xmlns:p14="http://schemas.microsoft.com/office/powerpoint/2010/main" val="2051056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615" y="357034"/>
            <a:ext cx="8446568" cy="1325563"/>
          </a:xfrm>
        </p:spPr>
        <p:txBody>
          <a:bodyPr/>
          <a:lstStyle/>
          <a:p>
            <a:r>
              <a:rPr lang="en-AU" dirty="0" smtClean="0">
                <a:latin typeface="Euphemia" panose="020B0503040102020104" pitchFamily="34" charset="0"/>
              </a:rPr>
              <a:t>Systems thinking</a:t>
            </a:r>
            <a:endParaRPr lang="en-AU" dirty="0">
              <a:latin typeface="Euphemia" panose="020B05030401020201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13" y="1763517"/>
            <a:ext cx="7646973" cy="4658281"/>
          </a:xfrm>
          <a:prstGeom prst="rect">
            <a:avLst/>
          </a:prstGeom>
        </p:spPr>
      </p:pic>
    </p:spTree>
    <p:extLst>
      <p:ext uri="{BB962C8B-B14F-4D97-AF65-F5344CB8AC3E}">
        <p14:creationId xmlns:p14="http://schemas.microsoft.com/office/powerpoint/2010/main" val="2654422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Strategic Conversation</a:t>
            </a:r>
            <a:endParaRPr lang="en-AU" dirty="0">
              <a:latin typeface="Euphemia" panose="020B0503040102020104" pitchFamily="34"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2815" y="1690689"/>
            <a:ext cx="6618370" cy="4261325"/>
          </a:xfrm>
        </p:spPr>
      </p:pic>
    </p:spTree>
    <p:extLst>
      <p:ext uri="{BB962C8B-B14F-4D97-AF65-F5344CB8AC3E}">
        <p14:creationId xmlns:p14="http://schemas.microsoft.com/office/powerpoint/2010/main" val="4104464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Prospection</a:t>
            </a:r>
            <a:endParaRPr lang="en-AU" dirty="0"/>
          </a:p>
        </p:txBody>
      </p:sp>
      <p:sp>
        <p:nvSpPr>
          <p:cNvPr id="3" name="Content Placeholder 2"/>
          <p:cNvSpPr>
            <a:spLocks noGrp="1"/>
          </p:cNvSpPr>
          <p:nvPr>
            <p:ph sz="half" idx="1"/>
          </p:nvPr>
        </p:nvSpPr>
        <p:spPr/>
        <p:txBody>
          <a:bodyPr>
            <a:normAutofit lnSpcReduction="10000"/>
          </a:bodyPr>
          <a:lstStyle/>
          <a:p>
            <a:r>
              <a:rPr lang="en-AU" dirty="0" smtClean="0"/>
              <a:t>How will change evolve over the next 10-20 years?</a:t>
            </a:r>
          </a:p>
          <a:p>
            <a:r>
              <a:rPr lang="en-AU" dirty="0" smtClean="0"/>
              <a:t>How might we respond? What are our options?</a:t>
            </a:r>
          </a:p>
          <a:p>
            <a:endParaRPr lang="en-AU" dirty="0"/>
          </a:p>
          <a:p>
            <a:r>
              <a:rPr lang="en-AU" dirty="0" smtClean="0"/>
              <a:t>Often dismissed as fluffy because there is no ‘evidence’</a:t>
            </a:r>
          </a:p>
          <a:p>
            <a:pPr marL="0" indent="0">
              <a:buNone/>
            </a:pP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1975841"/>
            <a:ext cx="3886200" cy="2914651"/>
          </a:xfrm>
        </p:spPr>
      </p:pic>
    </p:spTree>
    <p:extLst>
      <p:ext uri="{BB962C8B-B14F-4D97-AF65-F5344CB8AC3E}">
        <p14:creationId xmlns:p14="http://schemas.microsoft.com/office/powerpoint/2010/main" val="193179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02" y="365125"/>
            <a:ext cx="7886700" cy="1325563"/>
          </a:xfrm>
        </p:spPr>
        <p:txBody>
          <a:bodyPr/>
          <a:lstStyle/>
          <a:p>
            <a:r>
              <a:rPr lang="en-AU" dirty="0" smtClean="0">
                <a:latin typeface="Euphemia" panose="020B0503040102020104" pitchFamily="34" charset="0"/>
              </a:rPr>
              <a:t>Prospective Methods</a:t>
            </a:r>
            <a:endParaRPr lang="en-AU" dirty="0">
              <a:latin typeface="Euphemia" panose="020B0503040102020104" pitchFamily="34" charset="0"/>
            </a:endParaRPr>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2591" y="82078"/>
            <a:ext cx="2824304" cy="1891658"/>
          </a:xfrm>
          <a:prstGeom prst="rect">
            <a:avLst/>
          </a:prstGeom>
        </p:spPr>
      </p:pic>
      <p:sp>
        <p:nvSpPr>
          <p:cNvPr id="3" name="Content Placeholder 2"/>
          <p:cNvSpPr>
            <a:spLocks noGrp="1"/>
          </p:cNvSpPr>
          <p:nvPr>
            <p:ph idx="1"/>
          </p:nvPr>
        </p:nvSpPr>
        <p:spPr>
          <a:xfrm>
            <a:off x="644834" y="1973735"/>
            <a:ext cx="7924631" cy="4351338"/>
          </a:xfrm>
        </p:spPr>
        <p:txBody>
          <a:bodyPr>
            <a:normAutofit lnSpcReduction="10000"/>
          </a:bodyPr>
          <a:lstStyle/>
          <a:p>
            <a:r>
              <a:rPr lang="en-AU" dirty="0"/>
              <a:t>Scenario </a:t>
            </a:r>
            <a:r>
              <a:rPr lang="en-AU" dirty="0" smtClean="0"/>
              <a:t>Planning/Thinking/Learning</a:t>
            </a:r>
          </a:p>
          <a:p>
            <a:r>
              <a:rPr lang="en-AU" dirty="0" smtClean="0"/>
              <a:t>Backcasting – linked with scenarios</a:t>
            </a:r>
            <a:endParaRPr lang="en-AU" dirty="0"/>
          </a:p>
          <a:p>
            <a:r>
              <a:rPr lang="en-AU" dirty="0" smtClean="0"/>
              <a:t>Visioning</a:t>
            </a:r>
          </a:p>
          <a:p>
            <a:endParaRPr lang="en-AU" dirty="0"/>
          </a:p>
          <a:p>
            <a:r>
              <a:rPr lang="en-AU" dirty="0" smtClean="0"/>
              <a:t>Scenarios frequently used, but frequently done badly (superficial, don’t challenge assumptions)</a:t>
            </a:r>
          </a:p>
          <a:p>
            <a:r>
              <a:rPr lang="en-AU" dirty="0" smtClean="0"/>
              <a:t>This set of methods tests people’s ability to move beyond today</a:t>
            </a:r>
            <a:endParaRPr lang="en-AU" dirty="0"/>
          </a:p>
          <a:p>
            <a:endParaRPr lang="en-AU" dirty="0"/>
          </a:p>
        </p:txBody>
      </p:sp>
    </p:spTree>
    <p:extLst>
      <p:ext uri="{BB962C8B-B14F-4D97-AF65-F5344CB8AC3E}">
        <p14:creationId xmlns:p14="http://schemas.microsoft.com/office/powerpoint/2010/main" val="4121972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Scenarios</a:t>
            </a:r>
            <a:endParaRPr lang="en-AU" dirty="0">
              <a:latin typeface="Euphemia" panose="020B05030401020201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4912" y="1910556"/>
            <a:ext cx="6734175" cy="4181475"/>
          </a:xfrm>
        </p:spPr>
      </p:pic>
    </p:spTree>
    <p:extLst>
      <p:ext uri="{BB962C8B-B14F-4D97-AF65-F5344CB8AC3E}">
        <p14:creationId xmlns:p14="http://schemas.microsoft.com/office/powerpoint/2010/main" val="1953718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41399" y="1280374"/>
            <a:ext cx="8382005" cy="4844291"/>
            <a:chOff x="357393" y="1130433"/>
            <a:chExt cx="8033141" cy="4196031"/>
          </a:xfrm>
        </p:grpSpPr>
        <p:sp>
          <p:nvSpPr>
            <p:cNvPr id="5" name="TextBox 4"/>
            <p:cNvSpPr txBox="1"/>
            <p:nvPr/>
          </p:nvSpPr>
          <p:spPr>
            <a:xfrm>
              <a:off x="5923783" y="4559513"/>
              <a:ext cx="2391197" cy="719793"/>
            </a:xfrm>
            <a:prstGeom prst="rect">
              <a:avLst/>
            </a:prstGeom>
            <a:noFill/>
          </p:spPr>
          <p:txBody>
            <a:bodyPr wrap="square" rtlCol="0">
              <a:spAutoFit/>
            </a:bodyPr>
            <a:lstStyle/>
            <a:p>
              <a:r>
                <a:rPr lang="en-AU" sz="1600" dirty="0">
                  <a:latin typeface="Meiryo" panose="020B0604030504040204" pitchFamily="34" charset="-128"/>
                  <a:ea typeface="Meiryo" panose="020B0604030504040204" pitchFamily="34" charset="-128"/>
                </a:rPr>
                <a:t>We learn about the past to avoid repeating mistakes today</a:t>
              </a:r>
            </a:p>
          </p:txBody>
        </p:sp>
        <p:sp>
          <p:nvSpPr>
            <p:cNvPr id="7" name="Rectangle 6"/>
            <p:cNvSpPr/>
            <p:nvPr/>
          </p:nvSpPr>
          <p:spPr>
            <a:xfrm>
              <a:off x="4710855" y="1282082"/>
              <a:ext cx="863319" cy="8382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2000" dirty="0"/>
                <a:t>Future</a:t>
              </a:r>
            </a:p>
          </p:txBody>
        </p:sp>
        <p:sp>
          <p:nvSpPr>
            <p:cNvPr id="9" name="Rectangle 8"/>
            <p:cNvSpPr/>
            <p:nvPr/>
          </p:nvSpPr>
          <p:spPr>
            <a:xfrm>
              <a:off x="4710855" y="2877105"/>
              <a:ext cx="887090" cy="85067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dirty="0"/>
                <a:t>Present</a:t>
              </a:r>
            </a:p>
          </p:txBody>
        </p:sp>
        <p:sp>
          <p:nvSpPr>
            <p:cNvPr id="10" name="Rectangle 9"/>
            <p:cNvSpPr/>
            <p:nvPr/>
          </p:nvSpPr>
          <p:spPr>
            <a:xfrm>
              <a:off x="4710855" y="4529398"/>
              <a:ext cx="887090" cy="797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2000" dirty="0"/>
                <a:t>Past</a:t>
              </a:r>
              <a:endParaRPr lang="en-AU" sz="1350" dirty="0"/>
            </a:p>
          </p:txBody>
        </p:sp>
        <p:sp>
          <p:nvSpPr>
            <p:cNvPr id="11" name="TextBox 10"/>
            <p:cNvSpPr txBox="1"/>
            <p:nvPr/>
          </p:nvSpPr>
          <p:spPr>
            <a:xfrm>
              <a:off x="1116727" y="4559513"/>
              <a:ext cx="3604125" cy="719793"/>
            </a:xfrm>
            <a:prstGeom prst="rect">
              <a:avLst/>
            </a:prstGeom>
            <a:noFill/>
          </p:spPr>
          <p:txBody>
            <a:bodyPr wrap="none" rtlCol="0">
              <a:spAutoFit/>
            </a:bodyPr>
            <a:lstStyle/>
            <a:p>
              <a:r>
                <a:rPr lang="en-AU" sz="1600" dirty="0">
                  <a:solidFill>
                    <a:srgbClr val="990000"/>
                  </a:solidFill>
                  <a:latin typeface="Meiryo" panose="020B0604030504040204" pitchFamily="34" charset="-128"/>
                  <a:ea typeface="Meiryo" panose="020B0604030504040204" pitchFamily="34" charset="-128"/>
                </a:rPr>
                <a:t>Certain </a:t>
              </a:r>
              <a:r>
                <a:rPr lang="en-AU" sz="1600" dirty="0">
                  <a:latin typeface="Meiryo" panose="020B0604030504040204" pitchFamily="34" charset="-128"/>
                  <a:ea typeface="Meiryo" panose="020B0604030504040204" pitchFamily="34" charset="-128"/>
                </a:rPr>
                <a:t>in terms of what happened </a:t>
              </a:r>
            </a:p>
            <a:p>
              <a:pPr marL="285750" indent="-285750">
                <a:buFont typeface="Arial" panose="020B0604020202020204" pitchFamily="34" charset="0"/>
                <a:buChar char="•"/>
              </a:pPr>
              <a:r>
                <a:rPr lang="en-AU" sz="1600" dirty="0">
                  <a:latin typeface="Meiryo" panose="020B0604030504040204" pitchFamily="34" charset="-128"/>
                  <a:ea typeface="Meiryo" panose="020B0604030504040204" pitchFamily="34" charset="-128"/>
                </a:rPr>
                <a:t>Can’t change</a:t>
              </a:r>
            </a:p>
            <a:p>
              <a:pPr marL="285750" indent="-285750">
                <a:buFont typeface="Arial" panose="020B0604020202020204" pitchFamily="34" charset="0"/>
                <a:buChar char="•"/>
              </a:pPr>
              <a:r>
                <a:rPr lang="en-AU" sz="1600" dirty="0">
                  <a:latin typeface="Meiryo" panose="020B0604030504040204" pitchFamily="34" charset="-128"/>
                  <a:ea typeface="Meiryo" panose="020B0604030504040204" pitchFamily="34" charset="-128"/>
                </a:rPr>
                <a:t>Much data</a:t>
              </a:r>
            </a:p>
          </p:txBody>
        </p:sp>
        <p:sp>
          <p:nvSpPr>
            <p:cNvPr id="12" name="TextBox 11"/>
            <p:cNvSpPr txBox="1"/>
            <p:nvPr/>
          </p:nvSpPr>
          <p:spPr>
            <a:xfrm>
              <a:off x="1116727" y="2966763"/>
              <a:ext cx="3434562" cy="1146337"/>
            </a:xfrm>
            <a:prstGeom prst="rect">
              <a:avLst/>
            </a:prstGeom>
            <a:noFill/>
          </p:spPr>
          <p:txBody>
            <a:bodyPr wrap="square" rtlCol="0">
              <a:spAutoFit/>
            </a:bodyPr>
            <a:lstStyle/>
            <a:p>
              <a:r>
                <a:rPr lang="en-AU" sz="1600" dirty="0">
                  <a:solidFill>
                    <a:srgbClr val="990000"/>
                  </a:solidFill>
                  <a:latin typeface="Meiryo" panose="020B0604030504040204" pitchFamily="34" charset="-128"/>
                  <a:ea typeface="Meiryo" panose="020B0604030504040204" pitchFamily="34" charset="-128"/>
                </a:rPr>
                <a:t>Moving </a:t>
              </a:r>
              <a:r>
                <a:rPr lang="en-AU" sz="1600" dirty="0">
                  <a:latin typeface="Meiryo" panose="020B0604030504040204" pitchFamily="34" charset="-128"/>
                  <a:ea typeface="Meiryo" panose="020B0604030504040204" pitchFamily="34" charset="-128"/>
                </a:rPr>
                <a:t>- things are changing constantly</a:t>
              </a:r>
            </a:p>
            <a:p>
              <a:pPr marL="285750" indent="-285750">
                <a:buFont typeface="Arial" panose="020B0604020202020204" pitchFamily="34" charset="0"/>
                <a:buChar char="•"/>
              </a:pPr>
              <a:r>
                <a:rPr lang="en-AU" sz="1600" dirty="0" smtClean="0">
                  <a:latin typeface="Meiryo" panose="020B0604030504040204" pitchFamily="34" charset="-128"/>
                  <a:ea typeface="Meiryo" panose="020B0604030504040204" pitchFamily="34" charset="-128"/>
                </a:rPr>
                <a:t>Can respond, </a:t>
              </a:r>
              <a:r>
                <a:rPr lang="en-AU" sz="1600" dirty="0">
                  <a:latin typeface="Meiryo" panose="020B0604030504040204" pitchFamily="34" charset="-128"/>
                  <a:ea typeface="Meiryo" panose="020B0604030504040204" pitchFamily="34" charset="-128"/>
                </a:rPr>
                <a:t>shape and influence</a:t>
              </a:r>
            </a:p>
            <a:p>
              <a:pPr marL="285750" indent="-285750">
                <a:buFont typeface="Arial" panose="020B0604020202020204" pitchFamily="34" charset="0"/>
                <a:buChar char="•"/>
              </a:pPr>
              <a:r>
                <a:rPr lang="en-AU" sz="1600" dirty="0">
                  <a:latin typeface="Meiryo" panose="020B0604030504040204" pitchFamily="34" charset="-128"/>
                  <a:ea typeface="Meiryo" panose="020B0604030504040204" pitchFamily="34" charset="-128"/>
                </a:rPr>
                <a:t>Data overload</a:t>
              </a:r>
            </a:p>
          </p:txBody>
        </p:sp>
        <p:sp>
          <p:nvSpPr>
            <p:cNvPr id="13" name="TextBox 12"/>
            <p:cNvSpPr txBox="1"/>
            <p:nvPr/>
          </p:nvSpPr>
          <p:spPr>
            <a:xfrm>
              <a:off x="1079079" y="1415238"/>
              <a:ext cx="3509859" cy="719793"/>
            </a:xfrm>
            <a:prstGeom prst="rect">
              <a:avLst/>
            </a:prstGeom>
            <a:noFill/>
          </p:spPr>
          <p:txBody>
            <a:bodyPr wrap="none" rtlCol="0">
              <a:spAutoFit/>
            </a:bodyPr>
            <a:lstStyle/>
            <a:p>
              <a:r>
                <a:rPr lang="en-AU" sz="1600" dirty="0">
                  <a:solidFill>
                    <a:srgbClr val="990000"/>
                  </a:solidFill>
                  <a:latin typeface="Meiryo" panose="020B0604030504040204" pitchFamily="34" charset="-128"/>
                  <a:ea typeface="Meiryo" panose="020B0604030504040204" pitchFamily="34" charset="-128"/>
                </a:rPr>
                <a:t>Uncertain </a:t>
              </a:r>
              <a:r>
                <a:rPr lang="en-AU" sz="1600" dirty="0">
                  <a:latin typeface="Meiryo" panose="020B0604030504040204" pitchFamily="34" charset="-128"/>
                  <a:ea typeface="Meiryo" panose="020B0604030504040204" pitchFamily="34" charset="-128"/>
                </a:rPr>
                <a:t>– it hasn’t happened yet</a:t>
              </a:r>
            </a:p>
            <a:p>
              <a:pPr marL="285750" indent="-285750">
                <a:buFont typeface="Arial" panose="020B0604020202020204" pitchFamily="34" charset="0"/>
                <a:buChar char="•"/>
              </a:pPr>
              <a:r>
                <a:rPr lang="en-AU" sz="1600" dirty="0">
                  <a:latin typeface="Meiryo" panose="020B0604030504040204" pitchFamily="34" charset="-128"/>
                  <a:ea typeface="Meiryo" panose="020B0604030504040204" pitchFamily="34" charset="-128"/>
                </a:rPr>
                <a:t>Can shape and influence</a:t>
              </a:r>
            </a:p>
            <a:p>
              <a:pPr marL="285750" indent="-285750">
                <a:buFont typeface="Arial" panose="020B0604020202020204" pitchFamily="34" charset="0"/>
                <a:buChar char="•"/>
              </a:pPr>
              <a:r>
                <a:rPr lang="en-AU" sz="1600" dirty="0">
                  <a:latin typeface="Meiryo" panose="020B0604030504040204" pitchFamily="34" charset="-128"/>
                  <a:ea typeface="Meiryo" panose="020B0604030504040204" pitchFamily="34" charset="-128"/>
                </a:rPr>
                <a:t>No data</a:t>
              </a:r>
            </a:p>
          </p:txBody>
        </p:sp>
        <p:sp>
          <p:nvSpPr>
            <p:cNvPr id="14" name="TextBox 13"/>
            <p:cNvSpPr txBox="1"/>
            <p:nvPr/>
          </p:nvSpPr>
          <p:spPr>
            <a:xfrm>
              <a:off x="5999337" y="1341335"/>
              <a:ext cx="2391197" cy="719793"/>
            </a:xfrm>
            <a:prstGeom prst="rect">
              <a:avLst/>
            </a:prstGeom>
            <a:noFill/>
          </p:spPr>
          <p:txBody>
            <a:bodyPr wrap="square" rtlCol="0">
              <a:spAutoFit/>
            </a:bodyPr>
            <a:lstStyle/>
            <a:p>
              <a:r>
                <a:rPr lang="en-AU" sz="1600" dirty="0">
                  <a:latin typeface="Meiryo" panose="020B0604030504040204" pitchFamily="34" charset="-128"/>
                  <a:ea typeface="Meiryo" panose="020B0604030504040204" pitchFamily="34" charset="-128"/>
                </a:rPr>
                <a:t>We need to learn from the future to avoid making mistakes</a:t>
              </a:r>
            </a:p>
          </p:txBody>
        </p:sp>
        <p:sp>
          <p:nvSpPr>
            <p:cNvPr id="15" name="Up-Down Arrow 14"/>
            <p:cNvSpPr/>
            <p:nvPr/>
          </p:nvSpPr>
          <p:spPr>
            <a:xfrm>
              <a:off x="4972663" y="2042686"/>
              <a:ext cx="363474" cy="912114"/>
            </a:xfrm>
            <a:prstGeom prst="upDown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1350"/>
            </a:p>
          </p:txBody>
        </p:sp>
        <p:sp>
          <p:nvSpPr>
            <p:cNvPr id="16" name="Up-Down Arrow 15"/>
            <p:cNvSpPr/>
            <p:nvPr/>
          </p:nvSpPr>
          <p:spPr>
            <a:xfrm>
              <a:off x="4972663" y="3672533"/>
              <a:ext cx="363474" cy="912114"/>
            </a:xfrm>
            <a:prstGeom prst="upDown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1350"/>
            </a:p>
          </p:txBody>
        </p:sp>
        <p:sp>
          <p:nvSpPr>
            <p:cNvPr id="17" name="Left-Right Arrow 16"/>
            <p:cNvSpPr/>
            <p:nvPr/>
          </p:nvSpPr>
          <p:spPr>
            <a:xfrm rot="16200000">
              <a:off x="-1481945" y="2969771"/>
              <a:ext cx="4196030" cy="517354"/>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AU" sz="1600" dirty="0" err="1">
                  <a:latin typeface="Meiryo" panose="020B0604030504040204" pitchFamily="34" charset="-128"/>
                  <a:ea typeface="Meiryo" panose="020B0604030504040204" pitchFamily="34" charset="-128"/>
                </a:rPr>
                <a:t>Macrohistory</a:t>
              </a:r>
              <a:r>
                <a:rPr lang="en-AU" sz="1600" dirty="0">
                  <a:latin typeface="Meiryo" panose="020B0604030504040204" pitchFamily="34" charset="-128"/>
                  <a:ea typeface="Meiryo" panose="020B0604030504040204" pitchFamily="34" charset="-128"/>
                </a:rPr>
                <a:t> – cycles of change</a:t>
              </a:r>
            </a:p>
          </p:txBody>
        </p:sp>
        <p:sp>
          <p:nvSpPr>
            <p:cNvPr id="18" name="TextBox 17"/>
            <p:cNvSpPr txBox="1"/>
            <p:nvPr/>
          </p:nvSpPr>
          <p:spPr>
            <a:xfrm>
              <a:off x="5981671" y="2890984"/>
              <a:ext cx="2391197" cy="933065"/>
            </a:xfrm>
            <a:prstGeom prst="rect">
              <a:avLst/>
            </a:prstGeom>
            <a:noFill/>
          </p:spPr>
          <p:txBody>
            <a:bodyPr wrap="square" rtlCol="0">
              <a:spAutoFit/>
            </a:bodyPr>
            <a:lstStyle/>
            <a:p>
              <a:r>
                <a:rPr lang="en-AU" sz="1600" dirty="0">
                  <a:solidFill>
                    <a:srgbClr val="990000"/>
                  </a:solidFill>
                  <a:latin typeface="Meiryo" panose="020B0604030504040204" pitchFamily="34" charset="-128"/>
                  <a:ea typeface="Meiryo" panose="020B0604030504040204" pitchFamily="34" charset="-128"/>
                </a:rPr>
                <a:t>Using the past and the future to inform strategic decisions today</a:t>
              </a:r>
            </a:p>
          </p:txBody>
        </p:sp>
      </p:grpSp>
      <p:sp>
        <p:nvSpPr>
          <p:cNvPr id="20" name="Title 1"/>
          <p:cNvSpPr txBox="1">
            <a:spLocks/>
          </p:cNvSpPr>
          <p:nvPr/>
        </p:nvSpPr>
        <p:spPr>
          <a:xfrm>
            <a:off x="675856" y="145337"/>
            <a:ext cx="7886700"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Euphemia" panose="020B0503040102020104" pitchFamily="34" charset="0"/>
                <a:ea typeface="+mj-ea"/>
                <a:cs typeface="+mj-cs"/>
              </a:defRPr>
            </a:lvl1pPr>
          </a:lstStyle>
          <a:p>
            <a:r>
              <a:rPr lang="en-AU" dirty="0" smtClean="0">
                <a:solidFill>
                  <a:srgbClr val="990000"/>
                </a:solidFill>
              </a:rPr>
              <a:t>Context: why foresight?</a:t>
            </a:r>
            <a:endParaRPr lang="en-AU" dirty="0">
              <a:solidFill>
                <a:srgbClr val="990000"/>
              </a:solidFill>
            </a:endParaRPr>
          </a:p>
        </p:txBody>
      </p:sp>
    </p:spTree>
    <p:extLst>
      <p:ext uri="{BB962C8B-B14F-4D97-AF65-F5344CB8AC3E}">
        <p14:creationId xmlns:p14="http://schemas.microsoft.com/office/powerpoint/2010/main" val="2099181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Scenario Types</a:t>
            </a:r>
            <a:endParaRPr lang="en-AU" dirty="0">
              <a:latin typeface="Euphemia" panose="020B0503040102020104" pitchFamily="34"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98842" y="1690689"/>
            <a:ext cx="6528329" cy="4768982"/>
          </a:xfrm>
        </p:spPr>
      </p:pic>
    </p:spTree>
    <p:extLst>
      <p:ext uri="{BB962C8B-B14F-4D97-AF65-F5344CB8AC3E}">
        <p14:creationId xmlns:p14="http://schemas.microsoft.com/office/powerpoint/2010/main" val="2363591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Scenarios</a:t>
            </a:r>
            <a:endParaRPr lang="en-AU" dirty="0">
              <a:latin typeface="Euphemia" panose="020B05030401020201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4751" y="1535169"/>
            <a:ext cx="5635340" cy="4779570"/>
          </a:xfrm>
        </p:spPr>
      </p:pic>
      <p:sp>
        <p:nvSpPr>
          <p:cNvPr id="5" name="TextBox 4"/>
          <p:cNvSpPr txBox="1"/>
          <p:nvPr/>
        </p:nvSpPr>
        <p:spPr>
          <a:xfrm>
            <a:off x="5234267" y="6184881"/>
            <a:ext cx="3565488" cy="369332"/>
          </a:xfrm>
          <a:prstGeom prst="rect">
            <a:avLst/>
          </a:prstGeom>
          <a:noFill/>
        </p:spPr>
        <p:txBody>
          <a:bodyPr wrap="square" rtlCol="0">
            <a:spAutoFit/>
          </a:bodyPr>
          <a:lstStyle/>
          <a:p>
            <a:r>
              <a:rPr lang="en-AU" dirty="0">
                <a:hlinkClick r:id="rId4"/>
              </a:rPr>
              <a:t>http://www.thefuturesacademy.ie</a:t>
            </a:r>
            <a:r>
              <a:rPr lang="en-AU" dirty="0" smtClean="0">
                <a:hlinkClick r:id="rId4"/>
              </a:rPr>
              <a:t>/</a:t>
            </a:r>
            <a:r>
              <a:rPr lang="en-AU" dirty="0" smtClean="0"/>
              <a:t> </a:t>
            </a:r>
            <a:endParaRPr lang="en-AU" dirty="0"/>
          </a:p>
        </p:txBody>
      </p:sp>
    </p:spTree>
    <p:extLst>
      <p:ext uri="{BB962C8B-B14F-4D97-AF65-F5344CB8AC3E}">
        <p14:creationId xmlns:p14="http://schemas.microsoft.com/office/powerpoint/2010/main" val="1404463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Visioning</a:t>
            </a:r>
            <a:endParaRPr lang="en-AU"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19594" y="1825625"/>
            <a:ext cx="2904312" cy="4351338"/>
          </a:xfrm>
        </p:spPr>
      </p:pic>
      <p:sp>
        <p:nvSpPr>
          <p:cNvPr id="5" name="Content Placeholder 4"/>
          <p:cNvSpPr>
            <a:spLocks noGrp="1"/>
          </p:cNvSpPr>
          <p:nvPr>
            <p:ph sz="half" idx="2"/>
          </p:nvPr>
        </p:nvSpPr>
        <p:spPr>
          <a:xfrm>
            <a:off x="4399879" y="1825625"/>
            <a:ext cx="4281542" cy="4351338"/>
          </a:xfrm>
        </p:spPr>
        <p:txBody>
          <a:bodyPr/>
          <a:lstStyle/>
          <a:p>
            <a:r>
              <a:rPr lang="en-AU" dirty="0" smtClean="0"/>
              <a:t>Preferred future for an organisation.</a:t>
            </a:r>
          </a:p>
          <a:p>
            <a:r>
              <a:rPr lang="en-AU" dirty="0" smtClean="0"/>
              <a:t>Developed after exploring alternative futures.</a:t>
            </a:r>
          </a:p>
          <a:p>
            <a:endParaRPr lang="en-AU" dirty="0"/>
          </a:p>
          <a:p>
            <a:r>
              <a:rPr lang="en-AU" dirty="0" smtClean="0"/>
              <a:t>Long term, aspirational, stable. Pulls people into the future.</a:t>
            </a:r>
            <a:endParaRPr lang="en-AU" dirty="0"/>
          </a:p>
        </p:txBody>
      </p:sp>
    </p:spTree>
    <p:extLst>
      <p:ext uri="{BB962C8B-B14F-4D97-AF65-F5344CB8AC3E}">
        <p14:creationId xmlns:p14="http://schemas.microsoft.com/office/powerpoint/2010/main" val="3845033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27" y="214519"/>
            <a:ext cx="7886700" cy="1325563"/>
          </a:xfrm>
        </p:spPr>
        <p:txBody>
          <a:bodyPr/>
          <a:lstStyle/>
          <a:p>
            <a:pPr algn="ctr"/>
            <a:r>
              <a:rPr lang="en-AU" dirty="0" smtClean="0">
                <a:solidFill>
                  <a:srgbClr val="990000"/>
                </a:solidFill>
              </a:rPr>
              <a:t>Back to Work</a:t>
            </a:r>
            <a:endParaRPr lang="en-AU" dirty="0">
              <a:solidFill>
                <a:srgbClr val="990000"/>
              </a:solidFill>
            </a:endParaRPr>
          </a:p>
        </p:txBody>
      </p:sp>
      <p:pic>
        <p:nvPicPr>
          <p:cNvPr id="2050" name="Picture 2" descr="http://arttattler.com/Images/Commentary/Walt%20Disney%20Family%20Museum/Snow-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421" y="1540082"/>
            <a:ext cx="5712312" cy="45186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42447" y="6252415"/>
            <a:ext cx="5890485" cy="369332"/>
          </a:xfrm>
          <a:prstGeom prst="rect">
            <a:avLst/>
          </a:prstGeom>
        </p:spPr>
        <p:txBody>
          <a:bodyPr wrap="square">
            <a:spAutoFit/>
          </a:bodyPr>
          <a:lstStyle/>
          <a:p>
            <a:r>
              <a:rPr lang="en-AU" dirty="0">
                <a:hlinkClick r:id="rId4"/>
              </a:rPr>
              <a:t>http://arttattler.com/archivedisneyfamilymuseum.html</a:t>
            </a:r>
            <a:endParaRPr lang="en-AU" dirty="0"/>
          </a:p>
        </p:txBody>
      </p:sp>
    </p:spTree>
    <p:extLst>
      <p:ext uri="{BB962C8B-B14F-4D97-AF65-F5344CB8AC3E}">
        <p14:creationId xmlns:p14="http://schemas.microsoft.com/office/powerpoint/2010/main" val="3533135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When and where to use?</a:t>
            </a:r>
            <a:endParaRPr lang="en-AU" dirty="0">
              <a:latin typeface="Euphemia" panose="020B0503040102020104" pitchFamily="34" charset="0"/>
            </a:endParaRPr>
          </a:p>
        </p:txBody>
      </p:sp>
      <p:sp>
        <p:nvSpPr>
          <p:cNvPr id="3" name="Content Placeholder 2"/>
          <p:cNvSpPr>
            <a:spLocks noGrp="1"/>
          </p:cNvSpPr>
          <p:nvPr>
            <p:ph idx="1"/>
          </p:nvPr>
        </p:nvSpPr>
        <p:spPr/>
        <p:txBody>
          <a:bodyPr>
            <a:normAutofit fontScale="92500"/>
          </a:bodyPr>
          <a:lstStyle/>
          <a:p>
            <a:r>
              <a:rPr lang="en-AU" dirty="0" smtClean="0">
                <a:solidFill>
                  <a:srgbClr val="990000"/>
                </a:solidFill>
                <a:latin typeface="Euphemia" panose="020B0503040102020104" pitchFamily="34" charset="0"/>
              </a:rPr>
              <a:t>Context</a:t>
            </a:r>
            <a:r>
              <a:rPr lang="en-AU" dirty="0" smtClean="0">
                <a:latin typeface="Euphemia" panose="020B0503040102020104" pitchFamily="34" charset="0"/>
              </a:rPr>
              <a:t> matters – methods must be chosen and tailored to your organisation.</a:t>
            </a:r>
          </a:p>
          <a:p>
            <a:endParaRPr lang="en-AU" dirty="0">
              <a:latin typeface="Euphemia" panose="020B0503040102020104" pitchFamily="34" charset="0"/>
            </a:endParaRPr>
          </a:p>
          <a:p>
            <a:r>
              <a:rPr lang="en-AU" dirty="0" smtClean="0">
                <a:solidFill>
                  <a:srgbClr val="990000"/>
                </a:solidFill>
                <a:latin typeface="Euphemia" panose="020B0503040102020104" pitchFamily="34" charset="0"/>
              </a:rPr>
              <a:t>Foresight maturity </a:t>
            </a:r>
            <a:r>
              <a:rPr lang="en-AU" dirty="0" smtClean="0">
                <a:latin typeface="Euphemia" panose="020B0503040102020104" pitchFamily="34" charset="0"/>
              </a:rPr>
              <a:t>of your organisation – the methods you use if you have never used foresight before will be different to those you use after doing foresight for 5 years, 10 years…</a:t>
            </a:r>
          </a:p>
          <a:p>
            <a:pPr lvl="1"/>
            <a:r>
              <a:rPr lang="en-AU" dirty="0" smtClean="0">
                <a:latin typeface="Euphemia" panose="020B0503040102020104" pitchFamily="34" charset="0"/>
              </a:rPr>
              <a:t>Foresight Maturity Assessment available at </a:t>
            </a:r>
            <a:r>
              <a:rPr lang="en-AU" dirty="0">
                <a:latin typeface="Euphemia" panose="020B0503040102020104" pitchFamily="34" charset="0"/>
                <a:hlinkClick r:id="rId3"/>
              </a:rPr>
              <a:t>http://www.foresightalliance.com/resources/foresight-maturity-model/</a:t>
            </a:r>
            <a:endParaRPr lang="en-AU" dirty="0">
              <a:latin typeface="Euphemia" panose="020B0503040102020104" pitchFamily="34" charset="0"/>
            </a:endParaRPr>
          </a:p>
        </p:txBody>
      </p:sp>
    </p:spTree>
    <p:extLst>
      <p:ext uri="{BB962C8B-B14F-4D97-AF65-F5344CB8AC3E}">
        <p14:creationId xmlns:p14="http://schemas.microsoft.com/office/powerpoint/2010/main" val="92232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When and where to use?</a:t>
            </a:r>
            <a:endParaRPr lang="en-AU" dirty="0">
              <a:latin typeface="Euphemia" panose="020B0503040102020104" pitchFamily="34" charset="0"/>
            </a:endParaRPr>
          </a:p>
        </p:txBody>
      </p:sp>
      <p:sp>
        <p:nvSpPr>
          <p:cNvPr id="3" name="Content Placeholder 2"/>
          <p:cNvSpPr>
            <a:spLocks noGrp="1"/>
          </p:cNvSpPr>
          <p:nvPr>
            <p:ph idx="1"/>
          </p:nvPr>
        </p:nvSpPr>
        <p:spPr>
          <a:xfrm>
            <a:off x="531831" y="1545925"/>
            <a:ext cx="7886700" cy="4650479"/>
          </a:xfrm>
        </p:spPr>
        <p:txBody>
          <a:bodyPr>
            <a:normAutofit/>
          </a:bodyPr>
          <a:lstStyle/>
          <a:p>
            <a:r>
              <a:rPr lang="en-AU" dirty="0" smtClean="0">
                <a:latin typeface="Euphemia" panose="020B0503040102020104" pitchFamily="34" charset="0"/>
              </a:rPr>
              <a:t>Decisions about foresight methods are based on these factors:</a:t>
            </a:r>
          </a:p>
          <a:p>
            <a:endParaRPr lang="en-AU" dirty="0" smtClean="0">
              <a:latin typeface="Euphemia" panose="020B0503040102020104" pitchFamily="34" charset="0"/>
            </a:endParaRPr>
          </a:p>
          <a:p>
            <a:pPr lvl="1"/>
            <a:r>
              <a:rPr lang="en-AU" dirty="0" smtClean="0">
                <a:latin typeface="Euphemia" panose="020B0503040102020104" pitchFamily="34" charset="0"/>
              </a:rPr>
              <a:t>Purpose</a:t>
            </a:r>
          </a:p>
          <a:p>
            <a:pPr lvl="1"/>
            <a:r>
              <a:rPr lang="en-AU" dirty="0" smtClean="0">
                <a:latin typeface="Euphemia" panose="020B0503040102020104" pitchFamily="34" charset="0"/>
              </a:rPr>
              <a:t>Using Outputs</a:t>
            </a:r>
          </a:p>
          <a:p>
            <a:pPr lvl="1"/>
            <a:r>
              <a:rPr lang="en-AU" dirty="0" smtClean="0">
                <a:latin typeface="Euphemia" panose="020B0503040102020104" pitchFamily="34" charset="0"/>
              </a:rPr>
              <a:t>Resources Available</a:t>
            </a:r>
          </a:p>
          <a:p>
            <a:pPr lvl="1"/>
            <a:r>
              <a:rPr lang="en-AU" dirty="0" smtClean="0">
                <a:latin typeface="Euphemia" panose="020B0503040102020104" pitchFamily="34" charset="0"/>
              </a:rPr>
              <a:t>Major issues that you need to explore (the future is a big place)</a:t>
            </a:r>
          </a:p>
          <a:p>
            <a:pPr lvl="1"/>
            <a:r>
              <a:rPr lang="en-AU" dirty="0" smtClean="0">
                <a:latin typeface="Euphemia" panose="020B0503040102020104" pitchFamily="34" charset="0"/>
              </a:rPr>
              <a:t>Internal champion and support of CEO</a:t>
            </a:r>
          </a:p>
        </p:txBody>
      </p:sp>
    </p:spTree>
    <p:extLst>
      <p:ext uri="{BB962C8B-B14F-4D97-AF65-F5344CB8AC3E}">
        <p14:creationId xmlns:p14="http://schemas.microsoft.com/office/powerpoint/2010/main" val="11985418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nagit_PPT71D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6635004" cy="6587780"/>
          </a:xfrm>
        </p:spPr>
      </p:pic>
      <p:sp>
        <p:nvSpPr>
          <p:cNvPr id="5" name="Rectangle 4"/>
          <p:cNvSpPr/>
          <p:nvPr/>
        </p:nvSpPr>
        <p:spPr>
          <a:xfrm>
            <a:off x="2840019" y="6433891"/>
            <a:ext cx="6174890" cy="307777"/>
          </a:xfrm>
          <a:prstGeom prst="rect">
            <a:avLst/>
          </a:prstGeom>
        </p:spPr>
        <p:txBody>
          <a:bodyPr wrap="square">
            <a:spAutoFit/>
          </a:bodyPr>
          <a:lstStyle/>
          <a:p>
            <a:r>
              <a:rPr lang="en-AU" sz="1400" dirty="0">
                <a:hlinkClick r:id="rId4"/>
              </a:rPr>
              <a:t>http://www.monitorinstitute.com/downloads/what-we-think/what-if/What_If.pdf</a:t>
            </a:r>
            <a:endParaRPr lang="en-AU" sz="1400" dirty="0"/>
          </a:p>
        </p:txBody>
      </p:sp>
      <p:sp>
        <p:nvSpPr>
          <p:cNvPr id="6" name="Rectangle 5"/>
          <p:cNvSpPr/>
          <p:nvPr/>
        </p:nvSpPr>
        <p:spPr>
          <a:xfrm>
            <a:off x="4572000" y="5669280"/>
            <a:ext cx="2366682" cy="645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6153374" y="1011219"/>
            <a:ext cx="2485017" cy="3539430"/>
          </a:xfrm>
          <a:prstGeom prst="rect">
            <a:avLst/>
          </a:prstGeom>
          <a:noFill/>
        </p:spPr>
        <p:txBody>
          <a:bodyPr wrap="square" rtlCol="0">
            <a:spAutoFit/>
          </a:bodyPr>
          <a:lstStyle/>
          <a:p>
            <a:r>
              <a:rPr lang="en-AU" sz="2800" dirty="0" smtClean="0"/>
              <a:t>This decision tree relates to scenarios but it’s relevant for all decisions about which method to use when.</a:t>
            </a:r>
            <a:endParaRPr lang="en-AU" sz="2800" dirty="0"/>
          </a:p>
        </p:txBody>
      </p:sp>
    </p:spTree>
    <p:extLst>
      <p:ext uri="{BB962C8B-B14F-4D97-AF65-F5344CB8AC3E}">
        <p14:creationId xmlns:p14="http://schemas.microsoft.com/office/powerpoint/2010/main" val="2371163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Euphemia" panose="020B0503040102020104" pitchFamily="34" charset="0"/>
              </a:rPr>
              <a:t>A final word</a:t>
            </a:r>
            <a:endParaRPr lang="en-AU" dirty="0">
              <a:latin typeface="Euphemia" panose="020B0503040102020104" pitchFamily="34" charset="0"/>
            </a:endParaRPr>
          </a:p>
        </p:txBody>
      </p:sp>
      <p:sp>
        <p:nvSpPr>
          <p:cNvPr id="3" name="Content Placeholder 2"/>
          <p:cNvSpPr>
            <a:spLocks noGrp="1"/>
          </p:cNvSpPr>
          <p:nvPr>
            <p:ph idx="1"/>
          </p:nvPr>
        </p:nvSpPr>
        <p:spPr/>
        <p:txBody>
          <a:bodyPr>
            <a:normAutofit fontScale="92500" lnSpcReduction="10000"/>
          </a:bodyPr>
          <a:lstStyle/>
          <a:p>
            <a:pPr>
              <a:lnSpc>
                <a:spcPct val="110000"/>
              </a:lnSpc>
            </a:pPr>
            <a:r>
              <a:rPr lang="en-AU" dirty="0" smtClean="0">
                <a:latin typeface="Euphemia" panose="020B0503040102020104" pitchFamily="34" charset="0"/>
              </a:rPr>
              <a:t>There are many organisations in the world that use foresight in one way or another in their strategy processes.</a:t>
            </a:r>
          </a:p>
          <a:p>
            <a:pPr>
              <a:lnSpc>
                <a:spcPct val="110000"/>
              </a:lnSpc>
            </a:pPr>
            <a:r>
              <a:rPr lang="en-AU" dirty="0" smtClean="0">
                <a:latin typeface="Euphemia" panose="020B0503040102020104" pitchFamily="34" charset="0"/>
              </a:rPr>
              <a:t>Some are successful, (particularly in Europe) ,others once were (Nokia), and some missed the boat altogether (Kodak).</a:t>
            </a:r>
          </a:p>
          <a:p>
            <a:pPr>
              <a:lnSpc>
                <a:spcPct val="110000"/>
              </a:lnSpc>
            </a:pPr>
            <a:r>
              <a:rPr lang="en-AU" dirty="0" smtClean="0">
                <a:latin typeface="Euphemia" panose="020B0503040102020104" pitchFamily="34" charset="0"/>
              </a:rPr>
              <a:t>Your time is better spent thinking about how to contextualise methods for your organisation, rather than seeking benchmarks and case studies.</a:t>
            </a:r>
            <a:endParaRPr lang="en-AU" dirty="0">
              <a:latin typeface="Euphemia" panose="020B0503040102020104" pitchFamily="34" charset="0"/>
            </a:endParaRPr>
          </a:p>
        </p:txBody>
      </p:sp>
    </p:spTree>
    <p:extLst>
      <p:ext uri="{BB962C8B-B14F-4D97-AF65-F5344CB8AC3E}">
        <p14:creationId xmlns:p14="http://schemas.microsoft.com/office/powerpoint/2010/main" val="1538457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Questions/Discussion</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1108" y="1825625"/>
            <a:ext cx="5801784" cy="4351338"/>
          </a:xfrm>
        </p:spPr>
      </p:pic>
    </p:spTree>
    <p:extLst>
      <p:ext uri="{BB962C8B-B14F-4D97-AF65-F5344CB8AC3E}">
        <p14:creationId xmlns:p14="http://schemas.microsoft.com/office/powerpoint/2010/main" val="410980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Definition</a:t>
            </a:r>
            <a:endParaRPr lang="en-AU" dirty="0"/>
          </a:p>
        </p:txBody>
      </p:sp>
      <p:sp>
        <p:nvSpPr>
          <p:cNvPr id="3" name="Content Placeholder 2"/>
          <p:cNvSpPr>
            <a:spLocks noGrp="1"/>
          </p:cNvSpPr>
          <p:nvPr>
            <p:ph idx="1"/>
          </p:nvPr>
        </p:nvSpPr>
        <p:spPr/>
        <p:txBody>
          <a:bodyPr>
            <a:normAutofit/>
          </a:bodyPr>
          <a:lstStyle/>
          <a:p>
            <a:pPr marL="0" indent="0">
              <a:buNone/>
            </a:pPr>
            <a:endParaRPr lang="en-AU" sz="2400" dirty="0"/>
          </a:p>
          <a:p>
            <a:pPr marL="0" indent="0">
              <a:buNone/>
            </a:pPr>
            <a:r>
              <a:rPr lang="en-AU" sz="2400" dirty="0"/>
              <a:t>The ability to take a forward view and use the insights gained in organisationally useful ways</a:t>
            </a:r>
          </a:p>
          <a:p>
            <a:pPr marL="0" indent="0">
              <a:buNone/>
            </a:pPr>
            <a:endParaRPr lang="en-AU" sz="2400" dirty="0"/>
          </a:p>
          <a:p>
            <a:pPr marL="0" indent="0">
              <a:buNone/>
            </a:pPr>
            <a:endParaRPr lang="en-AU" sz="2400" dirty="0"/>
          </a:p>
          <a:p>
            <a:pPr marL="0" indent="0" algn="r">
              <a:buNone/>
            </a:pPr>
            <a:r>
              <a:rPr lang="en-AU" sz="2400" dirty="0"/>
              <a:t>Richard Slaughter, Foresight International</a:t>
            </a:r>
          </a:p>
        </p:txBody>
      </p:sp>
    </p:spTree>
    <p:extLst>
      <p:ext uri="{BB962C8B-B14F-4D97-AF65-F5344CB8AC3E}">
        <p14:creationId xmlns:p14="http://schemas.microsoft.com/office/powerpoint/2010/main" val="414751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Change Ecosystem</a:t>
            </a:r>
            <a:endParaRPr lang="en-AU" dirty="0"/>
          </a:p>
        </p:txBody>
      </p:sp>
      <p:pic>
        <p:nvPicPr>
          <p:cNvPr id="7" name="Snagit_PPTBC0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85" y="1572355"/>
            <a:ext cx="7886700" cy="4745980"/>
          </a:xfrm>
          <a:prstGeom prst="rect">
            <a:avLst/>
          </a:prstGeom>
        </p:spPr>
      </p:pic>
    </p:spTree>
    <p:extLst>
      <p:ext uri="{BB962C8B-B14F-4D97-AF65-F5344CB8AC3E}">
        <p14:creationId xmlns:p14="http://schemas.microsoft.com/office/powerpoint/2010/main" val="115691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42533" y="498531"/>
            <a:ext cx="8199761" cy="1216981"/>
          </a:xfrm>
        </p:spPr>
        <p:txBody>
          <a:bodyPr>
            <a:noAutofit/>
          </a:bodyPr>
          <a:lstStyle/>
          <a:p>
            <a:pPr marL="0" indent="0">
              <a:buNone/>
            </a:pPr>
            <a:r>
              <a:rPr lang="en-AU" dirty="0"/>
              <a:t>T</a:t>
            </a:r>
            <a:r>
              <a:rPr lang="en-AU" dirty="0" smtClean="0"/>
              <a:t>his is a common reaction when people are asked to deal with that ecosystem in the strategy process</a:t>
            </a:r>
            <a:endParaRPr lang="en-AU"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867" y="2051936"/>
            <a:ext cx="5860942" cy="3928078"/>
          </a:xfrm>
          <a:prstGeom prst="rect">
            <a:avLst/>
          </a:prstGeom>
        </p:spPr>
      </p:pic>
    </p:spTree>
    <p:extLst>
      <p:ext uri="{BB962C8B-B14F-4D97-AF65-F5344CB8AC3E}">
        <p14:creationId xmlns:p14="http://schemas.microsoft.com/office/powerpoint/2010/main" val="781385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756" y="1189528"/>
            <a:ext cx="7428488" cy="5081799"/>
          </a:xfrm>
        </p:spPr>
        <p:txBody>
          <a:bodyPr/>
          <a:lstStyle/>
          <a:p>
            <a:r>
              <a:rPr lang="en-AU" dirty="0" smtClean="0"/>
              <a:t>Current strategy processes live in the </a:t>
            </a:r>
            <a:r>
              <a:rPr lang="en-AU" b="1" dirty="0" smtClean="0">
                <a:solidFill>
                  <a:srgbClr val="990000"/>
                </a:solidFill>
              </a:rPr>
              <a:t>pragmatic</a:t>
            </a:r>
            <a:r>
              <a:rPr lang="en-AU" dirty="0" smtClean="0"/>
              <a:t> futures realm.</a:t>
            </a:r>
          </a:p>
          <a:p>
            <a:endParaRPr lang="en-AU" dirty="0" smtClean="0"/>
          </a:p>
          <a:p>
            <a:r>
              <a:rPr lang="en-AU" dirty="0" smtClean="0"/>
              <a:t>Working within the existing paradigm, making it better, but not challenging it.</a:t>
            </a:r>
          </a:p>
          <a:p>
            <a:endParaRPr lang="en-AU" dirty="0" smtClean="0"/>
          </a:p>
          <a:p>
            <a:r>
              <a:rPr lang="en-AU" dirty="0" smtClean="0"/>
              <a:t>We call it ‘strategic planning’.</a:t>
            </a:r>
          </a:p>
          <a:p>
            <a:endParaRPr lang="en-AU" dirty="0" smtClean="0"/>
          </a:p>
          <a:p>
            <a:endParaRPr lang="en-AU" dirty="0"/>
          </a:p>
        </p:txBody>
      </p:sp>
    </p:spTree>
    <p:extLst>
      <p:ext uri="{BB962C8B-B14F-4D97-AF65-F5344CB8AC3E}">
        <p14:creationId xmlns:p14="http://schemas.microsoft.com/office/powerpoint/2010/main" val="608755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11"/>
          <p:cNvPicPr>
            <a:picLocks noChangeAspect="1" noChangeArrowheads="1"/>
          </p:cNvPicPr>
          <p:nvPr/>
        </p:nvPicPr>
        <p:blipFill>
          <a:blip r:embed="rId3" cstate="print"/>
          <a:srcRect/>
          <a:stretch>
            <a:fillRect/>
          </a:stretch>
        </p:blipFill>
        <p:spPr bwMode="auto">
          <a:xfrm>
            <a:off x="5992048" y="2784332"/>
            <a:ext cx="2636398" cy="2791824"/>
          </a:xfrm>
          <a:prstGeom prst="rect">
            <a:avLst/>
          </a:prstGeom>
          <a:noFill/>
          <a:ln w="9525">
            <a:noFill/>
            <a:miter lim="800000"/>
            <a:headEnd/>
            <a:tailEnd/>
          </a:ln>
        </p:spPr>
      </p:pic>
      <p:pic>
        <p:nvPicPr>
          <p:cNvPr id="8202" name="Picture 10"/>
          <p:cNvPicPr>
            <a:picLocks noChangeAspect="1" noChangeArrowheads="1"/>
          </p:cNvPicPr>
          <p:nvPr/>
        </p:nvPicPr>
        <p:blipFill>
          <a:blip r:embed="rId4" cstate="print"/>
          <a:srcRect/>
          <a:stretch>
            <a:fillRect/>
          </a:stretch>
        </p:blipFill>
        <p:spPr bwMode="auto">
          <a:xfrm>
            <a:off x="4533411" y="1654092"/>
            <a:ext cx="1051755" cy="1724878"/>
          </a:xfrm>
          <a:prstGeom prst="rect">
            <a:avLst/>
          </a:prstGeom>
          <a:noFill/>
          <a:ln w="9525">
            <a:noFill/>
            <a:miter lim="800000"/>
            <a:headEnd/>
            <a:tailEnd/>
          </a:ln>
        </p:spPr>
      </p:pic>
      <p:pic>
        <p:nvPicPr>
          <p:cNvPr id="8194" name="Picture 3"/>
          <p:cNvPicPr>
            <a:picLocks noChangeAspect="1" noChangeArrowheads="1"/>
          </p:cNvPicPr>
          <p:nvPr/>
        </p:nvPicPr>
        <p:blipFill>
          <a:blip r:embed="rId5" cstate="print"/>
          <a:srcRect/>
          <a:stretch>
            <a:fillRect/>
          </a:stretch>
        </p:blipFill>
        <p:spPr bwMode="auto">
          <a:xfrm>
            <a:off x="2936838" y="1884632"/>
            <a:ext cx="1189691" cy="1714870"/>
          </a:xfrm>
          <a:prstGeom prst="rect">
            <a:avLst/>
          </a:prstGeom>
          <a:noFill/>
          <a:ln w="9525">
            <a:noFill/>
            <a:miter lim="800000"/>
            <a:headEnd/>
            <a:tailEnd/>
          </a:ln>
        </p:spPr>
      </p:pic>
      <p:pic>
        <p:nvPicPr>
          <p:cNvPr id="8195" name="Picture 4"/>
          <p:cNvPicPr>
            <a:picLocks noChangeAspect="1" noChangeArrowheads="1"/>
          </p:cNvPicPr>
          <p:nvPr/>
        </p:nvPicPr>
        <p:blipFill>
          <a:blip r:embed="rId6" cstate="print"/>
          <a:srcRect/>
          <a:stretch>
            <a:fillRect/>
          </a:stretch>
        </p:blipFill>
        <p:spPr bwMode="auto">
          <a:xfrm>
            <a:off x="3686876" y="361231"/>
            <a:ext cx="1669056" cy="1682543"/>
          </a:xfrm>
          <a:prstGeom prst="rect">
            <a:avLst/>
          </a:prstGeom>
          <a:noFill/>
          <a:ln w="9525">
            <a:noFill/>
            <a:miter lim="800000"/>
            <a:headEnd/>
            <a:tailEnd/>
          </a:ln>
        </p:spPr>
      </p:pic>
      <p:pic>
        <p:nvPicPr>
          <p:cNvPr id="8196" name="Picture 6"/>
          <p:cNvPicPr>
            <a:picLocks noChangeAspect="1" noChangeArrowheads="1"/>
          </p:cNvPicPr>
          <p:nvPr/>
        </p:nvPicPr>
        <p:blipFill>
          <a:blip r:embed="rId7" cstate="print"/>
          <a:srcRect/>
          <a:stretch>
            <a:fillRect/>
          </a:stretch>
        </p:blipFill>
        <p:spPr bwMode="auto">
          <a:xfrm>
            <a:off x="3734077" y="3490333"/>
            <a:ext cx="2916866" cy="2895831"/>
          </a:xfrm>
          <a:prstGeom prst="rect">
            <a:avLst/>
          </a:prstGeom>
          <a:noFill/>
          <a:ln w="9525">
            <a:noFill/>
            <a:miter lim="800000"/>
            <a:headEnd/>
            <a:tailEnd/>
          </a:ln>
        </p:spPr>
      </p:pic>
      <p:pic>
        <p:nvPicPr>
          <p:cNvPr id="8197" name="Picture 7"/>
          <p:cNvPicPr>
            <a:picLocks noChangeAspect="1" noChangeArrowheads="1"/>
          </p:cNvPicPr>
          <p:nvPr/>
        </p:nvPicPr>
        <p:blipFill>
          <a:blip r:embed="rId8" cstate="print"/>
          <a:srcRect/>
          <a:stretch>
            <a:fillRect/>
          </a:stretch>
        </p:blipFill>
        <p:spPr bwMode="auto">
          <a:xfrm>
            <a:off x="1188150" y="3832074"/>
            <a:ext cx="2722875" cy="1917698"/>
          </a:xfrm>
          <a:prstGeom prst="rect">
            <a:avLst/>
          </a:prstGeom>
          <a:noFill/>
          <a:ln w="9525">
            <a:noFill/>
            <a:miter lim="800000"/>
            <a:headEnd/>
            <a:tailEnd/>
          </a:ln>
        </p:spPr>
      </p:pic>
      <p:pic>
        <p:nvPicPr>
          <p:cNvPr id="8198" name="Picture 5"/>
          <p:cNvPicPr>
            <a:picLocks noChangeAspect="1" noChangeArrowheads="1"/>
          </p:cNvPicPr>
          <p:nvPr/>
        </p:nvPicPr>
        <p:blipFill>
          <a:blip r:embed="rId9" cstate="print"/>
          <a:srcRect/>
          <a:stretch>
            <a:fillRect/>
          </a:stretch>
        </p:blipFill>
        <p:spPr bwMode="auto">
          <a:xfrm>
            <a:off x="455735" y="3735635"/>
            <a:ext cx="1464830" cy="1275305"/>
          </a:xfrm>
          <a:prstGeom prst="rect">
            <a:avLst/>
          </a:prstGeom>
          <a:noFill/>
          <a:ln w="9525">
            <a:noFill/>
            <a:miter lim="800000"/>
            <a:headEnd/>
            <a:tailEnd/>
          </a:ln>
        </p:spPr>
      </p:pic>
      <p:pic>
        <p:nvPicPr>
          <p:cNvPr id="8199" name="Picture 8"/>
          <p:cNvPicPr>
            <a:picLocks noChangeAspect="1" noChangeArrowheads="1"/>
          </p:cNvPicPr>
          <p:nvPr/>
        </p:nvPicPr>
        <p:blipFill>
          <a:blip r:embed="rId10" cstate="print"/>
          <a:srcRect/>
          <a:stretch>
            <a:fillRect/>
          </a:stretch>
        </p:blipFill>
        <p:spPr bwMode="auto">
          <a:xfrm>
            <a:off x="5637431" y="716195"/>
            <a:ext cx="2103509" cy="1584644"/>
          </a:xfrm>
          <a:prstGeom prst="rect">
            <a:avLst/>
          </a:prstGeom>
          <a:noFill/>
          <a:ln w="9525">
            <a:noFill/>
            <a:miter lim="800000"/>
            <a:headEnd/>
            <a:tailEnd/>
          </a:ln>
        </p:spPr>
      </p:pic>
      <p:pic>
        <p:nvPicPr>
          <p:cNvPr id="8200" name="Picture 9"/>
          <p:cNvPicPr>
            <a:picLocks noChangeAspect="1" noChangeArrowheads="1"/>
          </p:cNvPicPr>
          <p:nvPr/>
        </p:nvPicPr>
        <p:blipFill>
          <a:blip r:embed="rId11" cstate="print"/>
          <a:srcRect/>
          <a:stretch>
            <a:fillRect/>
          </a:stretch>
        </p:blipFill>
        <p:spPr bwMode="auto">
          <a:xfrm>
            <a:off x="979245" y="580913"/>
            <a:ext cx="2300749" cy="2922149"/>
          </a:xfrm>
          <a:prstGeom prst="rect">
            <a:avLst/>
          </a:prstGeom>
          <a:noFill/>
          <a:ln w="9525">
            <a:noFill/>
            <a:miter lim="800000"/>
            <a:headEnd/>
            <a:tailEnd/>
          </a:ln>
        </p:spPr>
      </p:pic>
      <p:pic>
        <p:nvPicPr>
          <p:cNvPr id="8203" name="Picture 2"/>
          <p:cNvPicPr>
            <a:picLocks noGrp="1" noChangeAspect="1" noChangeArrowheads="1"/>
          </p:cNvPicPr>
          <p:nvPr>
            <p:ph idx="1"/>
          </p:nvPr>
        </p:nvPicPr>
        <p:blipFill>
          <a:blip r:embed="rId12" cstate="print"/>
          <a:srcRect/>
          <a:stretch>
            <a:fillRect/>
          </a:stretch>
        </p:blipFill>
        <p:spPr>
          <a:xfrm>
            <a:off x="668864" y="1997536"/>
            <a:ext cx="1038571" cy="1573593"/>
          </a:xfrm>
          <a:noFill/>
        </p:spPr>
      </p:pic>
    </p:spTree>
    <p:extLst>
      <p:ext uri="{BB962C8B-B14F-4D97-AF65-F5344CB8AC3E}">
        <p14:creationId xmlns:p14="http://schemas.microsoft.com/office/powerpoint/2010/main" val="1397915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1008</TotalTime>
  <Words>3700</Words>
  <Application>Microsoft Office PowerPoint</Application>
  <PresentationFormat>Экран (4:3)</PresentationFormat>
  <Paragraphs>420</Paragraphs>
  <Slides>48</Slides>
  <Notes>48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48</vt:i4>
      </vt:variant>
    </vt:vector>
  </HeadingPairs>
  <TitlesOfParts>
    <vt:vector size="56" baseType="lpstr">
      <vt:lpstr>Meiryo</vt:lpstr>
      <vt:lpstr>PMingLiU</vt:lpstr>
      <vt:lpstr>Arial</vt:lpstr>
      <vt:lpstr>Calibri</vt:lpstr>
      <vt:lpstr>Euphemia</vt:lpstr>
      <vt:lpstr>Times New Roman</vt:lpstr>
      <vt:lpstr>Wingdings</vt:lpstr>
      <vt:lpstr>Office Theme</vt:lpstr>
      <vt:lpstr>An overview of foresight methods</vt:lpstr>
      <vt:lpstr>Overview</vt:lpstr>
      <vt:lpstr>Context: why foresight?</vt:lpstr>
      <vt:lpstr>Презентация PowerPoint</vt:lpstr>
      <vt:lpstr>Definition</vt:lpstr>
      <vt:lpstr>Change Ecosystem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Frameworks for Challenging </vt:lpstr>
      <vt:lpstr>Презентация PowerPoint</vt:lpstr>
      <vt:lpstr>Foresight Methods</vt:lpstr>
      <vt:lpstr>Презентация PowerPoint</vt:lpstr>
      <vt:lpstr>Generic Foresight Process</vt:lpstr>
      <vt:lpstr>Input Methods</vt:lpstr>
      <vt:lpstr>Презентация PowerPoint</vt:lpstr>
      <vt:lpstr>Input Methods</vt:lpstr>
      <vt:lpstr>Презентация PowerPoint</vt:lpstr>
      <vt:lpstr>Integral Scanning</vt:lpstr>
      <vt:lpstr>Delphi</vt:lpstr>
      <vt:lpstr>Expert Judgements</vt:lpstr>
      <vt:lpstr>Analysis</vt:lpstr>
      <vt:lpstr>Analytic Methods</vt:lpstr>
      <vt:lpstr>Futures Wheel</vt:lpstr>
      <vt:lpstr>Interpretation</vt:lpstr>
      <vt:lpstr>Interpretation Methods</vt:lpstr>
      <vt:lpstr>Causal Layered Analysis</vt:lpstr>
      <vt:lpstr>Systems thinking</vt:lpstr>
      <vt:lpstr>Strategic Conversation</vt:lpstr>
      <vt:lpstr>Prospection</vt:lpstr>
      <vt:lpstr>Prospective Methods</vt:lpstr>
      <vt:lpstr>Scenarios</vt:lpstr>
      <vt:lpstr>Scenario Types</vt:lpstr>
      <vt:lpstr>Scenarios</vt:lpstr>
      <vt:lpstr>Visioning</vt:lpstr>
      <vt:lpstr>Back to Work</vt:lpstr>
      <vt:lpstr>When and where to use?</vt:lpstr>
      <vt:lpstr>When and where to use?</vt:lpstr>
      <vt:lpstr>Презентация PowerPoint</vt:lpstr>
      <vt:lpstr>A final word</vt:lpstr>
      <vt:lpstr>Questions/Discussion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foresight methods</dc:title>
  <dc:creator>Maree Conway</dc:creator>
  <cp:lastModifiedBy>BINP User</cp:lastModifiedBy>
  <cp:revision>51</cp:revision>
  <cp:lastPrinted>2013-08-22T11:19:57Z</cp:lastPrinted>
  <dcterms:created xsi:type="dcterms:W3CDTF">2013-08-21T06:59:06Z</dcterms:created>
  <dcterms:modified xsi:type="dcterms:W3CDTF">2015-04-07T10:25:03Z</dcterms:modified>
</cp:coreProperties>
</file>