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3" r:id="rId1"/>
  </p:sldMasterIdLst>
  <p:sldIdLst>
    <p:sldId id="256" r:id="rId2"/>
    <p:sldId id="269" r:id="rId3"/>
    <p:sldId id="259" r:id="rId4"/>
    <p:sldId id="266" r:id="rId5"/>
    <p:sldId id="260" r:id="rId6"/>
    <p:sldId id="270" r:id="rId7"/>
    <p:sldId id="264" r:id="rId8"/>
    <p:sldId id="265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20.04.2015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3645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20.04.2015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52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20.04.2015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6328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20.04.2015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8538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20.04.2015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5667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20.04.2015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7783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20.04.2015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3384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20.04.2015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6026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20.04.2015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2068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20.04.2015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993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20.04.2015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375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20.04.2015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263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20.04.2015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315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20.04.2015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6449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20.04.2015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829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20.04.2015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313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F7152-2E34-4CF8-96E1-9C0B6BE1AFF1}" type="datetimeFigureOut">
              <a:rPr lang="ru-RU" smtClean="0"/>
              <a:t>20.04.2015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7480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  <p:sldLayoutId id="2147483885" r:id="rId12"/>
    <p:sldLayoutId id="2147483886" r:id="rId13"/>
    <p:sldLayoutId id="2147483887" r:id="rId14"/>
    <p:sldLayoutId id="2147483888" r:id="rId15"/>
    <p:sldLayoutId id="214748388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7067" y="1609969"/>
            <a:ext cx="7766936" cy="2440867"/>
          </a:xfrm>
        </p:spPr>
        <p:txBody>
          <a:bodyPr/>
          <a:lstStyle/>
          <a:p>
            <a:pPr algn="ctr"/>
            <a:r>
              <a:rPr lang="en-US" dirty="0"/>
              <a:t>Laboratory 3</a:t>
            </a:r>
            <a:br>
              <a:rPr lang="en-US" dirty="0"/>
            </a:br>
            <a:r>
              <a:rPr lang="en-US" dirty="0" smtClean="0"/>
              <a:t>sector 13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US" dirty="0" err="1" smtClean="0"/>
              <a:t>Oleynikov</a:t>
            </a:r>
            <a:r>
              <a:rPr lang="en-US" dirty="0" smtClean="0"/>
              <a:t> </a:t>
            </a:r>
            <a:r>
              <a:rPr lang="en-US" dirty="0" err="1" smtClean="0"/>
              <a:t>Vladislav</a:t>
            </a:r>
            <a:r>
              <a:rPr lang="en-US" dirty="0" smtClean="0"/>
              <a:t> </a:t>
            </a:r>
            <a:r>
              <a:rPr lang="en-US" dirty="0" err="1" smtClean="0"/>
              <a:t>Petrovich</a:t>
            </a:r>
            <a:endParaRPr lang="en-US" dirty="0" smtClean="0"/>
          </a:p>
          <a:p>
            <a:pPr algn="ctr"/>
            <a:r>
              <a:rPr lang="en-US" b="1" i="1" dirty="0" err="1"/>
              <a:t>Budker</a:t>
            </a:r>
            <a:r>
              <a:rPr lang="en-US" b="1" i="1" dirty="0"/>
              <a:t>  Institute of Nuclear </a:t>
            </a:r>
            <a:r>
              <a:rPr lang="en-US" b="1" i="1" dirty="0" smtClean="0"/>
              <a:t>Physics, </a:t>
            </a:r>
            <a:r>
              <a:rPr lang="en-US" dirty="0" smtClean="0"/>
              <a:t>20 April 2015</a:t>
            </a:r>
          </a:p>
          <a:p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832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ontent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</a:p>
          <a:p>
            <a:r>
              <a:rPr lang="en-US" dirty="0"/>
              <a:t>Our laboratory </a:t>
            </a:r>
            <a:r>
              <a:rPr lang="en-US" dirty="0" smtClean="0"/>
              <a:t>staff</a:t>
            </a:r>
            <a:endParaRPr lang="ru-RU" dirty="0" smtClean="0"/>
          </a:p>
          <a:p>
            <a:r>
              <a:rPr lang="en-US" dirty="0"/>
              <a:t>Low dose Digital Radiographic Installation</a:t>
            </a:r>
            <a:r>
              <a:rPr lang="ru-RU" dirty="0"/>
              <a:t> (</a:t>
            </a:r>
            <a:r>
              <a:rPr lang="en-US" dirty="0"/>
              <a:t>Siberia</a:t>
            </a:r>
            <a:r>
              <a:rPr lang="ru-RU" dirty="0" smtClean="0"/>
              <a:t>)</a:t>
            </a:r>
          </a:p>
          <a:p>
            <a:r>
              <a:rPr lang="en-US" dirty="0"/>
              <a:t>X-ray inspection system (</a:t>
            </a:r>
            <a:r>
              <a:rPr lang="en-US" dirty="0" err="1"/>
              <a:t>Sibscan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en-US" dirty="0" smtClean="0"/>
              <a:t>Concluding comments</a:t>
            </a:r>
          </a:p>
        </p:txBody>
      </p:sp>
      <p:sp>
        <p:nvSpPr>
          <p:cNvPr id="4" name="Овальная выноска 3"/>
          <p:cNvSpPr/>
          <p:nvPr/>
        </p:nvSpPr>
        <p:spPr>
          <a:xfrm>
            <a:off x="6905001" y="723050"/>
            <a:ext cx="3717421" cy="1538243"/>
          </a:xfrm>
          <a:prstGeom prst="wedgeEllipseCallout">
            <a:avLst>
              <a:gd name="adj1" fmla="val -68649"/>
              <a:gd name="adj2" fmla="val 747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7998861" y="1307505"/>
            <a:ext cx="1750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5</a:t>
            </a:r>
            <a:r>
              <a:rPr lang="en-US" dirty="0" smtClean="0"/>
              <a:t> minutes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1095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Our </a:t>
            </a:r>
            <a:r>
              <a:rPr lang="en-US" dirty="0" smtClean="0"/>
              <a:t>laboratory staff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937289" y="1417405"/>
            <a:ext cx="407675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 smtClean="0"/>
              <a:t>Dmitr</a:t>
            </a:r>
            <a:r>
              <a:rPr lang="en-US" dirty="0" smtClean="0"/>
              <a:t>y</a:t>
            </a:r>
            <a:r>
              <a:rPr lang="ru-RU" dirty="0" smtClean="0"/>
              <a:t> </a:t>
            </a:r>
            <a:r>
              <a:rPr lang="ru-RU" dirty="0" err="1" smtClean="0"/>
              <a:t>Grigoriev</a:t>
            </a:r>
            <a:r>
              <a:rPr lang="en-US" dirty="0"/>
              <a:t> </a:t>
            </a:r>
            <a:r>
              <a:rPr lang="en-US" dirty="0" smtClean="0"/>
              <a:t>[Head </a:t>
            </a:r>
            <a:r>
              <a:rPr lang="en-US" dirty="0"/>
              <a:t>of </a:t>
            </a:r>
            <a:r>
              <a:rPr lang="en-US" dirty="0" smtClean="0"/>
              <a:t>laboratory]</a:t>
            </a:r>
          </a:p>
          <a:p>
            <a:pPr algn="ctr"/>
            <a:r>
              <a:rPr lang="en-US" sz="1200" dirty="0" smtClean="0"/>
              <a:t>(candidate </a:t>
            </a:r>
            <a:r>
              <a:rPr lang="en-US" sz="1200" dirty="0"/>
              <a:t>of </a:t>
            </a:r>
            <a:r>
              <a:rPr lang="en-US" sz="1200" dirty="0" err="1"/>
              <a:t>physico</a:t>
            </a:r>
            <a:r>
              <a:rPr lang="en-US" sz="1200" dirty="0"/>
              <a:t>-mathematical </a:t>
            </a:r>
            <a:r>
              <a:rPr lang="en-US" sz="1200" dirty="0" smtClean="0"/>
              <a:t>sciences)</a:t>
            </a:r>
          </a:p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80657" y="2197072"/>
            <a:ext cx="379115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 </a:t>
            </a:r>
            <a:r>
              <a:rPr lang="ru-RU" dirty="0" err="1"/>
              <a:t>Lev</a:t>
            </a:r>
            <a:r>
              <a:rPr lang="ru-RU" dirty="0"/>
              <a:t> </a:t>
            </a:r>
            <a:r>
              <a:rPr lang="ru-RU" dirty="0" err="1"/>
              <a:t>Shechtman</a:t>
            </a:r>
            <a:endParaRPr lang="en-US" dirty="0" smtClean="0"/>
          </a:p>
          <a:p>
            <a:pPr algn="ctr"/>
            <a:r>
              <a:rPr lang="en-US" sz="1200" dirty="0" smtClean="0"/>
              <a:t>(</a:t>
            </a:r>
            <a:r>
              <a:rPr lang="en-US" sz="1200" dirty="0"/>
              <a:t>doctor of </a:t>
            </a:r>
            <a:r>
              <a:rPr lang="en-US" sz="1200" dirty="0" err="1"/>
              <a:t>physico</a:t>
            </a:r>
            <a:r>
              <a:rPr lang="en-US" sz="1200" dirty="0"/>
              <a:t>-mathematical sciences</a:t>
            </a:r>
            <a:r>
              <a:rPr lang="en-US" sz="1200" dirty="0" smtClean="0"/>
              <a:t>)</a:t>
            </a:r>
            <a:endParaRPr lang="ru-RU" sz="12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355144" y="2197072"/>
            <a:ext cx="222048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smtClean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Simeon </a:t>
            </a:r>
            <a:r>
              <a:rPr lang="en-US" dirty="0" err="1">
                <a:solidFill>
                  <a:srgbClr val="333333"/>
                </a:solidFill>
                <a:latin typeface="arial" panose="020B0604020202020204" pitchFamily="34" charset="0"/>
              </a:rPr>
              <a:t>Bary</a:t>
            </a:r>
            <a:endParaRPr lang="en-US" dirty="0" smtClean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en-US" sz="1200" dirty="0" smtClean="0">
                <a:solidFill>
                  <a:srgbClr val="333333"/>
                </a:solidFill>
                <a:latin typeface="arial" panose="020B0604020202020204" pitchFamily="34" charset="0"/>
              </a:rPr>
              <a:t>(</a:t>
            </a:r>
            <a:r>
              <a:rPr lang="en-US" sz="1200" dirty="0"/>
              <a:t>doctor of technical sciences</a:t>
            </a:r>
            <a:r>
              <a:rPr lang="en-US" sz="1200" dirty="0" smtClean="0">
                <a:solidFill>
                  <a:srgbClr val="333333"/>
                </a:solidFill>
                <a:latin typeface="arial" panose="020B0604020202020204" pitchFamily="34" charset="0"/>
              </a:rPr>
              <a:t>)</a:t>
            </a:r>
            <a:endParaRPr lang="ru-RU" sz="12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034450" y="4914127"/>
            <a:ext cx="1959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 smtClean="0"/>
              <a:t>Akhmetshin</a:t>
            </a:r>
            <a:r>
              <a:rPr lang="ru-RU" dirty="0" smtClean="0"/>
              <a:t> </a:t>
            </a:r>
            <a:r>
              <a:rPr lang="ru-RU" dirty="0" err="1" smtClean="0"/>
              <a:t>Ravil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967429" y="3241294"/>
            <a:ext cx="189186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err="1"/>
              <a:t>Babicevs</a:t>
            </a:r>
            <a:r>
              <a:rPr lang="ru-RU" dirty="0"/>
              <a:t> </a:t>
            </a:r>
            <a:r>
              <a:rPr lang="ru-RU" dirty="0" err="1" smtClean="0"/>
              <a:t>Eugene</a:t>
            </a:r>
            <a:r>
              <a:rPr lang="en-US" dirty="0"/>
              <a:t/>
            </a:r>
            <a:br>
              <a:rPr lang="en-US" dirty="0"/>
            </a:br>
            <a:r>
              <a:rPr lang="en-US" sz="1200" dirty="0"/>
              <a:t>(engineer)</a:t>
            </a:r>
            <a:endParaRPr lang="ru-RU" sz="12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8011577" y="4135765"/>
            <a:ext cx="163224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err="1" smtClean="0"/>
              <a:t>Bragin</a:t>
            </a:r>
            <a:r>
              <a:rPr lang="ru-RU" dirty="0"/>
              <a:t> </a:t>
            </a:r>
            <a:r>
              <a:rPr lang="ru-RU" dirty="0" err="1"/>
              <a:t>Andrei</a:t>
            </a:r>
            <a:r>
              <a:rPr lang="ru-RU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dirty="0"/>
              <a:t>(engineer</a:t>
            </a:r>
            <a:r>
              <a:rPr lang="en-US" sz="1200" dirty="0" smtClean="0"/>
              <a:t>)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8121159" y="4949663"/>
            <a:ext cx="1638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Kazanin</a:t>
            </a:r>
            <a:r>
              <a:rPr lang="en-US" dirty="0"/>
              <a:t> </a:t>
            </a:r>
            <a:r>
              <a:rPr lang="en-US" dirty="0" err="1"/>
              <a:t>Vasily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504945" y="3173160"/>
            <a:ext cx="334258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err="1" smtClean="0"/>
              <a:t>Poros</a:t>
            </a:r>
            <a:r>
              <a:rPr lang="en-US" dirty="0" err="1" smtClean="0"/>
              <a:t>ev</a:t>
            </a:r>
            <a:r>
              <a:rPr lang="ru-RU" dirty="0" smtClean="0"/>
              <a:t> </a:t>
            </a:r>
            <a:r>
              <a:rPr lang="ru-RU" dirty="0" err="1" smtClean="0"/>
              <a:t>Vyacheslav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dirty="0"/>
              <a:t>(candidate of </a:t>
            </a:r>
            <a:r>
              <a:rPr lang="en-US" sz="1200" dirty="0" err="1"/>
              <a:t>physico</a:t>
            </a:r>
            <a:r>
              <a:rPr lang="en-US" sz="1200" dirty="0"/>
              <a:t>-mathematical sciences</a:t>
            </a:r>
            <a:r>
              <a:rPr lang="en-US" sz="1200" dirty="0" smtClean="0"/>
              <a:t>)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4037350" y="3241294"/>
            <a:ext cx="199766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err="1" smtClean="0"/>
              <a:t>Savinov</a:t>
            </a:r>
            <a:r>
              <a:rPr lang="ru-RU" dirty="0"/>
              <a:t> </a:t>
            </a:r>
            <a:r>
              <a:rPr lang="ru-RU" dirty="0" err="1"/>
              <a:t>Gennady</a:t>
            </a:r>
            <a:r>
              <a:rPr lang="ru-RU" dirty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sz="1200" dirty="0"/>
              <a:t>(designer of electronics)</a:t>
            </a:r>
            <a:endParaRPr lang="ru-RU" sz="12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4135935" y="4018060"/>
            <a:ext cx="186461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err="1"/>
              <a:t>Talyshev</a:t>
            </a:r>
            <a:r>
              <a:rPr lang="ru-RU" dirty="0"/>
              <a:t> </a:t>
            </a:r>
            <a:r>
              <a:rPr lang="ru-RU" dirty="0" err="1" smtClean="0"/>
              <a:t>Alexey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dirty="0"/>
              <a:t>(designer of electronics</a:t>
            </a:r>
            <a:r>
              <a:rPr lang="en-US" sz="1200" dirty="0" smtClean="0"/>
              <a:t>)</a:t>
            </a:r>
            <a:endParaRPr lang="ru-RU" sz="12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5967429" y="4070967"/>
            <a:ext cx="188724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err="1"/>
              <a:t>Toropova</a:t>
            </a:r>
            <a:r>
              <a:rPr lang="ru-RU" dirty="0"/>
              <a:t> </a:t>
            </a:r>
            <a:r>
              <a:rPr lang="ru-RU" dirty="0" err="1" smtClean="0"/>
              <a:t>Lyubov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dirty="0"/>
              <a:t>(engineer)</a:t>
            </a:r>
            <a:endParaRPr lang="ru-RU" sz="12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4169053" y="4900640"/>
            <a:ext cx="179837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err="1"/>
              <a:t>Fedoruk</a:t>
            </a:r>
            <a:r>
              <a:rPr lang="ru-RU" dirty="0"/>
              <a:t> </a:t>
            </a:r>
            <a:r>
              <a:rPr lang="ru-RU" dirty="0" err="1" smtClean="0"/>
              <a:t>Valeria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dirty="0"/>
              <a:t>(engineer</a:t>
            </a:r>
            <a:r>
              <a:rPr lang="en-US" sz="1200" dirty="0" smtClean="0"/>
              <a:t>)</a:t>
            </a:r>
            <a:endParaRPr lang="ru-RU" sz="12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7896162" y="3262102"/>
            <a:ext cx="186307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/>
              <a:t>Shabarov</a:t>
            </a:r>
            <a:r>
              <a:rPr lang="ru-RU" dirty="0"/>
              <a:t> </a:t>
            </a:r>
            <a:r>
              <a:rPr lang="ru-RU" dirty="0" err="1" smtClean="0"/>
              <a:t>Alexey</a:t>
            </a:r>
            <a:endParaRPr lang="en-US" dirty="0" smtClean="0"/>
          </a:p>
          <a:p>
            <a:pPr algn="ctr"/>
            <a:r>
              <a:rPr lang="en-US" sz="1200" dirty="0"/>
              <a:t>(engineer</a:t>
            </a:r>
            <a:r>
              <a:rPr lang="en-US" sz="1200" dirty="0" smtClean="0"/>
              <a:t>)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1086835" y="4149248"/>
            <a:ext cx="217880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 smtClean="0"/>
              <a:t>Oleynikov</a:t>
            </a:r>
            <a:r>
              <a:rPr lang="en-US" dirty="0" smtClean="0"/>
              <a:t> </a:t>
            </a:r>
            <a:r>
              <a:rPr lang="en-US" dirty="0" err="1" smtClean="0"/>
              <a:t>Vladislav</a:t>
            </a:r>
            <a:r>
              <a:rPr lang="en-US" dirty="0"/>
              <a:t/>
            </a:r>
            <a:br>
              <a:rPr lang="en-US" dirty="0"/>
            </a:br>
            <a:r>
              <a:rPr lang="en-US" sz="1200" dirty="0" smtClean="0"/>
              <a:t>(postgraduate)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62792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4606" y="532688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Low dose Digital Radiographic </a:t>
            </a:r>
            <a:r>
              <a:rPr lang="en-US" dirty="0" smtClean="0"/>
              <a:t>Installation</a:t>
            </a:r>
            <a:r>
              <a:rPr lang="ru-RU" dirty="0" smtClean="0"/>
              <a:t> (</a:t>
            </a:r>
            <a:r>
              <a:rPr lang="en-US" dirty="0"/>
              <a:t>Siberia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1026" name="Picture 2" descr="http://www.inp.nsk.su/products/ldrd/images/sett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89" y="2008262"/>
            <a:ext cx="4219660" cy="4037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5024926" y="2076629"/>
            <a:ext cx="4249075" cy="3964734"/>
          </a:xfrm>
        </p:spPr>
        <p:txBody>
          <a:bodyPr/>
          <a:lstStyle/>
          <a:p>
            <a:r>
              <a:rPr lang="en-US" dirty="0"/>
              <a:t>spatial </a:t>
            </a:r>
            <a:r>
              <a:rPr lang="en-US" dirty="0" smtClean="0"/>
              <a:t>resolution</a:t>
            </a:r>
            <a:endParaRPr lang="ru-RU" dirty="0" smtClean="0"/>
          </a:p>
          <a:p>
            <a:r>
              <a:rPr lang="en-US" dirty="0"/>
              <a:t>contrast </a:t>
            </a:r>
            <a:r>
              <a:rPr lang="en-US" dirty="0" smtClean="0"/>
              <a:t>sensitivity</a:t>
            </a:r>
            <a:endParaRPr lang="ru-RU" dirty="0" smtClean="0"/>
          </a:p>
          <a:p>
            <a:r>
              <a:rPr lang="en-US" dirty="0" smtClean="0"/>
              <a:t>increased speed</a:t>
            </a:r>
          </a:p>
          <a:p>
            <a:r>
              <a:rPr lang="en-US" dirty="0"/>
              <a:t>dynamic range</a:t>
            </a:r>
            <a:endParaRPr lang="en-US" dirty="0" smtClean="0"/>
          </a:p>
        </p:txBody>
      </p:sp>
      <p:pic>
        <p:nvPicPr>
          <p:cNvPr id="1028" name="Picture 4" descr="http://www.inp.nsk.su/products/medicine/images/medal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865" y="4703139"/>
            <a:ext cx="3209925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853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X-ray inspection system </a:t>
            </a:r>
            <a:r>
              <a:rPr lang="en-US" dirty="0" smtClean="0"/>
              <a:t>(</a:t>
            </a:r>
            <a:r>
              <a:rPr lang="en-US" dirty="0" err="1"/>
              <a:t>Sibscan</a:t>
            </a:r>
            <a:r>
              <a:rPr lang="en-US" dirty="0" smtClean="0"/>
              <a:t>)</a:t>
            </a:r>
            <a:endParaRPr lang="ru-RU" dirty="0"/>
          </a:p>
        </p:txBody>
      </p:sp>
      <p:pic>
        <p:nvPicPr>
          <p:cNvPr id="2050" name="Picture 2" descr="http://www.inp.nsk.su/products/src/images/sett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22" y="1533004"/>
            <a:ext cx="4021166" cy="305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inp.nsk.su/products/src/images/rgram-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205" y="1533004"/>
            <a:ext cx="1190625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5755830" y="1533004"/>
            <a:ext cx="4249075" cy="3964734"/>
          </a:xfrm>
        </p:spPr>
        <p:txBody>
          <a:bodyPr/>
          <a:lstStyle/>
          <a:p>
            <a:r>
              <a:rPr lang="en-US" dirty="0"/>
              <a:t>detect hidden on the body and clothing the dangerous items, weapon and </a:t>
            </a:r>
            <a:r>
              <a:rPr lang="en-US" dirty="0" smtClean="0"/>
              <a:t>explosive</a:t>
            </a:r>
          </a:p>
          <a:p>
            <a:endParaRPr lang="en-US" dirty="0"/>
          </a:p>
          <a:p>
            <a:r>
              <a:rPr lang="en-US" dirty="0"/>
              <a:t>ultra-Low dose of X-ray irradiation comparable to the background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613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But progress </a:t>
            </a:r>
            <a:r>
              <a:rPr lang="en-US" dirty="0"/>
              <a:t>does not stand </a:t>
            </a:r>
            <a:r>
              <a:rPr lang="en-US" dirty="0" smtClean="0"/>
              <a:t>still…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9" y="1924863"/>
            <a:ext cx="4223002" cy="2974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106" y="1901955"/>
            <a:ext cx="4284736" cy="3019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1516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Concluding Comments</a:t>
            </a:r>
            <a:endParaRPr lang="ru-RU" dirty="0"/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604" y="1397210"/>
            <a:ext cx="3886200" cy="291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99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9518" y="2149230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Thank you for your attention!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709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3803</TotalTime>
  <Words>150</Words>
  <Application>Microsoft Office PowerPoint</Application>
  <PresentationFormat>Широкоэкранный</PresentationFormat>
  <Paragraphs>42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Arial</vt:lpstr>
      <vt:lpstr>Trebuchet MS</vt:lpstr>
      <vt:lpstr>Wingdings 3</vt:lpstr>
      <vt:lpstr>Грань</vt:lpstr>
      <vt:lpstr>Laboratory 3 sector 13</vt:lpstr>
      <vt:lpstr>Content</vt:lpstr>
      <vt:lpstr>Our laboratory staff</vt:lpstr>
      <vt:lpstr>Low dose Digital Radiographic Installation (Siberia)</vt:lpstr>
      <vt:lpstr>X-ray inspection system (Sibscan)</vt:lpstr>
      <vt:lpstr>But progress does not stand still…</vt:lpstr>
      <vt:lpstr>Concluding Comments</vt:lpstr>
      <vt:lpstr>Thank you for your attention!</vt:lpstr>
    </vt:vector>
  </TitlesOfParts>
  <Company>BINP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Overview of Foresight Methodologies</dc:title>
  <dc:creator>BINP User</dc:creator>
  <cp:lastModifiedBy>BINP User</cp:lastModifiedBy>
  <cp:revision>177</cp:revision>
  <dcterms:created xsi:type="dcterms:W3CDTF">2015-04-07T05:26:30Z</dcterms:created>
  <dcterms:modified xsi:type="dcterms:W3CDTF">2015-04-20T07:48:52Z</dcterms:modified>
</cp:coreProperties>
</file>