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9" r:id="rId3"/>
    <p:sldId id="259" r:id="rId4"/>
    <p:sldId id="266" r:id="rId5"/>
    <p:sldId id="271" r:id="rId6"/>
    <p:sldId id="260" r:id="rId7"/>
    <p:sldId id="272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29" autoAdjust="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4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32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538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667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78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384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0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37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6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4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2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31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7152-2E34-4CF8-96E1-9C0B6BE1AFF1}" type="datetimeFigureOut">
              <a:rPr lang="ru-RU" smtClean="0"/>
              <a:t>27.04.2015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48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931493"/>
            <a:ext cx="7766936" cy="3119344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Article abstracting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/>
              <a:t>Optimal Energy Thresholds and Weights for Separating</a:t>
            </a:r>
            <a:br>
              <a:rPr lang="en-US" sz="3200" b="1" dirty="0"/>
            </a:br>
            <a:r>
              <a:rPr lang="en-US" sz="3200" b="1" dirty="0"/>
              <a:t>Materials Using Photon Counting X-Ray Detectors with</a:t>
            </a:r>
            <a:br>
              <a:rPr lang="en-US" sz="3200" b="1" dirty="0"/>
            </a:br>
            <a:r>
              <a:rPr lang="en-US" sz="3200" b="1" dirty="0"/>
              <a:t>Energy Discriminating </a:t>
            </a:r>
            <a:r>
              <a:rPr lang="en-US" sz="3200" b="1" dirty="0" smtClean="0"/>
              <a:t>Capabilities</a:t>
            </a:r>
            <a:br>
              <a:rPr lang="en-US" sz="3200" b="1" dirty="0" smtClean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77983" y="5435252"/>
            <a:ext cx="7766936" cy="109689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err="1" smtClean="0"/>
              <a:t>Oleynikov</a:t>
            </a:r>
            <a:r>
              <a:rPr lang="en-US" dirty="0" smtClean="0"/>
              <a:t> </a:t>
            </a:r>
            <a:r>
              <a:rPr lang="en-US" dirty="0" err="1" smtClean="0"/>
              <a:t>Vladislav</a:t>
            </a:r>
            <a:r>
              <a:rPr lang="en-US" dirty="0" smtClean="0"/>
              <a:t> </a:t>
            </a:r>
            <a:r>
              <a:rPr lang="en-US" dirty="0" err="1" smtClean="0"/>
              <a:t>Petrovich</a:t>
            </a:r>
            <a:endParaRPr lang="en-US" dirty="0" smtClean="0"/>
          </a:p>
          <a:p>
            <a:pPr algn="ctr"/>
            <a:r>
              <a:rPr lang="en-US" b="1" i="1" dirty="0" err="1"/>
              <a:t>Budker</a:t>
            </a:r>
            <a:r>
              <a:rPr lang="en-US" b="1" i="1" dirty="0"/>
              <a:t>  Institute of Nuclear </a:t>
            </a:r>
            <a:r>
              <a:rPr lang="en-US" b="1" i="1" dirty="0" smtClean="0"/>
              <a:t>Physics, </a:t>
            </a:r>
            <a:r>
              <a:rPr lang="en-US" dirty="0" smtClean="0"/>
              <a:t>20 April 2015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710742" y="3750306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Adam S. </a:t>
            </a:r>
            <a:r>
              <a:rPr lang="en-US" dirty="0" smtClean="0"/>
              <a:t>Wang</a:t>
            </a:r>
            <a:r>
              <a:rPr lang="en-US" i="1" dirty="0" smtClean="0"/>
              <a:t> </a:t>
            </a:r>
            <a:r>
              <a:rPr lang="en-US" dirty="0"/>
              <a:t>and Norbert J. </a:t>
            </a:r>
            <a:r>
              <a:rPr lang="en-US" dirty="0" err="1" smtClean="0"/>
              <a:t>Pelc</a:t>
            </a:r>
            <a:r>
              <a:rPr lang="en-US" dirty="0" smtClean="0"/>
              <a:t> (authors)</a:t>
            </a:r>
            <a:endParaRPr lang="en-US" i="1" dirty="0"/>
          </a:p>
          <a:p>
            <a:r>
              <a:rPr lang="en-US" dirty="0" err="1" smtClean="0"/>
              <a:t>Departement</a:t>
            </a:r>
            <a:r>
              <a:rPr lang="en-US" dirty="0" smtClean="0"/>
              <a:t> </a:t>
            </a:r>
            <a:r>
              <a:rPr lang="en-US" dirty="0"/>
              <a:t>of Electrical Engineering, Stanford University, Stanford, CA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3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ontent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973749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Model</a:t>
            </a:r>
            <a:endParaRPr lang="ru-RU" dirty="0" smtClean="0"/>
          </a:p>
          <a:p>
            <a:r>
              <a:rPr lang="en-US" dirty="0" smtClean="0"/>
              <a:t>Maximum-Likelihood Estimator for binned data</a:t>
            </a:r>
          </a:p>
          <a:p>
            <a:r>
              <a:rPr lang="en-US" dirty="0" smtClean="0"/>
              <a:t>Conclusion</a:t>
            </a:r>
            <a:endParaRPr lang="en-US" dirty="0" smtClean="0"/>
          </a:p>
        </p:txBody>
      </p:sp>
      <p:sp>
        <p:nvSpPr>
          <p:cNvPr id="4" name="Овальная выноска 3"/>
          <p:cNvSpPr/>
          <p:nvPr/>
        </p:nvSpPr>
        <p:spPr>
          <a:xfrm>
            <a:off x="6905001" y="723050"/>
            <a:ext cx="3717421" cy="1538243"/>
          </a:xfrm>
          <a:prstGeom prst="wedgeEllipseCallout">
            <a:avLst>
              <a:gd name="adj1" fmla="val -68649"/>
              <a:gd name="adj2" fmla="val 7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998861" y="1307505"/>
            <a:ext cx="175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r>
              <a:rPr lang="en-US" dirty="0" smtClean="0"/>
              <a:t> minutes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0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680005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800" dirty="0" smtClean="0"/>
              <a:t>(</a:t>
            </a:r>
            <a:r>
              <a:rPr lang="en-US" sz="2800" dirty="0"/>
              <a:t>identify a method that yields the optimal energy thresholds 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581" y="2102037"/>
            <a:ext cx="5715683" cy="196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83979" y="2611945"/>
            <a:ext cx="2302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material subtraction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581" y="4243914"/>
            <a:ext cx="5395334" cy="232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Прямоугольник 19"/>
          <p:cNvSpPr/>
          <p:nvPr/>
        </p:nvSpPr>
        <p:spPr>
          <a:xfrm>
            <a:off x="568013" y="5060478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contrast enhancement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9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975" y="524872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Model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5" y="3267612"/>
            <a:ext cx="9039225" cy="26955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84" y="1446231"/>
            <a:ext cx="4200525" cy="4095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16784" y="2767341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R10"/>
              </a:rPr>
              <a:t>the expected number of photons of energy </a:t>
            </a:r>
            <a:r>
              <a:rPr lang="en-US" i="1" dirty="0">
                <a:latin typeface="CMMI10"/>
              </a:rPr>
              <a:t>j</a:t>
            </a:r>
            <a:endParaRPr lang="ru-RU" dirty="0"/>
          </a:p>
        </p:txBody>
      </p:sp>
      <p:sp>
        <p:nvSpPr>
          <p:cNvPr id="8" name="Стрелка вверх 7"/>
          <p:cNvSpPr/>
          <p:nvPr/>
        </p:nvSpPr>
        <p:spPr>
          <a:xfrm rot="19715367" flipH="1">
            <a:off x="1255012" y="1859085"/>
            <a:ext cx="115948" cy="9396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727203" y="219554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MR10"/>
              </a:rPr>
              <a:t>the </a:t>
            </a:r>
            <a:r>
              <a:rPr lang="en-US" dirty="0" smtClean="0">
                <a:latin typeface="CMR10"/>
              </a:rPr>
              <a:t>thicknesses of </a:t>
            </a:r>
            <a:r>
              <a:rPr lang="en-US" dirty="0">
                <a:latin typeface="CMR10"/>
              </a:rPr>
              <a:t>material 1 and 2, respectively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2938585" y="1845672"/>
            <a:ext cx="7815" cy="48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4041822" y="1793041"/>
            <a:ext cx="7815" cy="48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167" y="2136252"/>
            <a:ext cx="2228850" cy="428625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7135447" y="2648655"/>
            <a:ext cx="3692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MR10"/>
              </a:rPr>
              <a:t>the number of photons </a:t>
            </a:r>
            <a:r>
              <a:rPr lang="en-US" dirty="0" smtClean="0">
                <a:latin typeface="CMR10"/>
              </a:rPr>
              <a:t>of</a:t>
            </a:r>
          </a:p>
          <a:p>
            <a:pPr algn="ctr"/>
            <a:r>
              <a:rPr lang="en-US" dirty="0" smtClean="0">
                <a:latin typeface="CMR10"/>
              </a:rPr>
              <a:t> </a:t>
            </a:r>
            <a:r>
              <a:rPr lang="en-US" dirty="0">
                <a:latin typeface="CMR10"/>
              </a:rPr>
              <a:t>energy </a:t>
            </a:r>
            <a:r>
              <a:rPr lang="en-US" i="1" dirty="0">
                <a:latin typeface="CMMI10"/>
              </a:rPr>
              <a:t>j </a:t>
            </a:r>
            <a:r>
              <a:rPr lang="en-US" dirty="0" smtClean="0">
                <a:latin typeface="CMR10"/>
              </a:rPr>
              <a:t>that fall </a:t>
            </a:r>
            <a:r>
              <a:rPr lang="en-US" dirty="0">
                <a:latin typeface="CMR10"/>
              </a:rPr>
              <a:t>on the detector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5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91" y="2815123"/>
            <a:ext cx="2305050" cy="962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450" y="2815123"/>
            <a:ext cx="2009775" cy="12096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19426" y="4332061"/>
            <a:ext cx="4887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MR10"/>
              </a:rPr>
              <a:t>for </a:t>
            </a:r>
            <a:r>
              <a:rPr lang="en-US" i="1" dirty="0" err="1">
                <a:latin typeface="CMMI10"/>
              </a:rPr>
              <a:t>i</a:t>
            </a:r>
            <a:r>
              <a:rPr lang="en-US" i="1" dirty="0">
                <a:latin typeface="CMMI10"/>
              </a:rPr>
              <a:t> </a:t>
            </a:r>
            <a:r>
              <a:rPr lang="en-US" dirty="0">
                <a:latin typeface="CMR10"/>
              </a:rPr>
              <a:t>= 1</a:t>
            </a:r>
            <a:r>
              <a:rPr lang="en-US" i="1" dirty="0">
                <a:latin typeface="CMMI10"/>
              </a:rPr>
              <a:t>, . . . , N</a:t>
            </a:r>
            <a:r>
              <a:rPr lang="en-US" dirty="0">
                <a:latin typeface="CMR10"/>
              </a:rPr>
              <a:t>, and where </a:t>
            </a:r>
            <a:r>
              <a:rPr lang="en-US" i="1" dirty="0">
                <a:latin typeface="CMSY10"/>
              </a:rPr>
              <a:t>{</a:t>
            </a:r>
            <a:r>
              <a:rPr lang="en-US" i="1" dirty="0" err="1">
                <a:latin typeface="CMMI10"/>
              </a:rPr>
              <a:t>τ</a:t>
            </a:r>
            <a:r>
              <a:rPr lang="en-US" sz="800" i="1" dirty="0" err="1">
                <a:latin typeface="CMMI7"/>
              </a:rPr>
              <a:t>i</a:t>
            </a:r>
            <a:r>
              <a:rPr lang="en-US" i="1" dirty="0">
                <a:latin typeface="CMSY10"/>
              </a:rPr>
              <a:t>} </a:t>
            </a:r>
            <a:r>
              <a:rPr lang="en-US" dirty="0">
                <a:latin typeface="CMR10"/>
              </a:rPr>
              <a:t>are the cutoff </a:t>
            </a:r>
            <a:r>
              <a:rPr lang="en-US" dirty="0" smtClean="0">
                <a:latin typeface="CMR10"/>
              </a:rPr>
              <a:t>threshold energies</a:t>
            </a:r>
            <a:r>
              <a:rPr lang="en-US" dirty="0">
                <a:latin typeface="CMR10"/>
              </a:rPr>
              <a:t>, with </a:t>
            </a:r>
            <a:r>
              <a:rPr lang="en-US" i="1" dirty="0">
                <a:latin typeface="CMMI10"/>
              </a:rPr>
              <a:t>τ</a:t>
            </a:r>
            <a:r>
              <a:rPr lang="en-US" sz="800" dirty="0">
                <a:latin typeface="CMR7"/>
              </a:rPr>
              <a:t>0 </a:t>
            </a:r>
            <a:r>
              <a:rPr lang="en-US" dirty="0">
                <a:latin typeface="CMR10"/>
              </a:rPr>
              <a:t>= 0 and </a:t>
            </a:r>
            <a:r>
              <a:rPr lang="en-US" i="1" dirty="0" err="1">
                <a:latin typeface="CMMI10"/>
              </a:rPr>
              <a:t>τ</a:t>
            </a:r>
            <a:r>
              <a:rPr lang="en-US" sz="800" i="1" dirty="0" err="1">
                <a:latin typeface="CMMI7"/>
              </a:rPr>
              <a:t>N</a:t>
            </a:r>
            <a:r>
              <a:rPr lang="en-US" sz="800" i="1" dirty="0">
                <a:latin typeface="CMMI7"/>
              </a:rPr>
              <a:t> </a:t>
            </a:r>
            <a:r>
              <a:rPr lang="en-US" dirty="0">
                <a:latin typeface="CMR10"/>
              </a:rPr>
              <a:t>= </a:t>
            </a:r>
            <a:r>
              <a:rPr lang="en-US" i="1" dirty="0">
                <a:latin typeface="CMMI10"/>
              </a:rPr>
              <a:t>M</a:t>
            </a:r>
            <a:r>
              <a:rPr lang="en-US" dirty="0">
                <a:latin typeface="CMR10"/>
              </a:rPr>
              <a:t>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12801" y="1891335"/>
            <a:ext cx="3681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MR10"/>
              </a:rPr>
              <a:t>The number </a:t>
            </a:r>
            <a:r>
              <a:rPr lang="en-US" dirty="0">
                <a:latin typeface="CMR10"/>
              </a:rPr>
              <a:t>of detected counts in bin </a:t>
            </a:r>
            <a:r>
              <a:rPr lang="en-US" i="1" dirty="0" err="1">
                <a:latin typeface="CMMI10"/>
              </a:rPr>
              <a:t>i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975668" y="1838982"/>
            <a:ext cx="5262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MR10"/>
              </a:rPr>
              <a:t>Because </a:t>
            </a:r>
            <a:r>
              <a:rPr lang="en-US" i="1" dirty="0">
                <a:latin typeface="CMMI10"/>
              </a:rPr>
              <a:t>d</a:t>
            </a:r>
            <a:r>
              <a:rPr lang="en-US" sz="800" i="1" dirty="0">
                <a:latin typeface="CMMI7"/>
              </a:rPr>
              <a:t>i </a:t>
            </a:r>
            <a:r>
              <a:rPr lang="en-US" dirty="0">
                <a:latin typeface="CMR10"/>
              </a:rPr>
              <a:t>is a sum of Poisson random variables, </a:t>
            </a:r>
            <a:endParaRPr lang="en-US" dirty="0" smtClean="0">
              <a:latin typeface="CMR10"/>
            </a:endParaRPr>
          </a:p>
          <a:p>
            <a:r>
              <a:rPr lang="en-US" i="1" dirty="0" smtClean="0">
                <a:latin typeface="CMMI10"/>
              </a:rPr>
              <a:t>d</a:t>
            </a:r>
            <a:r>
              <a:rPr lang="en-US" sz="800" i="1" dirty="0" smtClean="0">
                <a:latin typeface="CMMI7"/>
              </a:rPr>
              <a:t>i </a:t>
            </a:r>
            <a:r>
              <a:rPr lang="en-US" dirty="0">
                <a:latin typeface="CMR10"/>
              </a:rPr>
              <a:t>is itself a Poisson random variable with mean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71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Maximum-Likelihood Estimator for binned </a:t>
            </a:r>
            <a:r>
              <a:rPr lang="en-US" dirty="0" smtClean="0"/>
              <a:t>data (</a:t>
            </a:r>
            <a:r>
              <a:rPr lang="en-US" b="1" dirty="0"/>
              <a:t>Estimator Performance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49353"/>
            <a:ext cx="4352925" cy="11525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62" y="3242652"/>
            <a:ext cx="6762750" cy="8572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94" y="4288204"/>
            <a:ext cx="56959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Maximum-Likelihood Estimator for binned </a:t>
            </a:r>
            <a:r>
              <a:rPr lang="en-US" dirty="0" smtClean="0"/>
              <a:t>data (</a:t>
            </a:r>
            <a:r>
              <a:rPr lang="en-US" b="1" dirty="0"/>
              <a:t>Numerical Example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708" y="2226151"/>
            <a:ext cx="4880829" cy="383443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987122" y="60331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MR9"/>
              </a:rPr>
              <a:t>For two energy bins, the normalized standard deviation of ˆ</a:t>
            </a:r>
            <a:r>
              <a:rPr lang="en-US" i="1" dirty="0" err="1">
                <a:latin typeface="CMMI9"/>
              </a:rPr>
              <a:t>t</a:t>
            </a:r>
            <a:r>
              <a:rPr lang="en-US" sz="800" dirty="0" err="1">
                <a:latin typeface="CMR6"/>
              </a:rPr>
              <a:t>Ca</a:t>
            </a:r>
            <a:r>
              <a:rPr lang="en-US" sz="800" dirty="0">
                <a:latin typeface="CMR6"/>
              </a:rPr>
              <a:t> </a:t>
            </a:r>
            <a:r>
              <a:rPr lang="en-US" dirty="0">
                <a:latin typeface="CMR9"/>
              </a:rPr>
              <a:t>is shown as a function of threshold energy </a:t>
            </a:r>
            <a:r>
              <a:rPr lang="en-US" i="1" dirty="0">
                <a:latin typeface="CMMI9"/>
              </a:rPr>
              <a:t>τ</a:t>
            </a:r>
            <a:r>
              <a:rPr lang="en-US" sz="800" dirty="0">
                <a:latin typeface="CMR6"/>
              </a:rPr>
              <a:t>1</a:t>
            </a:r>
            <a:r>
              <a:rPr lang="en-US" dirty="0">
                <a:latin typeface="CMR9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281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677334" y="2432356"/>
            <a:ext cx="8596668" cy="197374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ea typeface="CMR10"/>
              </a:rPr>
              <a:t>PCXDs offer a wealth of new information about the object being measured that traditional </a:t>
            </a:r>
            <a:r>
              <a:rPr lang="en-US" dirty="0" smtClean="0">
                <a:latin typeface="Arial" panose="020B0604020202020204" pitchFamily="34" charset="0"/>
                <a:ea typeface="CMR10"/>
              </a:rPr>
              <a:t>energy </a:t>
            </a:r>
            <a:r>
              <a:rPr lang="en-US" dirty="0">
                <a:latin typeface="Arial" panose="020B0604020202020204" pitchFamily="34" charset="0"/>
                <a:ea typeface="CMR10"/>
              </a:rPr>
              <a:t>integrating detectors cannot </a:t>
            </a:r>
            <a:r>
              <a:rPr lang="en-US" dirty="0" smtClean="0">
                <a:latin typeface="Arial" panose="020B0604020202020204" pitchFamily="34" charset="0"/>
                <a:ea typeface="CMR10"/>
              </a:rPr>
              <a:t>assess</a:t>
            </a:r>
          </a:p>
          <a:p>
            <a:r>
              <a:rPr lang="en-US" dirty="0"/>
              <a:t>Their work offers new insight into increasing the precision of material or basis function decomposition.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9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518" y="214923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0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4164</TotalTime>
  <Words>217</Words>
  <Application>Microsoft Office PowerPoint</Application>
  <PresentationFormat>Широкоэкранный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21" baseType="lpstr">
      <vt:lpstr>Arial</vt:lpstr>
      <vt:lpstr>CMMI10</vt:lpstr>
      <vt:lpstr>CMMI7</vt:lpstr>
      <vt:lpstr>CMMI9</vt:lpstr>
      <vt:lpstr>CMR10</vt:lpstr>
      <vt:lpstr>CMR6</vt:lpstr>
      <vt:lpstr>CMR7</vt:lpstr>
      <vt:lpstr>CMR9</vt:lpstr>
      <vt:lpstr>CMSY10</vt:lpstr>
      <vt:lpstr>Trebuchet MS</vt:lpstr>
      <vt:lpstr>Wingdings 3</vt:lpstr>
      <vt:lpstr>Грань</vt:lpstr>
      <vt:lpstr>Article abstracting Optimal Energy Thresholds and Weights for Separating Materials Using Photon Counting X-Ray Detectors with Energy Discriminating Capabilities </vt:lpstr>
      <vt:lpstr>Content</vt:lpstr>
      <vt:lpstr>Introduction  (identify a method that yields the optimal energy thresholds )</vt:lpstr>
      <vt:lpstr>Model</vt:lpstr>
      <vt:lpstr>Model</vt:lpstr>
      <vt:lpstr>Maximum-Likelihood Estimator for binned data (Estimator Performance)</vt:lpstr>
      <vt:lpstr>Maximum-Likelihood Estimator for binned data (Numerical Example)</vt:lpstr>
      <vt:lpstr>Conclusion</vt:lpstr>
      <vt:lpstr>Thank you for your attention!</vt:lpstr>
    </vt:vector>
  </TitlesOfParts>
  <Company>BINP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Foresight Methodologies</dc:title>
  <dc:creator>BINP User</dc:creator>
  <cp:lastModifiedBy>BINP User</cp:lastModifiedBy>
  <cp:revision>249</cp:revision>
  <dcterms:created xsi:type="dcterms:W3CDTF">2015-04-07T05:26:30Z</dcterms:created>
  <dcterms:modified xsi:type="dcterms:W3CDTF">2015-04-27T07:55:08Z</dcterms:modified>
</cp:coreProperties>
</file>