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3" r:id="rId2"/>
  </p:sldMasterIdLst>
  <p:notesMasterIdLst>
    <p:notesMasterId r:id="rId38"/>
  </p:notesMasterIdLst>
  <p:handoutMasterIdLst>
    <p:handoutMasterId r:id="rId39"/>
  </p:handoutMasterIdLst>
  <p:sldIdLst>
    <p:sldId id="266" r:id="rId3"/>
    <p:sldId id="282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52" r:id="rId18"/>
    <p:sldId id="353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29" r:id="rId29"/>
    <p:sldId id="355" r:id="rId30"/>
    <p:sldId id="356" r:id="rId31"/>
    <p:sldId id="354" r:id="rId32"/>
    <p:sldId id="357" r:id="rId33"/>
    <p:sldId id="358" r:id="rId34"/>
    <p:sldId id="359" r:id="rId35"/>
    <p:sldId id="360" r:id="rId36"/>
    <p:sldId id="361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  <a:srgbClr val="FF8B8B"/>
    <a:srgbClr val="CCECFF"/>
    <a:srgbClr val="009900"/>
    <a:srgbClr val="FF0000"/>
    <a:srgbClr val="C0C0C0"/>
    <a:srgbClr val="5F5F5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089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2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47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2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4.xml"/><Relationship Id="rId3" Type="http://schemas.openxmlformats.org/officeDocument/2006/relationships/slide" Target="slides/slide26.xml"/><Relationship Id="rId7" Type="http://schemas.openxmlformats.org/officeDocument/2006/relationships/slide" Target="slides/slide33.xml"/><Relationship Id="rId2" Type="http://schemas.openxmlformats.org/officeDocument/2006/relationships/slide" Target="slides/slide25.xml"/><Relationship Id="rId1" Type="http://schemas.openxmlformats.org/officeDocument/2006/relationships/slide" Target="slides/slide8.xml"/><Relationship Id="rId6" Type="http://schemas.openxmlformats.org/officeDocument/2006/relationships/slide" Target="slides/slide32.xml"/><Relationship Id="rId5" Type="http://schemas.openxmlformats.org/officeDocument/2006/relationships/slide" Target="slides/slide31.xml"/><Relationship Id="rId4" Type="http://schemas.openxmlformats.org/officeDocument/2006/relationships/slide" Target="slides/slide28.xml"/><Relationship Id="rId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DF25BF83-E69C-414B-85ED-14AF48F311C6}"/>
    <pc:docChg chg="modSld">
      <pc:chgData name="Dan Suciu" userId="10bb65c167223f43" providerId="LiveId" clId="{DF25BF83-E69C-414B-85ED-14AF48F311C6}" dt="2020-05-11T05:48:39.144" v="3" actId="20577"/>
      <pc:docMkLst>
        <pc:docMk/>
      </pc:docMkLst>
      <pc:sldChg chg="modSp mod">
        <pc:chgData name="Dan Suciu" userId="10bb65c167223f43" providerId="LiveId" clId="{DF25BF83-E69C-414B-85ED-14AF48F311C6}" dt="2020-05-11T05:48:39.144" v="3" actId="20577"/>
        <pc:sldMkLst>
          <pc:docMk/>
          <pc:sldMk cId="0" sldId="257"/>
        </pc:sldMkLst>
        <pc:spChg chg="mod">
          <ac:chgData name="Dan Suciu" userId="10bb65c167223f43" providerId="LiveId" clId="{DF25BF83-E69C-414B-85ED-14AF48F311C6}" dt="2020-05-11T05:48:39.144" v="3" actId="20577"/>
          <ac:spMkLst>
            <pc:docMk/>
            <pc:sldMk cId="0" sldId="257"/>
            <ac:spMk id="87042" creationId="{00000000-0000-0000-0000-000000000000}"/>
          </ac:spMkLst>
        </pc:spChg>
      </pc:sldChg>
    </pc:docChg>
  </pc:docChgLst>
  <pc:docChgLst>
    <pc:chgData name="Dan Suciu" userId="10bb65c167223f43" providerId="LiveId" clId="{44B53F14-90BC-4FF0-86AA-C644B73064DD}"/>
    <pc:docChg chg="custSel addSld delSld modSld">
      <pc:chgData name="Dan Suciu" userId="10bb65c167223f43" providerId="LiveId" clId="{44B53F14-90BC-4FF0-86AA-C644B73064DD}" dt="2021-05-17T06:51:37.358" v="32" actId="20577"/>
      <pc:docMkLst>
        <pc:docMk/>
      </pc:docMkLst>
      <pc:sldChg chg="del">
        <pc:chgData name="Dan Suciu" userId="10bb65c167223f43" providerId="LiveId" clId="{44B53F14-90BC-4FF0-86AA-C644B73064DD}" dt="2021-05-17T06:51:27.963" v="7" actId="47"/>
        <pc:sldMkLst>
          <pc:docMk/>
          <pc:sldMk cId="0" sldId="257"/>
        </pc:sldMkLst>
      </pc:sldChg>
      <pc:sldChg chg="modSp add del mod setBg">
        <pc:chgData name="Dan Suciu" userId="10bb65c167223f43" providerId="LiveId" clId="{44B53F14-90BC-4FF0-86AA-C644B73064DD}" dt="2021-05-17T06:51:37.358" v="32" actId="20577"/>
        <pc:sldMkLst>
          <pc:docMk/>
          <pc:sldMk cId="3782693087" sldId="266"/>
        </pc:sldMkLst>
        <pc:spChg chg="mod">
          <ac:chgData name="Dan Suciu" userId="10bb65c167223f43" providerId="LiveId" clId="{44B53F14-90BC-4FF0-86AA-C644B73064DD}" dt="2021-05-17T06:51:24.846" v="6" actId="27636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44B53F14-90BC-4FF0-86AA-C644B73064DD}" dt="2021-05-17T06:51:37.358" v="32" actId="20577"/>
          <ac:spMkLst>
            <pc:docMk/>
            <pc:sldMk cId="3782693087" sldId="266"/>
            <ac:spMk id="13" creationId="{9161D560-1E63-4EB8-8911-97118B5AFB6C}"/>
          </ac:spMkLst>
        </pc:spChg>
      </pc:sldChg>
    </pc:docChg>
  </pc:docChgLst>
  <pc:docChgLst>
    <pc:chgData name="Dan Suciu" userId="10bb65c167223f43" providerId="LiveId" clId="{6367810C-806D-475A-8882-9D865B480037}"/>
    <pc:docChg chg="custSel modSld">
      <pc:chgData name="Dan Suciu" userId="10bb65c167223f43" providerId="LiveId" clId="{6367810C-806D-475A-8882-9D865B480037}" dt="2023-11-14T17:14:03.786" v="4" actId="478"/>
      <pc:docMkLst>
        <pc:docMk/>
      </pc:docMkLst>
      <pc:sldChg chg="delSp modSp mod">
        <pc:chgData name="Dan Suciu" userId="10bb65c167223f43" providerId="LiveId" clId="{6367810C-806D-475A-8882-9D865B480037}" dt="2023-11-14T17:14:03.786" v="4" actId="478"/>
        <pc:sldMkLst>
          <pc:docMk/>
          <pc:sldMk cId="3782693087" sldId="266"/>
        </pc:sldMkLst>
        <pc:spChg chg="mod">
          <ac:chgData name="Dan Suciu" userId="10bb65c167223f43" providerId="LiveId" clId="{6367810C-806D-475A-8882-9D865B480037}" dt="2023-11-14T17:14:01.203" v="3" actId="27636"/>
          <ac:spMkLst>
            <pc:docMk/>
            <pc:sldMk cId="3782693087" sldId="266"/>
            <ac:spMk id="12" creationId="{84FEBB7C-E1C8-4DAD-8087-87548D9D335E}"/>
          </ac:spMkLst>
        </pc:spChg>
        <pc:grpChg chg="del">
          <ac:chgData name="Dan Suciu" userId="10bb65c167223f43" providerId="LiveId" clId="{6367810C-806D-475A-8882-9D865B480037}" dt="2023-11-14T17:14:03.786" v="4" actId="478"/>
          <ac:grpSpMkLst>
            <pc:docMk/>
            <pc:sldMk cId="3782693087" sldId="266"/>
            <ac:grpSpMk id="2" creationId="{EDE8A486-5315-4E09-9A8D-084F303FC1CC}"/>
          </ac:grpSpMkLst>
        </pc:grpChg>
      </pc:sldChg>
    </pc:docChg>
  </pc:docChgLst>
  <pc:docChgLst>
    <pc:chgData name="Dan Suciu" userId="10bb65c167223f43" providerId="LiveId" clId="{3512A0EE-78B5-43F5-8DE5-8CE26A701727}"/>
    <pc:docChg chg="modSld">
      <pc:chgData name="Dan Suciu" userId="10bb65c167223f43" providerId="LiveId" clId="{3512A0EE-78B5-43F5-8DE5-8CE26A701727}" dt="2019-05-05T17:52:46.728" v="1" actId="20577"/>
      <pc:docMkLst>
        <pc:docMk/>
      </pc:docMkLst>
      <pc:sldChg chg="modSp">
        <pc:chgData name="Dan Suciu" userId="10bb65c167223f43" providerId="LiveId" clId="{3512A0EE-78B5-43F5-8DE5-8CE26A701727}" dt="2019-05-05T17:52:46.728" v="1" actId="20577"/>
        <pc:sldMkLst>
          <pc:docMk/>
          <pc:sldMk cId="0" sldId="257"/>
        </pc:sldMkLst>
        <pc:spChg chg="mod">
          <ac:chgData name="Dan Suciu" userId="10bb65c167223f43" providerId="LiveId" clId="{3512A0EE-78B5-43F5-8DE5-8CE26A701727}" dt="2019-05-05T17:52:46.728" v="1" actId="20577"/>
          <ac:spMkLst>
            <pc:docMk/>
            <pc:sldMk cId="0" sldId="257"/>
            <ac:spMk id="87042" creationId="{00000000-0000-0000-0000-000000000000}"/>
          </ac:spMkLst>
        </pc:spChg>
      </pc:sldChg>
    </pc:docChg>
  </pc:docChgLst>
  <pc:docChgLst>
    <pc:chgData name="Dan Suciu" userId="10bb65c167223f43" providerId="LiveId" clId="{242C3BCE-C095-4C3E-A68F-B947F7F6E7F0}"/>
    <pc:docChg chg="custSel modSld modMainMaster">
      <pc:chgData name="Dan Suciu" userId="10bb65c167223f43" providerId="LiveId" clId="{242C3BCE-C095-4C3E-A68F-B947F7F6E7F0}" dt="2022-04-26T06:11:29.396" v="42" actId="478"/>
      <pc:docMkLst>
        <pc:docMk/>
      </pc:docMkLst>
      <pc:sldChg chg="delSp mod">
        <pc:chgData name="Dan Suciu" userId="10bb65c167223f43" providerId="LiveId" clId="{242C3BCE-C095-4C3E-A68F-B947F7F6E7F0}" dt="2022-04-26T06:10:11.887" v="9" actId="478"/>
        <pc:sldMkLst>
          <pc:docMk/>
          <pc:sldMk cId="0" sldId="282"/>
        </pc:sldMkLst>
        <pc:spChg chg="del">
          <ac:chgData name="Dan Suciu" userId="10bb65c167223f43" providerId="LiveId" clId="{242C3BCE-C095-4C3E-A68F-B947F7F6E7F0}" dt="2022-04-26T06:10:11.887" v="9" actId="478"/>
          <ac:spMkLst>
            <pc:docMk/>
            <pc:sldMk cId="0" sldId="282"/>
            <ac:spMk id="184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13.672" v="34" actId="478"/>
        <pc:sldMkLst>
          <pc:docMk/>
          <pc:sldMk cId="0" sldId="329"/>
        </pc:sldMkLst>
        <pc:spChg chg="del">
          <ac:chgData name="Dan Suciu" userId="10bb65c167223f43" providerId="LiveId" clId="{242C3BCE-C095-4C3E-A68F-B947F7F6E7F0}" dt="2022-04-26T06:11:13.672" v="34" actId="478"/>
          <ac:spMkLst>
            <pc:docMk/>
            <pc:sldMk cId="0" sldId="329"/>
            <ac:spMk id="7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13.653" v="10" actId="478"/>
        <pc:sldMkLst>
          <pc:docMk/>
          <pc:sldMk cId="0" sldId="330"/>
        </pc:sldMkLst>
        <pc:spChg chg="del">
          <ac:chgData name="Dan Suciu" userId="10bb65c167223f43" providerId="LiveId" clId="{242C3BCE-C095-4C3E-A68F-B947F7F6E7F0}" dt="2022-04-26T06:10:13.653" v="10" actId="478"/>
          <ac:spMkLst>
            <pc:docMk/>
            <pc:sldMk cId="0" sldId="330"/>
            <ac:spMk id="5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16.105" v="11" actId="478"/>
        <pc:sldMkLst>
          <pc:docMk/>
          <pc:sldMk cId="0" sldId="331"/>
        </pc:sldMkLst>
        <pc:spChg chg="del">
          <ac:chgData name="Dan Suciu" userId="10bb65c167223f43" providerId="LiveId" clId="{242C3BCE-C095-4C3E-A68F-B947F7F6E7F0}" dt="2022-04-26T06:10:16.105" v="11" actId="478"/>
          <ac:spMkLst>
            <pc:docMk/>
            <pc:sldMk cId="0" sldId="331"/>
            <ac:spMk id="5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18.600" v="12" actId="478"/>
        <pc:sldMkLst>
          <pc:docMk/>
          <pc:sldMk cId="0" sldId="332"/>
        </pc:sldMkLst>
        <pc:spChg chg="del">
          <ac:chgData name="Dan Suciu" userId="10bb65c167223f43" providerId="LiveId" clId="{242C3BCE-C095-4C3E-A68F-B947F7F6E7F0}" dt="2022-04-26T06:10:18.600" v="12" actId="478"/>
          <ac:spMkLst>
            <pc:docMk/>
            <pc:sldMk cId="0" sldId="332"/>
            <ac:spMk id="56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20.392" v="13" actId="478"/>
        <pc:sldMkLst>
          <pc:docMk/>
          <pc:sldMk cId="0" sldId="333"/>
        </pc:sldMkLst>
        <pc:spChg chg="del">
          <ac:chgData name="Dan Suciu" userId="10bb65c167223f43" providerId="LiveId" clId="{242C3BCE-C095-4C3E-A68F-B947F7F6E7F0}" dt="2022-04-26T06:10:20.392" v="13" actId="478"/>
          <ac:spMkLst>
            <pc:docMk/>
            <pc:sldMk cId="0" sldId="333"/>
            <ac:spMk id="16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22.740" v="14" actId="478"/>
        <pc:sldMkLst>
          <pc:docMk/>
          <pc:sldMk cId="0" sldId="334"/>
        </pc:sldMkLst>
        <pc:spChg chg="del">
          <ac:chgData name="Dan Suciu" userId="10bb65c167223f43" providerId="LiveId" clId="{242C3BCE-C095-4C3E-A68F-B947F7F6E7F0}" dt="2022-04-26T06:10:22.740" v="14" actId="478"/>
          <ac:spMkLst>
            <pc:docMk/>
            <pc:sldMk cId="0" sldId="334"/>
            <ac:spMk id="5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25.060" v="15" actId="478"/>
        <pc:sldMkLst>
          <pc:docMk/>
          <pc:sldMk cId="0" sldId="335"/>
        </pc:sldMkLst>
        <pc:spChg chg="del">
          <ac:chgData name="Dan Suciu" userId="10bb65c167223f43" providerId="LiveId" clId="{242C3BCE-C095-4C3E-A68F-B947F7F6E7F0}" dt="2022-04-26T06:10:25.060" v="15" actId="478"/>
          <ac:spMkLst>
            <pc:docMk/>
            <pc:sldMk cId="0" sldId="335"/>
            <ac:spMk id="12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28.108" v="16" actId="478"/>
        <pc:sldMkLst>
          <pc:docMk/>
          <pc:sldMk cId="0" sldId="336"/>
        </pc:sldMkLst>
        <pc:spChg chg="del">
          <ac:chgData name="Dan Suciu" userId="10bb65c167223f43" providerId="LiveId" clId="{242C3BCE-C095-4C3E-A68F-B947F7F6E7F0}" dt="2022-04-26T06:10:28.108" v="16" actId="478"/>
          <ac:spMkLst>
            <pc:docMk/>
            <pc:sldMk cId="0" sldId="336"/>
            <ac:spMk id="8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30.908" v="17" actId="478"/>
        <pc:sldMkLst>
          <pc:docMk/>
          <pc:sldMk cId="0" sldId="337"/>
        </pc:sldMkLst>
        <pc:spChg chg="del">
          <ac:chgData name="Dan Suciu" userId="10bb65c167223f43" providerId="LiveId" clId="{242C3BCE-C095-4C3E-A68F-B947F7F6E7F0}" dt="2022-04-26T06:10:30.908" v="17" actId="478"/>
          <ac:spMkLst>
            <pc:docMk/>
            <pc:sldMk cId="0" sldId="337"/>
            <ac:spMk id="30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34.638" v="18" actId="478"/>
        <pc:sldMkLst>
          <pc:docMk/>
          <pc:sldMk cId="0" sldId="338"/>
        </pc:sldMkLst>
        <pc:spChg chg="del">
          <ac:chgData name="Dan Suciu" userId="10bb65c167223f43" providerId="LiveId" clId="{242C3BCE-C095-4C3E-A68F-B947F7F6E7F0}" dt="2022-04-26T06:10:34.638" v="18" actId="478"/>
          <ac:spMkLst>
            <pc:docMk/>
            <pc:sldMk cId="0" sldId="338"/>
            <ac:spMk id="15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36.628" v="19" actId="478"/>
        <pc:sldMkLst>
          <pc:docMk/>
          <pc:sldMk cId="0" sldId="339"/>
        </pc:sldMkLst>
        <pc:spChg chg="del">
          <ac:chgData name="Dan Suciu" userId="10bb65c167223f43" providerId="LiveId" clId="{242C3BCE-C095-4C3E-A68F-B947F7F6E7F0}" dt="2022-04-26T06:10:36.628" v="19" actId="478"/>
          <ac:spMkLst>
            <pc:docMk/>
            <pc:sldMk cId="0" sldId="339"/>
            <ac:spMk id="5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38.373" v="20" actId="478"/>
        <pc:sldMkLst>
          <pc:docMk/>
          <pc:sldMk cId="0" sldId="340"/>
        </pc:sldMkLst>
        <pc:spChg chg="del">
          <ac:chgData name="Dan Suciu" userId="10bb65c167223f43" providerId="LiveId" clId="{242C3BCE-C095-4C3E-A68F-B947F7F6E7F0}" dt="2022-04-26T06:10:38.373" v="20" actId="478"/>
          <ac:spMkLst>
            <pc:docMk/>
            <pc:sldMk cId="0" sldId="340"/>
            <ac:spMk id="48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40.188" v="21" actId="478"/>
        <pc:sldMkLst>
          <pc:docMk/>
          <pc:sldMk cId="0" sldId="341"/>
        </pc:sldMkLst>
        <pc:spChg chg="del">
          <ac:chgData name="Dan Suciu" userId="10bb65c167223f43" providerId="LiveId" clId="{242C3BCE-C095-4C3E-A68F-B947F7F6E7F0}" dt="2022-04-26T06:10:40.188" v="21" actId="478"/>
          <ac:spMkLst>
            <pc:docMk/>
            <pc:sldMk cId="0" sldId="341"/>
            <ac:spMk id="231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42.460" v="22" actId="478"/>
        <pc:sldMkLst>
          <pc:docMk/>
          <pc:sldMk cId="0" sldId="342"/>
        </pc:sldMkLst>
        <pc:spChg chg="del">
          <ac:chgData name="Dan Suciu" userId="10bb65c167223f43" providerId="LiveId" clId="{242C3BCE-C095-4C3E-A68F-B947F7F6E7F0}" dt="2022-04-26T06:10:42.460" v="22" actId="478"/>
          <ac:spMkLst>
            <pc:docMk/>
            <pc:sldMk cId="0" sldId="342"/>
            <ac:spMk id="429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51.788" v="25" actId="478"/>
        <pc:sldMkLst>
          <pc:docMk/>
          <pc:sldMk cId="0" sldId="343"/>
        </pc:sldMkLst>
        <pc:spChg chg="del">
          <ac:chgData name="Dan Suciu" userId="10bb65c167223f43" providerId="LiveId" clId="{242C3BCE-C095-4C3E-A68F-B947F7F6E7F0}" dt="2022-04-26T06:10:51.788" v="25" actId="478"/>
          <ac:spMkLst>
            <pc:docMk/>
            <pc:sldMk cId="0" sldId="343"/>
            <ac:spMk id="32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56.116" v="26" actId="478"/>
        <pc:sldMkLst>
          <pc:docMk/>
          <pc:sldMk cId="0" sldId="344"/>
        </pc:sldMkLst>
        <pc:spChg chg="del">
          <ac:chgData name="Dan Suciu" userId="10bb65c167223f43" providerId="LiveId" clId="{242C3BCE-C095-4C3E-A68F-B947F7F6E7F0}" dt="2022-04-26T06:10:56.116" v="26" actId="478"/>
          <ac:spMkLst>
            <pc:docMk/>
            <pc:sldMk cId="0" sldId="344"/>
            <ac:spMk id="296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58.664" v="27" actId="478"/>
        <pc:sldMkLst>
          <pc:docMk/>
          <pc:sldMk cId="0" sldId="345"/>
        </pc:sldMkLst>
        <pc:spChg chg="del">
          <ac:chgData name="Dan Suciu" userId="10bb65c167223f43" providerId="LiveId" clId="{242C3BCE-C095-4C3E-A68F-B947F7F6E7F0}" dt="2022-04-26T06:10:58.664" v="27" actId="478"/>
          <ac:spMkLst>
            <pc:docMk/>
            <pc:sldMk cId="0" sldId="345"/>
            <ac:spMk id="5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00.487" v="28" actId="478"/>
        <pc:sldMkLst>
          <pc:docMk/>
          <pc:sldMk cId="0" sldId="346"/>
        </pc:sldMkLst>
        <pc:spChg chg="del">
          <ac:chgData name="Dan Suciu" userId="10bb65c167223f43" providerId="LiveId" clId="{242C3BCE-C095-4C3E-A68F-B947F7F6E7F0}" dt="2022-04-26T06:11:00.487" v="28" actId="478"/>
          <ac:spMkLst>
            <pc:docMk/>
            <pc:sldMk cId="0" sldId="346"/>
            <ac:spMk id="67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02.352" v="29" actId="478"/>
        <pc:sldMkLst>
          <pc:docMk/>
          <pc:sldMk cId="0" sldId="347"/>
        </pc:sldMkLst>
        <pc:spChg chg="del">
          <ac:chgData name="Dan Suciu" userId="10bb65c167223f43" providerId="LiveId" clId="{242C3BCE-C095-4C3E-A68F-B947F7F6E7F0}" dt="2022-04-26T06:11:02.352" v="29" actId="478"/>
          <ac:spMkLst>
            <pc:docMk/>
            <pc:sldMk cId="0" sldId="347"/>
            <ac:spMk id="59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04.319" v="30" actId="478"/>
        <pc:sldMkLst>
          <pc:docMk/>
          <pc:sldMk cId="0" sldId="348"/>
        </pc:sldMkLst>
        <pc:spChg chg="del">
          <ac:chgData name="Dan Suciu" userId="10bb65c167223f43" providerId="LiveId" clId="{242C3BCE-C095-4C3E-A68F-B947F7F6E7F0}" dt="2022-04-26T06:11:04.319" v="30" actId="478"/>
          <ac:spMkLst>
            <pc:docMk/>
            <pc:sldMk cId="0" sldId="348"/>
            <ac:spMk id="27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06.303" v="31" actId="478"/>
        <pc:sldMkLst>
          <pc:docMk/>
          <pc:sldMk cId="0" sldId="349"/>
        </pc:sldMkLst>
        <pc:spChg chg="del">
          <ac:chgData name="Dan Suciu" userId="10bb65c167223f43" providerId="LiveId" clId="{242C3BCE-C095-4C3E-A68F-B947F7F6E7F0}" dt="2022-04-26T06:11:06.303" v="31" actId="478"/>
          <ac:spMkLst>
            <pc:docMk/>
            <pc:sldMk cId="0" sldId="349"/>
            <ac:spMk id="5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08.216" v="32" actId="478"/>
        <pc:sldMkLst>
          <pc:docMk/>
          <pc:sldMk cId="0" sldId="350"/>
        </pc:sldMkLst>
        <pc:spChg chg="del">
          <ac:chgData name="Dan Suciu" userId="10bb65c167223f43" providerId="LiveId" clId="{242C3BCE-C095-4C3E-A68F-B947F7F6E7F0}" dt="2022-04-26T06:11:08.216" v="32" actId="478"/>
          <ac:spMkLst>
            <pc:docMk/>
            <pc:sldMk cId="0" sldId="350"/>
            <ac:spMk id="49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10.576" v="33" actId="478"/>
        <pc:sldMkLst>
          <pc:docMk/>
          <pc:sldMk cId="0" sldId="351"/>
        </pc:sldMkLst>
        <pc:spChg chg="del">
          <ac:chgData name="Dan Suciu" userId="10bb65c167223f43" providerId="LiveId" clId="{242C3BCE-C095-4C3E-A68F-B947F7F6E7F0}" dt="2022-04-26T06:11:10.576" v="33" actId="478"/>
          <ac:spMkLst>
            <pc:docMk/>
            <pc:sldMk cId="0" sldId="351"/>
            <ac:spMk id="66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44.228" v="23" actId="478"/>
        <pc:sldMkLst>
          <pc:docMk/>
          <pc:sldMk cId="0" sldId="352"/>
        </pc:sldMkLst>
        <pc:spChg chg="del">
          <ac:chgData name="Dan Suciu" userId="10bb65c167223f43" providerId="LiveId" clId="{242C3BCE-C095-4C3E-A68F-B947F7F6E7F0}" dt="2022-04-26T06:10:44.228" v="23" actId="478"/>
          <ac:spMkLst>
            <pc:docMk/>
            <pc:sldMk cId="0" sldId="352"/>
            <ac:spMk id="408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46.292" v="24" actId="478"/>
        <pc:sldMkLst>
          <pc:docMk/>
          <pc:sldMk cId="0" sldId="353"/>
        </pc:sldMkLst>
        <pc:spChg chg="del">
          <ac:chgData name="Dan Suciu" userId="10bb65c167223f43" providerId="LiveId" clId="{242C3BCE-C095-4C3E-A68F-B947F7F6E7F0}" dt="2022-04-26T06:10:46.292" v="24" actId="478"/>
          <ac:spMkLst>
            <pc:docMk/>
            <pc:sldMk cId="0" sldId="353"/>
            <ac:spMk id="408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21.741" v="37" actId="478"/>
        <pc:sldMkLst>
          <pc:docMk/>
          <pc:sldMk cId="0" sldId="354"/>
        </pc:sldMkLst>
        <pc:spChg chg="del">
          <ac:chgData name="Dan Suciu" userId="10bb65c167223f43" providerId="LiveId" clId="{242C3BCE-C095-4C3E-A68F-B947F7F6E7F0}" dt="2022-04-26T06:11:21.741" v="37" actId="478"/>
          <ac:spMkLst>
            <pc:docMk/>
            <pc:sldMk cId="0" sldId="354"/>
            <ac:spMk id="20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15.960" v="35" actId="478"/>
        <pc:sldMkLst>
          <pc:docMk/>
          <pc:sldMk cId="0" sldId="355"/>
        </pc:sldMkLst>
        <pc:spChg chg="del">
          <ac:chgData name="Dan Suciu" userId="10bb65c167223f43" providerId="LiveId" clId="{242C3BCE-C095-4C3E-A68F-B947F7F6E7F0}" dt="2022-04-26T06:11:15.960" v="35" actId="478"/>
          <ac:spMkLst>
            <pc:docMk/>
            <pc:sldMk cId="0" sldId="355"/>
            <ac:spMk id="7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17.752" v="36" actId="478"/>
        <pc:sldMkLst>
          <pc:docMk/>
          <pc:sldMk cId="0" sldId="356"/>
        </pc:sldMkLst>
        <pc:spChg chg="del">
          <ac:chgData name="Dan Suciu" userId="10bb65c167223f43" providerId="LiveId" clId="{242C3BCE-C095-4C3E-A68F-B947F7F6E7F0}" dt="2022-04-26T06:11:17.752" v="36" actId="478"/>
          <ac:spMkLst>
            <pc:docMk/>
            <pc:sldMk cId="0" sldId="356"/>
            <ac:spMk id="6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23.328" v="38" actId="478"/>
        <pc:sldMkLst>
          <pc:docMk/>
          <pc:sldMk cId="0" sldId="357"/>
        </pc:sldMkLst>
        <pc:spChg chg="del">
          <ac:chgData name="Dan Suciu" userId="10bb65c167223f43" providerId="LiveId" clId="{242C3BCE-C095-4C3E-A68F-B947F7F6E7F0}" dt="2022-04-26T06:11:23.328" v="38" actId="478"/>
          <ac:spMkLst>
            <pc:docMk/>
            <pc:sldMk cId="0" sldId="357"/>
            <ac:spMk id="7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24.832" v="39" actId="478"/>
        <pc:sldMkLst>
          <pc:docMk/>
          <pc:sldMk cId="0" sldId="358"/>
        </pc:sldMkLst>
        <pc:spChg chg="del">
          <ac:chgData name="Dan Suciu" userId="10bb65c167223f43" providerId="LiveId" clId="{242C3BCE-C095-4C3E-A68F-B947F7F6E7F0}" dt="2022-04-26T06:11:24.832" v="39" actId="478"/>
          <ac:spMkLst>
            <pc:docMk/>
            <pc:sldMk cId="0" sldId="358"/>
            <ac:spMk id="7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26.372" v="40" actId="478"/>
        <pc:sldMkLst>
          <pc:docMk/>
          <pc:sldMk cId="0" sldId="359"/>
        </pc:sldMkLst>
        <pc:spChg chg="del">
          <ac:chgData name="Dan Suciu" userId="10bb65c167223f43" providerId="LiveId" clId="{242C3BCE-C095-4C3E-A68F-B947F7F6E7F0}" dt="2022-04-26T06:11:26.372" v="40" actId="478"/>
          <ac:spMkLst>
            <pc:docMk/>
            <pc:sldMk cId="0" sldId="359"/>
            <ac:spMk id="7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27.908" v="41" actId="478"/>
        <pc:sldMkLst>
          <pc:docMk/>
          <pc:sldMk cId="0" sldId="360"/>
        </pc:sldMkLst>
        <pc:spChg chg="del">
          <ac:chgData name="Dan Suciu" userId="10bb65c167223f43" providerId="LiveId" clId="{242C3BCE-C095-4C3E-A68F-B947F7F6E7F0}" dt="2022-04-26T06:11:27.908" v="41" actId="478"/>
          <ac:spMkLst>
            <pc:docMk/>
            <pc:sldMk cId="0" sldId="360"/>
            <ac:spMk id="7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29.396" v="42" actId="478"/>
        <pc:sldMkLst>
          <pc:docMk/>
          <pc:sldMk cId="0" sldId="361"/>
        </pc:sldMkLst>
        <pc:spChg chg="del">
          <ac:chgData name="Dan Suciu" userId="10bb65c167223f43" providerId="LiveId" clId="{242C3BCE-C095-4C3E-A68F-B947F7F6E7F0}" dt="2022-04-26T06:11:29.396" v="42" actId="478"/>
          <ac:spMkLst>
            <pc:docMk/>
            <pc:sldMk cId="0" sldId="361"/>
            <ac:spMk id="7" creationId="{00000000-0000-0000-0000-000000000000}"/>
          </ac:spMkLst>
        </pc:spChg>
      </pc:sldChg>
      <pc:sldMasterChg chg="delSp mod setBg modSldLayout">
        <pc:chgData name="Dan Suciu" userId="10bb65c167223f43" providerId="LiveId" clId="{242C3BCE-C095-4C3E-A68F-B947F7F6E7F0}" dt="2022-04-26T06:10:05.912" v="8" actId="478"/>
        <pc:sldMasterMkLst>
          <pc:docMk/>
          <pc:sldMasterMk cId="0" sldId="2147483651"/>
        </pc:sldMasterMkLst>
        <pc:spChg chg="del">
          <ac:chgData name="Dan Suciu" userId="10bb65c167223f43" providerId="LiveId" clId="{242C3BCE-C095-4C3E-A68F-B947F7F6E7F0}" dt="2022-04-26T06:09:12.472" v="1" actId="478"/>
          <ac:spMkLst>
            <pc:docMk/>
            <pc:sldMasterMk cId="0" sldId="2147483651"/>
            <ac:spMk id="53316" creationId="{00000000-0000-0000-0000-000000000000}"/>
          </ac:spMkLst>
        </pc:spChg>
        <pc:spChg chg="del">
          <ac:chgData name="Dan Suciu" userId="10bb65c167223f43" providerId="LiveId" clId="{242C3BCE-C095-4C3E-A68F-B947F7F6E7F0}" dt="2022-04-26T06:09:13.697" v="2" actId="478"/>
          <ac:spMkLst>
            <pc:docMk/>
            <pc:sldMasterMk cId="0" sldId="2147483651"/>
            <ac:spMk id="53317" creationId="{00000000-0000-0000-0000-000000000000}"/>
          </ac:spMkLst>
        </pc:spChg>
        <pc:grpChg chg="del">
          <ac:chgData name="Dan Suciu" userId="10bb65c167223f43" providerId="LiveId" clId="{242C3BCE-C095-4C3E-A68F-B947F7F6E7F0}" dt="2022-04-26T06:09:09.115" v="0" actId="478"/>
          <ac:grpSpMkLst>
            <pc:docMk/>
            <pc:sldMasterMk cId="0" sldId="2147483651"/>
            <ac:grpSpMk id="53319" creationId="{00000000-0000-0000-0000-000000000000}"/>
          </ac:grpSpMkLst>
        </pc:grpChg>
        <pc:sldLayoutChg chg="delSp mod">
          <pc:chgData name="Dan Suciu" userId="10bb65c167223f43" providerId="LiveId" clId="{242C3BCE-C095-4C3E-A68F-B947F7F6E7F0}" dt="2022-04-26T06:09:20.870" v="5" actId="478"/>
          <pc:sldLayoutMkLst>
            <pc:docMk/>
            <pc:sldMasterMk cId="0" sldId="2147483651"/>
            <pc:sldLayoutMk cId="0" sldId="2147483652"/>
          </pc:sldLayoutMkLst>
          <pc:spChg chg="del">
            <ac:chgData name="Dan Suciu" userId="10bb65c167223f43" providerId="LiveId" clId="{242C3BCE-C095-4C3E-A68F-B947F7F6E7F0}" dt="2022-04-26T06:09:19.792" v="4" actId="478"/>
            <ac:spMkLst>
              <pc:docMk/>
              <pc:sldMasterMk cId="0" sldId="2147483651"/>
              <pc:sldLayoutMk cId="0" sldId="2147483652"/>
              <ac:spMk id="54341" creationId="{00000000-0000-0000-0000-000000000000}"/>
            </ac:spMkLst>
          </pc:spChg>
          <pc:spChg chg="del">
            <ac:chgData name="Dan Suciu" userId="10bb65c167223f43" providerId="LiveId" clId="{242C3BCE-C095-4C3E-A68F-B947F7F6E7F0}" dt="2022-04-26T06:09:20.870" v="5" actId="478"/>
            <ac:spMkLst>
              <pc:docMk/>
              <pc:sldMasterMk cId="0" sldId="2147483651"/>
              <pc:sldLayoutMk cId="0" sldId="2147483652"/>
              <ac:spMk id="54342" creationId="{00000000-0000-0000-0000-000000000000}"/>
            </ac:spMkLst>
          </pc:spChg>
          <pc:grpChg chg="del">
            <ac:chgData name="Dan Suciu" userId="10bb65c167223f43" providerId="LiveId" clId="{242C3BCE-C095-4C3E-A68F-B947F7F6E7F0}" dt="2022-04-26T06:09:16.553" v="3" actId="478"/>
            <ac:grpSpMkLst>
              <pc:docMk/>
              <pc:sldMasterMk cId="0" sldId="2147483651"/>
              <pc:sldLayoutMk cId="0" sldId="2147483652"/>
              <ac:grpSpMk id="54347" creationId="{00000000-0000-0000-0000-000000000000}"/>
            </ac:grpSpMkLst>
          </pc:grpChg>
        </pc:sldLayoutChg>
        <pc:sldLayoutChg chg="delSp modSp mod">
          <pc:chgData name="Dan Suciu" userId="10bb65c167223f43" providerId="LiveId" clId="{242C3BCE-C095-4C3E-A68F-B947F7F6E7F0}" dt="2022-04-26T06:10:05.912" v="8" actId="478"/>
          <pc:sldLayoutMkLst>
            <pc:docMk/>
            <pc:sldMasterMk cId="0" sldId="2147483651"/>
            <pc:sldLayoutMk cId="0" sldId="2147483657"/>
          </pc:sldLayoutMkLst>
          <pc:spChg chg="del mod">
            <ac:chgData name="Dan Suciu" userId="10bb65c167223f43" providerId="LiveId" clId="{242C3BCE-C095-4C3E-A68F-B947F7F6E7F0}" dt="2022-04-26T06:10:05.912" v="8" actId="478"/>
            <ac:spMkLst>
              <pc:docMk/>
              <pc:sldMasterMk cId="0" sldId="2147483651"/>
              <pc:sldLayoutMk cId="0" sldId="2147483657"/>
              <ac:spMk id="3" creationId="{00000000-0000-0000-0000-000000000000}"/>
            </ac:spMkLst>
          </pc:spChg>
          <pc:spChg chg="del">
            <ac:chgData name="Dan Suciu" userId="10bb65c167223f43" providerId="LiveId" clId="{242C3BCE-C095-4C3E-A68F-B947F7F6E7F0}" dt="2022-04-26T06:10:05.912" v="8" actId="478"/>
            <ac:spMkLst>
              <pc:docMk/>
              <pc:sldMasterMk cId="0" sldId="2147483651"/>
              <pc:sldLayoutMk cId="0" sldId="2147483657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0BD3C5-87BE-4F9D-9113-ABCA4FB7FB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08AAB4-E6E4-428C-A9AE-2D22ABA900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7" name="Rectangle 65"/>
          <p:cNvSpPr>
            <a:spLocks noChangeArrowheads="1"/>
          </p:cNvSpPr>
          <p:nvPr/>
        </p:nvSpPr>
        <p:spPr bwMode="auto">
          <a:xfrm>
            <a:off x="381000" y="1143000"/>
            <a:ext cx="67214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bg-BG"/>
          </a:p>
        </p:txBody>
      </p:sp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86200" y="2743200"/>
            <a:ext cx="4437063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14400" y="62865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Systems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6A95BD-5AC9-4440-B88A-5B1CFCAD5F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9913" y="381000"/>
            <a:ext cx="21034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6157913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14400" y="62865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Systems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BE0CD19-74E9-4B4C-8921-4372EACDBF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56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53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290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59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73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392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2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14400" y="62865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Systems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AB90261-93B0-4A20-9F85-F414BA7C45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450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730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07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14400" y="62865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Systems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3E1DE72-B673-4811-A4C5-919466042D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2865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17B9664-AB3E-4906-B803-F1A3166C06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14400" y="62865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Systems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CE4ABE-E333-47A0-9E90-344A4121CD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914400" y="62865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Systems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843607-6F28-43E0-8BC7-377EF50B0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2865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711AE7-94B3-490B-AC4B-4635075B24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2865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FF523A-370D-4942-8AE7-54287C2546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13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62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3314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99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8093901" y="4870691"/>
            <a:ext cx="865553" cy="1177528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  <a:defRPr/>
            </a:pPr>
            <a:r>
              <a:rPr lang="en-US" altLang="en-US" sz="7200" dirty="0">
                <a:solidFill>
                  <a:srgbClr val="4472C4"/>
                </a:solidFill>
                <a:latin typeface="Calibri Light" panose="020F0302020204030204"/>
              </a:rPr>
              <a:t>12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889" y="2228851"/>
            <a:ext cx="5714111" cy="75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defTabSz="685800">
              <a:spcBef>
                <a:spcPct val="0"/>
              </a:spcBef>
              <a:buClrTx/>
              <a:buSzTx/>
              <a:buNone/>
              <a:defRPr/>
            </a:pPr>
            <a:r>
              <a:rPr lang="ro-RO" altLang="en-US" sz="3300" dirty="0" err="1">
                <a:solidFill>
                  <a:srgbClr val="4472C4"/>
                </a:solidFill>
                <a:cs typeface="Arial" panose="020B0604020202020204" pitchFamily="34" charset="0"/>
              </a:rPr>
              <a:t>Spatial</a:t>
            </a:r>
            <a:r>
              <a:rPr lang="ro-RO" altLang="en-US" sz="3300" dirty="0">
                <a:solidFill>
                  <a:srgbClr val="4472C4"/>
                </a:solidFill>
                <a:cs typeface="Arial" panose="020B0604020202020204" pitchFamily="34" charset="0"/>
              </a:rPr>
              <a:t> </a:t>
            </a:r>
            <a:r>
              <a:rPr lang="ro-RO" altLang="en-US" sz="3300">
                <a:solidFill>
                  <a:srgbClr val="4472C4"/>
                </a:solidFill>
                <a:cs typeface="Arial" panose="020B0604020202020204" pitchFamily="34" charset="0"/>
              </a:rPr>
              <a:t>Data Management</a:t>
            </a:r>
            <a:endParaRPr lang="ro-RO" altLang="en-US" sz="3300" dirty="0">
              <a:solidFill>
                <a:srgbClr val="4472C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Index Support for Spatial Queries</a:t>
            </a:r>
            <a:endParaRPr lang="bg-BG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168400"/>
            <a:ext cx="8458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</a:t>
            </a:r>
            <a:r>
              <a:rPr lang="bg-BG" sz="2800"/>
              <a:t>Conventional index structures such as B-trees are not designed</a:t>
            </a:r>
            <a:r>
              <a:rPr lang="en-US" sz="2800"/>
              <a:t> </a:t>
            </a:r>
            <a:r>
              <a:rPr lang="bg-BG" sz="2800"/>
              <a:t>to support spatial queries</a:t>
            </a:r>
          </a:p>
          <a:p>
            <a:pPr marL="749300" lvl="1" indent="-177800"/>
            <a:r>
              <a:rPr lang="bg-BG" sz="2400"/>
              <a:t> Group objects only along one dimension</a:t>
            </a:r>
          </a:p>
          <a:p>
            <a:pPr marL="749300" lvl="1" indent="-177800"/>
            <a:r>
              <a:rPr lang="bg-BG" sz="2400"/>
              <a:t> Do not preserve spatial proximity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</a:t>
            </a:r>
            <a:r>
              <a:rPr lang="bg-BG" sz="2800"/>
              <a:t>E.g. nearest neighbor query:</a:t>
            </a:r>
          </a:p>
          <a:p>
            <a:pPr marL="228600" indent="-228600"/>
            <a:r>
              <a:rPr lang="en-US" sz="2800"/>
              <a:t>	</a:t>
            </a:r>
            <a:r>
              <a:rPr lang="bg-BG" sz="2800"/>
              <a:t>Nearest neighbor of Q is typically not the nearest neighbor in any single</a:t>
            </a:r>
            <a:r>
              <a:rPr lang="en-US" sz="2800"/>
              <a:t> </a:t>
            </a:r>
            <a:r>
              <a:rPr lang="bg-BG" sz="2800"/>
              <a:t>dimension</a:t>
            </a:r>
          </a:p>
        </p:txBody>
      </p:sp>
      <p:sp>
        <p:nvSpPr>
          <p:cNvPr id="330756" name="Line 4"/>
          <p:cNvSpPr>
            <a:spLocks noChangeShapeType="1"/>
          </p:cNvSpPr>
          <p:nvPr/>
        </p:nvSpPr>
        <p:spPr bwMode="auto">
          <a:xfrm flipV="1">
            <a:off x="1371600" y="4572000"/>
            <a:ext cx="0" cy="1828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0757" name="Line 5"/>
          <p:cNvSpPr>
            <a:spLocks noChangeShapeType="1"/>
          </p:cNvSpPr>
          <p:nvPr/>
        </p:nvSpPr>
        <p:spPr bwMode="auto">
          <a:xfrm>
            <a:off x="1219200" y="6248400"/>
            <a:ext cx="342900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0758" name="Oval 6"/>
          <p:cNvSpPr>
            <a:spLocks noChangeArrowheads="1"/>
          </p:cNvSpPr>
          <p:nvPr/>
        </p:nvSpPr>
        <p:spPr bwMode="auto">
          <a:xfrm>
            <a:off x="1752600" y="5130800"/>
            <a:ext cx="76200" cy="762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4419600" y="6172200"/>
            <a:ext cx="315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x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1066800" y="4419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y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0761" name="Text Box 9"/>
          <p:cNvSpPr txBox="1">
            <a:spLocks noChangeArrowheads="1"/>
          </p:cNvSpPr>
          <p:nvPr/>
        </p:nvSpPr>
        <p:spPr bwMode="auto">
          <a:xfrm>
            <a:off x="2514600" y="5486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A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0762" name="Text Box 10"/>
          <p:cNvSpPr txBox="1">
            <a:spLocks noChangeArrowheads="1"/>
          </p:cNvSpPr>
          <p:nvPr/>
        </p:nvSpPr>
        <p:spPr bwMode="auto">
          <a:xfrm>
            <a:off x="2841625" y="58134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B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0763" name="Text Box 11"/>
          <p:cNvSpPr txBox="1">
            <a:spLocks noChangeArrowheads="1"/>
          </p:cNvSpPr>
          <p:nvPr/>
        </p:nvSpPr>
        <p:spPr bwMode="auto">
          <a:xfrm>
            <a:off x="2752725" y="4991100"/>
            <a:ext cx="384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Q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0764" name="Text Box 12"/>
          <p:cNvSpPr txBox="1">
            <a:spLocks noChangeArrowheads="1"/>
          </p:cNvSpPr>
          <p:nvPr/>
        </p:nvSpPr>
        <p:spPr bwMode="auto">
          <a:xfrm>
            <a:off x="1752600" y="4905375"/>
            <a:ext cx="36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C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0765" name="Text Box 13"/>
          <p:cNvSpPr txBox="1">
            <a:spLocks noChangeArrowheads="1"/>
          </p:cNvSpPr>
          <p:nvPr/>
        </p:nvSpPr>
        <p:spPr bwMode="auto">
          <a:xfrm>
            <a:off x="1828800" y="52292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D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0766" name="Text Box 14"/>
          <p:cNvSpPr txBox="1">
            <a:spLocks noChangeArrowheads="1"/>
          </p:cNvSpPr>
          <p:nvPr/>
        </p:nvSpPr>
        <p:spPr bwMode="auto">
          <a:xfrm>
            <a:off x="2171700" y="4581525"/>
            <a:ext cx="847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nn(Q)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0767" name="Oval 15"/>
          <p:cNvSpPr>
            <a:spLocks noChangeArrowheads="1"/>
          </p:cNvSpPr>
          <p:nvPr/>
        </p:nvSpPr>
        <p:spPr bwMode="auto">
          <a:xfrm>
            <a:off x="2844800" y="6019800"/>
            <a:ext cx="76200" cy="762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68" name="Oval 16"/>
          <p:cNvSpPr>
            <a:spLocks noChangeArrowheads="1"/>
          </p:cNvSpPr>
          <p:nvPr/>
        </p:nvSpPr>
        <p:spPr bwMode="auto">
          <a:xfrm>
            <a:off x="2692400" y="5791200"/>
            <a:ext cx="76200" cy="762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69" name="Oval 17"/>
          <p:cNvSpPr>
            <a:spLocks noChangeArrowheads="1"/>
          </p:cNvSpPr>
          <p:nvPr/>
        </p:nvSpPr>
        <p:spPr bwMode="auto">
          <a:xfrm>
            <a:off x="2057400" y="5943600"/>
            <a:ext cx="76200" cy="762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70" name="Oval 18"/>
          <p:cNvSpPr>
            <a:spLocks noChangeArrowheads="1"/>
          </p:cNvSpPr>
          <p:nvPr/>
        </p:nvSpPr>
        <p:spPr bwMode="auto">
          <a:xfrm>
            <a:off x="1828800" y="5283200"/>
            <a:ext cx="76200" cy="762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71" name="Oval 19"/>
          <p:cNvSpPr>
            <a:spLocks noChangeArrowheads="1"/>
          </p:cNvSpPr>
          <p:nvPr/>
        </p:nvSpPr>
        <p:spPr bwMode="auto">
          <a:xfrm>
            <a:off x="4038600" y="5486400"/>
            <a:ext cx="76200" cy="762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72" name="Oval 20"/>
          <p:cNvSpPr>
            <a:spLocks noChangeArrowheads="1"/>
          </p:cNvSpPr>
          <p:nvPr/>
        </p:nvSpPr>
        <p:spPr bwMode="auto">
          <a:xfrm>
            <a:off x="3429000" y="4572000"/>
            <a:ext cx="76200" cy="762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75" name="Oval 23"/>
          <p:cNvSpPr>
            <a:spLocks noChangeArrowheads="1"/>
          </p:cNvSpPr>
          <p:nvPr/>
        </p:nvSpPr>
        <p:spPr bwMode="auto">
          <a:xfrm>
            <a:off x="2743200" y="5181600"/>
            <a:ext cx="76200" cy="762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76" name="Oval 24"/>
          <p:cNvSpPr>
            <a:spLocks noChangeArrowheads="1"/>
          </p:cNvSpPr>
          <p:nvPr/>
        </p:nvSpPr>
        <p:spPr bwMode="auto">
          <a:xfrm>
            <a:off x="2514600" y="4953000"/>
            <a:ext cx="76200" cy="762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77" name="Line 25"/>
          <p:cNvSpPr>
            <a:spLocks noChangeShapeType="1"/>
          </p:cNvSpPr>
          <p:nvPr/>
        </p:nvSpPr>
        <p:spPr bwMode="auto">
          <a:xfrm>
            <a:off x="2781300" y="5257800"/>
            <a:ext cx="0" cy="990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0781" name="Line 29"/>
          <p:cNvSpPr>
            <a:spLocks noChangeShapeType="1"/>
          </p:cNvSpPr>
          <p:nvPr/>
        </p:nvSpPr>
        <p:spPr bwMode="auto">
          <a:xfrm flipH="1">
            <a:off x="2552700" y="5029200"/>
            <a:ext cx="0" cy="12192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0782" name="Line 30"/>
          <p:cNvSpPr>
            <a:spLocks noChangeShapeType="1"/>
          </p:cNvSpPr>
          <p:nvPr/>
        </p:nvSpPr>
        <p:spPr bwMode="auto">
          <a:xfrm rot="5400000" flipH="1">
            <a:off x="2057400" y="4543425"/>
            <a:ext cx="0" cy="1371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0783" name="Line 31"/>
          <p:cNvSpPr>
            <a:spLocks noChangeShapeType="1"/>
          </p:cNvSpPr>
          <p:nvPr/>
        </p:nvSpPr>
        <p:spPr bwMode="auto">
          <a:xfrm rot="-5400000" flipH="1" flipV="1">
            <a:off x="1943100" y="4410075"/>
            <a:ext cx="0" cy="11430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0784" name="Rectangle 32"/>
          <p:cNvSpPr>
            <a:spLocks noChangeArrowheads="1"/>
          </p:cNvSpPr>
          <p:nvPr/>
        </p:nvSpPr>
        <p:spPr bwMode="auto">
          <a:xfrm>
            <a:off x="4876800" y="5013325"/>
            <a:ext cx="426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bg-BG" sz="2000">
                <a:solidFill>
                  <a:schemeClr val="tx2"/>
                </a:solidFill>
                <a:latin typeface="Book Antiqua" pitchFamily="18" charset="0"/>
              </a:rPr>
              <a:t>A and B closer in the X dimension;</a:t>
            </a:r>
          </a:p>
          <a:p>
            <a:r>
              <a:rPr lang="bg-BG" sz="2000">
                <a:solidFill>
                  <a:schemeClr val="tx2"/>
                </a:solidFill>
                <a:latin typeface="Book Antiqua" pitchFamily="18" charset="0"/>
              </a:rPr>
              <a:t>C and D closer in the Y dimension.</a:t>
            </a:r>
          </a:p>
        </p:txBody>
      </p:sp>
      <p:sp>
        <p:nvSpPr>
          <p:cNvPr id="330785" name="Line 33"/>
          <p:cNvSpPr>
            <a:spLocks noChangeShapeType="1"/>
          </p:cNvSpPr>
          <p:nvPr/>
        </p:nvSpPr>
        <p:spPr bwMode="auto">
          <a:xfrm flipH="1" flipV="1">
            <a:off x="2590800" y="5029200"/>
            <a:ext cx="152400" cy="15240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Index Support for Spatial Queries (cont)</a:t>
            </a:r>
            <a:endParaRPr lang="bg-BG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171575"/>
            <a:ext cx="8458200" cy="5181600"/>
          </a:xfrm>
          <a:noFill/>
          <a:ln/>
        </p:spPr>
        <p:txBody>
          <a:bodyPr/>
          <a:lstStyle/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400"/>
              <a:t> </a:t>
            </a:r>
            <a:r>
              <a:rPr lang="bg-BG" sz="2400"/>
              <a:t>Spatial index structures try to preserve spatial proximity</a:t>
            </a:r>
          </a:p>
          <a:p>
            <a:pPr marL="749300" lvl="1" indent="-177800">
              <a:lnSpc>
                <a:spcPct val="90000"/>
              </a:lnSpc>
            </a:pPr>
            <a:r>
              <a:rPr lang="bg-BG" sz="2400"/>
              <a:t> Group objects that are close to each other on the same data page</a:t>
            </a:r>
          </a:p>
          <a:p>
            <a:pPr marL="749300" lvl="1" indent="-177800">
              <a:lnSpc>
                <a:spcPct val="90000"/>
              </a:lnSpc>
            </a:pPr>
            <a:r>
              <a:rPr lang="bg-BG" sz="2400"/>
              <a:t> Problem: the number of bytes to store extended spatial objects</a:t>
            </a:r>
            <a:r>
              <a:rPr lang="en-US" sz="2400"/>
              <a:t> </a:t>
            </a:r>
            <a:r>
              <a:rPr lang="bg-BG" sz="2400"/>
              <a:t>(lines, polygons) varies</a:t>
            </a:r>
          </a:p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400"/>
              <a:t> </a:t>
            </a:r>
            <a:r>
              <a:rPr lang="bg-BG" sz="2400"/>
              <a:t>Solution:</a:t>
            </a:r>
          </a:p>
          <a:p>
            <a:pPr marL="749300" lvl="1" indent="-177800">
              <a:lnSpc>
                <a:spcPct val="90000"/>
              </a:lnSpc>
            </a:pPr>
            <a:r>
              <a:rPr lang="en-US" sz="2400"/>
              <a:t> </a:t>
            </a:r>
            <a:r>
              <a:rPr lang="bg-BG" sz="2400"/>
              <a:t>Store </a:t>
            </a:r>
            <a:r>
              <a:rPr lang="bg-BG" sz="2400" b="1" i="1"/>
              <a:t>Approximations </a:t>
            </a:r>
            <a:r>
              <a:rPr lang="bg-BG" sz="2400"/>
              <a:t>of spatial objects in the index structure,</a:t>
            </a:r>
            <a:r>
              <a:rPr lang="en-US" sz="2400"/>
              <a:t> </a:t>
            </a:r>
            <a:r>
              <a:rPr lang="bg-BG" sz="2400"/>
              <a:t>typically axis-parallel minimum bounding rectangles (MBR)</a:t>
            </a:r>
          </a:p>
          <a:p>
            <a:pPr marL="749300" lvl="1" indent="-177800">
              <a:lnSpc>
                <a:spcPct val="90000"/>
              </a:lnSpc>
            </a:pPr>
            <a:r>
              <a:rPr lang="en-US" sz="2400"/>
              <a:t> </a:t>
            </a:r>
            <a:r>
              <a:rPr lang="bg-BG" sz="2400"/>
              <a:t>Exact object representation (ER) stored separately; pointers to ER in the index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5181600" y="4953000"/>
            <a:ext cx="28194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782" name="Rectangle 6"/>
          <p:cNvSpPr>
            <a:spLocks noChangeArrowheads="1"/>
          </p:cNvSpPr>
          <p:nvPr/>
        </p:nvSpPr>
        <p:spPr bwMode="auto">
          <a:xfrm>
            <a:off x="5181600" y="6400800"/>
            <a:ext cx="27432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783" name="Text Box 7"/>
          <p:cNvSpPr txBox="1">
            <a:spLocks noChangeArrowheads="1"/>
          </p:cNvSpPr>
          <p:nvPr/>
        </p:nvSpPr>
        <p:spPr bwMode="auto">
          <a:xfrm>
            <a:off x="5181600" y="5886450"/>
            <a:ext cx="297180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chemeClr val="tx2"/>
                </a:solidFill>
                <a:latin typeface="Book Antiqua" pitchFamily="18" charset="0"/>
              </a:rPr>
              <a:t>…(</a:t>
            </a:r>
            <a:r>
              <a:rPr lang="en-US" sz="1400" b="1">
                <a:solidFill>
                  <a:srgbClr val="FF0000"/>
                </a:solidFill>
                <a:latin typeface="Book Antiqua" pitchFamily="18" charset="0"/>
              </a:rPr>
              <a:t>MBR</a:t>
            </a:r>
            <a:r>
              <a:rPr lang="en-US" sz="1400">
                <a:solidFill>
                  <a:schemeClr val="tx2"/>
                </a:solidFill>
                <a:latin typeface="Book Antiqua" pitchFamily="18" charset="0"/>
              </a:rPr>
              <a:t>, ,…) (MBR, ,…)…</a:t>
            </a:r>
            <a:endParaRPr lang="bg-BG" sz="1400">
              <a:solidFill>
                <a:schemeClr val="tx2"/>
              </a:solidFill>
              <a:latin typeface="Book Antiqua" pitchFamily="18" charset="0"/>
            </a:endParaRPr>
          </a:p>
        </p:txBody>
      </p:sp>
      <p:pic>
        <p:nvPicPr>
          <p:cNvPr id="33178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81250" y="5238750"/>
            <a:ext cx="1657350" cy="1524000"/>
          </a:xfrm>
          <a:prstGeom prst="rect">
            <a:avLst/>
          </a:prstGeom>
          <a:noFill/>
        </p:spPr>
      </p:pic>
      <p:sp>
        <p:nvSpPr>
          <p:cNvPr id="331785" name="Line 9"/>
          <p:cNvSpPr>
            <a:spLocks noChangeShapeType="1"/>
          </p:cNvSpPr>
          <p:nvPr/>
        </p:nvSpPr>
        <p:spPr bwMode="auto">
          <a:xfrm>
            <a:off x="5715000" y="6400800"/>
            <a:ext cx="0" cy="2286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1786" name="Line 10"/>
          <p:cNvSpPr>
            <a:spLocks noChangeShapeType="1"/>
          </p:cNvSpPr>
          <p:nvPr/>
        </p:nvSpPr>
        <p:spPr bwMode="auto">
          <a:xfrm>
            <a:off x="6286500" y="6400800"/>
            <a:ext cx="0" cy="2286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1787" name="Text Box 11"/>
          <p:cNvSpPr txBox="1">
            <a:spLocks noChangeArrowheads="1"/>
          </p:cNvSpPr>
          <p:nvPr/>
        </p:nvSpPr>
        <p:spPr bwMode="auto">
          <a:xfrm>
            <a:off x="5699125" y="6362700"/>
            <a:ext cx="62547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chemeClr val="tx2"/>
                </a:solidFill>
                <a:latin typeface="Book Antiqua" pitchFamily="18" charset="0"/>
              </a:rPr>
              <a:t>(</a:t>
            </a:r>
            <a:r>
              <a:rPr lang="en-US" sz="1400" b="1">
                <a:solidFill>
                  <a:schemeClr val="tx2"/>
                </a:solidFill>
                <a:latin typeface="Book Antiqua" pitchFamily="18" charset="0"/>
              </a:rPr>
              <a:t>ER</a:t>
            </a:r>
            <a:r>
              <a:rPr lang="en-US" sz="1400">
                <a:solidFill>
                  <a:schemeClr val="tx2"/>
                </a:solidFill>
                <a:latin typeface="Book Antiqua" pitchFamily="18" charset="0"/>
              </a:rPr>
              <a:t>)</a:t>
            </a:r>
            <a:endParaRPr lang="bg-BG" sz="14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1788" name="Line 12"/>
          <p:cNvSpPr>
            <a:spLocks noChangeShapeType="1"/>
          </p:cNvSpPr>
          <p:nvPr/>
        </p:nvSpPr>
        <p:spPr bwMode="auto">
          <a:xfrm flipH="1">
            <a:off x="6019800" y="6096000"/>
            <a:ext cx="76200" cy="3048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1789" name="Line 13"/>
          <p:cNvSpPr>
            <a:spLocks noChangeShapeType="1"/>
          </p:cNvSpPr>
          <p:nvPr/>
        </p:nvSpPr>
        <p:spPr bwMode="auto">
          <a:xfrm>
            <a:off x="6858000" y="6096000"/>
            <a:ext cx="228600" cy="381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1790" name="Text Box 14"/>
          <p:cNvSpPr txBox="1">
            <a:spLocks noChangeArrowheads="1"/>
          </p:cNvSpPr>
          <p:nvPr/>
        </p:nvSpPr>
        <p:spPr bwMode="auto">
          <a:xfrm>
            <a:off x="8077200" y="5334000"/>
            <a:ext cx="762000" cy="517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chemeClr val="tx2"/>
                </a:solidFill>
                <a:latin typeface="Book Antiqua" pitchFamily="18" charset="0"/>
              </a:rPr>
              <a:t>Spatial Index</a:t>
            </a:r>
            <a:endParaRPr lang="bg-BG" sz="140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Query Processing Using Approximations</a:t>
            </a:r>
            <a:endParaRPr lang="bg-BG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447800"/>
            <a:ext cx="8458200" cy="50292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/>
              <a:t> Two-step procedure:</a:t>
            </a:r>
          </a:p>
          <a:p>
            <a:pPr marL="749300" lvl="1" indent="-177800">
              <a:buFont typeface="Wingdings" pitchFamily="2" charset="2"/>
              <a:buNone/>
            </a:pPr>
            <a:r>
              <a:rPr lang="bg-BG"/>
              <a:t>1. Filter Step:</a:t>
            </a:r>
          </a:p>
          <a:p>
            <a:pPr marL="1790700" lvl="2" indent="-457200">
              <a:buFontTx/>
              <a:buNone/>
            </a:pPr>
            <a:r>
              <a:rPr lang="bg-BG"/>
              <a:t>– Use the index to find all approximations that satisfy the query</a:t>
            </a:r>
          </a:p>
          <a:p>
            <a:pPr marL="1790700" lvl="2" indent="-457200">
              <a:buFontTx/>
              <a:buNone/>
            </a:pPr>
            <a:r>
              <a:rPr lang="bg-BG"/>
              <a:t>– Some objects already satisfy the query based on the approximation, others have to be checked in the refinement step </a:t>
            </a:r>
            <a:r>
              <a:rPr lang="bg-BG">
                <a:sym typeface="Symbol" pitchFamily="18" charset="2"/>
              </a:rPr>
              <a:t></a:t>
            </a:r>
            <a:r>
              <a:rPr lang="bg-BG"/>
              <a:t> </a:t>
            </a:r>
            <a:r>
              <a:rPr lang="bg-BG" i="1"/>
              <a:t>Candidate Set</a:t>
            </a:r>
          </a:p>
          <a:p>
            <a:pPr marL="749300" lvl="1" indent="-177800">
              <a:buFont typeface="Wingdings" pitchFamily="2" charset="2"/>
              <a:buNone/>
            </a:pPr>
            <a:r>
              <a:rPr lang="bg-BG"/>
              <a:t>2. Refinement Step:</a:t>
            </a:r>
          </a:p>
          <a:p>
            <a:pPr marL="1790700" lvl="2" indent="-457200">
              <a:buFontTx/>
              <a:buNone/>
            </a:pPr>
            <a:r>
              <a:rPr lang="bg-BG"/>
              <a:t>– Load the exact object representations for candidates left after the filter</a:t>
            </a:r>
            <a:r>
              <a:rPr lang="en-US"/>
              <a:t> </a:t>
            </a:r>
            <a:r>
              <a:rPr lang="bg-BG"/>
              <a:t>step and test whether they satisfies the query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46" name="Rectangle 22"/>
          <p:cNvSpPr>
            <a:spLocks noChangeArrowheads="1"/>
          </p:cNvSpPr>
          <p:nvPr/>
        </p:nvSpPr>
        <p:spPr bwMode="auto">
          <a:xfrm>
            <a:off x="2209800" y="1609725"/>
            <a:ext cx="1371600" cy="1066800"/>
          </a:xfrm>
          <a:prstGeom prst="rect">
            <a:avLst/>
          </a:prstGeom>
          <a:solidFill>
            <a:srgbClr val="FFC1C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Query Processing Using Approximations</a:t>
            </a:r>
            <a:endParaRPr lang="bg-BG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1524000"/>
            <a:ext cx="4724400" cy="2590800"/>
          </a:xfrm>
          <a:noFill/>
          <a:ln/>
        </p:spPr>
        <p:txBody>
          <a:bodyPr/>
          <a:lstStyle/>
          <a:p>
            <a:pPr marL="228600" indent="-228600">
              <a:buFontTx/>
              <a:buChar char="-"/>
            </a:pPr>
            <a:r>
              <a:rPr lang="en-US" sz="2800" i="1"/>
              <a:t>a</a:t>
            </a:r>
            <a:r>
              <a:rPr lang="en-US" sz="2800"/>
              <a:t> and </a:t>
            </a:r>
            <a:r>
              <a:rPr lang="en-US" sz="2800" i="1"/>
              <a:t>b</a:t>
            </a:r>
            <a:r>
              <a:rPr lang="en-US" sz="2800"/>
              <a:t> are certain answers</a:t>
            </a:r>
          </a:p>
          <a:p>
            <a:pPr marL="228600" indent="-228600">
              <a:buFontTx/>
              <a:buChar char="-"/>
            </a:pPr>
            <a:r>
              <a:rPr lang="en-US" sz="2800" i="1"/>
              <a:t>f</a:t>
            </a:r>
            <a:r>
              <a:rPr lang="en-US" sz="2800"/>
              <a:t>, </a:t>
            </a:r>
            <a:r>
              <a:rPr lang="en-US" sz="2800" i="1"/>
              <a:t>d</a:t>
            </a:r>
            <a:r>
              <a:rPr lang="en-US" sz="2800"/>
              <a:t>, </a:t>
            </a:r>
            <a:r>
              <a:rPr lang="en-US" sz="2800" i="1"/>
              <a:t>g</a:t>
            </a:r>
            <a:r>
              <a:rPr lang="en-US" sz="2800"/>
              <a:t> are certainly not answers</a:t>
            </a:r>
          </a:p>
          <a:p>
            <a:pPr marL="228600" indent="-228600">
              <a:buFontTx/>
              <a:buChar char="-"/>
            </a:pPr>
            <a:r>
              <a:rPr lang="en-US" sz="2800" i="1"/>
              <a:t>c</a:t>
            </a:r>
            <a:r>
              <a:rPr lang="en-US" sz="2800"/>
              <a:t> and </a:t>
            </a:r>
            <a:r>
              <a:rPr lang="en-US" sz="2800" i="1"/>
              <a:t>e</a:t>
            </a:r>
            <a:r>
              <a:rPr lang="en-US" sz="2800"/>
              <a:t> are candidates</a:t>
            </a:r>
          </a:p>
          <a:p>
            <a:pPr marL="228600" indent="-228600">
              <a:buFontTx/>
              <a:buChar char="-"/>
            </a:pPr>
            <a:r>
              <a:rPr lang="en-US" sz="2800" i="1"/>
              <a:t>c</a:t>
            </a:r>
            <a:r>
              <a:rPr lang="en-US" sz="2800"/>
              <a:t> is a false hit</a:t>
            </a:r>
            <a:endParaRPr lang="bg-BG" sz="2800"/>
          </a:p>
        </p:txBody>
      </p:sp>
      <p:sp>
        <p:nvSpPr>
          <p:cNvPr id="333835" name="Text Box 11"/>
          <p:cNvSpPr txBox="1">
            <a:spLocks noChangeArrowheads="1"/>
          </p:cNvSpPr>
          <p:nvPr/>
        </p:nvSpPr>
        <p:spPr bwMode="auto">
          <a:xfrm>
            <a:off x="762000" y="5181600"/>
            <a:ext cx="1063625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Query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36" name="Rectangle 12"/>
          <p:cNvSpPr>
            <a:spLocks noChangeArrowheads="1"/>
          </p:cNvSpPr>
          <p:nvPr/>
        </p:nvSpPr>
        <p:spPr bwMode="auto">
          <a:xfrm>
            <a:off x="1447800" y="1914525"/>
            <a:ext cx="990600" cy="3810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37" name="Rectangle 13"/>
          <p:cNvSpPr>
            <a:spLocks noChangeArrowheads="1"/>
          </p:cNvSpPr>
          <p:nvPr/>
        </p:nvSpPr>
        <p:spPr bwMode="auto">
          <a:xfrm>
            <a:off x="914400" y="2981325"/>
            <a:ext cx="533400" cy="9144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38" name="Rectangle 14"/>
          <p:cNvSpPr>
            <a:spLocks noChangeArrowheads="1"/>
          </p:cNvSpPr>
          <p:nvPr/>
        </p:nvSpPr>
        <p:spPr bwMode="auto">
          <a:xfrm>
            <a:off x="1600200" y="2600325"/>
            <a:ext cx="838200" cy="6858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39" name="Rectangle 15"/>
          <p:cNvSpPr>
            <a:spLocks noChangeArrowheads="1"/>
          </p:cNvSpPr>
          <p:nvPr/>
        </p:nvSpPr>
        <p:spPr bwMode="auto">
          <a:xfrm>
            <a:off x="2895600" y="2600325"/>
            <a:ext cx="838200" cy="6096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40" name="Rectangle 16"/>
          <p:cNvSpPr>
            <a:spLocks noChangeArrowheads="1"/>
          </p:cNvSpPr>
          <p:nvPr/>
        </p:nvSpPr>
        <p:spPr bwMode="auto">
          <a:xfrm>
            <a:off x="2667000" y="1762125"/>
            <a:ext cx="762000" cy="6858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41" name="Rectangle 17"/>
          <p:cNvSpPr>
            <a:spLocks noChangeArrowheads="1"/>
          </p:cNvSpPr>
          <p:nvPr/>
        </p:nvSpPr>
        <p:spPr bwMode="auto">
          <a:xfrm rot="5400000">
            <a:off x="1943100" y="3324225"/>
            <a:ext cx="533400" cy="7620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42" name="Rectangle 18"/>
          <p:cNvSpPr>
            <a:spLocks noChangeArrowheads="1"/>
          </p:cNvSpPr>
          <p:nvPr/>
        </p:nvSpPr>
        <p:spPr bwMode="auto">
          <a:xfrm>
            <a:off x="3048000" y="3590925"/>
            <a:ext cx="304800" cy="2286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44" name="Line 20"/>
          <p:cNvSpPr>
            <a:spLocks noChangeShapeType="1"/>
          </p:cNvSpPr>
          <p:nvPr/>
        </p:nvSpPr>
        <p:spPr bwMode="auto">
          <a:xfrm flipV="1">
            <a:off x="762000" y="1609725"/>
            <a:ext cx="0" cy="25146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45" name="Line 21"/>
          <p:cNvSpPr>
            <a:spLocks noChangeShapeType="1"/>
          </p:cNvSpPr>
          <p:nvPr/>
        </p:nvSpPr>
        <p:spPr bwMode="auto">
          <a:xfrm>
            <a:off x="762000" y="4124325"/>
            <a:ext cx="312420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28" name="Freeform 4" descr="5%"/>
          <p:cNvSpPr>
            <a:spLocks/>
          </p:cNvSpPr>
          <p:nvPr/>
        </p:nvSpPr>
        <p:spPr bwMode="auto">
          <a:xfrm>
            <a:off x="914400" y="2981325"/>
            <a:ext cx="533400" cy="9144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0"/>
              </a:cxn>
              <a:cxn ang="0">
                <a:pos x="336" y="144"/>
              </a:cxn>
              <a:cxn ang="0">
                <a:pos x="192" y="288"/>
              </a:cxn>
              <a:cxn ang="0">
                <a:pos x="336" y="480"/>
              </a:cxn>
              <a:cxn ang="0">
                <a:pos x="48" y="576"/>
              </a:cxn>
              <a:cxn ang="0">
                <a:pos x="0" y="192"/>
              </a:cxn>
            </a:cxnLst>
            <a:rect l="0" t="0" r="r" b="b"/>
            <a:pathLst>
              <a:path w="336" h="576">
                <a:moveTo>
                  <a:pt x="0" y="192"/>
                </a:moveTo>
                <a:lnTo>
                  <a:pt x="144" y="0"/>
                </a:lnTo>
                <a:lnTo>
                  <a:pt x="336" y="144"/>
                </a:lnTo>
                <a:lnTo>
                  <a:pt x="192" y="288"/>
                </a:lnTo>
                <a:lnTo>
                  <a:pt x="336" y="480"/>
                </a:lnTo>
                <a:lnTo>
                  <a:pt x="48" y="576"/>
                </a:lnTo>
                <a:lnTo>
                  <a:pt x="0" y="192"/>
                </a:lnTo>
                <a:close/>
              </a:path>
            </a:pathLst>
          </a:custGeom>
          <a:pattFill prst="pct5">
            <a:fgClr>
              <a:schemeClr val="hlink"/>
            </a:fgClr>
            <a:bgClr>
              <a:schemeClr val="bg1"/>
            </a:bgClr>
          </a:patt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29" name="Freeform 5" descr="Small grid"/>
          <p:cNvSpPr>
            <a:spLocks/>
          </p:cNvSpPr>
          <p:nvPr/>
        </p:nvSpPr>
        <p:spPr bwMode="auto">
          <a:xfrm>
            <a:off x="1447800" y="1914525"/>
            <a:ext cx="990600" cy="3810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40" y="192"/>
              </a:cxn>
              <a:cxn ang="0">
                <a:pos x="384" y="0"/>
              </a:cxn>
              <a:cxn ang="0">
                <a:pos x="624" y="192"/>
              </a:cxn>
              <a:cxn ang="0">
                <a:pos x="144" y="384"/>
              </a:cxn>
              <a:cxn ang="0">
                <a:pos x="0" y="192"/>
              </a:cxn>
            </a:cxnLst>
            <a:rect l="0" t="0" r="r" b="b"/>
            <a:pathLst>
              <a:path w="624" h="384">
                <a:moveTo>
                  <a:pt x="0" y="192"/>
                </a:moveTo>
                <a:lnTo>
                  <a:pt x="240" y="192"/>
                </a:lnTo>
                <a:lnTo>
                  <a:pt x="384" y="0"/>
                </a:lnTo>
                <a:lnTo>
                  <a:pt x="624" y="192"/>
                </a:lnTo>
                <a:lnTo>
                  <a:pt x="144" y="384"/>
                </a:lnTo>
                <a:lnTo>
                  <a:pt x="0" y="192"/>
                </a:lnTo>
                <a:close/>
              </a:path>
            </a:pathLst>
          </a:custGeom>
          <a:pattFill prst="smGrid">
            <a:fgClr>
              <a:srgbClr val="FFC1C1"/>
            </a:fgClr>
            <a:bgClr>
              <a:schemeClr val="bg1"/>
            </a:bgClr>
          </a:patt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30" name="Freeform 6" descr="5%"/>
          <p:cNvSpPr>
            <a:spLocks/>
          </p:cNvSpPr>
          <p:nvPr/>
        </p:nvSpPr>
        <p:spPr bwMode="auto">
          <a:xfrm>
            <a:off x="3048000" y="3590925"/>
            <a:ext cx="304800" cy="2286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92" y="96"/>
              </a:cxn>
              <a:cxn ang="0">
                <a:pos x="48" y="144"/>
              </a:cxn>
              <a:cxn ang="0">
                <a:pos x="0" y="96"/>
              </a:cxn>
              <a:cxn ang="0">
                <a:pos x="48" y="96"/>
              </a:cxn>
              <a:cxn ang="0">
                <a:pos x="48" y="0"/>
              </a:cxn>
              <a:cxn ang="0">
                <a:pos x="96" y="0"/>
              </a:cxn>
            </a:cxnLst>
            <a:rect l="0" t="0" r="r" b="b"/>
            <a:pathLst>
              <a:path w="192" h="144">
                <a:moveTo>
                  <a:pt x="96" y="0"/>
                </a:moveTo>
                <a:lnTo>
                  <a:pt x="192" y="96"/>
                </a:lnTo>
                <a:lnTo>
                  <a:pt x="48" y="144"/>
                </a:lnTo>
                <a:lnTo>
                  <a:pt x="0" y="96"/>
                </a:lnTo>
                <a:lnTo>
                  <a:pt x="48" y="96"/>
                </a:lnTo>
                <a:lnTo>
                  <a:pt x="48" y="0"/>
                </a:lnTo>
                <a:lnTo>
                  <a:pt x="96" y="0"/>
                </a:lnTo>
                <a:close/>
              </a:path>
            </a:pathLst>
          </a:custGeom>
          <a:pattFill prst="pct5">
            <a:fgClr>
              <a:schemeClr val="hlink"/>
            </a:fgClr>
            <a:bgClr>
              <a:schemeClr val="bg1"/>
            </a:bgClr>
          </a:patt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31" name="Freeform 7" descr="5%"/>
          <p:cNvSpPr>
            <a:spLocks/>
          </p:cNvSpPr>
          <p:nvPr/>
        </p:nvSpPr>
        <p:spPr bwMode="auto">
          <a:xfrm>
            <a:off x="1600200" y="2600325"/>
            <a:ext cx="838200" cy="685800"/>
          </a:xfrm>
          <a:custGeom>
            <a:avLst/>
            <a:gdLst/>
            <a:ahLst/>
            <a:cxnLst>
              <a:cxn ang="0">
                <a:pos x="240" y="192"/>
              </a:cxn>
              <a:cxn ang="0">
                <a:pos x="528" y="96"/>
              </a:cxn>
              <a:cxn ang="0">
                <a:pos x="528" y="192"/>
              </a:cxn>
              <a:cxn ang="0">
                <a:pos x="0" y="432"/>
              </a:cxn>
              <a:cxn ang="0">
                <a:pos x="0" y="240"/>
              </a:cxn>
              <a:cxn ang="0">
                <a:pos x="96" y="240"/>
              </a:cxn>
              <a:cxn ang="0">
                <a:pos x="96" y="0"/>
              </a:cxn>
              <a:cxn ang="0">
                <a:pos x="240" y="192"/>
              </a:cxn>
            </a:cxnLst>
            <a:rect l="0" t="0" r="r" b="b"/>
            <a:pathLst>
              <a:path w="528" h="432">
                <a:moveTo>
                  <a:pt x="240" y="192"/>
                </a:moveTo>
                <a:lnTo>
                  <a:pt x="528" y="96"/>
                </a:lnTo>
                <a:lnTo>
                  <a:pt x="528" y="192"/>
                </a:lnTo>
                <a:lnTo>
                  <a:pt x="0" y="432"/>
                </a:lnTo>
                <a:lnTo>
                  <a:pt x="0" y="240"/>
                </a:lnTo>
                <a:lnTo>
                  <a:pt x="96" y="240"/>
                </a:lnTo>
                <a:lnTo>
                  <a:pt x="96" y="0"/>
                </a:lnTo>
                <a:lnTo>
                  <a:pt x="240" y="192"/>
                </a:lnTo>
                <a:close/>
              </a:path>
            </a:pathLst>
          </a:custGeom>
          <a:pattFill prst="pct5">
            <a:fgClr>
              <a:srgbClr val="FFC1C1"/>
            </a:fgClr>
            <a:bgClr>
              <a:schemeClr val="bg1"/>
            </a:bgClr>
          </a:pattFill>
          <a:ln w="19050" cap="flat" cmpd="sng">
            <a:solidFill>
              <a:srgbClr val="FF8B8B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32" name="Freeform 8" descr="5%"/>
          <p:cNvSpPr>
            <a:spLocks/>
          </p:cNvSpPr>
          <p:nvPr/>
        </p:nvSpPr>
        <p:spPr bwMode="auto">
          <a:xfrm rot="5400000">
            <a:off x="1943100" y="3324225"/>
            <a:ext cx="533400" cy="762000"/>
          </a:xfrm>
          <a:custGeom>
            <a:avLst/>
            <a:gdLst/>
            <a:ahLst/>
            <a:cxnLst>
              <a:cxn ang="0">
                <a:pos x="48" y="192"/>
              </a:cxn>
              <a:cxn ang="0">
                <a:pos x="96" y="0"/>
              </a:cxn>
              <a:cxn ang="0">
                <a:pos x="336" y="96"/>
              </a:cxn>
              <a:cxn ang="0">
                <a:pos x="0" y="480"/>
              </a:cxn>
              <a:cxn ang="0">
                <a:pos x="48" y="192"/>
              </a:cxn>
            </a:cxnLst>
            <a:rect l="0" t="0" r="r" b="b"/>
            <a:pathLst>
              <a:path w="336" h="480">
                <a:moveTo>
                  <a:pt x="48" y="192"/>
                </a:moveTo>
                <a:lnTo>
                  <a:pt x="96" y="0"/>
                </a:lnTo>
                <a:lnTo>
                  <a:pt x="336" y="96"/>
                </a:lnTo>
                <a:lnTo>
                  <a:pt x="0" y="480"/>
                </a:lnTo>
                <a:lnTo>
                  <a:pt x="48" y="192"/>
                </a:lnTo>
                <a:close/>
              </a:path>
            </a:pathLst>
          </a:custGeom>
          <a:pattFill prst="pct5">
            <a:fgClr>
              <a:schemeClr val="hlink"/>
            </a:fgClr>
            <a:bgClr>
              <a:schemeClr val="bg1"/>
            </a:bgClr>
          </a:patt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33" name="Freeform 9" descr="Small grid"/>
          <p:cNvSpPr>
            <a:spLocks/>
          </p:cNvSpPr>
          <p:nvPr/>
        </p:nvSpPr>
        <p:spPr bwMode="auto">
          <a:xfrm>
            <a:off x="2667000" y="1762125"/>
            <a:ext cx="762000" cy="685800"/>
          </a:xfrm>
          <a:custGeom>
            <a:avLst/>
            <a:gdLst/>
            <a:ahLst/>
            <a:cxnLst>
              <a:cxn ang="0">
                <a:pos x="144" y="240"/>
              </a:cxn>
              <a:cxn ang="0">
                <a:pos x="96" y="48"/>
              </a:cxn>
              <a:cxn ang="0">
                <a:pos x="240" y="0"/>
              </a:cxn>
              <a:cxn ang="0">
                <a:pos x="288" y="144"/>
              </a:cxn>
              <a:cxn ang="0">
                <a:pos x="432" y="96"/>
              </a:cxn>
              <a:cxn ang="0">
                <a:pos x="480" y="192"/>
              </a:cxn>
              <a:cxn ang="0">
                <a:pos x="384" y="240"/>
              </a:cxn>
              <a:cxn ang="0">
                <a:pos x="384" y="432"/>
              </a:cxn>
              <a:cxn ang="0">
                <a:pos x="240" y="432"/>
              </a:cxn>
              <a:cxn ang="0">
                <a:pos x="240" y="288"/>
              </a:cxn>
              <a:cxn ang="0">
                <a:pos x="96" y="432"/>
              </a:cxn>
              <a:cxn ang="0">
                <a:pos x="0" y="336"/>
              </a:cxn>
              <a:cxn ang="0">
                <a:pos x="48" y="240"/>
              </a:cxn>
              <a:cxn ang="0">
                <a:pos x="144" y="240"/>
              </a:cxn>
            </a:cxnLst>
            <a:rect l="0" t="0" r="r" b="b"/>
            <a:pathLst>
              <a:path w="480" h="432">
                <a:moveTo>
                  <a:pt x="144" y="240"/>
                </a:moveTo>
                <a:lnTo>
                  <a:pt x="96" y="48"/>
                </a:lnTo>
                <a:lnTo>
                  <a:pt x="240" y="0"/>
                </a:lnTo>
                <a:lnTo>
                  <a:pt x="288" y="144"/>
                </a:lnTo>
                <a:lnTo>
                  <a:pt x="432" y="96"/>
                </a:lnTo>
                <a:lnTo>
                  <a:pt x="480" y="192"/>
                </a:lnTo>
                <a:lnTo>
                  <a:pt x="384" y="240"/>
                </a:lnTo>
                <a:lnTo>
                  <a:pt x="384" y="432"/>
                </a:lnTo>
                <a:lnTo>
                  <a:pt x="240" y="432"/>
                </a:lnTo>
                <a:lnTo>
                  <a:pt x="240" y="288"/>
                </a:lnTo>
                <a:lnTo>
                  <a:pt x="96" y="432"/>
                </a:lnTo>
                <a:lnTo>
                  <a:pt x="0" y="336"/>
                </a:lnTo>
                <a:lnTo>
                  <a:pt x="48" y="240"/>
                </a:lnTo>
                <a:lnTo>
                  <a:pt x="144" y="240"/>
                </a:lnTo>
                <a:close/>
              </a:path>
            </a:pathLst>
          </a:custGeom>
          <a:pattFill prst="smGrid">
            <a:fgClr>
              <a:srgbClr val="FFC1C1"/>
            </a:fgClr>
            <a:bgClr>
              <a:schemeClr val="bg1"/>
            </a:bgClr>
          </a:patt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34" name="Freeform 10" descr="Small grid"/>
          <p:cNvSpPr>
            <a:spLocks/>
          </p:cNvSpPr>
          <p:nvPr/>
        </p:nvSpPr>
        <p:spPr bwMode="auto">
          <a:xfrm>
            <a:off x="2895600" y="2600325"/>
            <a:ext cx="838200" cy="609600"/>
          </a:xfrm>
          <a:custGeom>
            <a:avLst/>
            <a:gdLst/>
            <a:ahLst/>
            <a:cxnLst>
              <a:cxn ang="0">
                <a:pos x="102" y="276"/>
              </a:cxn>
              <a:cxn ang="0">
                <a:pos x="102" y="234"/>
              </a:cxn>
              <a:cxn ang="0">
                <a:pos x="144" y="0"/>
              </a:cxn>
              <a:cxn ang="0">
                <a:pos x="240" y="144"/>
              </a:cxn>
              <a:cxn ang="0">
                <a:pos x="336" y="96"/>
              </a:cxn>
              <a:cxn ang="0">
                <a:pos x="528" y="240"/>
              </a:cxn>
              <a:cxn ang="0">
                <a:pos x="144" y="384"/>
              </a:cxn>
              <a:cxn ang="0">
                <a:pos x="0" y="336"/>
              </a:cxn>
              <a:cxn ang="0">
                <a:pos x="0" y="192"/>
              </a:cxn>
              <a:cxn ang="0">
                <a:pos x="102" y="276"/>
              </a:cxn>
            </a:cxnLst>
            <a:rect l="0" t="0" r="r" b="b"/>
            <a:pathLst>
              <a:path w="528" h="384">
                <a:moveTo>
                  <a:pt x="102" y="276"/>
                </a:moveTo>
                <a:cubicBezTo>
                  <a:pt x="102" y="262"/>
                  <a:pt x="102" y="248"/>
                  <a:pt x="102" y="234"/>
                </a:cubicBezTo>
                <a:lnTo>
                  <a:pt x="144" y="0"/>
                </a:lnTo>
                <a:lnTo>
                  <a:pt x="240" y="144"/>
                </a:lnTo>
                <a:lnTo>
                  <a:pt x="336" y="96"/>
                </a:lnTo>
                <a:lnTo>
                  <a:pt x="528" y="240"/>
                </a:lnTo>
                <a:lnTo>
                  <a:pt x="144" y="384"/>
                </a:lnTo>
                <a:lnTo>
                  <a:pt x="0" y="336"/>
                </a:lnTo>
                <a:lnTo>
                  <a:pt x="0" y="192"/>
                </a:lnTo>
                <a:lnTo>
                  <a:pt x="102" y="276"/>
                </a:lnTo>
                <a:close/>
              </a:path>
            </a:pathLst>
          </a:custGeom>
          <a:pattFill prst="smGrid">
            <a:fgClr>
              <a:srgbClr val="FFC1C1"/>
            </a:fgClr>
            <a:bgClr>
              <a:schemeClr val="bg1"/>
            </a:bgClr>
          </a:patt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47" name="Text Box 23"/>
          <p:cNvSpPr txBox="1">
            <a:spLocks noChangeArrowheads="1"/>
          </p:cNvSpPr>
          <p:nvPr/>
        </p:nvSpPr>
        <p:spPr bwMode="auto">
          <a:xfrm>
            <a:off x="457200" y="1209675"/>
            <a:ext cx="1901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Query window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48" name="Line 24"/>
          <p:cNvSpPr>
            <a:spLocks noChangeShapeType="1"/>
          </p:cNvSpPr>
          <p:nvPr/>
        </p:nvSpPr>
        <p:spPr bwMode="auto">
          <a:xfrm>
            <a:off x="1752600" y="1524000"/>
            <a:ext cx="609600" cy="2286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49" name="Text Box 25"/>
          <p:cNvSpPr txBox="1">
            <a:spLocks noChangeArrowheads="1"/>
          </p:cNvSpPr>
          <p:nvPr/>
        </p:nvSpPr>
        <p:spPr bwMode="auto">
          <a:xfrm>
            <a:off x="1905000" y="18383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a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50" name="Text Box 26"/>
          <p:cNvSpPr txBox="1">
            <a:spLocks noChangeArrowheads="1"/>
          </p:cNvSpPr>
          <p:nvPr/>
        </p:nvSpPr>
        <p:spPr bwMode="auto">
          <a:xfrm>
            <a:off x="2847975" y="185737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b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51" name="Text Box 27"/>
          <p:cNvSpPr txBox="1">
            <a:spLocks noChangeArrowheads="1"/>
          </p:cNvSpPr>
          <p:nvPr/>
        </p:nvSpPr>
        <p:spPr bwMode="auto">
          <a:xfrm>
            <a:off x="1714500" y="2771775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c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52" name="Text Box 28"/>
          <p:cNvSpPr txBox="1">
            <a:spLocks noChangeArrowheads="1"/>
          </p:cNvSpPr>
          <p:nvPr/>
        </p:nvSpPr>
        <p:spPr bwMode="auto">
          <a:xfrm>
            <a:off x="2174875" y="34893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d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53" name="Text Box 29"/>
          <p:cNvSpPr txBox="1">
            <a:spLocks noChangeArrowheads="1"/>
          </p:cNvSpPr>
          <p:nvPr/>
        </p:nvSpPr>
        <p:spPr bwMode="auto">
          <a:xfrm>
            <a:off x="3057525" y="2762250"/>
            <a:ext cx="306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e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54" name="Text Box 30"/>
          <p:cNvSpPr txBox="1">
            <a:spLocks noChangeArrowheads="1"/>
          </p:cNvSpPr>
          <p:nvPr/>
        </p:nvSpPr>
        <p:spPr bwMode="auto">
          <a:xfrm>
            <a:off x="950913" y="3200400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f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55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g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56" name="Text Box 32" descr="Small grid"/>
          <p:cNvSpPr txBox="1">
            <a:spLocks noChangeArrowheads="1"/>
          </p:cNvSpPr>
          <p:nvPr/>
        </p:nvSpPr>
        <p:spPr bwMode="auto">
          <a:xfrm>
            <a:off x="7620000" y="4343400"/>
            <a:ext cx="971550" cy="2301875"/>
          </a:xfrm>
          <a:prstGeom prst="rect">
            <a:avLst/>
          </a:prstGeom>
          <a:pattFill prst="smGrid">
            <a:fgClr>
              <a:srgbClr val="FFC1C1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>
              <a:solidFill>
                <a:schemeClr val="tx2"/>
              </a:solidFill>
              <a:latin typeface="Book Antiqua" pitchFamily="18" charset="0"/>
            </a:endParaRPr>
          </a:p>
          <a:p>
            <a:pPr algn="ctr"/>
            <a:endParaRPr lang="en-US">
              <a:solidFill>
                <a:schemeClr val="tx2"/>
              </a:solidFill>
              <a:latin typeface="Book Antiqua" pitchFamily="18" charset="0"/>
            </a:endParaRPr>
          </a:p>
          <a:p>
            <a:pPr algn="ctr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Final </a:t>
            </a:r>
            <a:br>
              <a:rPr lang="en-US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result</a:t>
            </a:r>
          </a:p>
          <a:p>
            <a:pPr algn="ctr"/>
            <a:endParaRPr lang="en-US">
              <a:solidFill>
                <a:schemeClr val="tx2"/>
              </a:solidFill>
              <a:latin typeface="Book Antiqua" pitchFamily="18" charset="0"/>
            </a:endParaRPr>
          </a:p>
          <a:p>
            <a:pPr algn="ctr"/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57" name="AutoShape 33"/>
          <p:cNvSpPr>
            <a:spLocks noChangeArrowheads="1"/>
          </p:cNvSpPr>
          <p:nvPr/>
        </p:nvSpPr>
        <p:spPr bwMode="auto">
          <a:xfrm rot="16200000">
            <a:off x="2095500" y="4914900"/>
            <a:ext cx="1371600" cy="99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58" name="Line 34"/>
          <p:cNvSpPr>
            <a:spLocks noChangeShapeType="1"/>
          </p:cNvSpPr>
          <p:nvPr/>
        </p:nvSpPr>
        <p:spPr bwMode="auto">
          <a:xfrm>
            <a:off x="1828800" y="5410200"/>
            <a:ext cx="45720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59" name="Oval 35"/>
          <p:cNvSpPr>
            <a:spLocks noChangeArrowheads="1"/>
          </p:cNvSpPr>
          <p:nvPr/>
        </p:nvSpPr>
        <p:spPr bwMode="auto">
          <a:xfrm>
            <a:off x="3505200" y="4648200"/>
            <a:ext cx="1447800" cy="6096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61" name="AutoShape 37"/>
          <p:cNvSpPr>
            <a:spLocks noChangeArrowheads="1"/>
          </p:cNvSpPr>
          <p:nvPr/>
        </p:nvSpPr>
        <p:spPr bwMode="auto">
          <a:xfrm>
            <a:off x="5105400" y="4629150"/>
            <a:ext cx="14478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62" name="Text Box 38" descr="5%"/>
          <p:cNvSpPr txBox="1">
            <a:spLocks noChangeArrowheads="1"/>
          </p:cNvSpPr>
          <p:nvPr/>
        </p:nvSpPr>
        <p:spPr bwMode="auto">
          <a:xfrm>
            <a:off x="3733800" y="6248400"/>
            <a:ext cx="1789113" cy="415925"/>
          </a:xfrm>
          <a:prstGeom prst="rect">
            <a:avLst/>
          </a:prstGeom>
          <a:pattFill prst="pct5">
            <a:fgClr>
              <a:schemeClr val="hlink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not an answer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63" name="Text Box 39" descr="5%"/>
          <p:cNvSpPr txBox="1">
            <a:spLocks noChangeArrowheads="1"/>
          </p:cNvSpPr>
          <p:nvPr/>
        </p:nvSpPr>
        <p:spPr bwMode="auto">
          <a:xfrm>
            <a:off x="6629400" y="3962400"/>
            <a:ext cx="782638" cy="720725"/>
          </a:xfrm>
          <a:prstGeom prst="rect">
            <a:avLst/>
          </a:prstGeom>
          <a:pattFill prst="pct5">
            <a:fgClr>
              <a:srgbClr val="FFC1C1"/>
            </a:fgClr>
            <a:bgClr>
              <a:schemeClr val="bg1"/>
            </a:bgClr>
          </a:pattFill>
          <a:ln w="19050">
            <a:solidFill>
              <a:srgbClr val="FF8B8B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false </a:t>
            </a:r>
          </a:p>
          <a:p>
            <a:pPr algn="ctr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hits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64" name="Text Box 40"/>
          <p:cNvSpPr txBox="1">
            <a:spLocks noChangeArrowheads="1"/>
          </p:cNvSpPr>
          <p:nvPr/>
        </p:nvSpPr>
        <p:spPr bwMode="auto">
          <a:xfrm>
            <a:off x="2514600" y="5229225"/>
            <a:ext cx="7223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filter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65" name="Text Box 41"/>
          <p:cNvSpPr txBox="1">
            <a:spLocks noChangeArrowheads="1"/>
          </p:cNvSpPr>
          <p:nvPr/>
        </p:nvSpPr>
        <p:spPr bwMode="auto">
          <a:xfrm>
            <a:off x="3505200" y="4724400"/>
            <a:ext cx="1397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candidates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66" name="Text Box 42"/>
          <p:cNvSpPr txBox="1">
            <a:spLocks noChangeArrowheads="1"/>
          </p:cNvSpPr>
          <p:nvPr/>
        </p:nvSpPr>
        <p:spPr bwMode="auto">
          <a:xfrm>
            <a:off x="5094288" y="4708525"/>
            <a:ext cx="14112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refinement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67" name="Line 43"/>
          <p:cNvSpPr>
            <a:spLocks noChangeShapeType="1"/>
          </p:cNvSpPr>
          <p:nvPr/>
        </p:nvSpPr>
        <p:spPr bwMode="auto">
          <a:xfrm>
            <a:off x="3276600" y="5505450"/>
            <a:ext cx="434340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68" name="Line 44"/>
          <p:cNvSpPr>
            <a:spLocks noChangeShapeType="1"/>
          </p:cNvSpPr>
          <p:nvPr/>
        </p:nvSpPr>
        <p:spPr bwMode="auto">
          <a:xfrm>
            <a:off x="3276600" y="495300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69" name="Line 45"/>
          <p:cNvSpPr>
            <a:spLocks noChangeShapeType="1"/>
          </p:cNvSpPr>
          <p:nvPr/>
        </p:nvSpPr>
        <p:spPr bwMode="auto">
          <a:xfrm>
            <a:off x="4953000" y="4953000"/>
            <a:ext cx="15240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70" name="Line 46"/>
          <p:cNvSpPr>
            <a:spLocks noChangeShapeType="1"/>
          </p:cNvSpPr>
          <p:nvPr/>
        </p:nvSpPr>
        <p:spPr bwMode="auto">
          <a:xfrm>
            <a:off x="6553200" y="5029200"/>
            <a:ext cx="106680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71" name="Freeform 47"/>
          <p:cNvSpPr>
            <a:spLocks/>
          </p:cNvSpPr>
          <p:nvPr/>
        </p:nvSpPr>
        <p:spPr bwMode="auto">
          <a:xfrm>
            <a:off x="3276600" y="5867400"/>
            <a:ext cx="12192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68" y="0"/>
              </a:cxn>
              <a:cxn ang="0">
                <a:pos x="768" y="240"/>
              </a:cxn>
            </a:cxnLst>
            <a:rect l="0" t="0" r="r" b="b"/>
            <a:pathLst>
              <a:path w="768" h="240">
                <a:moveTo>
                  <a:pt x="0" y="0"/>
                </a:moveTo>
                <a:lnTo>
                  <a:pt x="768" y="0"/>
                </a:lnTo>
                <a:lnTo>
                  <a:pt x="768" y="240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72" name="Freeform 48"/>
          <p:cNvSpPr>
            <a:spLocks/>
          </p:cNvSpPr>
          <p:nvPr/>
        </p:nvSpPr>
        <p:spPr bwMode="auto">
          <a:xfrm>
            <a:off x="6553200" y="4667250"/>
            <a:ext cx="533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36" y="144"/>
              </a:cxn>
              <a:cxn ang="0">
                <a:pos x="336" y="0"/>
              </a:cxn>
            </a:cxnLst>
            <a:rect l="0" t="0" r="r" b="b"/>
            <a:pathLst>
              <a:path w="336" h="144">
                <a:moveTo>
                  <a:pt x="0" y="144"/>
                </a:moveTo>
                <a:lnTo>
                  <a:pt x="336" y="144"/>
                </a:lnTo>
                <a:lnTo>
                  <a:pt x="336" y="0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78" name="Group 30"/>
          <p:cNvGrpSpPr>
            <a:grpSpLocks/>
          </p:cNvGrpSpPr>
          <p:nvPr/>
        </p:nvGrpSpPr>
        <p:grpSpPr bwMode="auto">
          <a:xfrm>
            <a:off x="6096000" y="2171700"/>
            <a:ext cx="2590800" cy="2609850"/>
            <a:chOff x="1248" y="2304"/>
            <a:chExt cx="1632" cy="1644"/>
          </a:xfrm>
        </p:grpSpPr>
        <p:grpSp>
          <p:nvGrpSpPr>
            <p:cNvPr id="334879" name="Group 31"/>
            <p:cNvGrpSpPr>
              <a:grpSpLocks/>
            </p:cNvGrpSpPr>
            <p:nvPr/>
          </p:nvGrpSpPr>
          <p:grpSpPr bwMode="auto">
            <a:xfrm>
              <a:off x="1248" y="2304"/>
              <a:ext cx="1632" cy="252"/>
              <a:chOff x="3840" y="1370"/>
              <a:chExt cx="1632" cy="252"/>
            </a:xfrm>
          </p:grpSpPr>
          <p:grpSp>
            <p:nvGrpSpPr>
              <p:cNvPr id="334880" name="Group 32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4881" name="Rectangle 3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88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883" name="Group 35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4884" name="Rectangle 3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88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886" name="Group 38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4887" name="Rectangle 3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8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889" name="Group 41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4890" name="Rectangle 4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89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892" name="Group 44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4893" name="Rectangle 4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89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895" name="Group 47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4896" name="Rectangle 4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89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898" name="Group 50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4899" name="Rectangle 5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0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01" name="Group 53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4902" name="Rectangle 5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0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4904" name="Group 56"/>
            <p:cNvGrpSpPr>
              <a:grpSpLocks/>
            </p:cNvGrpSpPr>
            <p:nvPr/>
          </p:nvGrpSpPr>
          <p:grpSpPr bwMode="auto">
            <a:xfrm>
              <a:off x="1248" y="2508"/>
              <a:ext cx="1632" cy="252"/>
              <a:chOff x="3840" y="1370"/>
              <a:chExt cx="1632" cy="252"/>
            </a:xfrm>
          </p:grpSpPr>
          <p:grpSp>
            <p:nvGrpSpPr>
              <p:cNvPr id="334905" name="Group 57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4906" name="Rectangle 5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0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08" name="Group 60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4909" name="Rectangle 6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1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11" name="Group 63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4912" name="Rectangle 6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1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14" name="Group 66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4915" name="Rectangle 6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1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17" name="Group 69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4918" name="Rectangle 7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1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20" name="Group 72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4921" name="Rectangle 7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2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23" name="Group 75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4924" name="Rectangle 7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2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26" name="Group 78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4927" name="Rectangle 7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2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4929" name="Group 81"/>
            <p:cNvGrpSpPr>
              <a:grpSpLocks/>
            </p:cNvGrpSpPr>
            <p:nvPr/>
          </p:nvGrpSpPr>
          <p:grpSpPr bwMode="auto">
            <a:xfrm>
              <a:off x="1248" y="2706"/>
              <a:ext cx="1632" cy="252"/>
              <a:chOff x="3840" y="1370"/>
              <a:chExt cx="1632" cy="252"/>
            </a:xfrm>
          </p:grpSpPr>
          <p:grpSp>
            <p:nvGrpSpPr>
              <p:cNvPr id="334930" name="Group 82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4931" name="Rectangle 8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3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33" name="Group 85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4934" name="Rectangle 8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35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36" name="Group 88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4937" name="Rectangle 8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38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39" name="Group 91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4940" name="Rectangle 9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41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42" name="Group 94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4943" name="Rectangle 9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44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45" name="Group 97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4946" name="Rectangle 9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47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48" name="Group 100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4949" name="Rectangle 10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50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51" name="Group 103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4952" name="Rectangle 10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5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4954" name="Group 106"/>
            <p:cNvGrpSpPr>
              <a:grpSpLocks/>
            </p:cNvGrpSpPr>
            <p:nvPr/>
          </p:nvGrpSpPr>
          <p:grpSpPr bwMode="auto">
            <a:xfrm>
              <a:off x="1248" y="2904"/>
              <a:ext cx="1632" cy="252"/>
              <a:chOff x="3840" y="1370"/>
              <a:chExt cx="1632" cy="252"/>
            </a:xfrm>
          </p:grpSpPr>
          <p:grpSp>
            <p:nvGrpSpPr>
              <p:cNvPr id="334955" name="Group 107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4956" name="Rectangle 10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57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58" name="Group 110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4959" name="Rectangle 11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60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61" name="Group 113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4962" name="Rectangle 11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63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64" name="Group 116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4965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66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67" name="Group 119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496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69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70" name="Group 122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497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72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73" name="Group 125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4974" name="Rectangle 12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7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76" name="Group 128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4977" name="Rectangle 12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7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4979" name="Group 131"/>
            <p:cNvGrpSpPr>
              <a:grpSpLocks/>
            </p:cNvGrpSpPr>
            <p:nvPr/>
          </p:nvGrpSpPr>
          <p:grpSpPr bwMode="auto">
            <a:xfrm>
              <a:off x="1248" y="3102"/>
              <a:ext cx="1632" cy="252"/>
              <a:chOff x="3840" y="1370"/>
              <a:chExt cx="1632" cy="252"/>
            </a:xfrm>
          </p:grpSpPr>
          <p:grpSp>
            <p:nvGrpSpPr>
              <p:cNvPr id="334980" name="Group 132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4981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82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83" name="Group 135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4984" name="Rectangle 13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8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86" name="Group 138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4987" name="Rectangle 13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88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89" name="Group 141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4990" name="Rectangle 14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91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92" name="Group 144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4993" name="Rectangle 14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9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95" name="Group 147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4996" name="Rectangle 14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97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98" name="Group 150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4999" name="Rectangle 15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00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01" name="Group 153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5002" name="Rectangle 15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03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5004" name="Group 156"/>
            <p:cNvGrpSpPr>
              <a:grpSpLocks/>
            </p:cNvGrpSpPr>
            <p:nvPr/>
          </p:nvGrpSpPr>
          <p:grpSpPr bwMode="auto">
            <a:xfrm>
              <a:off x="1248" y="3300"/>
              <a:ext cx="1632" cy="252"/>
              <a:chOff x="3840" y="1370"/>
              <a:chExt cx="1632" cy="252"/>
            </a:xfrm>
          </p:grpSpPr>
          <p:grpSp>
            <p:nvGrpSpPr>
              <p:cNvPr id="335005" name="Group 157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5006" name="Rectangle 15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07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08" name="Group 160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5009" name="Rectangle 16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10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11" name="Group 163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5012" name="Rectangle 16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13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14" name="Group 166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5015" name="Rectangle 16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16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17" name="Group 169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5018" name="Rectangle 17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19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20" name="Group 172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5021" name="Rectangle 17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22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23" name="Group 175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5024" name="Rectangle 17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25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26" name="Group 178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5027" name="Rectangle 17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28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5029" name="Group 181"/>
            <p:cNvGrpSpPr>
              <a:grpSpLocks/>
            </p:cNvGrpSpPr>
            <p:nvPr/>
          </p:nvGrpSpPr>
          <p:grpSpPr bwMode="auto">
            <a:xfrm>
              <a:off x="1248" y="3498"/>
              <a:ext cx="1632" cy="252"/>
              <a:chOff x="3840" y="1370"/>
              <a:chExt cx="1632" cy="252"/>
            </a:xfrm>
          </p:grpSpPr>
          <p:grpSp>
            <p:nvGrpSpPr>
              <p:cNvPr id="335030" name="Group 182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5031" name="Rectangle 18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32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33" name="Group 185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5034" name="Rectangle 18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35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36" name="Group 188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5037" name="Rectangle 18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38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39" name="Group 191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5040" name="Rectangle 19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41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42" name="Group 194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5043" name="Rectangle 19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44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45" name="Group 197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5046" name="Rectangle 19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47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48" name="Group 200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5049" name="Rectangle 20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50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51" name="Group 203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5052" name="Rectangle 20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53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5054" name="Group 206"/>
            <p:cNvGrpSpPr>
              <a:grpSpLocks/>
            </p:cNvGrpSpPr>
            <p:nvPr/>
          </p:nvGrpSpPr>
          <p:grpSpPr bwMode="auto">
            <a:xfrm>
              <a:off x="1248" y="3696"/>
              <a:ext cx="1632" cy="252"/>
              <a:chOff x="3840" y="1370"/>
              <a:chExt cx="1632" cy="252"/>
            </a:xfrm>
          </p:grpSpPr>
          <p:grpSp>
            <p:nvGrpSpPr>
              <p:cNvPr id="335055" name="Group 207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5056" name="Rectangle 20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57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58" name="Group 210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5059" name="Rectangle 21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60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61" name="Group 213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5062" name="Rectangle 21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63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64" name="Group 216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5065" name="Rectangle 21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66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67" name="Group 219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5068" name="Rectangle 22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69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70" name="Group 222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5071" name="Rectangle 22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72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73" name="Group 225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5074" name="Rectangle 22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75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76" name="Group 228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5077" name="Rectangle 22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78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</p:grpSp>
      <p:sp>
        <p:nvSpPr>
          <p:cNvPr id="3348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900"/>
              <a:t>Embedding of the 2-dim. space into a 1-dim space</a:t>
            </a:r>
            <a:endParaRPr lang="bg-BG" sz="290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5410200" cy="5181600"/>
          </a:xfrm>
          <a:noFill/>
          <a:ln/>
        </p:spPr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bg-BG" sz="2400"/>
              <a:t>Basic Idea:</a:t>
            </a:r>
          </a:p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bg-BG" sz="2400"/>
              <a:t> The data space is partitioned into rectangular</a:t>
            </a:r>
            <a:r>
              <a:rPr lang="en-US" sz="2400"/>
              <a:t> </a:t>
            </a:r>
            <a:r>
              <a:rPr lang="bg-BG" sz="2400"/>
              <a:t>cells.</a:t>
            </a:r>
          </a:p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bg-BG" sz="2400"/>
              <a:t> Use a space filling curve to assign cell numbers</a:t>
            </a:r>
            <a:r>
              <a:rPr lang="en-US" sz="2400"/>
              <a:t> </a:t>
            </a:r>
            <a:r>
              <a:rPr lang="bg-BG" sz="2400"/>
              <a:t>to the cells (define a linear order on the cells)</a:t>
            </a:r>
          </a:p>
          <a:p>
            <a:pPr marL="749300" lvl="1" indent="-177800">
              <a:lnSpc>
                <a:spcPct val="90000"/>
              </a:lnSpc>
            </a:pPr>
            <a:r>
              <a:rPr lang="en-US" sz="2200"/>
              <a:t> </a:t>
            </a:r>
            <a:r>
              <a:rPr lang="bg-BG" sz="2200"/>
              <a:t>The curve should preserve spatial proximity as</a:t>
            </a:r>
            <a:r>
              <a:rPr lang="en-US" sz="2200"/>
              <a:t> </a:t>
            </a:r>
            <a:r>
              <a:rPr lang="bg-BG" sz="2200"/>
              <a:t>good as possible</a:t>
            </a:r>
          </a:p>
          <a:p>
            <a:pPr marL="749300" lvl="1" indent="-177800">
              <a:lnSpc>
                <a:spcPct val="90000"/>
              </a:lnSpc>
            </a:pPr>
            <a:r>
              <a:rPr lang="en-US" sz="2200"/>
              <a:t> </a:t>
            </a:r>
            <a:r>
              <a:rPr lang="bg-BG" sz="2200"/>
              <a:t>Cell numbers should be easy to compute</a:t>
            </a:r>
          </a:p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bg-BG" sz="2400"/>
              <a:t> Objects are approximated by cells.</a:t>
            </a:r>
          </a:p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bg-BG" sz="2400"/>
              <a:t> Store the cell numbers for objects in a</a:t>
            </a:r>
            <a:r>
              <a:rPr lang="en-US" sz="2400"/>
              <a:t> </a:t>
            </a:r>
            <a:r>
              <a:rPr lang="bg-BG" sz="2400"/>
              <a:t>conventional index structure with respect to the</a:t>
            </a:r>
            <a:r>
              <a:rPr lang="en-US" sz="2400"/>
              <a:t> </a:t>
            </a:r>
            <a:r>
              <a:rPr lang="bg-BG" sz="2400"/>
              <a:t>linear order</a:t>
            </a:r>
          </a:p>
        </p:txBody>
      </p:sp>
      <p:grpSp>
        <p:nvGrpSpPr>
          <p:cNvPr id="334877" name="Group 29"/>
          <p:cNvGrpSpPr>
            <a:grpSpLocks/>
          </p:cNvGrpSpPr>
          <p:nvPr/>
        </p:nvGrpSpPr>
        <p:grpSpPr bwMode="auto">
          <a:xfrm>
            <a:off x="6096000" y="2174875"/>
            <a:ext cx="2590800" cy="400050"/>
            <a:chOff x="3840" y="1370"/>
            <a:chExt cx="1632" cy="252"/>
          </a:xfrm>
        </p:grpSpPr>
        <p:grpSp>
          <p:nvGrpSpPr>
            <p:cNvPr id="334855" name="Group 7"/>
            <p:cNvGrpSpPr>
              <a:grpSpLocks/>
            </p:cNvGrpSpPr>
            <p:nvPr/>
          </p:nvGrpSpPr>
          <p:grpSpPr bwMode="auto">
            <a:xfrm>
              <a:off x="3840" y="1370"/>
              <a:ext cx="230" cy="252"/>
              <a:chOff x="4406" y="1370"/>
              <a:chExt cx="230" cy="252"/>
            </a:xfrm>
          </p:grpSpPr>
          <p:sp>
            <p:nvSpPr>
              <p:cNvPr id="334854" name="Rectangle 6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853" name="Text Box 5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>
                    <a:latin typeface="Book Antiqua" pitchFamily="18" charset="0"/>
                  </a:rPr>
                  <a:t>21</a:t>
                </a:r>
                <a:endParaRPr lang="bg-BG" sz="1200" b="1">
                  <a:latin typeface="Book Antiqua" pitchFamily="18" charset="0"/>
                </a:endParaRPr>
              </a:p>
            </p:txBody>
          </p:sp>
        </p:grpSp>
        <p:grpSp>
          <p:nvGrpSpPr>
            <p:cNvPr id="334856" name="Group 8"/>
            <p:cNvGrpSpPr>
              <a:grpSpLocks/>
            </p:cNvGrpSpPr>
            <p:nvPr/>
          </p:nvGrpSpPr>
          <p:grpSpPr bwMode="auto">
            <a:xfrm>
              <a:off x="4040" y="1370"/>
              <a:ext cx="230" cy="252"/>
              <a:chOff x="4406" y="1370"/>
              <a:chExt cx="230" cy="252"/>
            </a:xfrm>
          </p:grpSpPr>
          <p:sp>
            <p:nvSpPr>
              <p:cNvPr id="334857" name="Rectangle 9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858" name="Text Box 10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>
                    <a:latin typeface="Book Antiqua" pitchFamily="18" charset="0"/>
                  </a:rPr>
                  <a:t>23</a:t>
                </a:r>
                <a:endParaRPr lang="bg-BG" sz="1200" b="1">
                  <a:latin typeface="Book Antiqua" pitchFamily="18" charset="0"/>
                </a:endParaRPr>
              </a:p>
            </p:txBody>
          </p:sp>
        </p:grpSp>
        <p:grpSp>
          <p:nvGrpSpPr>
            <p:cNvPr id="334859" name="Group 11"/>
            <p:cNvGrpSpPr>
              <a:grpSpLocks/>
            </p:cNvGrpSpPr>
            <p:nvPr/>
          </p:nvGrpSpPr>
          <p:grpSpPr bwMode="auto">
            <a:xfrm>
              <a:off x="4244" y="1370"/>
              <a:ext cx="230" cy="252"/>
              <a:chOff x="4406" y="1370"/>
              <a:chExt cx="230" cy="252"/>
            </a:xfrm>
          </p:grpSpPr>
          <p:sp>
            <p:nvSpPr>
              <p:cNvPr id="334860" name="Rectangle 12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861" name="Text Box 13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>
                    <a:latin typeface="Book Antiqua" pitchFamily="18" charset="0"/>
                  </a:rPr>
                  <a:t>29</a:t>
                </a:r>
                <a:endParaRPr lang="bg-BG" sz="1200" b="1">
                  <a:latin typeface="Book Antiqua" pitchFamily="18" charset="0"/>
                </a:endParaRPr>
              </a:p>
            </p:txBody>
          </p:sp>
        </p:grpSp>
        <p:grpSp>
          <p:nvGrpSpPr>
            <p:cNvPr id="334862" name="Group 14"/>
            <p:cNvGrpSpPr>
              <a:grpSpLocks/>
            </p:cNvGrpSpPr>
            <p:nvPr/>
          </p:nvGrpSpPr>
          <p:grpSpPr bwMode="auto">
            <a:xfrm>
              <a:off x="4448" y="1370"/>
              <a:ext cx="230" cy="252"/>
              <a:chOff x="4406" y="1370"/>
              <a:chExt cx="230" cy="252"/>
            </a:xfrm>
          </p:grpSpPr>
          <p:sp>
            <p:nvSpPr>
              <p:cNvPr id="334863" name="Rectangle 15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864" name="Text Box 16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>
                    <a:latin typeface="Book Antiqua" pitchFamily="18" charset="0"/>
                  </a:rPr>
                  <a:t>31</a:t>
                </a:r>
                <a:endParaRPr lang="bg-BG" sz="1200" b="1">
                  <a:latin typeface="Book Antiqua" pitchFamily="18" charset="0"/>
                </a:endParaRPr>
              </a:p>
            </p:txBody>
          </p:sp>
        </p:grpSp>
        <p:grpSp>
          <p:nvGrpSpPr>
            <p:cNvPr id="334865" name="Group 17"/>
            <p:cNvGrpSpPr>
              <a:grpSpLocks/>
            </p:cNvGrpSpPr>
            <p:nvPr/>
          </p:nvGrpSpPr>
          <p:grpSpPr bwMode="auto">
            <a:xfrm>
              <a:off x="4646" y="1370"/>
              <a:ext cx="230" cy="252"/>
              <a:chOff x="4406" y="1370"/>
              <a:chExt cx="230" cy="252"/>
            </a:xfrm>
          </p:grpSpPr>
          <p:sp>
            <p:nvSpPr>
              <p:cNvPr id="334866" name="Rectangle 18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867" name="Text Box 19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>
                    <a:latin typeface="Book Antiqua" pitchFamily="18" charset="0"/>
                  </a:rPr>
                  <a:t>53</a:t>
                </a:r>
                <a:endParaRPr lang="bg-BG" sz="1200" b="1">
                  <a:latin typeface="Book Antiqua" pitchFamily="18" charset="0"/>
                </a:endParaRPr>
              </a:p>
            </p:txBody>
          </p:sp>
        </p:grpSp>
        <p:grpSp>
          <p:nvGrpSpPr>
            <p:cNvPr id="334868" name="Group 20"/>
            <p:cNvGrpSpPr>
              <a:grpSpLocks/>
            </p:cNvGrpSpPr>
            <p:nvPr/>
          </p:nvGrpSpPr>
          <p:grpSpPr bwMode="auto">
            <a:xfrm>
              <a:off x="4842" y="1370"/>
              <a:ext cx="230" cy="252"/>
              <a:chOff x="4406" y="1370"/>
              <a:chExt cx="230" cy="252"/>
            </a:xfrm>
          </p:grpSpPr>
          <p:sp>
            <p:nvSpPr>
              <p:cNvPr id="334869" name="Rectangle 21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870" name="Text Box 22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>
                    <a:latin typeface="Book Antiqua" pitchFamily="18" charset="0"/>
                  </a:rPr>
                  <a:t>55</a:t>
                </a:r>
                <a:endParaRPr lang="bg-BG" sz="1200" b="1">
                  <a:latin typeface="Book Antiqua" pitchFamily="18" charset="0"/>
                </a:endParaRPr>
              </a:p>
            </p:txBody>
          </p:sp>
        </p:grpSp>
        <p:grpSp>
          <p:nvGrpSpPr>
            <p:cNvPr id="334871" name="Group 23"/>
            <p:cNvGrpSpPr>
              <a:grpSpLocks/>
            </p:cNvGrpSpPr>
            <p:nvPr/>
          </p:nvGrpSpPr>
          <p:grpSpPr bwMode="auto">
            <a:xfrm>
              <a:off x="5040" y="1370"/>
              <a:ext cx="230" cy="252"/>
              <a:chOff x="4406" y="1370"/>
              <a:chExt cx="230" cy="252"/>
            </a:xfrm>
          </p:grpSpPr>
          <p:sp>
            <p:nvSpPr>
              <p:cNvPr id="334872" name="Rectangle 24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873" name="Text Box 25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>
                    <a:latin typeface="Book Antiqua" pitchFamily="18" charset="0"/>
                  </a:rPr>
                  <a:t>61</a:t>
                </a:r>
                <a:endParaRPr lang="bg-BG" sz="1200" b="1">
                  <a:latin typeface="Book Antiqua" pitchFamily="18" charset="0"/>
                </a:endParaRPr>
              </a:p>
            </p:txBody>
          </p:sp>
        </p:grpSp>
        <p:grpSp>
          <p:nvGrpSpPr>
            <p:cNvPr id="334874" name="Group 26"/>
            <p:cNvGrpSpPr>
              <a:grpSpLocks/>
            </p:cNvGrpSpPr>
            <p:nvPr/>
          </p:nvGrpSpPr>
          <p:grpSpPr bwMode="auto">
            <a:xfrm>
              <a:off x="5242" y="1370"/>
              <a:ext cx="230" cy="252"/>
              <a:chOff x="4406" y="1370"/>
              <a:chExt cx="230" cy="252"/>
            </a:xfrm>
          </p:grpSpPr>
          <p:sp>
            <p:nvSpPr>
              <p:cNvPr id="334875" name="Rectangle 27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876" name="Text Box 28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>
                    <a:latin typeface="Book Antiqua" pitchFamily="18" charset="0"/>
                  </a:rPr>
                  <a:t>63</a:t>
                </a:r>
                <a:endParaRPr lang="bg-BG" sz="1200" b="1">
                  <a:latin typeface="Book Antiqua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304" name="Group 432"/>
          <p:cNvGrpSpPr>
            <a:grpSpLocks/>
          </p:cNvGrpSpPr>
          <p:nvPr/>
        </p:nvGrpSpPr>
        <p:grpSpPr bwMode="auto">
          <a:xfrm>
            <a:off x="1371600" y="2438400"/>
            <a:ext cx="2590800" cy="2609850"/>
            <a:chOff x="1248" y="2304"/>
            <a:chExt cx="1632" cy="1644"/>
          </a:xfrm>
        </p:grpSpPr>
        <p:grpSp>
          <p:nvGrpSpPr>
            <p:cNvPr id="336305" name="Group 433"/>
            <p:cNvGrpSpPr>
              <a:grpSpLocks/>
            </p:cNvGrpSpPr>
            <p:nvPr/>
          </p:nvGrpSpPr>
          <p:grpSpPr bwMode="auto">
            <a:xfrm>
              <a:off x="1248" y="2304"/>
              <a:ext cx="1632" cy="252"/>
              <a:chOff x="3840" y="1370"/>
              <a:chExt cx="1632" cy="252"/>
            </a:xfrm>
          </p:grpSpPr>
          <p:grpSp>
            <p:nvGrpSpPr>
              <p:cNvPr id="336306" name="Group 434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307" name="Rectangle 43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08" name="Text Box 43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09" name="Group 437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310" name="Rectangle 43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11" name="Text Box 43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12" name="Group 440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313" name="Rectangle 44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14" name="Text Box 44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15" name="Group 443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316" name="Rectangle 44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17" name="Text Box 44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18" name="Group 446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319" name="Rectangle 44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20" name="Text Box 44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21" name="Group 449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322" name="Rectangle 45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23" name="Text Box 45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24" name="Group 452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325" name="Rectangle 45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26" name="Text Box 45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27" name="Group 455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328" name="Rectangle 45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29" name="Text Box 45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6330" name="Group 458"/>
            <p:cNvGrpSpPr>
              <a:grpSpLocks/>
            </p:cNvGrpSpPr>
            <p:nvPr/>
          </p:nvGrpSpPr>
          <p:grpSpPr bwMode="auto">
            <a:xfrm>
              <a:off x="1248" y="2508"/>
              <a:ext cx="1632" cy="252"/>
              <a:chOff x="3840" y="1370"/>
              <a:chExt cx="1632" cy="252"/>
            </a:xfrm>
          </p:grpSpPr>
          <p:grpSp>
            <p:nvGrpSpPr>
              <p:cNvPr id="336331" name="Group 459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332" name="Rectangle 46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33" name="Text Box 46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34" name="Group 462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335" name="Rectangle 46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36" name="Text Box 46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37" name="Group 465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338" name="Rectangle 46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39" name="Text Box 46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40" name="Group 468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341" name="Rectangle 46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42" name="Text Box 47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43" name="Group 471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344" name="Rectangle 47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45" name="Text Box 47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46" name="Group 474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347" name="Rectangle 47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48" name="Text Box 47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49" name="Group 477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350" name="Rectangle 47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51" name="Text Box 47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52" name="Group 480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353" name="Rectangle 48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54" name="Text Box 48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6355" name="Group 483"/>
            <p:cNvGrpSpPr>
              <a:grpSpLocks/>
            </p:cNvGrpSpPr>
            <p:nvPr/>
          </p:nvGrpSpPr>
          <p:grpSpPr bwMode="auto">
            <a:xfrm>
              <a:off x="1248" y="2706"/>
              <a:ext cx="1632" cy="252"/>
              <a:chOff x="3840" y="1370"/>
              <a:chExt cx="1632" cy="252"/>
            </a:xfrm>
          </p:grpSpPr>
          <p:grpSp>
            <p:nvGrpSpPr>
              <p:cNvPr id="336356" name="Group 484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357" name="Rectangle 48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58" name="Text Box 48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59" name="Group 487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360" name="Rectangle 48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61" name="Text Box 48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62" name="Group 490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363" name="Rectangle 49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64" name="Text Box 49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65" name="Group 493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366" name="Rectangle 49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67" name="Text Box 49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68" name="Group 496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369" name="Rectangle 49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70" name="Text Box 49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71" name="Group 499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372" name="Rectangle 50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73" name="Text Box 50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74" name="Group 502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375" name="Rectangle 50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76" name="Text Box 50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77" name="Group 505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378" name="Rectangle 50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79" name="Text Box 50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6380" name="Group 508"/>
            <p:cNvGrpSpPr>
              <a:grpSpLocks/>
            </p:cNvGrpSpPr>
            <p:nvPr/>
          </p:nvGrpSpPr>
          <p:grpSpPr bwMode="auto">
            <a:xfrm>
              <a:off x="1248" y="2904"/>
              <a:ext cx="1632" cy="252"/>
              <a:chOff x="3840" y="1370"/>
              <a:chExt cx="1632" cy="252"/>
            </a:xfrm>
          </p:grpSpPr>
          <p:grpSp>
            <p:nvGrpSpPr>
              <p:cNvPr id="336381" name="Group 509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382" name="Rectangle 51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83" name="Text Box 51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84" name="Group 512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385" name="Rectangle 51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86" name="Text Box 51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87" name="Group 515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388" name="Rectangle 51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89" name="Text Box 51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90" name="Group 518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391" name="Rectangle 51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92" name="Text Box 52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93" name="Group 521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394" name="Rectangle 52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95" name="Text Box 52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96" name="Group 524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397" name="Rectangle 52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98" name="Text Box 52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99" name="Group 527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400" name="Rectangle 52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01" name="Text Box 52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02" name="Group 530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403" name="Rectangle 53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04" name="Text Box 53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6405" name="Group 533"/>
            <p:cNvGrpSpPr>
              <a:grpSpLocks/>
            </p:cNvGrpSpPr>
            <p:nvPr/>
          </p:nvGrpSpPr>
          <p:grpSpPr bwMode="auto">
            <a:xfrm>
              <a:off x="1248" y="3102"/>
              <a:ext cx="1632" cy="252"/>
              <a:chOff x="3840" y="1370"/>
              <a:chExt cx="1632" cy="252"/>
            </a:xfrm>
          </p:grpSpPr>
          <p:grpSp>
            <p:nvGrpSpPr>
              <p:cNvPr id="336406" name="Group 534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407" name="Rectangle 53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08" name="Text Box 53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09" name="Group 537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410" name="Rectangle 53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11" name="Text Box 53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12" name="Group 540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413" name="Rectangle 54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14" name="Text Box 54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15" name="Group 543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416" name="Rectangle 54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17" name="Text Box 54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18" name="Group 546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419" name="Rectangle 54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20" name="Text Box 54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21" name="Group 549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422" name="Rectangle 55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23" name="Text Box 55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24" name="Group 552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425" name="Rectangle 55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26" name="Text Box 55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27" name="Group 555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428" name="Rectangle 55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29" name="Text Box 55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6430" name="Group 558"/>
            <p:cNvGrpSpPr>
              <a:grpSpLocks/>
            </p:cNvGrpSpPr>
            <p:nvPr/>
          </p:nvGrpSpPr>
          <p:grpSpPr bwMode="auto">
            <a:xfrm>
              <a:off x="1248" y="3300"/>
              <a:ext cx="1632" cy="252"/>
              <a:chOff x="3840" y="1370"/>
              <a:chExt cx="1632" cy="252"/>
            </a:xfrm>
          </p:grpSpPr>
          <p:grpSp>
            <p:nvGrpSpPr>
              <p:cNvPr id="336431" name="Group 559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432" name="Rectangle 56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33" name="Text Box 56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34" name="Group 562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435" name="Rectangle 56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36" name="Text Box 56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37" name="Group 565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438" name="Rectangle 56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39" name="Text Box 56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40" name="Group 568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441" name="Rectangle 56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42" name="Text Box 57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43" name="Group 571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444" name="Rectangle 57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45" name="Text Box 57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46" name="Group 574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447" name="Rectangle 57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48" name="Text Box 57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49" name="Group 577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450" name="Rectangle 57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51" name="Text Box 57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52" name="Group 580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453" name="Rectangle 58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54" name="Text Box 58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6455" name="Group 583"/>
            <p:cNvGrpSpPr>
              <a:grpSpLocks/>
            </p:cNvGrpSpPr>
            <p:nvPr/>
          </p:nvGrpSpPr>
          <p:grpSpPr bwMode="auto">
            <a:xfrm>
              <a:off x="1248" y="3498"/>
              <a:ext cx="1632" cy="252"/>
              <a:chOff x="3840" y="1370"/>
              <a:chExt cx="1632" cy="252"/>
            </a:xfrm>
          </p:grpSpPr>
          <p:grpSp>
            <p:nvGrpSpPr>
              <p:cNvPr id="336456" name="Group 584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457" name="Rectangle 58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58" name="Text Box 58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59" name="Group 587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460" name="Rectangle 58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61" name="Text Box 58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62" name="Group 590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463" name="Rectangle 59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64" name="Text Box 59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65" name="Group 593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466" name="Rectangle 59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67" name="Text Box 59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68" name="Group 596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469" name="Rectangle 59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70" name="Text Box 59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71" name="Group 599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472" name="Rectangle 60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73" name="Text Box 60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74" name="Group 602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475" name="Rectangle 60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76" name="Text Box 60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77" name="Group 605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478" name="Rectangle 60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79" name="Text Box 60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6480" name="Group 608"/>
            <p:cNvGrpSpPr>
              <a:grpSpLocks/>
            </p:cNvGrpSpPr>
            <p:nvPr/>
          </p:nvGrpSpPr>
          <p:grpSpPr bwMode="auto">
            <a:xfrm>
              <a:off x="1248" y="3696"/>
              <a:ext cx="1632" cy="252"/>
              <a:chOff x="3840" y="1370"/>
              <a:chExt cx="1632" cy="252"/>
            </a:xfrm>
          </p:grpSpPr>
          <p:grpSp>
            <p:nvGrpSpPr>
              <p:cNvPr id="336481" name="Group 609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482" name="Rectangle 61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83" name="Text Box 61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84" name="Group 612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485" name="Rectangle 61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86" name="Text Box 61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87" name="Group 615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488" name="Rectangle 61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89" name="Text Box 61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90" name="Group 618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491" name="Rectangle 61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92" name="Text Box 62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93" name="Group 621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494" name="Rectangle 62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95" name="Text Box 62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96" name="Group 624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497" name="Rectangle 62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98" name="Text Box 62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99" name="Group 627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500" name="Rectangle 62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501" name="Text Box 62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502" name="Group 630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503" name="Rectangle 63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504" name="Text Box 63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</p:grpSp>
      <p:sp>
        <p:nvSpPr>
          <p:cNvPr id="3358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Space Filling Curves</a:t>
            </a:r>
            <a:endParaRPr lang="bg-BG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33400"/>
          </a:xfrm>
          <a:noFill/>
          <a:ln/>
        </p:spPr>
        <p:txBody>
          <a:bodyPr/>
          <a:lstStyle/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en-US"/>
              <a:t> Lexicographic order</a:t>
            </a:r>
            <a:endParaRPr lang="bg-BG"/>
          </a:p>
        </p:txBody>
      </p:sp>
      <p:grpSp>
        <p:nvGrpSpPr>
          <p:cNvPr id="336076" name="Group 204"/>
          <p:cNvGrpSpPr>
            <a:grpSpLocks/>
          </p:cNvGrpSpPr>
          <p:nvPr/>
        </p:nvGrpSpPr>
        <p:grpSpPr bwMode="auto">
          <a:xfrm>
            <a:off x="5638800" y="2495550"/>
            <a:ext cx="2590800" cy="2609850"/>
            <a:chOff x="1248" y="2304"/>
            <a:chExt cx="1632" cy="1644"/>
          </a:xfrm>
        </p:grpSpPr>
        <p:grpSp>
          <p:nvGrpSpPr>
            <p:cNvPr id="335876" name="Group 4"/>
            <p:cNvGrpSpPr>
              <a:grpSpLocks/>
            </p:cNvGrpSpPr>
            <p:nvPr/>
          </p:nvGrpSpPr>
          <p:grpSpPr bwMode="auto">
            <a:xfrm>
              <a:off x="1248" y="2304"/>
              <a:ext cx="1632" cy="252"/>
              <a:chOff x="3840" y="1370"/>
              <a:chExt cx="1632" cy="252"/>
            </a:xfrm>
          </p:grpSpPr>
          <p:grpSp>
            <p:nvGrpSpPr>
              <p:cNvPr id="335877" name="Group 5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5878" name="Rectangle 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87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880" name="Group 8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5881" name="Rectangle 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88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883" name="Group 11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5884" name="Rectangle 1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88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886" name="Group 14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5887" name="Rectangle 1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8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889" name="Group 17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5890" name="Rectangle 1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89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892" name="Group 20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5893" name="Rectangle 2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89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895" name="Group 23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5896" name="Rectangle 2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89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898" name="Group 26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5899" name="Rectangle 2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0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5901" name="Group 29"/>
            <p:cNvGrpSpPr>
              <a:grpSpLocks/>
            </p:cNvGrpSpPr>
            <p:nvPr/>
          </p:nvGrpSpPr>
          <p:grpSpPr bwMode="auto">
            <a:xfrm>
              <a:off x="1248" y="2508"/>
              <a:ext cx="1632" cy="252"/>
              <a:chOff x="3840" y="1370"/>
              <a:chExt cx="1632" cy="252"/>
            </a:xfrm>
          </p:grpSpPr>
          <p:grpSp>
            <p:nvGrpSpPr>
              <p:cNvPr id="335902" name="Group 30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5903" name="Rectangle 3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0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05" name="Group 33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5906" name="Rectangle 3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0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08" name="Group 36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5909" name="Rectangle 3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1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11" name="Group 39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5912" name="Rectangle 4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1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14" name="Group 42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5915" name="Rectangle 4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1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17" name="Group 45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5918" name="Rectangle 4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1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20" name="Group 48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5921" name="Rectangle 4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2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23" name="Group 51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5924" name="Rectangle 5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2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5926" name="Group 54"/>
            <p:cNvGrpSpPr>
              <a:grpSpLocks/>
            </p:cNvGrpSpPr>
            <p:nvPr/>
          </p:nvGrpSpPr>
          <p:grpSpPr bwMode="auto">
            <a:xfrm>
              <a:off x="1248" y="2706"/>
              <a:ext cx="1632" cy="252"/>
              <a:chOff x="3840" y="1370"/>
              <a:chExt cx="1632" cy="252"/>
            </a:xfrm>
          </p:grpSpPr>
          <p:grpSp>
            <p:nvGrpSpPr>
              <p:cNvPr id="335927" name="Group 55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5928" name="Rectangle 5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2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30" name="Group 58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5931" name="Rectangle 5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3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33" name="Group 61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5934" name="Rectangle 6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35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36" name="Group 64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5937" name="Rectangle 6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38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39" name="Group 67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5940" name="Rectangle 6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4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42" name="Group 70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5943" name="Rectangle 7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4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45" name="Group 73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5946" name="Rectangle 7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47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48" name="Group 76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5949" name="Rectangle 7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5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5951" name="Group 79"/>
            <p:cNvGrpSpPr>
              <a:grpSpLocks/>
            </p:cNvGrpSpPr>
            <p:nvPr/>
          </p:nvGrpSpPr>
          <p:grpSpPr bwMode="auto">
            <a:xfrm>
              <a:off x="1248" y="2904"/>
              <a:ext cx="1632" cy="252"/>
              <a:chOff x="3840" y="1370"/>
              <a:chExt cx="1632" cy="252"/>
            </a:xfrm>
          </p:grpSpPr>
          <p:grpSp>
            <p:nvGrpSpPr>
              <p:cNvPr id="335952" name="Group 80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5953" name="Rectangle 8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5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55" name="Group 83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5956" name="Rectangle 8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57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58" name="Group 86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5959" name="Rectangle 8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60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61" name="Group 89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5962" name="Rectangle 9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63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64" name="Group 92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5965" name="Rectangle 9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66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67" name="Group 95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5968" name="Rectangle 9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69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70" name="Group 98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5971" name="Rectangle 9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72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73" name="Group 101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5974" name="Rectangle 10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75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5976" name="Group 104"/>
            <p:cNvGrpSpPr>
              <a:grpSpLocks/>
            </p:cNvGrpSpPr>
            <p:nvPr/>
          </p:nvGrpSpPr>
          <p:grpSpPr bwMode="auto">
            <a:xfrm>
              <a:off x="1248" y="3102"/>
              <a:ext cx="1632" cy="252"/>
              <a:chOff x="3840" y="1370"/>
              <a:chExt cx="1632" cy="252"/>
            </a:xfrm>
          </p:grpSpPr>
          <p:grpSp>
            <p:nvGrpSpPr>
              <p:cNvPr id="335977" name="Group 105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5978" name="Rectangle 10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79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80" name="Group 108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5981" name="Rectangle 10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82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83" name="Group 111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5984" name="Rectangle 11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85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86" name="Group 114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5987" name="Rectangle 11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88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89" name="Group 117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5990" name="Rectangle 11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91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92" name="Group 120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5993" name="Rectangle 12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94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95" name="Group 123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5996" name="Rectangle 12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97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98" name="Group 126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5999" name="Rectangle 12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00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6001" name="Group 129"/>
            <p:cNvGrpSpPr>
              <a:grpSpLocks/>
            </p:cNvGrpSpPr>
            <p:nvPr/>
          </p:nvGrpSpPr>
          <p:grpSpPr bwMode="auto">
            <a:xfrm>
              <a:off x="1248" y="3300"/>
              <a:ext cx="1632" cy="252"/>
              <a:chOff x="3840" y="1370"/>
              <a:chExt cx="1632" cy="252"/>
            </a:xfrm>
          </p:grpSpPr>
          <p:grpSp>
            <p:nvGrpSpPr>
              <p:cNvPr id="336002" name="Group 130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003" name="Rectangle 13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04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05" name="Group 133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006" name="Rectangle 13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07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08" name="Group 136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009" name="Rectangle 13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10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11" name="Group 139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012" name="Rectangle 14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1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14" name="Group 142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015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16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17" name="Group 145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018" name="Rectangle 14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19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20" name="Group 148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021" name="Rectangle 14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22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23" name="Group 151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0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25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6026" name="Group 154"/>
            <p:cNvGrpSpPr>
              <a:grpSpLocks/>
            </p:cNvGrpSpPr>
            <p:nvPr/>
          </p:nvGrpSpPr>
          <p:grpSpPr bwMode="auto">
            <a:xfrm>
              <a:off x="1248" y="3498"/>
              <a:ext cx="1632" cy="252"/>
              <a:chOff x="3840" y="1370"/>
              <a:chExt cx="1632" cy="252"/>
            </a:xfrm>
          </p:grpSpPr>
          <p:grpSp>
            <p:nvGrpSpPr>
              <p:cNvPr id="336027" name="Group 155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028" name="Rectangle 15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29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30" name="Group 158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031" name="Rectangle 15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32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33" name="Group 161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034" name="Rectangle 16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35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36" name="Group 164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037" name="Rectangle 16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38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39" name="Group 167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040" name="Rectangle 16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41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42" name="Group 170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04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44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45" name="Group 173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046" name="Rectangle 17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4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48" name="Group 176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049" name="Rectangle 17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50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6051" name="Group 179"/>
            <p:cNvGrpSpPr>
              <a:grpSpLocks/>
            </p:cNvGrpSpPr>
            <p:nvPr/>
          </p:nvGrpSpPr>
          <p:grpSpPr bwMode="auto">
            <a:xfrm>
              <a:off x="1248" y="3696"/>
              <a:ext cx="1632" cy="252"/>
              <a:chOff x="3840" y="1370"/>
              <a:chExt cx="1632" cy="252"/>
            </a:xfrm>
          </p:grpSpPr>
          <p:grpSp>
            <p:nvGrpSpPr>
              <p:cNvPr id="336052" name="Group 180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053" name="Rectangle 18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5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55" name="Group 183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056" name="Rectangle 18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57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58" name="Group 186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059" name="Rectangle 18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60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61" name="Group 189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062" name="Rectangle 19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63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64" name="Group 192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065" name="Rectangle 19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66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67" name="Group 195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068" name="Rectangle 19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69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70" name="Group 198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071" name="Rectangle 19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72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73" name="Group 201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074" name="Rectangle 20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75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</p:grpSp>
      <p:grpSp>
        <p:nvGrpSpPr>
          <p:cNvPr id="336507" name="Group 635"/>
          <p:cNvGrpSpPr>
            <a:grpSpLocks/>
          </p:cNvGrpSpPr>
          <p:nvPr/>
        </p:nvGrpSpPr>
        <p:grpSpPr bwMode="auto">
          <a:xfrm>
            <a:off x="1447800" y="4495800"/>
            <a:ext cx="2362200" cy="304800"/>
            <a:chOff x="912" y="2832"/>
            <a:chExt cx="1488" cy="192"/>
          </a:xfrm>
        </p:grpSpPr>
        <p:sp>
          <p:nvSpPr>
            <p:cNvPr id="336303" name="Line 431"/>
            <p:cNvSpPr>
              <a:spLocks noChangeShapeType="1"/>
            </p:cNvSpPr>
            <p:nvPr/>
          </p:nvSpPr>
          <p:spPr bwMode="auto">
            <a:xfrm>
              <a:off x="912" y="3024"/>
              <a:ext cx="148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6506" name="Line 634"/>
            <p:cNvSpPr>
              <a:spLocks noChangeShapeType="1"/>
            </p:cNvSpPr>
            <p:nvPr/>
          </p:nvSpPr>
          <p:spPr bwMode="auto">
            <a:xfrm>
              <a:off x="960" y="2832"/>
              <a:ext cx="1440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6508" name="Group 636"/>
          <p:cNvGrpSpPr>
            <a:grpSpLocks/>
          </p:cNvGrpSpPr>
          <p:nvPr/>
        </p:nvGrpSpPr>
        <p:grpSpPr bwMode="auto">
          <a:xfrm>
            <a:off x="1504950" y="4181475"/>
            <a:ext cx="2362200" cy="304800"/>
            <a:chOff x="912" y="2832"/>
            <a:chExt cx="1488" cy="192"/>
          </a:xfrm>
        </p:grpSpPr>
        <p:sp>
          <p:nvSpPr>
            <p:cNvPr id="336509" name="Line 637"/>
            <p:cNvSpPr>
              <a:spLocks noChangeShapeType="1"/>
            </p:cNvSpPr>
            <p:nvPr/>
          </p:nvSpPr>
          <p:spPr bwMode="auto">
            <a:xfrm>
              <a:off x="912" y="3024"/>
              <a:ext cx="148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6510" name="Line 638"/>
            <p:cNvSpPr>
              <a:spLocks noChangeShapeType="1"/>
            </p:cNvSpPr>
            <p:nvPr/>
          </p:nvSpPr>
          <p:spPr bwMode="auto">
            <a:xfrm>
              <a:off x="960" y="2832"/>
              <a:ext cx="1440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6511" name="Group 639"/>
          <p:cNvGrpSpPr>
            <a:grpSpLocks/>
          </p:cNvGrpSpPr>
          <p:nvPr/>
        </p:nvGrpSpPr>
        <p:grpSpPr bwMode="auto">
          <a:xfrm>
            <a:off x="1476375" y="3867150"/>
            <a:ext cx="2362200" cy="304800"/>
            <a:chOff x="912" y="2832"/>
            <a:chExt cx="1488" cy="192"/>
          </a:xfrm>
        </p:grpSpPr>
        <p:sp>
          <p:nvSpPr>
            <p:cNvPr id="336512" name="Line 640"/>
            <p:cNvSpPr>
              <a:spLocks noChangeShapeType="1"/>
            </p:cNvSpPr>
            <p:nvPr/>
          </p:nvSpPr>
          <p:spPr bwMode="auto">
            <a:xfrm>
              <a:off x="912" y="3024"/>
              <a:ext cx="148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6513" name="Line 641"/>
            <p:cNvSpPr>
              <a:spLocks noChangeShapeType="1"/>
            </p:cNvSpPr>
            <p:nvPr/>
          </p:nvSpPr>
          <p:spPr bwMode="auto">
            <a:xfrm>
              <a:off x="960" y="2832"/>
              <a:ext cx="1440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6514" name="Group 642"/>
          <p:cNvGrpSpPr>
            <a:grpSpLocks/>
          </p:cNvGrpSpPr>
          <p:nvPr/>
        </p:nvGrpSpPr>
        <p:grpSpPr bwMode="auto">
          <a:xfrm>
            <a:off x="1476375" y="3552825"/>
            <a:ext cx="2362200" cy="304800"/>
            <a:chOff x="912" y="2832"/>
            <a:chExt cx="1488" cy="192"/>
          </a:xfrm>
        </p:grpSpPr>
        <p:sp>
          <p:nvSpPr>
            <p:cNvPr id="336515" name="Line 643"/>
            <p:cNvSpPr>
              <a:spLocks noChangeShapeType="1"/>
            </p:cNvSpPr>
            <p:nvPr/>
          </p:nvSpPr>
          <p:spPr bwMode="auto">
            <a:xfrm>
              <a:off x="912" y="3024"/>
              <a:ext cx="148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6516" name="Line 644"/>
            <p:cNvSpPr>
              <a:spLocks noChangeShapeType="1"/>
            </p:cNvSpPr>
            <p:nvPr/>
          </p:nvSpPr>
          <p:spPr bwMode="auto">
            <a:xfrm>
              <a:off x="960" y="2832"/>
              <a:ext cx="1440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6517" name="Group 645"/>
          <p:cNvGrpSpPr>
            <a:grpSpLocks/>
          </p:cNvGrpSpPr>
          <p:nvPr/>
        </p:nvGrpSpPr>
        <p:grpSpPr bwMode="auto">
          <a:xfrm>
            <a:off x="1476375" y="3248025"/>
            <a:ext cx="2362200" cy="304800"/>
            <a:chOff x="912" y="2832"/>
            <a:chExt cx="1488" cy="192"/>
          </a:xfrm>
        </p:grpSpPr>
        <p:sp>
          <p:nvSpPr>
            <p:cNvPr id="336518" name="Line 646"/>
            <p:cNvSpPr>
              <a:spLocks noChangeShapeType="1"/>
            </p:cNvSpPr>
            <p:nvPr/>
          </p:nvSpPr>
          <p:spPr bwMode="auto">
            <a:xfrm>
              <a:off x="912" y="3024"/>
              <a:ext cx="148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6519" name="Line 647"/>
            <p:cNvSpPr>
              <a:spLocks noChangeShapeType="1"/>
            </p:cNvSpPr>
            <p:nvPr/>
          </p:nvSpPr>
          <p:spPr bwMode="auto">
            <a:xfrm>
              <a:off x="960" y="2832"/>
              <a:ext cx="1440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6520" name="Group 648"/>
          <p:cNvGrpSpPr>
            <a:grpSpLocks/>
          </p:cNvGrpSpPr>
          <p:nvPr/>
        </p:nvGrpSpPr>
        <p:grpSpPr bwMode="auto">
          <a:xfrm>
            <a:off x="1485900" y="2943225"/>
            <a:ext cx="2362200" cy="304800"/>
            <a:chOff x="912" y="2832"/>
            <a:chExt cx="1488" cy="192"/>
          </a:xfrm>
        </p:grpSpPr>
        <p:sp>
          <p:nvSpPr>
            <p:cNvPr id="336521" name="Line 649"/>
            <p:cNvSpPr>
              <a:spLocks noChangeShapeType="1"/>
            </p:cNvSpPr>
            <p:nvPr/>
          </p:nvSpPr>
          <p:spPr bwMode="auto">
            <a:xfrm>
              <a:off x="912" y="3024"/>
              <a:ext cx="148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6522" name="Line 650"/>
            <p:cNvSpPr>
              <a:spLocks noChangeShapeType="1"/>
            </p:cNvSpPr>
            <p:nvPr/>
          </p:nvSpPr>
          <p:spPr bwMode="auto">
            <a:xfrm>
              <a:off x="960" y="2832"/>
              <a:ext cx="1440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6523" name="Group 651"/>
          <p:cNvGrpSpPr>
            <a:grpSpLocks/>
          </p:cNvGrpSpPr>
          <p:nvPr/>
        </p:nvGrpSpPr>
        <p:grpSpPr bwMode="auto">
          <a:xfrm>
            <a:off x="1485900" y="2638425"/>
            <a:ext cx="2362200" cy="304800"/>
            <a:chOff x="912" y="2832"/>
            <a:chExt cx="1488" cy="192"/>
          </a:xfrm>
        </p:grpSpPr>
        <p:sp>
          <p:nvSpPr>
            <p:cNvPr id="336524" name="Line 652"/>
            <p:cNvSpPr>
              <a:spLocks noChangeShapeType="1"/>
            </p:cNvSpPr>
            <p:nvPr/>
          </p:nvSpPr>
          <p:spPr bwMode="auto">
            <a:xfrm>
              <a:off x="912" y="3024"/>
              <a:ext cx="148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6525" name="Line 653"/>
            <p:cNvSpPr>
              <a:spLocks noChangeShapeType="1"/>
            </p:cNvSpPr>
            <p:nvPr/>
          </p:nvSpPr>
          <p:spPr bwMode="auto">
            <a:xfrm>
              <a:off x="960" y="2832"/>
              <a:ext cx="1440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36527" name="Line 655"/>
          <p:cNvSpPr>
            <a:spLocks noChangeShapeType="1"/>
          </p:cNvSpPr>
          <p:nvPr/>
        </p:nvSpPr>
        <p:spPr bwMode="auto">
          <a:xfrm>
            <a:off x="1495425" y="2628900"/>
            <a:ext cx="2362200" cy="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Space Filling Curves (cont)</a:t>
            </a:r>
            <a:endParaRPr lang="bg-BG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33400"/>
          </a:xfrm>
          <a:noFill/>
          <a:ln/>
        </p:spPr>
        <p:txBody>
          <a:bodyPr/>
          <a:lstStyle/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en-US"/>
              <a:t> Hilbert Curve</a:t>
            </a:r>
            <a:endParaRPr lang="bg-BG"/>
          </a:p>
        </p:txBody>
      </p:sp>
      <p:grpSp>
        <p:nvGrpSpPr>
          <p:cNvPr id="346116" name="Group 4"/>
          <p:cNvGrpSpPr>
            <a:grpSpLocks/>
          </p:cNvGrpSpPr>
          <p:nvPr/>
        </p:nvGrpSpPr>
        <p:grpSpPr bwMode="auto">
          <a:xfrm>
            <a:off x="1371600" y="2438400"/>
            <a:ext cx="2590800" cy="2609850"/>
            <a:chOff x="1248" y="2304"/>
            <a:chExt cx="1632" cy="1644"/>
          </a:xfrm>
        </p:grpSpPr>
        <p:grpSp>
          <p:nvGrpSpPr>
            <p:cNvPr id="346117" name="Group 5"/>
            <p:cNvGrpSpPr>
              <a:grpSpLocks/>
            </p:cNvGrpSpPr>
            <p:nvPr/>
          </p:nvGrpSpPr>
          <p:grpSpPr bwMode="auto">
            <a:xfrm>
              <a:off x="1248" y="2304"/>
              <a:ext cx="1632" cy="252"/>
              <a:chOff x="3840" y="1370"/>
              <a:chExt cx="1632" cy="252"/>
            </a:xfrm>
          </p:grpSpPr>
          <p:grpSp>
            <p:nvGrpSpPr>
              <p:cNvPr id="346118" name="Group 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119" name="Rectangle 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2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21" name="Group 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122" name="Rectangle 1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2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24" name="Group 1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125" name="Rectangle 1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27" name="Group 1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128" name="Rectangle 1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2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30" name="Group 1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131" name="Rectangle 1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3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33" name="Group 2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134" name="Rectangle 2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3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36" name="Group 2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137" name="Rectangle 2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3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39" name="Group 2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1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4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142" name="Group 30"/>
            <p:cNvGrpSpPr>
              <a:grpSpLocks/>
            </p:cNvGrpSpPr>
            <p:nvPr/>
          </p:nvGrpSpPr>
          <p:grpSpPr bwMode="auto">
            <a:xfrm>
              <a:off x="1248" y="2508"/>
              <a:ext cx="1632" cy="252"/>
              <a:chOff x="3840" y="1370"/>
              <a:chExt cx="1632" cy="252"/>
            </a:xfrm>
          </p:grpSpPr>
          <p:grpSp>
            <p:nvGrpSpPr>
              <p:cNvPr id="346143" name="Group 3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144" name="Rectangle 3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4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46" name="Group 3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147" name="Rectangle 3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4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49" name="Group 3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150" name="Rectangle 3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5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52" name="Group 4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153" name="Rectangle 4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5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55" name="Group 4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156" name="Rectangle 4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5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58" name="Group 4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159" name="Rectangle 4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6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61" name="Group 4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162" name="Rectangle 5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6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64" name="Group 5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165" name="Rectangle 5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6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167" name="Group 55"/>
            <p:cNvGrpSpPr>
              <a:grpSpLocks/>
            </p:cNvGrpSpPr>
            <p:nvPr/>
          </p:nvGrpSpPr>
          <p:grpSpPr bwMode="auto">
            <a:xfrm>
              <a:off x="1248" y="2706"/>
              <a:ext cx="1632" cy="252"/>
              <a:chOff x="3840" y="1370"/>
              <a:chExt cx="1632" cy="252"/>
            </a:xfrm>
          </p:grpSpPr>
          <p:grpSp>
            <p:nvGrpSpPr>
              <p:cNvPr id="346168" name="Group 5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169" name="Rectangle 5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7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71" name="Group 5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172" name="Rectangle 6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7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74" name="Group 6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175" name="Rectangle 6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7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77" name="Group 6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178" name="Rectangle 6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7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80" name="Group 6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181" name="Rectangle 6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8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83" name="Group 7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184" name="Rectangle 7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8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86" name="Group 7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187" name="Rectangle 7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8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89" name="Group 7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190" name="Rectangle 7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9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192" name="Group 80"/>
            <p:cNvGrpSpPr>
              <a:grpSpLocks/>
            </p:cNvGrpSpPr>
            <p:nvPr/>
          </p:nvGrpSpPr>
          <p:grpSpPr bwMode="auto">
            <a:xfrm>
              <a:off x="1248" y="2904"/>
              <a:ext cx="1632" cy="252"/>
              <a:chOff x="3840" y="1370"/>
              <a:chExt cx="1632" cy="252"/>
            </a:xfrm>
          </p:grpSpPr>
          <p:grpSp>
            <p:nvGrpSpPr>
              <p:cNvPr id="346193" name="Group 8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194" name="Rectangle 8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9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96" name="Group 8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197" name="Rectangle 8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98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99" name="Group 8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200" name="Rectangle 8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01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02" name="Group 9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203" name="Rectangle 9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04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05" name="Group 9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206" name="Rectangle 9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07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08" name="Group 9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209" name="Rectangle 9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10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11" name="Group 9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212" name="Rectangle 10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1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14" name="Group 10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215" name="Rectangle 10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16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217" name="Group 105"/>
            <p:cNvGrpSpPr>
              <a:grpSpLocks/>
            </p:cNvGrpSpPr>
            <p:nvPr/>
          </p:nvGrpSpPr>
          <p:grpSpPr bwMode="auto">
            <a:xfrm>
              <a:off x="1248" y="3102"/>
              <a:ext cx="1632" cy="252"/>
              <a:chOff x="3840" y="1370"/>
              <a:chExt cx="1632" cy="252"/>
            </a:xfrm>
          </p:grpSpPr>
          <p:grpSp>
            <p:nvGrpSpPr>
              <p:cNvPr id="346218" name="Group 10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219" name="Rectangle 10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20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21" name="Group 10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222" name="Rectangle 11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23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24" name="Group 11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225" name="Rectangle 11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26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27" name="Group 11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228" name="Rectangle 11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29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30" name="Group 11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231" name="Rectangle 11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32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33" name="Group 12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234" name="Rectangle 12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35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36" name="Group 12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237" name="Rectangle 12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38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39" name="Group 12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240" name="Rectangle 12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41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242" name="Group 130"/>
            <p:cNvGrpSpPr>
              <a:grpSpLocks/>
            </p:cNvGrpSpPr>
            <p:nvPr/>
          </p:nvGrpSpPr>
          <p:grpSpPr bwMode="auto">
            <a:xfrm>
              <a:off x="1248" y="3300"/>
              <a:ext cx="1632" cy="252"/>
              <a:chOff x="3840" y="1370"/>
              <a:chExt cx="1632" cy="252"/>
            </a:xfrm>
          </p:grpSpPr>
          <p:grpSp>
            <p:nvGrpSpPr>
              <p:cNvPr id="346243" name="Group 13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244" name="Rectangle 13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45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46" name="Group 13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247" name="Rectangle 13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48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49" name="Group 13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250" name="Rectangle 13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51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52" name="Group 14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253" name="Rectangle 14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54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55" name="Group 14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256" name="Rectangle 14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57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58" name="Group 14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259" name="Rectangle 14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60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61" name="Group 14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262" name="Rectangle 15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63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64" name="Group 15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26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66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267" name="Group 155"/>
            <p:cNvGrpSpPr>
              <a:grpSpLocks/>
            </p:cNvGrpSpPr>
            <p:nvPr/>
          </p:nvGrpSpPr>
          <p:grpSpPr bwMode="auto">
            <a:xfrm>
              <a:off x="1248" y="3498"/>
              <a:ext cx="1632" cy="252"/>
              <a:chOff x="3840" y="1370"/>
              <a:chExt cx="1632" cy="252"/>
            </a:xfrm>
          </p:grpSpPr>
          <p:grpSp>
            <p:nvGrpSpPr>
              <p:cNvPr id="346268" name="Group 15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269" name="Rectangle 15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70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71" name="Group 15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272" name="Rectangle 16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73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74" name="Group 16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275" name="Rectangle 16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76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77" name="Group 16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278" name="Rectangle 16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79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80" name="Group 16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28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82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83" name="Group 17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284" name="Rectangle 17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85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86" name="Group 17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287" name="Rectangle 17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8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89" name="Group 17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290" name="Rectangle 17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91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292" name="Group 180"/>
            <p:cNvGrpSpPr>
              <a:grpSpLocks/>
            </p:cNvGrpSpPr>
            <p:nvPr/>
          </p:nvGrpSpPr>
          <p:grpSpPr bwMode="auto">
            <a:xfrm>
              <a:off x="1248" y="3696"/>
              <a:ext cx="1632" cy="252"/>
              <a:chOff x="3840" y="1370"/>
              <a:chExt cx="1632" cy="252"/>
            </a:xfrm>
          </p:grpSpPr>
          <p:grpSp>
            <p:nvGrpSpPr>
              <p:cNvPr id="346293" name="Group 18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294" name="Rectangle 18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95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96" name="Group 18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297" name="Rectangle 18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98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99" name="Group 18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300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301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302" name="Group 19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303" name="Rectangle 19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304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305" name="Group 19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306" name="Rectangle 19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307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308" name="Group 19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309" name="Rectangle 19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310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311" name="Group 19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312" name="Rectangle 20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313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314" name="Group 20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315" name="Rectangle 20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316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</p:grpSp>
      <p:grpSp>
        <p:nvGrpSpPr>
          <p:cNvPr id="346519" name="Group 407"/>
          <p:cNvGrpSpPr>
            <a:grpSpLocks/>
          </p:cNvGrpSpPr>
          <p:nvPr/>
        </p:nvGrpSpPr>
        <p:grpSpPr bwMode="auto">
          <a:xfrm>
            <a:off x="5638800" y="2495550"/>
            <a:ext cx="2590800" cy="2609850"/>
            <a:chOff x="1248" y="2304"/>
            <a:chExt cx="1632" cy="1644"/>
          </a:xfrm>
        </p:grpSpPr>
        <p:grpSp>
          <p:nvGrpSpPr>
            <p:cNvPr id="346520" name="Group 408"/>
            <p:cNvGrpSpPr>
              <a:grpSpLocks/>
            </p:cNvGrpSpPr>
            <p:nvPr/>
          </p:nvGrpSpPr>
          <p:grpSpPr bwMode="auto">
            <a:xfrm>
              <a:off x="1248" y="2304"/>
              <a:ext cx="1632" cy="252"/>
              <a:chOff x="3840" y="1370"/>
              <a:chExt cx="1632" cy="252"/>
            </a:xfrm>
          </p:grpSpPr>
          <p:grpSp>
            <p:nvGrpSpPr>
              <p:cNvPr id="346521" name="Group 409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52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23" name="Text Box 41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24" name="Group 412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525" name="Rectangle 41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26" name="Text Box 41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27" name="Group 415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528" name="Rectangle 41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29" name="Text Box 41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30" name="Group 418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531" name="Rectangle 41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32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33" name="Group 421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534" name="Rectangle 42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35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36" name="Group 424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537" name="Rectangle 42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38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39" name="Group 427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540" name="Rectangle 42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41" name="Text Box 42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42" name="Group 430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543" name="Rectangle 43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44" name="Text Box 43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545" name="Group 433"/>
            <p:cNvGrpSpPr>
              <a:grpSpLocks/>
            </p:cNvGrpSpPr>
            <p:nvPr/>
          </p:nvGrpSpPr>
          <p:grpSpPr bwMode="auto">
            <a:xfrm>
              <a:off x="1248" y="2508"/>
              <a:ext cx="1632" cy="252"/>
              <a:chOff x="3840" y="1370"/>
              <a:chExt cx="1632" cy="252"/>
            </a:xfrm>
          </p:grpSpPr>
          <p:grpSp>
            <p:nvGrpSpPr>
              <p:cNvPr id="346546" name="Group 434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547" name="Rectangle 43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48" name="Text Box 43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49" name="Group 437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550" name="Rectangle 43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51" name="Text Box 43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52" name="Group 440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553" name="Rectangle 44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54" name="Text Box 44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55" name="Group 443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556" name="Rectangle 44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57" name="Text Box 44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58" name="Group 446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559" name="Rectangle 44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60" name="Text Box 44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61" name="Group 449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562" name="Rectangle 45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63" name="Text Box 45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64" name="Group 452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565" name="Rectangle 45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66" name="Text Box 45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67" name="Group 455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568" name="Rectangle 45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69" name="Text Box 45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570" name="Group 458"/>
            <p:cNvGrpSpPr>
              <a:grpSpLocks/>
            </p:cNvGrpSpPr>
            <p:nvPr/>
          </p:nvGrpSpPr>
          <p:grpSpPr bwMode="auto">
            <a:xfrm>
              <a:off x="1248" y="2706"/>
              <a:ext cx="1632" cy="252"/>
              <a:chOff x="3840" y="1370"/>
              <a:chExt cx="1632" cy="252"/>
            </a:xfrm>
          </p:grpSpPr>
          <p:grpSp>
            <p:nvGrpSpPr>
              <p:cNvPr id="346571" name="Group 459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572" name="Rectangle 46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73" name="Text Box 46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74" name="Group 462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575" name="Rectangle 46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76" name="Text Box 46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77" name="Group 465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578" name="Rectangle 46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79" name="Text Box 46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80" name="Group 468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581" name="Rectangle 46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82" name="Text Box 47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83" name="Group 471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584" name="Rectangle 47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85" name="Text Box 47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86" name="Group 474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587" name="Rectangle 47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88" name="Text Box 47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89" name="Group 477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590" name="Rectangle 47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91" name="Text Box 47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92" name="Group 480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593" name="Rectangle 48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94" name="Text Box 48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595" name="Group 483"/>
            <p:cNvGrpSpPr>
              <a:grpSpLocks/>
            </p:cNvGrpSpPr>
            <p:nvPr/>
          </p:nvGrpSpPr>
          <p:grpSpPr bwMode="auto">
            <a:xfrm>
              <a:off x="1248" y="2904"/>
              <a:ext cx="1632" cy="252"/>
              <a:chOff x="3840" y="1370"/>
              <a:chExt cx="1632" cy="252"/>
            </a:xfrm>
          </p:grpSpPr>
          <p:grpSp>
            <p:nvGrpSpPr>
              <p:cNvPr id="346596" name="Group 484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597" name="Rectangle 48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98" name="Text Box 48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99" name="Group 487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600" name="Rectangle 48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01" name="Text Box 48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02" name="Group 490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603" name="Rectangle 49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04" name="Text Box 49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05" name="Group 493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606" name="Rectangle 49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07" name="Text Box 49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08" name="Group 496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609" name="Rectangle 49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10" name="Text Box 49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11" name="Group 499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612" name="Rectangle 50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13" name="Text Box 50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14" name="Group 502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615" name="Rectangle 50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16" name="Text Box 50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17" name="Group 505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618" name="Rectangle 50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19" name="Text Box 50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620" name="Group 508"/>
            <p:cNvGrpSpPr>
              <a:grpSpLocks/>
            </p:cNvGrpSpPr>
            <p:nvPr/>
          </p:nvGrpSpPr>
          <p:grpSpPr bwMode="auto">
            <a:xfrm>
              <a:off x="1248" y="3102"/>
              <a:ext cx="1632" cy="252"/>
              <a:chOff x="3840" y="1370"/>
              <a:chExt cx="1632" cy="252"/>
            </a:xfrm>
          </p:grpSpPr>
          <p:grpSp>
            <p:nvGrpSpPr>
              <p:cNvPr id="346621" name="Group 509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622" name="Rectangle 51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23" name="Text Box 51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24" name="Group 512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625" name="Rectangle 51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26" name="Text Box 51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27" name="Group 515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628" name="Rectangle 51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29" name="Text Box 51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30" name="Group 518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631" name="Rectangle 51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32" name="Text Box 52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33" name="Group 521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634" name="Rectangle 52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35" name="Text Box 52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36" name="Group 524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637" name="Rectangle 52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38" name="Text Box 52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39" name="Group 527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640" name="Rectangle 52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41" name="Text Box 52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42" name="Group 530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643" name="Rectangle 53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44" name="Text Box 53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645" name="Group 533"/>
            <p:cNvGrpSpPr>
              <a:grpSpLocks/>
            </p:cNvGrpSpPr>
            <p:nvPr/>
          </p:nvGrpSpPr>
          <p:grpSpPr bwMode="auto">
            <a:xfrm>
              <a:off x="1248" y="3300"/>
              <a:ext cx="1632" cy="252"/>
              <a:chOff x="3840" y="1370"/>
              <a:chExt cx="1632" cy="252"/>
            </a:xfrm>
          </p:grpSpPr>
          <p:grpSp>
            <p:nvGrpSpPr>
              <p:cNvPr id="346646" name="Group 534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647" name="Rectangle 53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48" name="Text Box 53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49" name="Group 537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650" name="Rectangle 53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51" name="Text Box 53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52" name="Group 540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653" name="Rectangle 54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54" name="Text Box 54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55" name="Group 543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656" name="Rectangle 54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57" name="Text Box 54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58" name="Group 546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659" name="Rectangle 54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60" name="Text Box 54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61" name="Group 549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662" name="Rectangle 55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63" name="Text Box 55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64" name="Group 552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665" name="Rectangle 55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66" name="Text Box 55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67" name="Group 555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668" name="Rectangle 55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69" name="Text Box 55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670" name="Group 558"/>
            <p:cNvGrpSpPr>
              <a:grpSpLocks/>
            </p:cNvGrpSpPr>
            <p:nvPr/>
          </p:nvGrpSpPr>
          <p:grpSpPr bwMode="auto">
            <a:xfrm>
              <a:off x="1248" y="3498"/>
              <a:ext cx="1632" cy="252"/>
              <a:chOff x="3840" y="1370"/>
              <a:chExt cx="1632" cy="252"/>
            </a:xfrm>
          </p:grpSpPr>
          <p:grpSp>
            <p:nvGrpSpPr>
              <p:cNvPr id="346671" name="Group 559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672" name="Rectangle 56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73" name="Text Box 56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74" name="Group 562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675" name="Rectangle 56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76" name="Text Box 56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77" name="Group 565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678" name="Rectangle 56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79" name="Text Box 56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80" name="Group 568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681" name="Rectangle 56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82" name="Text Box 57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83" name="Group 571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684" name="Rectangle 57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85" name="Text Box 57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86" name="Group 574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687" name="Rectangle 57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88" name="Text Box 57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89" name="Group 577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690" name="Rectangle 57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91" name="Text Box 57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92" name="Group 580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693" name="Rectangle 58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94" name="Text Box 58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695" name="Group 583"/>
            <p:cNvGrpSpPr>
              <a:grpSpLocks/>
            </p:cNvGrpSpPr>
            <p:nvPr/>
          </p:nvGrpSpPr>
          <p:grpSpPr bwMode="auto">
            <a:xfrm>
              <a:off x="1248" y="3696"/>
              <a:ext cx="1632" cy="252"/>
              <a:chOff x="3840" y="1370"/>
              <a:chExt cx="1632" cy="252"/>
            </a:xfrm>
          </p:grpSpPr>
          <p:grpSp>
            <p:nvGrpSpPr>
              <p:cNvPr id="346696" name="Group 584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697" name="Rectangle 58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98" name="Text Box 58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99" name="Group 587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700" name="Rectangle 58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701" name="Text Box 58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702" name="Group 590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703" name="Rectangle 59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704" name="Text Box 59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705" name="Group 593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706" name="Rectangle 59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707" name="Text Box 59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708" name="Group 596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709" name="Rectangle 59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710" name="Text Box 59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711" name="Group 599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712" name="Rectangle 60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713" name="Text Box 60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714" name="Group 602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715" name="Rectangle 60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716" name="Text Box 60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717" name="Group 605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718" name="Rectangle 60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719" name="Text Box 60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</p:grpSp>
      <p:sp>
        <p:nvSpPr>
          <p:cNvPr id="346721" name="Freeform 609"/>
          <p:cNvSpPr>
            <a:spLocks/>
          </p:cNvSpPr>
          <p:nvPr/>
        </p:nvSpPr>
        <p:spPr bwMode="auto">
          <a:xfrm>
            <a:off x="1524000" y="2590800"/>
            <a:ext cx="2286000" cy="2209800"/>
          </a:xfrm>
          <a:custGeom>
            <a:avLst/>
            <a:gdLst/>
            <a:ahLst/>
            <a:cxnLst>
              <a:cxn ang="0">
                <a:pos x="0" y="1392"/>
              </a:cxn>
              <a:cxn ang="0">
                <a:pos x="192" y="1392"/>
              </a:cxn>
              <a:cxn ang="0">
                <a:pos x="192" y="1200"/>
              </a:cxn>
              <a:cxn ang="0">
                <a:pos x="0" y="1200"/>
              </a:cxn>
              <a:cxn ang="0">
                <a:pos x="0" y="816"/>
              </a:cxn>
              <a:cxn ang="0">
                <a:pos x="240" y="816"/>
              </a:cxn>
              <a:cxn ang="0">
                <a:pos x="240" y="1056"/>
              </a:cxn>
              <a:cxn ang="0">
                <a:pos x="432" y="1056"/>
              </a:cxn>
              <a:cxn ang="0">
                <a:pos x="432" y="816"/>
              </a:cxn>
              <a:cxn ang="0">
                <a:pos x="624" y="816"/>
              </a:cxn>
              <a:cxn ang="0">
                <a:pos x="624" y="1200"/>
              </a:cxn>
              <a:cxn ang="0">
                <a:pos x="432" y="1200"/>
              </a:cxn>
              <a:cxn ang="0">
                <a:pos x="432" y="1392"/>
              </a:cxn>
              <a:cxn ang="0">
                <a:pos x="624" y="1392"/>
              </a:cxn>
              <a:cxn ang="0">
                <a:pos x="816" y="1392"/>
              </a:cxn>
              <a:cxn ang="0">
                <a:pos x="816" y="1200"/>
              </a:cxn>
              <a:cxn ang="0">
                <a:pos x="1008" y="1200"/>
              </a:cxn>
              <a:cxn ang="0">
                <a:pos x="1008" y="1392"/>
              </a:cxn>
              <a:cxn ang="0">
                <a:pos x="1440" y="1392"/>
              </a:cxn>
              <a:cxn ang="0">
                <a:pos x="1440" y="1200"/>
              </a:cxn>
              <a:cxn ang="0">
                <a:pos x="1200" y="1200"/>
              </a:cxn>
              <a:cxn ang="0">
                <a:pos x="1200" y="960"/>
              </a:cxn>
              <a:cxn ang="0">
                <a:pos x="1392" y="960"/>
              </a:cxn>
              <a:cxn ang="0">
                <a:pos x="1392" y="768"/>
              </a:cxn>
              <a:cxn ang="0">
                <a:pos x="1008" y="768"/>
              </a:cxn>
              <a:cxn ang="0">
                <a:pos x="1008" y="1008"/>
              </a:cxn>
              <a:cxn ang="0">
                <a:pos x="816" y="1008"/>
              </a:cxn>
              <a:cxn ang="0">
                <a:pos x="816" y="384"/>
              </a:cxn>
              <a:cxn ang="0">
                <a:pos x="1008" y="384"/>
              </a:cxn>
              <a:cxn ang="0">
                <a:pos x="1008" y="624"/>
              </a:cxn>
              <a:cxn ang="0">
                <a:pos x="1392" y="624"/>
              </a:cxn>
              <a:cxn ang="0">
                <a:pos x="1392" y="384"/>
              </a:cxn>
              <a:cxn ang="0">
                <a:pos x="1200" y="384"/>
              </a:cxn>
              <a:cxn ang="0">
                <a:pos x="1200" y="192"/>
              </a:cxn>
              <a:cxn ang="0">
                <a:pos x="1392" y="192"/>
              </a:cxn>
              <a:cxn ang="0">
                <a:pos x="1392" y="0"/>
              </a:cxn>
              <a:cxn ang="0">
                <a:pos x="1008" y="0"/>
              </a:cxn>
              <a:cxn ang="0">
                <a:pos x="1008" y="240"/>
              </a:cxn>
              <a:cxn ang="0">
                <a:pos x="816" y="240"/>
              </a:cxn>
              <a:cxn ang="0">
                <a:pos x="816" y="0"/>
              </a:cxn>
              <a:cxn ang="0">
                <a:pos x="384" y="0"/>
              </a:cxn>
              <a:cxn ang="0">
                <a:pos x="384" y="240"/>
              </a:cxn>
              <a:cxn ang="0">
                <a:pos x="624" y="240"/>
              </a:cxn>
              <a:cxn ang="0">
                <a:pos x="624" y="624"/>
              </a:cxn>
              <a:cxn ang="0">
                <a:pos x="384" y="624"/>
              </a:cxn>
              <a:cxn ang="0">
                <a:pos x="384" y="384"/>
              </a:cxn>
              <a:cxn ang="0">
                <a:pos x="240" y="384"/>
              </a:cxn>
              <a:cxn ang="0">
                <a:pos x="240" y="624"/>
              </a:cxn>
              <a:cxn ang="0">
                <a:pos x="48" y="624"/>
              </a:cxn>
              <a:cxn ang="0">
                <a:pos x="48" y="192"/>
              </a:cxn>
              <a:cxn ang="0">
                <a:pos x="240" y="192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1440" h="1392">
                <a:moveTo>
                  <a:pt x="0" y="1392"/>
                </a:moveTo>
                <a:lnTo>
                  <a:pt x="192" y="1392"/>
                </a:lnTo>
                <a:lnTo>
                  <a:pt x="192" y="1200"/>
                </a:lnTo>
                <a:lnTo>
                  <a:pt x="0" y="1200"/>
                </a:lnTo>
                <a:lnTo>
                  <a:pt x="0" y="816"/>
                </a:lnTo>
                <a:lnTo>
                  <a:pt x="240" y="816"/>
                </a:lnTo>
                <a:lnTo>
                  <a:pt x="240" y="1056"/>
                </a:lnTo>
                <a:lnTo>
                  <a:pt x="432" y="1056"/>
                </a:lnTo>
                <a:lnTo>
                  <a:pt x="432" y="816"/>
                </a:lnTo>
                <a:lnTo>
                  <a:pt x="624" y="816"/>
                </a:lnTo>
                <a:lnTo>
                  <a:pt x="624" y="1200"/>
                </a:lnTo>
                <a:lnTo>
                  <a:pt x="432" y="1200"/>
                </a:lnTo>
                <a:lnTo>
                  <a:pt x="432" y="1392"/>
                </a:lnTo>
                <a:lnTo>
                  <a:pt x="624" y="1392"/>
                </a:lnTo>
                <a:lnTo>
                  <a:pt x="816" y="1392"/>
                </a:lnTo>
                <a:lnTo>
                  <a:pt x="816" y="1200"/>
                </a:lnTo>
                <a:lnTo>
                  <a:pt x="1008" y="1200"/>
                </a:lnTo>
                <a:lnTo>
                  <a:pt x="1008" y="1392"/>
                </a:lnTo>
                <a:lnTo>
                  <a:pt x="1440" y="1392"/>
                </a:lnTo>
                <a:lnTo>
                  <a:pt x="1440" y="1200"/>
                </a:lnTo>
                <a:lnTo>
                  <a:pt x="1200" y="1200"/>
                </a:lnTo>
                <a:lnTo>
                  <a:pt x="1200" y="960"/>
                </a:lnTo>
                <a:lnTo>
                  <a:pt x="1392" y="960"/>
                </a:lnTo>
                <a:lnTo>
                  <a:pt x="1392" y="768"/>
                </a:lnTo>
                <a:lnTo>
                  <a:pt x="1008" y="768"/>
                </a:lnTo>
                <a:lnTo>
                  <a:pt x="1008" y="1008"/>
                </a:lnTo>
                <a:lnTo>
                  <a:pt x="816" y="1008"/>
                </a:lnTo>
                <a:lnTo>
                  <a:pt x="816" y="384"/>
                </a:lnTo>
                <a:lnTo>
                  <a:pt x="1008" y="384"/>
                </a:lnTo>
                <a:lnTo>
                  <a:pt x="1008" y="624"/>
                </a:lnTo>
                <a:lnTo>
                  <a:pt x="1392" y="624"/>
                </a:lnTo>
                <a:lnTo>
                  <a:pt x="1392" y="384"/>
                </a:lnTo>
                <a:lnTo>
                  <a:pt x="1200" y="384"/>
                </a:lnTo>
                <a:lnTo>
                  <a:pt x="1200" y="192"/>
                </a:lnTo>
                <a:lnTo>
                  <a:pt x="1392" y="192"/>
                </a:lnTo>
                <a:lnTo>
                  <a:pt x="1392" y="0"/>
                </a:lnTo>
                <a:lnTo>
                  <a:pt x="1008" y="0"/>
                </a:lnTo>
                <a:lnTo>
                  <a:pt x="1008" y="240"/>
                </a:lnTo>
                <a:lnTo>
                  <a:pt x="816" y="240"/>
                </a:lnTo>
                <a:lnTo>
                  <a:pt x="816" y="0"/>
                </a:lnTo>
                <a:lnTo>
                  <a:pt x="384" y="0"/>
                </a:lnTo>
                <a:lnTo>
                  <a:pt x="384" y="240"/>
                </a:lnTo>
                <a:lnTo>
                  <a:pt x="624" y="240"/>
                </a:lnTo>
                <a:lnTo>
                  <a:pt x="624" y="624"/>
                </a:lnTo>
                <a:lnTo>
                  <a:pt x="384" y="624"/>
                </a:lnTo>
                <a:lnTo>
                  <a:pt x="384" y="384"/>
                </a:lnTo>
                <a:lnTo>
                  <a:pt x="240" y="384"/>
                </a:lnTo>
                <a:lnTo>
                  <a:pt x="240" y="624"/>
                </a:lnTo>
                <a:lnTo>
                  <a:pt x="48" y="624"/>
                </a:lnTo>
                <a:lnTo>
                  <a:pt x="48" y="192"/>
                </a:lnTo>
                <a:lnTo>
                  <a:pt x="240" y="192"/>
                </a:lnTo>
                <a:lnTo>
                  <a:pt x="240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Space Filling Curves</a:t>
            </a:r>
            <a:endParaRPr lang="bg-BG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70000"/>
            <a:ext cx="8458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/>
              <a:t> Z-Order</a:t>
            </a:r>
          </a:p>
          <a:p>
            <a:pPr marL="228600" indent="-228600">
              <a:buFont typeface="Wingdings" pitchFamily="2" charset="2"/>
              <a:buChar char="n"/>
            </a:pPr>
            <a:endParaRPr lang="en-US"/>
          </a:p>
          <a:p>
            <a:pPr marL="228600" indent="-228600">
              <a:buFont typeface="Wingdings" pitchFamily="2" charset="2"/>
              <a:buChar char="n"/>
            </a:pPr>
            <a:endParaRPr lang="en-US" sz="2800"/>
          </a:p>
          <a:p>
            <a:pPr marL="228600" indent="-228600">
              <a:buFont typeface="Wingdings" pitchFamily="2" charset="2"/>
              <a:buChar char="n"/>
            </a:pPr>
            <a:endParaRPr lang="en-US" sz="2800"/>
          </a:p>
          <a:p>
            <a:pPr marL="228600" indent="-228600">
              <a:buFont typeface="Wingdings" pitchFamily="2" charset="2"/>
              <a:buChar char="n"/>
            </a:pPr>
            <a:endParaRPr lang="en-US" sz="2800"/>
          </a:p>
          <a:p>
            <a:pPr marL="228600" indent="-228600">
              <a:buFont typeface="Wingdings" pitchFamily="2" charset="2"/>
              <a:buChar char="n"/>
            </a:pPr>
            <a:endParaRPr lang="en-US" sz="2800"/>
          </a:p>
          <a:p>
            <a:pPr marL="228600" indent="-228600">
              <a:buFont typeface="Wingdings" pitchFamily="2" charset="2"/>
              <a:buChar char="n"/>
            </a:pPr>
            <a:endParaRPr lang="en-US" sz="2800"/>
          </a:p>
          <a:p>
            <a:pPr marL="228600" indent="-228600">
              <a:buFont typeface="Wingdings" pitchFamily="2" charset="2"/>
              <a:buChar char="n"/>
            </a:pPr>
            <a:endParaRPr lang="en-US" sz="2800"/>
          </a:p>
          <a:p>
            <a:pPr marL="749300" lvl="1" indent="-177800"/>
            <a:r>
              <a:rPr lang="en-US" sz="2400"/>
              <a:t> Z-Order preserves spatial proximity relatively good</a:t>
            </a:r>
          </a:p>
          <a:p>
            <a:pPr marL="749300" lvl="1" indent="-177800"/>
            <a:r>
              <a:rPr lang="en-US" sz="2400"/>
              <a:t> Z-Order is easy to compute</a:t>
            </a:r>
            <a:endParaRPr lang="bg-BG" sz="2400"/>
          </a:p>
        </p:txBody>
      </p:sp>
      <p:grpSp>
        <p:nvGrpSpPr>
          <p:cNvPr id="347140" name="Group 4"/>
          <p:cNvGrpSpPr>
            <a:grpSpLocks/>
          </p:cNvGrpSpPr>
          <p:nvPr/>
        </p:nvGrpSpPr>
        <p:grpSpPr bwMode="auto">
          <a:xfrm>
            <a:off x="1371600" y="2438400"/>
            <a:ext cx="2590800" cy="2609850"/>
            <a:chOff x="1248" y="2304"/>
            <a:chExt cx="1632" cy="1644"/>
          </a:xfrm>
        </p:grpSpPr>
        <p:grpSp>
          <p:nvGrpSpPr>
            <p:cNvPr id="347141" name="Group 5"/>
            <p:cNvGrpSpPr>
              <a:grpSpLocks/>
            </p:cNvGrpSpPr>
            <p:nvPr/>
          </p:nvGrpSpPr>
          <p:grpSpPr bwMode="auto">
            <a:xfrm>
              <a:off x="1248" y="2304"/>
              <a:ext cx="1632" cy="252"/>
              <a:chOff x="3840" y="1370"/>
              <a:chExt cx="1632" cy="252"/>
            </a:xfrm>
          </p:grpSpPr>
          <p:grpSp>
            <p:nvGrpSpPr>
              <p:cNvPr id="347142" name="Group 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143" name="Rectangle 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4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45" name="Group 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146" name="Rectangle 1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48" name="Group 1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149" name="Rectangle 1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51" name="Group 1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152" name="Rectangle 1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54" name="Group 1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155" name="Rectangle 1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5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57" name="Group 2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158" name="Rectangle 2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5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60" name="Group 2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161" name="Rectangle 2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6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63" name="Group 2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164" name="Rectangle 2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6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166" name="Group 30"/>
            <p:cNvGrpSpPr>
              <a:grpSpLocks/>
            </p:cNvGrpSpPr>
            <p:nvPr/>
          </p:nvGrpSpPr>
          <p:grpSpPr bwMode="auto">
            <a:xfrm>
              <a:off x="1248" y="2508"/>
              <a:ext cx="1632" cy="252"/>
              <a:chOff x="3840" y="1370"/>
              <a:chExt cx="1632" cy="252"/>
            </a:xfrm>
          </p:grpSpPr>
          <p:grpSp>
            <p:nvGrpSpPr>
              <p:cNvPr id="347167" name="Group 3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168" name="Rectangle 3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6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70" name="Group 3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171" name="Rectangle 3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7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73" name="Group 3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174" name="Rectangle 3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7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76" name="Group 4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177" name="Rectangle 4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7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79" name="Group 4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180" name="Rectangle 4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8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82" name="Group 4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183" name="Rectangle 4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8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85" name="Group 4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186" name="Rectangle 5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8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88" name="Group 5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189" name="Rectangle 5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9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191" name="Group 55"/>
            <p:cNvGrpSpPr>
              <a:grpSpLocks/>
            </p:cNvGrpSpPr>
            <p:nvPr/>
          </p:nvGrpSpPr>
          <p:grpSpPr bwMode="auto">
            <a:xfrm>
              <a:off x="1248" y="2706"/>
              <a:ext cx="1632" cy="252"/>
              <a:chOff x="3840" y="1370"/>
              <a:chExt cx="1632" cy="252"/>
            </a:xfrm>
          </p:grpSpPr>
          <p:grpSp>
            <p:nvGrpSpPr>
              <p:cNvPr id="347192" name="Group 5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193" name="Rectangle 5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9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95" name="Group 5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196" name="Rectangle 6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9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98" name="Group 6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199" name="Rectangle 6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0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01" name="Group 6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202" name="Rectangle 6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0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04" name="Group 6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205" name="Rectangle 6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0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07" name="Group 7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208" name="Rectangle 7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0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10" name="Group 7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211" name="Rectangle 7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1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13" name="Group 7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214" name="Rectangle 7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1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216" name="Group 80"/>
            <p:cNvGrpSpPr>
              <a:grpSpLocks/>
            </p:cNvGrpSpPr>
            <p:nvPr/>
          </p:nvGrpSpPr>
          <p:grpSpPr bwMode="auto">
            <a:xfrm>
              <a:off x="1248" y="2904"/>
              <a:ext cx="1632" cy="252"/>
              <a:chOff x="3840" y="1370"/>
              <a:chExt cx="1632" cy="252"/>
            </a:xfrm>
          </p:grpSpPr>
          <p:grpSp>
            <p:nvGrpSpPr>
              <p:cNvPr id="347217" name="Group 8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218" name="Rectangle 8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1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20" name="Group 8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221" name="Rectangle 8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22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23" name="Group 8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224" name="Rectangle 8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25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26" name="Group 9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227" name="Rectangle 9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28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29" name="Group 9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230" name="Rectangle 9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31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32" name="Group 9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233" name="Rectangle 9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34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35" name="Group 9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236" name="Rectangle 10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3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38" name="Group 10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239" name="Rectangle 10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40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241" name="Group 105"/>
            <p:cNvGrpSpPr>
              <a:grpSpLocks/>
            </p:cNvGrpSpPr>
            <p:nvPr/>
          </p:nvGrpSpPr>
          <p:grpSpPr bwMode="auto">
            <a:xfrm>
              <a:off x="1248" y="3102"/>
              <a:ext cx="1632" cy="252"/>
              <a:chOff x="3840" y="1370"/>
              <a:chExt cx="1632" cy="252"/>
            </a:xfrm>
          </p:grpSpPr>
          <p:grpSp>
            <p:nvGrpSpPr>
              <p:cNvPr id="347242" name="Group 10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243" name="Rectangle 10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4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45" name="Group 10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246" name="Rectangle 11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4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48" name="Group 11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249" name="Rectangle 11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5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51" name="Group 11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252" name="Rectangle 11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5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54" name="Group 11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255" name="Rectangle 11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5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57" name="Group 12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258" name="Rectangle 12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5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60" name="Group 12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261" name="Rectangle 12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6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63" name="Group 12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264" name="Rectangle 12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65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266" name="Group 130"/>
            <p:cNvGrpSpPr>
              <a:grpSpLocks/>
            </p:cNvGrpSpPr>
            <p:nvPr/>
          </p:nvGrpSpPr>
          <p:grpSpPr bwMode="auto">
            <a:xfrm>
              <a:off x="1248" y="3300"/>
              <a:ext cx="1632" cy="252"/>
              <a:chOff x="3840" y="1370"/>
              <a:chExt cx="1632" cy="252"/>
            </a:xfrm>
          </p:grpSpPr>
          <p:grpSp>
            <p:nvGrpSpPr>
              <p:cNvPr id="347267" name="Group 13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2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69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70" name="Group 13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271" name="Rectangle 13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72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73" name="Group 13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274" name="Rectangle 13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75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76" name="Group 14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277" name="Rectangle 14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78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79" name="Group 14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280" name="Rectangle 14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81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82" name="Group 14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283" name="Rectangle 14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84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85" name="Group 14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286" name="Rectangle 15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87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88" name="Group 15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28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90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291" name="Group 155"/>
            <p:cNvGrpSpPr>
              <a:grpSpLocks/>
            </p:cNvGrpSpPr>
            <p:nvPr/>
          </p:nvGrpSpPr>
          <p:grpSpPr bwMode="auto">
            <a:xfrm>
              <a:off x="1248" y="3498"/>
              <a:ext cx="1632" cy="252"/>
              <a:chOff x="3840" y="1370"/>
              <a:chExt cx="1632" cy="252"/>
            </a:xfrm>
          </p:grpSpPr>
          <p:grpSp>
            <p:nvGrpSpPr>
              <p:cNvPr id="347292" name="Group 15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293" name="Rectangle 15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9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95" name="Group 15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296" name="Rectangle 16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97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98" name="Group 16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299" name="Rectangle 16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00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01" name="Group 16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302" name="Rectangle 16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03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04" name="Group 16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305" name="Rectangle 16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06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07" name="Group 17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308" name="Rectangle 17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09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10" name="Group 17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311" name="Rectangle 17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12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13" name="Group 17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314" name="Rectangle 17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15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316" name="Group 180"/>
            <p:cNvGrpSpPr>
              <a:grpSpLocks/>
            </p:cNvGrpSpPr>
            <p:nvPr/>
          </p:nvGrpSpPr>
          <p:grpSpPr bwMode="auto">
            <a:xfrm>
              <a:off x="1248" y="3696"/>
              <a:ext cx="1632" cy="252"/>
              <a:chOff x="3840" y="1370"/>
              <a:chExt cx="1632" cy="252"/>
            </a:xfrm>
          </p:grpSpPr>
          <p:grpSp>
            <p:nvGrpSpPr>
              <p:cNvPr id="347317" name="Group 18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318" name="Rectangle 18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19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20" name="Group 18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321" name="Rectangle 18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22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23" name="Group 18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324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25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26" name="Group 19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327" name="Rectangle 19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28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29" name="Group 19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330" name="Rectangle 19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31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32" name="Group 19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333" name="Rectangle 19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34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35" name="Group 19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336" name="Rectangle 20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37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38" name="Group 20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339" name="Rectangle 20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40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</p:grpSp>
      <p:grpSp>
        <p:nvGrpSpPr>
          <p:cNvPr id="347744" name="Group 608"/>
          <p:cNvGrpSpPr>
            <a:grpSpLocks/>
          </p:cNvGrpSpPr>
          <p:nvPr/>
        </p:nvGrpSpPr>
        <p:grpSpPr bwMode="auto">
          <a:xfrm>
            <a:off x="5638800" y="2495550"/>
            <a:ext cx="2590800" cy="2609850"/>
            <a:chOff x="1248" y="2304"/>
            <a:chExt cx="1632" cy="1644"/>
          </a:xfrm>
        </p:grpSpPr>
        <p:grpSp>
          <p:nvGrpSpPr>
            <p:cNvPr id="347745" name="Group 609"/>
            <p:cNvGrpSpPr>
              <a:grpSpLocks/>
            </p:cNvGrpSpPr>
            <p:nvPr/>
          </p:nvGrpSpPr>
          <p:grpSpPr bwMode="auto">
            <a:xfrm>
              <a:off x="1248" y="2304"/>
              <a:ext cx="1632" cy="252"/>
              <a:chOff x="3840" y="1370"/>
              <a:chExt cx="1632" cy="252"/>
            </a:xfrm>
          </p:grpSpPr>
          <p:grpSp>
            <p:nvGrpSpPr>
              <p:cNvPr id="347746" name="Group 610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747" name="Rectangle 61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48" name="Text Box 61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49" name="Group 613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750" name="Rectangle 61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51" name="Text Box 61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52" name="Group 616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753" name="Rectangle 61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54" name="Text Box 61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55" name="Group 619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756" name="Rectangle 62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57" name="Text Box 62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58" name="Group 622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759" name="Rectangle 62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60" name="Text Box 62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61" name="Group 625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762" name="Rectangle 62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63" name="Text Box 62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64" name="Group 628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765" name="Rectangle 62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66" name="Text Box 63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67" name="Group 631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768" name="Rectangle 63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69" name="Text Box 63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770" name="Group 634"/>
            <p:cNvGrpSpPr>
              <a:grpSpLocks/>
            </p:cNvGrpSpPr>
            <p:nvPr/>
          </p:nvGrpSpPr>
          <p:grpSpPr bwMode="auto">
            <a:xfrm>
              <a:off x="1248" y="2508"/>
              <a:ext cx="1632" cy="252"/>
              <a:chOff x="3840" y="1370"/>
              <a:chExt cx="1632" cy="252"/>
            </a:xfrm>
          </p:grpSpPr>
          <p:grpSp>
            <p:nvGrpSpPr>
              <p:cNvPr id="347771" name="Group 635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772" name="Rectangle 63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73" name="Text Box 63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74" name="Group 638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775" name="Rectangle 63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76" name="Text Box 64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77" name="Group 641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778" name="Rectangle 64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79" name="Text Box 64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80" name="Group 644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781" name="Rectangle 64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82" name="Text Box 64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83" name="Group 647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784" name="Rectangle 64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85" name="Text Box 64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86" name="Group 650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787" name="Rectangle 65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88" name="Text Box 65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89" name="Group 653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790" name="Rectangle 65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91" name="Text Box 65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92" name="Group 656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793" name="Rectangle 65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94" name="Text Box 65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795" name="Group 659"/>
            <p:cNvGrpSpPr>
              <a:grpSpLocks/>
            </p:cNvGrpSpPr>
            <p:nvPr/>
          </p:nvGrpSpPr>
          <p:grpSpPr bwMode="auto">
            <a:xfrm>
              <a:off x="1248" y="2706"/>
              <a:ext cx="1632" cy="252"/>
              <a:chOff x="3840" y="1370"/>
              <a:chExt cx="1632" cy="252"/>
            </a:xfrm>
          </p:grpSpPr>
          <p:grpSp>
            <p:nvGrpSpPr>
              <p:cNvPr id="347796" name="Group 660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797" name="Rectangle 66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98" name="Text Box 66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99" name="Group 663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800" name="Rectangle 66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01" name="Text Box 66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02" name="Group 666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803" name="Rectangle 66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04" name="Text Box 66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05" name="Group 669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806" name="Rectangle 67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07" name="Text Box 67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08" name="Group 672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809" name="Rectangle 67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10" name="Text Box 67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11" name="Group 675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812" name="Rectangle 67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13" name="Text Box 67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14" name="Group 678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815" name="Rectangle 67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16" name="Text Box 68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17" name="Group 681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818" name="Rectangle 68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19" name="Text Box 68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820" name="Group 684"/>
            <p:cNvGrpSpPr>
              <a:grpSpLocks/>
            </p:cNvGrpSpPr>
            <p:nvPr/>
          </p:nvGrpSpPr>
          <p:grpSpPr bwMode="auto">
            <a:xfrm>
              <a:off x="1248" y="2904"/>
              <a:ext cx="1632" cy="252"/>
              <a:chOff x="3840" y="1370"/>
              <a:chExt cx="1632" cy="252"/>
            </a:xfrm>
          </p:grpSpPr>
          <p:grpSp>
            <p:nvGrpSpPr>
              <p:cNvPr id="347821" name="Group 685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822" name="Rectangle 68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23" name="Text Box 68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24" name="Group 688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825" name="Rectangle 68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26" name="Text Box 69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27" name="Group 691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828" name="Rectangle 69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29" name="Text Box 69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30" name="Group 694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831" name="Rectangle 69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32" name="Text Box 69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33" name="Group 697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834" name="Rectangle 69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35" name="Text Box 69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36" name="Group 700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837" name="Rectangle 70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38" name="Text Box 70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39" name="Group 703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840" name="Rectangle 70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41" name="Text Box 70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42" name="Group 706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843" name="Rectangle 70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44" name="Text Box 70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845" name="Group 709"/>
            <p:cNvGrpSpPr>
              <a:grpSpLocks/>
            </p:cNvGrpSpPr>
            <p:nvPr/>
          </p:nvGrpSpPr>
          <p:grpSpPr bwMode="auto">
            <a:xfrm>
              <a:off x="1248" y="3102"/>
              <a:ext cx="1632" cy="252"/>
              <a:chOff x="3840" y="1370"/>
              <a:chExt cx="1632" cy="252"/>
            </a:xfrm>
          </p:grpSpPr>
          <p:grpSp>
            <p:nvGrpSpPr>
              <p:cNvPr id="347846" name="Group 710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847" name="Rectangle 71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48" name="Text Box 71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49" name="Group 713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850" name="Rectangle 71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51" name="Text Box 71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52" name="Group 716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853" name="Rectangle 71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54" name="Text Box 71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55" name="Group 719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856" name="Rectangle 72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57" name="Text Box 72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58" name="Group 722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859" name="Rectangle 72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60" name="Text Box 72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61" name="Group 725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862" name="Rectangle 72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63" name="Text Box 72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64" name="Group 728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865" name="Rectangle 72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66" name="Text Box 73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67" name="Group 731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868" name="Rectangle 73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69" name="Text Box 73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870" name="Group 734"/>
            <p:cNvGrpSpPr>
              <a:grpSpLocks/>
            </p:cNvGrpSpPr>
            <p:nvPr/>
          </p:nvGrpSpPr>
          <p:grpSpPr bwMode="auto">
            <a:xfrm>
              <a:off x="1248" y="3300"/>
              <a:ext cx="1632" cy="252"/>
              <a:chOff x="3840" y="1370"/>
              <a:chExt cx="1632" cy="252"/>
            </a:xfrm>
          </p:grpSpPr>
          <p:grpSp>
            <p:nvGrpSpPr>
              <p:cNvPr id="347871" name="Group 735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872" name="Rectangle 73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73" name="Text Box 73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74" name="Group 738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875" name="Rectangle 73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76" name="Text Box 74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77" name="Group 741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878" name="Rectangle 74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79" name="Text Box 74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80" name="Group 744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881" name="Rectangle 74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82" name="Text Box 74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83" name="Group 747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884" name="Rectangle 74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85" name="Text Box 74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86" name="Group 750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887" name="Rectangle 75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88" name="Text Box 75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89" name="Group 753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890" name="Rectangle 75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91" name="Text Box 75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92" name="Group 756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893" name="Rectangle 75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94" name="Text Box 75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895" name="Group 759"/>
            <p:cNvGrpSpPr>
              <a:grpSpLocks/>
            </p:cNvGrpSpPr>
            <p:nvPr/>
          </p:nvGrpSpPr>
          <p:grpSpPr bwMode="auto">
            <a:xfrm>
              <a:off x="1248" y="3498"/>
              <a:ext cx="1632" cy="252"/>
              <a:chOff x="3840" y="1370"/>
              <a:chExt cx="1632" cy="252"/>
            </a:xfrm>
          </p:grpSpPr>
          <p:grpSp>
            <p:nvGrpSpPr>
              <p:cNvPr id="347896" name="Group 760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897" name="Rectangle 76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98" name="Text Box 76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99" name="Group 763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900" name="Rectangle 76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01" name="Text Box 76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02" name="Group 766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903" name="Rectangle 76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04" name="Text Box 76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05" name="Group 769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906" name="Rectangle 77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07" name="Text Box 77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08" name="Group 772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909" name="Rectangle 77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10" name="Text Box 77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11" name="Group 775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912" name="Rectangle 77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13" name="Text Box 77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14" name="Group 778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915" name="Rectangle 77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16" name="Text Box 78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17" name="Group 781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918" name="Rectangle 78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19" name="Text Box 78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920" name="Group 784"/>
            <p:cNvGrpSpPr>
              <a:grpSpLocks/>
            </p:cNvGrpSpPr>
            <p:nvPr/>
          </p:nvGrpSpPr>
          <p:grpSpPr bwMode="auto">
            <a:xfrm>
              <a:off x="1248" y="3696"/>
              <a:ext cx="1632" cy="252"/>
              <a:chOff x="3840" y="1370"/>
              <a:chExt cx="1632" cy="252"/>
            </a:xfrm>
          </p:grpSpPr>
          <p:grpSp>
            <p:nvGrpSpPr>
              <p:cNvPr id="347921" name="Group 785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922" name="Rectangle 78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23" name="Text Box 78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24" name="Group 788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925" name="Rectangle 78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26" name="Text Box 79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27" name="Group 791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928" name="Rectangle 79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29" name="Text Box 79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30" name="Group 794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931" name="Rectangle 79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32" name="Text Box 79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33" name="Group 797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934" name="Rectangle 79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35" name="Text Box 79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36" name="Group 800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937" name="Rectangle 80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38" name="Text Box 80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39" name="Group 803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940" name="Rectangle 80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41" name="Text Box 80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42" name="Group 806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943" name="Rectangle 80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44" name="Text Box 80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</p:grpSp>
      <p:sp>
        <p:nvSpPr>
          <p:cNvPr id="347945" name="Freeform 809"/>
          <p:cNvSpPr>
            <a:spLocks/>
          </p:cNvSpPr>
          <p:nvPr/>
        </p:nvSpPr>
        <p:spPr bwMode="auto">
          <a:xfrm>
            <a:off x="1524000" y="2514600"/>
            <a:ext cx="2286000" cy="22860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192" y="1200"/>
              </a:cxn>
              <a:cxn ang="0">
                <a:pos x="0" y="864"/>
              </a:cxn>
              <a:cxn ang="0">
                <a:pos x="192" y="864"/>
              </a:cxn>
              <a:cxn ang="0">
                <a:pos x="384" y="1248"/>
              </a:cxn>
              <a:cxn ang="0">
                <a:pos x="576" y="1248"/>
              </a:cxn>
              <a:cxn ang="0">
                <a:pos x="384" y="816"/>
              </a:cxn>
              <a:cxn ang="0">
                <a:pos x="624" y="864"/>
              </a:cxn>
              <a:cxn ang="0">
                <a:pos x="0" y="432"/>
              </a:cxn>
              <a:cxn ang="0">
                <a:pos x="192" y="432"/>
              </a:cxn>
              <a:cxn ang="0">
                <a:pos x="0" y="48"/>
              </a:cxn>
              <a:cxn ang="0">
                <a:pos x="192" y="0"/>
              </a:cxn>
              <a:cxn ang="0">
                <a:pos x="384" y="432"/>
              </a:cxn>
              <a:cxn ang="0">
                <a:pos x="624" y="432"/>
              </a:cxn>
              <a:cxn ang="0">
                <a:pos x="432" y="48"/>
              </a:cxn>
              <a:cxn ang="0">
                <a:pos x="624" y="48"/>
              </a:cxn>
              <a:cxn ang="0">
                <a:pos x="816" y="1200"/>
              </a:cxn>
              <a:cxn ang="0">
                <a:pos x="1008" y="1248"/>
              </a:cxn>
              <a:cxn ang="0">
                <a:pos x="816" y="816"/>
              </a:cxn>
              <a:cxn ang="0">
                <a:pos x="1008" y="864"/>
              </a:cxn>
              <a:cxn ang="0">
                <a:pos x="1200" y="1248"/>
              </a:cxn>
              <a:cxn ang="0">
                <a:pos x="1392" y="1200"/>
              </a:cxn>
              <a:cxn ang="0">
                <a:pos x="1200" y="864"/>
              </a:cxn>
              <a:cxn ang="0">
                <a:pos x="1392" y="816"/>
              </a:cxn>
              <a:cxn ang="0">
                <a:pos x="816" y="432"/>
              </a:cxn>
              <a:cxn ang="0">
                <a:pos x="1008" y="480"/>
              </a:cxn>
              <a:cxn ang="0">
                <a:pos x="816" y="48"/>
              </a:cxn>
              <a:cxn ang="0">
                <a:pos x="1008" y="48"/>
              </a:cxn>
              <a:cxn ang="0">
                <a:pos x="1248" y="480"/>
              </a:cxn>
              <a:cxn ang="0">
                <a:pos x="1392" y="432"/>
              </a:cxn>
              <a:cxn ang="0">
                <a:pos x="1200" y="48"/>
              </a:cxn>
              <a:cxn ang="0">
                <a:pos x="1440" y="0"/>
              </a:cxn>
            </a:cxnLst>
            <a:rect l="0" t="0" r="r" b="b"/>
            <a:pathLst>
              <a:path w="1440" h="1440">
                <a:moveTo>
                  <a:pt x="0" y="1440"/>
                </a:moveTo>
                <a:lnTo>
                  <a:pt x="0" y="1248"/>
                </a:lnTo>
                <a:lnTo>
                  <a:pt x="192" y="1440"/>
                </a:lnTo>
                <a:lnTo>
                  <a:pt x="192" y="1200"/>
                </a:lnTo>
                <a:lnTo>
                  <a:pt x="0" y="1056"/>
                </a:lnTo>
                <a:lnTo>
                  <a:pt x="0" y="864"/>
                </a:lnTo>
                <a:lnTo>
                  <a:pt x="192" y="1056"/>
                </a:lnTo>
                <a:lnTo>
                  <a:pt x="192" y="864"/>
                </a:lnTo>
                <a:lnTo>
                  <a:pt x="384" y="1440"/>
                </a:lnTo>
                <a:lnTo>
                  <a:pt x="384" y="1248"/>
                </a:lnTo>
                <a:lnTo>
                  <a:pt x="576" y="1440"/>
                </a:lnTo>
                <a:lnTo>
                  <a:pt x="576" y="1248"/>
                </a:lnTo>
                <a:lnTo>
                  <a:pt x="384" y="1056"/>
                </a:lnTo>
                <a:lnTo>
                  <a:pt x="384" y="816"/>
                </a:lnTo>
                <a:lnTo>
                  <a:pt x="624" y="1056"/>
                </a:lnTo>
                <a:lnTo>
                  <a:pt x="624" y="864"/>
                </a:lnTo>
                <a:lnTo>
                  <a:pt x="0" y="672"/>
                </a:lnTo>
                <a:lnTo>
                  <a:pt x="0" y="432"/>
                </a:lnTo>
                <a:lnTo>
                  <a:pt x="192" y="624"/>
                </a:lnTo>
                <a:lnTo>
                  <a:pt x="192" y="432"/>
                </a:lnTo>
                <a:lnTo>
                  <a:pt x="0" y="240"/>
                </a:lnTo>
                <a:lnTo>
                  <a:pt x="0" y="48"/>
                </a:lnTo>
                <a:lnTo>
                  <a:pt x="192" y="240"/>
                </a:lnTo>
                <a:lnTo>
                  <a:pt x="192" y="0"/>
                </a:lnTo>
                <a:lnTo>
                  <a:pt x="384" y="672"/>
                </a:lnTo>
                <a:lnTo>
                  <a:pt x="384" y="432"/>
                </a:lnTo>
                <a:lnTo>
                  <a:pt x="624" y="672"/>
                </a:lnTo>
                <a:lnTo>
                  <a:pt x="624" y="432"/>
                </a:lnTo>
                <a:lnTo>
                  <a:pt x="432" y="240"/>
                </a:lnTo>
                <a:lnTo>
                  <a:pt x="432" y="48"/>
                </a:lnTo>
                <a:lnTo>
                  <a:pt x="624" y="240"/>
                </a:lnTo>
                <a:lnTo>
                  <a:pt x="624" y="48"/>
                </a:lnTo>
                <a:lnTo>
                  <a:pt x="816" y="1440"/>
                </a:lnTo>
                <a:lnTo>
                  <a:pt x="816" y="1200"/>
                </a:lnTo>
                <a:lnTo>
                  <a:pt x="1008" y="1440"/>
                </a:lnTo>
                <a:lnTo>
                  <a:pt x="1008" y="1248"/>
                </a:lnTo>
                <a:lnTo>
                  <a:pt x="816" y="1056"/>
                </a:lnTo>
                <a:lnTo>
                  <a:pt x="816" y="816"/>
                </a:lnTo>
                <a:lnTo>
                  <a:pt x="1008" y="1056"/>
                </a:lnTo>
                <a:lnTo>
                  <a:pt x="1008" y="864"/>
                </a:lnTo>
                <a:lnTo>
                  <a:pt x="1200" y="1440"/>
                </a:lnTo>
                <a:lnTo>
                  <a:pt x="1200" y="1248"/>
                </a:lnTo>
                <a:lnTo>
                  <a:pt x="1392" y="1440"/>
                </a:lnTo>
                <a:lnTo>
                  <a:pt x="1392" y="1200"/>
                </a:lnTo>
                <a:lnTo>
                  <a:pt x="1200" y="1056"/>
                </a:lnTo>
                <a:lnTo>
                  <a:pt x="1200" y="864"/>
                </a:lnTo>
                <a:lnTo>
                  <a:pt x="1392" y="1056"/>
                </a:lnTo>
                <a:lnTo>
                  <a:pt x="1392" y="816"/>
                </a:lnTo>
                <a:lnTo>
                  <a:pt x="816" y="672"/>
                </a:lnTo>
                <a:lnTo>
                  <a:pt x="816" y="432"/>
                </a:lnTo>
                <a:lnTo>
                  <a:pt x="1008" y="672"/>
                </a:lnTo>
                <a:lnTo>
                  <a:pt x="1008" y="480"/>
                </a:lnTo>
                <a:lnTo>
                  <a:pt x="816" y="288"/>
                </a:lnTo>
                <a:lnTo>
                  <a:pt x="816" y="48"/>
                </a:lnTo>
                <a:lnTo>
                  <a:pt x="1008" y="288"/>
                </a:lnTo>
                <a:lnTo>
                  <a:pt x="1008" y="48"/>
                </a:lnTo>
                <a:lnTo>
                  <a:pt x="1248" y="672"/>
                </a:lnTo>
                <a:lnTo>
                  <a:pt x="1248" y="480"/>
                </a:lnTo>
                <a:lnTo>
                  <a:pt x="1392" y="672"/>
                </a:lnTo>
                <a:lnTo>
                  <a:pt x="1392" y="432"/>
                </a:lnTo>
                <a:lnTo>
                  <a:pt x="1200" y="240"/>
                </a:lnTo>
                <a:lnTo>
                  <a:pt x="1200" y="48"/>
                </a:lnTo>
                <a:lnTo>
                  <a:pt x="1440" y="288"/>
                </a:lnTo>
                <a:lnTo>
                  <a:pt x="1440" y="0"/>
                </a:lnTo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Z-Order – Z-Values</a:t>
            </a:r>
            <a:endParaRPr lang="bg-BG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5257800" cy="5181600"/>
          </a:xfrm>
          <a:noFill/>
          <a:ln/>
        </p:spPr>
        <p:txBody>
          <a:bodyPr/>
          <a:lstStyle/>
          <a:p>
            <a:pPr marL="228600" indent="-228600">
              <a:lnSpc>
                <a:spcPct val="80000"/>
              </a:lnSpc>
              <a:buFont typeface="Wingdings" pitchFamily="2" charset="2"/>
              <a:buChar char="n"/>
            </a:pPr>
            <a:r>
              <a:rPr lang="en-US"/>
              <a:t> </a:t>
            </a:r>
            <a:r>
              <a:rPr lang="bg-BG"/>
              <a:t>Coding of Cells</a:t>
            </a:r>
          </a:p>
          <a:p>
            <a:pPr marL="749300" lvl="1" indent="-177800">
              <a:lnSpc>
                <a:spcPct val="80000"/>
              </a:lnSpc>
            </a:pPr>
            <a:r>
              <a:rPr lang="en-US" sz="2400"/>
              <a:t> </a:t>
            </a:r>
            <a:r>
              <a:rPr lang="bg-BG" sz="2400"/>
              <a:t>Partition the data space</a:t>
            </a:r>
            <a:r>
              <a:rPr lang="en-US" sz="2400"/>
              <a:t> </a:t>
            </a:r>
            <a:r>
              <a:rPr lang="bg-BG" sz="2400"/>
              <a:t>recursively into two halves</a:t>
            </a:r>
          </a:p>
          <a:p>
            <a:pPr marL="749300" lvl="1" indent="-177800">
              <a:lnSpc>
                <a:spcPct val="80000"/>
              </a:lnSpc>
            </a:pPr>
            <a:r>
              <a:rPr lang="en-US" sz="2400"/>
              <a:t> </a:t>
            </a:r>
            <a:r>
              <a:rPr lang="bg-BG" sz="2400"/>
              <a:t>Alternate X and Y dimension</a:t>
            </a:r>
          </a:p>
          <a:p>
            <a:pPr marL="749300" lvl="1" indent="-177800">
              <a:lnSpc>
                <a:spcPct val="80000"/>
              </a:lnSpc>
            </a:pPr>
            <a:r>
              <a:rPr lang="en-US" sz="2400"/>
              <a:t> </a:t>
            </a:r>
            <a:r>
              <a:rPr lang="bg-BG" sz="2400"/>
              <a:t>Left/bottom </a:t>
            </a:r>
            <a:r>
              <a:rPr lang="bg-BG" sz="2400">
                <a:sym typeface="Symbol" pitchFamily="18" charset="2"/>
              </a:rPr>
              <a:t></a:t>
            </a:r>
            <a:r>
              <a:rPr lang="bg-BG" sz="2400"/>
              <a:t> 0</a:t>
            </a:r>
          </a:p>
          <a:p>
            <a:pPr marL="749300" lvl="1" indent="-177800">
              <a:lnSpc>
                <a:spcPct val="80000"/>
              </a:lnSpc>
            </a:pPr>
            <a:r>
              <a:rPr lang="en-US" sz="2400"/>
              <a:t> </a:t>
            </a:r>
            <a:r>
              <a:rPr lang="bg-BG" sz="2400"/>
              <a:t>Right/top </a:t>
            </a:r>
            <a:r>
              <a:rPr lang="bg-BG" sz="2400">
                <a:sym typeface="Symbol" pitchFamily="18" charset="2"/>
              </a:rPr>
              <a:t></a:t>
            </a:r>
            <a:r>
              <a:rPr lang="bg-BG" sz="2400"/>
              <a:t> 1</a:t>
            </a:r>
            <a:endParaRPr lang="en-US" sz="2400"/>
          </a:p>
          <a:p>
            <a:pPr marL="749300" lvl="1" indent="-177800" algn="ctr">
              <a:lnSpc>
                <a:spcPct val="80000"/>
              </a:lnSpc>
            </a:pPr>
            <a:endParaRPr lang="bg-BG" sz="2400"/>
          </a:p>
          <a:p>
            <a:pPr marL="228600" indent="-228600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800" b="1"/>
              <a:t> Z</a:t>
            </a:r>
            <a:r>
              <a:rPr lang="bg-BG" sz="2800" b="1"/>
              <a:t>-Value: (</a:t>
            </a:r>
            <a:r>
              <a:rPr lang="bg-BG" sz="2800" b="1" i="1"/>
              <a:t>c</a:t>
            </a:r>
            <a:r>
              <a:rPr lang="bg-BG" sz="2800" b="1"/>
              <a:t>, </a:t>
            </a:r>
            <a:r>
              <a:rPr lang="bg-BG" sz="2800" b="1" i="1"/>
              <a:t>l</a:t>
            </a:r>
            <a:r>
              <a:rPr lang="bg-BG" sz="2800" b="1"/>
              <a:t>)</a:t>
            </a:r>
          </a:p>
          <a:p>
            <a:pPr marL="228600" indent="-228600">
              <a:lnSpc>
                <a:spcPct val="80000"/>
              </a:lnSpc>
            </a:pPr>
            <a:r>
              <a:rPr lang="en-US" sz="2800" b="1" i="1"/>
              <a:t>	</a:t>
            </a:r>
            <a:r>
              <a:rPr lang="bg-BG" sz="2800" b="1" i="1"/>
              <a:t>c </a:t>
            </a:r>
            <a:r>
              <a:rPr lang="bg-BG" sz="2800"/>
              <a:t>= decimal value of the bit string</a:t>
            </a:r>
          </a:p>
          <a:p>
            <a:pPr marL="228600" indent="-228600">
              <a:lnSpc>
                <a:spcPct val="80000"/>
              </a:lnSpc>
            </a:pPr>
            <a:r>
              <a:rPr lang="en-US" sz="2800" b="1" i="1"/>
              <a:t>	</a:t>
            </a:r>
            <a:r>
              <a:rPr lang="bg-BG" sz="2800" b="1" i="1"/>
              <a:t>l </a:t>
            </a:r>
            <a:r>
              <a:rPr lang="bg-BG" sz="2800"/>
              <a:t>= level (number of bits)</a:t>
            </a:r>
          </a:p>
          <a:p>
            <a:pPr marL="228600" indent="-228600">
              <a:lnSpc>
                <a:spcPct val="80000"/>
              </a:lnSpc>
            </a:pPr>
            <a:r>
              <a:rPr lang="en-US" sz="2800"/>
              <a:t> - </a:t>
            </a:r>
            <a:r>
              <a:rPr lang="bg-BG" sz="2800"/>
              <a:t>if all cells are on the same level,</a:t>
            </a:r>
            <a:r>
              <a:rPr lang="en-US" sz="2800"/>
              <a:t> </a:t>
            </a:r>
            <a:r>
              <a:rPr lang="bg-BG" sz="2800"/>
              <a:t>then </a:t>
            </a:r>
            <a:r>
              <a:rPr lang="bg-BG" sz="2800" i="1"/>
              <a:t>l </a:t>
            </a:r>
            <a:r>
              <a:rPr lang="bg-BG" sz="2800"/>
              <a:t>can be omitted</a:t>
            </a:r>
          </a:p>
        </p:txBody>
      </p:sp>
      <p:sp>
        <p:nvSpPr>
          <p:cNvPr id="336900" name="Line 4"/>
          <p:cNvSpPr>
            <a:spLocks noChangeShapeType="1"/>
          </p:cNvSpPr>
          <p:nvPr/>
        </p:nvSpPr>
        <p:spPr bwMode="auto">
          <a:xfrm flipV="1">
            <a:off x="5486400" y="2000250"/>
            <a:ext cx="0" cy="32766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6901" name="Line 5"/>
          <p:cNvSpPr>
            <a:spLocks noChangeShapeType="1"/>
          </p:cNvSpPr>
          <p:nvPr/>
        </p:nvSpPr>
        <p:spPr bwMode="auto">
          <a:xfrm>
            <a:off x="5486400" y="5276850"/>
            <a:ext cx="3505200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6172200" y="2286000"/>
            <a:ext cx="2376488" cy="23764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07" name="Rectangle 11" descr="Dark upward diagonal"/>
          <p:cNvSpPr>
            <a:spLocks noChangeArrowheads="1"/>
          </p:cNvSpPr>
          <p:nvPr/>
        </p:nvSpPr>
        <p:spPr bwMode="auto">
          <a:xfrm>
            <a:off x="7359650" y="3473450"/>
            <a:ext cx="1189038" cy="1189038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08" name="Rectangle 12"/>
          <p:cNvSpPr>
            <a:spLocks noChangeArrowheads="1"/>
          </p:cNvSpPr>
          <p:nvPr/>
        </p:nvSpPr>
        <p:spPr bwMode="auto">
          <a:xfrm>
            <a:off x="6172200" y="2286000"/>
            <a:ext cx="1189038" cy="11890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09" name="Rectangle 13" descr="Dark upward diagonal"/>
          <p:cNvSpPr>
            <a:spLocks noChangeArrowheads="1"/>
          </p:cNvSpPr>
          <p:nvPr/>
        </p:nvSpPr>
        <p:spPr bwMode="auto">
          <a:xfrm>
            <a:off x="6769100" y="2286000"/>
            <a:ext cx="593725" cy="593725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10" name="Rectangle 14"/>
          <p:cNvSpPr>
            <a:spLocks noChangeArrowheads="1"/>
          </p:cNvSpPr>
          <p:nvPr/>
        </p:nvSpPr>
        <p:spPr bwMode="auto">
          <a:xfrm>
            <a:off x="6172200" y="2882900"/>
            <a:ext cx="593725" cy="5937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11" name="Rectangle 15" descr="Dark upward diagonal"/>
          <p:cNvSpPr>
            <a:spLocks noChangeArrowheads="1"/>
          </p:cNvSpPr>
          <p:nvPr/>
        </p:nvSpPr>
        <p:spPr bwMode="auto">
          <a:xfrm>
            <a:off x="6172200" y="3187700"/>
            <a:ext cx="292100" cy="292100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12" name="Rectangle 16"/>
          <p:cNvSpPr>
            <a:spLocks noChangeArrowheads="1"/>
          </p:cNvSpPr>
          <p:nvPr/>
        </p:nvSpPr>
        <p:spPr bwMode="auto">
          <a:xfrm>
            <a:off x="6470650" y="2882900"/>
            <a:ext cx="292100" cy="292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13" name="Text Box 17"/>
          <p:cNvSpPr txBox="1">
            <a:spLocks noChangeArrowheads="1"/>
          </p:cNvSpPr>
          <p:nvPr/>
        </p:nvSpPr>
        <p:spPr bwMode="auto">
          <a:xfrm>
            <a:off x="6629400" y="47244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Book Antiqua" pitchFamily="18" charset="0"/>
              </a:rPr>
              <a:t>0</a:t>
            </a:r>
            <a:endParaRPr lang="bg-BG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336914" name="Text Box 18"/>
          <p:cNvSpPr txBox="1">
            <a:spLocks noChangeArrowheads="1"/>
          </p:cNvSpPr>
          <p:nvPr/>
        </p:nvSpPr>
        <p:spPr bwMode="auto">
          <a:xfrm>
            <a:off x="7772400" y="47244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Book Antiqua" pitchFamily="18" charset="0"/>
              </a:rPr>
              <a:t>1</a:t>
            </a:r>
            <a:endParaRPr lang="bg-BG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336915" name="Text Box 19"/>
          <p:cNvSpPr txBox="1">
            <a:spLocks noChangeArrowheads="1"/>
          </p:cNvSpPr>
          <p:nvPr/>
        </p:nvSpPr>
        <p:spPr bwMode="auto">
          <a:xfrm>
            <a:off x="5867400" y="39624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Book Antiqua" pitchFamily="18" charset="0"/>
              </a:rPr>
              <a:t>0</a:t>
            </a:r>
            <a:endParaRPr lang="bg-BG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336916" name="Text Box 20"/>
          <p:cNvSpPr txBox="1">
            <a:spLocks noChangeArrowheads="1"/>
          </p:cNvSpPr>
          <p:nvPr/>
        </p:nvSpPr>
        <p:spPr bwMode="auto">
          <a:xfrm>
            <a:off x="5851525" y="2667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Book Antiqua" pitchFamily="18" charset="0"/>
              </a:rPr>
              <a:t>1</a:t>
            </a:r>
            <a:endParaRPr lang="bg-BG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336917" name="Text Box 21"/>
          <p:cNvSpPr txBox="1">
            <a:spLocks noChangeArrowheads="1"/>
          </p:cNvSpPr>
          <p:nvPr/>
        </p:nvSpPr>
        <p:spPr bwMode="auto">
          <a:xfrm>
            <a:off x="6324600" y="1905000"/>
            <a:ext cx="320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009900"/>
                </a:solidFill>
                <a:latin typeface="Book Antiqua" pitchFamily="18" charset="0"/>
              </a:rPr>
              <a:t>0</a:t>
            </a:r>
            <a:endParaRPr lang="bg-BG" sz="2000">
              <a:solidFill>
                <a:srgbClr val="009900"/>
              </a:solidFill>
              <a:latin typeface="Book Antiqua" pitchFamily="18" charset="0"/>
            </a:endParaRPr>
          </a:p>
        </p:txBody>
      </p:sp>
      <p:sp>
        <p:nvSpPr>
          <p:cNvPr id="336918" name="Text Box 22"/>
          <p:cNvSpPr txBox="1">
            <a:spLocks noChangeArrowheads="1"/>
          </p:cNvSpPr>
          <p:nvPr/>
        </p:nvSpPr>
        <p:spPr bwMode="auto">
          <a:xfrm>
            <a:off x="6877050" y="1917700"/>
            <a:ext cx="320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009900"/>
                </a:solidFill>
                <a:latin typeface="Book Antiqua" pitchFamily="18" charset="0"/>
              </a:rPr>
              <a:t>1</a:t>
            </a:r>
            <a:endParaRPr lang="bg-BG" sz="2000">
              <a:solidFill>
                <a:srgbClr val="009900"/>
              </a:solidFill>
              <a:latin typeface="Book Antiqua" pitchFamily="18" charset="0"/>
            </a:endParaRPr>
          </a:p>
        </p:txBody>
      </p:sp>
      <p:sp>
        <p:nvSpPr>
          <p:cNvPr id="336919" name="Text Box 23"/>
          <p:cNvSpPr txBox="1">
            <a:spLocks noChangeArrowheads="1"/>
          </p:cNvSpPr>
          <p:nvPr/>
        </p:nvSpPr>
        <p:spPr bwMode="auto">
          <a:xfrm>
            <a:off x="5715000" y="2971800"/>
            <a:ext cx="320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009900"/>
                </a:solidFill>
                <a:latin typeface="Book Antiqua" pitchFamily="18" charset="0"/>
              </a:rPr>
              <a:t>0</a:t>
            </a:r>
            <a:endParaRPr lang="bg-BG" sz="2000">
              <a:solidFill>
                <a:srgbClr val="009900"/>
              </a:solidFill>
              <a:latin typeface="Book Antiqua" pitchFamily="18" charset="0"/>
            </a:endParaRPr>
          </a:p>
        </p:txBody>
      </p:sp>
      <p:sp>
        <p:nvSpPr>
          <p:cNvPr id="336920" name="Text Box 24"/>
          <p:cNvSpPr txBox="1">
            <a:spLocks noChangeArrowheads="1"/>
          </p:cNvSpPr>
          <p:nvPr/>
        </p:nvSpPr>
        <p:spPr bwMode="auto">
          <a:xfrm>
            <a:off x="5715000" y="2422525"/>
            <a:ext cx="320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009900"/>
                </a:solidFill>
                <a:latin typeface="Book Antiqua" pitchFamily="18" charset="0"/>
              </a:rPr>
              <a:t>1</a:t>
            </a:r>
            <a:endParaRPr lang="bg-BG" sz="2000">
              <a:solidFill>
                <a:srgbClr val="009900"/>
              </a:solidFill>
              <a:latin typeface="Book Antiqua" pitchFamily="18" charset="0"/>
            </a:endParaRPr>
          </a:p>
        </p:txBody>
      </p:sp>
      <p:sp>
        <p:nvSpPr>
          <p:cNvPr id="336921" name="Text Box 25"/>
          <p:cNvSpPr txBox="1">
            <a:spLocks noChangeArrowheads="1"/>
          </p:cNvSpPr>
          <p:nvPr/>
        </p:nvSpPr>
        <p:spPr bwMode="auto">
          <a:xfrm>
            <a:off x="6191250" y="1614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CC00FF"/>
                </a:solidFill>
                <a:latin typeface="Book Antiqua" pitchFamily="18" charset="0"/>
              </a:rPr>
              <a:t>0</a:t>
            </a:r>
            <a:endParaRPr lang="bg-BG" sz="1800">
              <a:solidFill>
                <a:srgbClr val="CC00FF"/>
              </a:solidFill>
              <a:latin typeface="Book Antiqua" pitchFamily="18" charset="0"/>
            </a:endParaRPr>
          </a:p>
        </p:txBody>
      </p:sp>
      <p:sp>
        <p:nvSpPr>
          <p:cNvPr id="336922" name="Text Box 26"/>
          <p:cNvSpPr txBox="1">
            <a:spLocks noChangeArrowheads="1"/>
          </p:cNvSpPr>
          <p:nvPr/>
        </p:nvSpPr>
        <p:spPr bwMode="auto">
          <a:xfrm>
            <a:off x="6480175" y="1614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CC00FF"/>
                </a:solidFill>
                <a:latin typeface="Book Antiqua" pitchFamily="18" charset="0"/>
              </a:rPr>
              <a:t>1</a:t>
            </a:r>
            <a:endParaRPr lang="bg-BG" sz="1800">
              <a:solidFill>
                <a:srgbClr val="CC00FF"/>
              </a:solidFill>
              <a:latin typeface="Book Antiqua" pitchFamily="18" charset="0"/>
            </a:endParaRPr>
          </a:p>
        </p:txBody>
      </p:sp>
      <p:sp>
        <p:nvSpPr>
          <p:cNvPr id="336923" name="Text Box 27"/>
          <p:cNvSpPr txBox="1">
            <a:spLocks noChangeArrowheads="1"/>
          </p:cNvSpPr>
          <p:nvPr/>
        </p:nvSpPr>
        <p:spPr bwMode="auto">
          <a:xfrm>
            <a:off x="5486400" y="3133725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CC00FF"/>
                </a:solidFill>
                <a:latin typeface="Book Antiqua" pitchFamily="18" charset="0"/>
              </a:rPr>
              <a:t>0</a:t>
            </a:r>
            <a:endParaRPr lang="bg-BG" sz="1800">
              <a:solidFill>
                <a:srgbClr val="CC00FF"/>
              </a:solidFill>
              <a:latin typeface="Book Antiqua" pitchFamily="18" charset="0"/>
            </a:endParaRPr>
          </a:p>
        </p:txBody>
      </p:sp>
      <p:sp>
        <p:nvSpPr>
          <p:cNvPr id="336924" name="Text Box 28"/>
          <p:cNvSpPr txBox="1">
            <a:spLocks noChangeArrowheads="1"/>
          </p:cNvSpPr>
          <p:nvPr/>
        </p:nvSpPr>
        <p:spPr bwMode="auto">
          <a:xfrm>
            <a:off x="5486400" y="287655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CC00FF"/>
                </a:solidFill>
                <a:latin typeface="Book Antiqua" pitchFamily="18" charset="0"/>
              </a:rPr>
              <a:t>1</a:t>
            </a:r>
            <a:endParaRPr lang="bg-BG" sz="1800">
              <a:solidFill>
                <a:srgbClr val="CC00FF"/>
              </a:solidFill>
              <a:latin typeface="Book Antiqua" pitchFamily="18" charset="0"/>
            </a:endParaRPr>
          </a:p>
        </p:txBody>
      </p:sp>
      <p:sp>
        <p:nvSpPr>
          <p:cNvPr id="336925" name="Text Box 29"/>
          <p:cNvSpPr txBox="1">
            <a:spLocks noChangeArrowheads="1"/>
          </p:cNvSpPr>
          <p:nvPr/>
        </p:nvSpPr>
        <p:spPr bwMode="auto">
          <a:xfrm>
            <a:off x="54102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01</a:t>
            </a:r>
            <a:r>
              <a:rPr lang="en-US" dirty="0">
                <a:solidFill>
                  <a:srgbClr val="009900"/>
                </a:solidFill>
                <a:latin typeface="Book Antiqua" pitchFamily="18" charset="0"/>
              </a:rPr>
              <a:t>00</a:t>
            </a:r>
            <a:r>
              <a:rPr lang="en-US" dirty="0">
                <a:solidFill>
                  <a:srgbClr val="CC00FF"/>
                </a:solidFill>
                <a:latin typeface="Book Antiqua" pitchFamily="18" charset="0"/>
              </a:rPr>
              <a:t>00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 16</a:t>
            </a:r>
            <a:endParaRPr lang="bg-BG" dirty="0">
              <a:solidFill>
                <a:schemeClr val="tx2"/>
              </a:solidFill>
              <a:latin typeface="Book Antiqua" pitchFamily="18" charset="0"/>
              <a:sym typeface="Symbol" pitchFamily="18" charset="2"/>
            </a:endParaRPr>
          </a:p>
        </p:txBody>
      </p:sp>
      <p:sp>
        <p:nvSpPr>
          <p:cNvPr id="336926" name="Text Box 30"/>
          <p:cNvSpPr txBox="1">
            <a:spLocks noChangeArrowheads="1"/>
          </p:cNvSpPr>
          <p:nvPr/>
        </p:nvSpPr>
        <p:spPr bwMode="auto">
          <a:xfrm>
            <a:off x="6734175" y="58293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Book Antiqua" pitchFamily="18" charset="0"/>
              </a:rPr>
              <a:t>01</a:t>
            </a:r>
            <a:r>
              <a:rPr lang="en-US">
                <a:solidFill>
                  <a:srgbClr val="009900"/>
                </a:solidFill>
                <a:latin typeface="Book Antiqua" pitchFamily="18" charset="0"/>
              </a:rPr>
              <a:t>11 </a:t>
            </a:r>
            <a:r>
              <a:rPr lang="en-US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 7</a:t>
            </a:r>
            <a:endParaRPr lang="bg-BG">
              <a:solidFill>
                <a:schemeClr val="tx2"/>
              </a:solidFill>
              <a:latin typeface="Book Antiqua" pitchFamily="18" charset="0"/>
              <a:sym typeface="Symbol" pitchFamily="18" charset="2"/>
            </a:endParaRPr>
          </a:p>
        </p:txBody>
      </p:sp>
      <p:sp>
        <p:nvSpPr>
          <p:cNvPr id="336927" name="Text Box 31"/>
          <p:cNvSpPr txBox="1">
            <a:spLocks noChangeArrowheads="1"/>
          </p:cNvSpPr>
          <p:nvPr/>
        </p:nvSpPr>
        <p:spPr bwMode="auto">
          <a:xfrm>
            <a:off x="7848600" y="5486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Book Antiqua" pitchFamily="18" charset="0"/>
              </a:rPr>
              <a:t>10 </a:t>
            </a:r>
            <a:r>
              <a:rPr lang="en-US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 2</a:t>
            </a:r>
          </a:p>
        </p:txBody>
      </p:sp>
      <p:sp>
        <p:nvSpPr>
          <p:cNvPr id="336928" name="Line 32"/>
          <p:cNvSpPr>
            <a:spLocks noChangeShapeType="1"/>
          </p:cNvSpPr>
          <p:nvPr/>
        </p:nvSpPr>
        <p:spPr bwMode="auto">
          <a:xfrm flipV="1">
            <a:off x="6019800" y="3429000"/>
            <a:ext cx="304800" cy="28956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6929" name="Line 33"/>
          <p:cNvSpPr>
            <a:spLocks noChangeShapeType="1"/>
          </p:cNvSpPr>
          <p:nvPr/>
        </p:nvSpPr>
        <p:spPr bwMode="auto">
          <a:xfrm flipH="1" flipV="1">
            <a:off x="7162800" y="2743200"/>
            <a:ext cx="76200" cy="31242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6930" name="Line 34"/>
          <p:cNvSpPr>
            <a:spLocks noChangeShapeType="1"/>
          </p:cNvSpPr>
          <p:nvPr/>
        </p:nvSpPr>
        <p:spPr bwMode="auto">
          <a:xfrm flipV="1">
            <a:off x="8153400" y="4495800"/>
            <a:ext cx="0" cy="10668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Z-Order  - Representation of Spatial Objects</a:t>
            </a:r>
            <a:endParaRPr lang="bg-BG" sz="320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4876800" cy="5181600"/>
          </a:xfrm>
          <a:noFill/>
          <a:ln/>
        </p:spPr>
        <p:txBody>
          <a:bodyPr/>
          <a:lstStyle/>
          <a:p>
            <a:pPr marL="228600" indent="-228600">
              <a:lnSpc>
                <a:spcPct val="80000"/>
              </a:lnSpc>
              <a:buFont typeface="Wingdings" pitchFamily="2" charset="2"/>
              <a:buChar char="n"/>
            </a:pPr>
            <a:r>
              <a:rPr lang="bg-BG" sz="2000"/>
              <a:t>For Points</a:t>
            </a:r>
          </a:p>
          <a:p>
            <a:pPr marL="749300" lvl="1" indent="-177800">
              <a:lnSpc>
                <a:spcPct val="80000"/>
              </a:lnSpc>
            </a:pPr>
            <a:r>
              <a:rPr lang="en-US" sz="2000"/>
              <a:t> </a:t>
            </a:r>
            <a:r>
              <a:rPr lang="bg-BG" sz="2000"/>
              <a:t>Use a fixed a resolution of the space</a:t>
            </a:r>
            <a:r>
              <a:rPr lang="en-US" sz="2000"/>
              <a:t> </a:t>
            </a:r>
            <a:r>
              <a:rPr lang="bg-BG" sz="2000"/>
              <a:t>in both dimensions, i.e., each cell has</a:t>
            </a:r>
            <a:r>
              <a:rPr lang="en-US" sz="2000"/>
              <a:t> </a:t>
            </a:r>
            <a:r>
              <a:rPr lang="bg-BG" sz="2000"/>
              <a:t>the same size</a:t>
            </a:r>
          </a:p>
          <a:p>
            <a:pPr marL="749300" lvl="1" indent="-177800">
              <a:lnSpc>
                <a:spcPct val="80000"/>
              </a:lnSpc>
            </a:pPr>
            <a:r>
              <a:rPr lang="en-US" sz="2000"/>
              <a:t> </a:t>
            </a:r>
            <a:r>
              <a:rPr lang="bg-BG" sz="2000"/>
              <a:t>Each point is then approximated by one cell</a:t>
            </a:r>
            <a:endParaRPr lang="en-US" sz="2000"/>
          </a:p>
          <a:p>
            <a:pPr marL="749300" lvl="1" indent="-177800">
              <a:lnSpc>
                <a:spcPct val="80000"/>
              </a:lnSpc>
              <a:buFont typeface="Wingdings" pitchFamily="2" charset="2"/>
              <a:buNone/>
            </a:pPr>
            <a:endParaRPr lang="bg-BG" sz="2000"/>
          </a:p>
          <a:p>
            <a:pPr marL="228600" indent="-228600">
              <a:lnSpc>
                <a:spcPct val="80000"/>
              </a:lnSpc>
              <a:buFont typeface="Wingdings" pitchFamily="2" charset="2"/>
              <a:buChar char="n"/>
            </a:pPr>
            <a:r>
              <a:rPr lang="bg-BG" sz="2000"/>
              <a:t>For extended spatial object</a:t>
            </a:r>
          </a:p>
          <a:p>
            <a:pPr marL="749300" lvl="1" indent="-177800">
              <a:lnSpc>
                <a:spcPct val="80000"/>
              </a:lnSpc>
            </a:pPr>
            <a:r>
              <a:rPr lang="bg-BG" sz="2000"/>
              <a:t> minimum enclosing cell</a:t>
            </a:r>
          </a:p>
          <a:p>
            <a:pPr marL="1790700" lvl="2" indent="-457200">
              <a:lnSpc>
                <a:spcPct val="80000"/>
              </a:lnSpc>
            </a:pPr>
            <a:r>
              <a:rPr lang="bg-BG" sz="2000"/>
              <a:t>Problems with cells that intersect</a:t>
            </a:r>
            <a:r>
              <a:rPr lang="en-US" sz="2000"/>
              <a:t> </a:t>
            </a:r>
            <a:r>
              <a:rPr lang="bg-BG" sz="2000"/>
              <a:t>the first partitions already</a:t>
            </a:r>
          </a:p>
          <a:p>
            <a:pPr marL="749300" lvl="1" indent="-177800">
              <a:lnSpc>
                <a:spcPct val="80000"/>
              </a:lnSpc>
            </a:pPr>
            <a:r>
              <a:rPr lang="en-US" sz="2000"/>
              <a:t> </a:t>
            </a:r>
            <a:r>
              <a:rPr lang="bg-BG" sz="2000"/>
              <a:t>improvement: use several cells</a:t>
            </a:r>
          </a:p>
          <a:p>
            <a:pPr marL="1790700" lvl="2" indent="-457200">
              <a:lnSpc>
                <a:spcPct val="80000"/>
              </a:lnSpc>
            </a:pPr>
            <a:r>
              <a:rPr lang="bg-BG" sz="2000"/>
              <a:t>Better approximation of the objects</a:t>
            </a:r>
          </a:p>
          <a:p>
            <a:pPr marL="1790700" lvl="2" indent="-457200">
              <a:lnSpc>
                <a:spcPct val="80000"/>
              </a:lnSpc>
            </a:pPr>
            <a:r>
              <a:rPr lang="bg-BG" sz="2000"/>
              <a:t>Redundant storage</a:t>
            </a:r>
          </a:p>
          <a:p>
            <a:pPr marL="1790700" lvl="2" indent="-457200">
              <a:lnSpc>
                <a:spcPct val="80000"/>
              </a:lnSpc>
            </a:pPr>
            <a:r>
              <a:rPr lang="bg-BG" sz="2000"/>
              <a:t>Redundant retrieval in spatial queries</a:t>
            </a:r>
            <a:endParaRPr lang="bg-BG" sz="1600"/>
          </a:p>
        </p:txBody>
      </p:sp>
      <p:grpSp>
        <p:nvGrpSpPr>
          <p:cNvPr id="337924" name="Group 4"/>
          <p:cNvGrpSpPr>
            <a:grpSpLocks/>
          </p:cNvGrpSpPr>
          <p:nvPr/>
        </p:nvGrpSpPr>
        <p:grpSpPr bwMode="auto">
          <a:xfrm>
            <a:off x="6553200" y="1104900"/>
            <a:ext cx="2133600" cy="2247900"/>
            <a:chOff x="1248" y="2304"/>
            <a:chExt cx="1632" cy="1644"/>
          </a:xfrm>
        </p:grpSpPr>
        <p:grpSp>
          <p:nvGrpSpPr>
            <p:cNvPr id="337925" name="Group 5"/>
            <p:cNvGrpSpPr>
              <a:grpSpLocks/>
            </p:cNvGrpSpPr>
            <p:nvPr/>
          </p:nvGrpSpPr>
          <p:grpSpPr bwMode="auto">
            <a:xfrm>
              <a:off x="1248" y="2304"/>
              <a:ext cx="1632" cy="252"/>
              <a:chOff x="3840" y="1370"/>
              <a:chExt cx="1632" cy="252"/>
            </a:xfrm>
          </p:grpSpPr>
          <p:grpSp>
            <p:nvGrpSpPr>
              <p:cNvPr id="337926" name="Group 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7927" name="Rectangle 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2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29" name="Group 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7930" name="Rectangle 1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3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32" name="Group 1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7933" name="Rectangle 1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35" name="Group 1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7936" name="Rectangle 1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38" name="Group 1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7939" name="Rectangle 1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4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41" name="Group 2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7942" name="Rectangle 2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4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44" name="Group 2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7945" name="Rectangle 2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4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47" name="Group 2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7948" name="Rectangle 2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4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7950" name="Group 30"/>
            <p:cNvGrpSpPr>
              <a:grpSpLocks/>
            </p:cNvGrpSpPr>
            <p:nvPr/>
          </p:nvGrpSpPr>
          <p:grpSpPr bwMode="auto">
            <a:xfrm>
              <a:off x="1248" y="2508"/>
              <a:ext cx="1632" cy="252"/>
              <a:chOff x="3840" y="1370"/>
              <a:chExt cx="1632" cy="252"/>
            </a:xfrm>
          </p:grpSpPr>
          <p:grpSp>
            <p:nvGrpSpPr>
              <p:cNvPr id="337951" name="Group 3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7952" name="Rectangle 3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5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20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54" name="Group 3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7955" name="Rectangle 3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5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22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57" name="Group 3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7958" name="Rectangle 3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5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28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60" name="Group 4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7961" name="Rectangle 4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6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30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63" name="Group 4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7964" name="Rectangle 4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6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52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66" name="Group 4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7967" name="Rectangle 4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6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54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69" name="Group 4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7970" name="Rectangle 5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7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60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72" name="Group 5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7973" name="Rectangle 5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7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62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7975" name="Group 55"/>
            <p:cNvGrpSpPr>
              <a:grpSpLocks/>
            </p:cNvGrpSpPr>
            <p:nvPr/>
          </p:nvGrpSpPr>
          <p:grpSpPr bwMode="auto">
            <a:xfrm>
              <a:off x="1248" y="2706"/>
              <a:ext cx="1632" cy="252"/>
              <a:chOff x="3840" y="1370"/>
              <a:chExt cx="1632" cy="252"/>
            </a:xfrm>
          </p:grpSpPr>
          <p:grpSp>
            <p:nvGrpSpPr>
              <p:cNvPr id="337976" name="Group 5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7977" name="Rectangle 5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7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17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79" name="Group 5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7980" name="Rectangle 6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8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19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82" name="Group 6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7983" name="Rectangle 6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8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25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85" name="Group 6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7986" name="Rectangle 6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8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27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88" name="Group 6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7989" name="Rectangle 6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9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49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91" name="Group 7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7992" name="Rectangle 7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9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51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94" name="Group 7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79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9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57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97" name="Group 7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7998" name="Rectangle 7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9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59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8000" name="Group 80"/>
            <p:cNvGrpSpPr>
              <a:grpSpLocks/>
            </p:cNvGrpSpPr>
            <p:nvPr/>
          </p:nvGrpSpPr>
          <p:grpSpPr bwMode="auto">
            <a:xfrm>
              <a:off x="1248" y="2904"/>
              <a:ext cx="1632" cy="252"/>
              <a:chOff x="3840" y="1370"/>
              <a:chExt cx="1632" cy="252"/>
            </a:xfrm>
          </p:grpSpPr>
          <p:grpSp>
            <p:nvGrpSpPr>
              <p:cNvPr id="338001" name="Group 8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8002" name="Rectangle 8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0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16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04" name="Group 8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8005" name="Rectangle 8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06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18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07" name="Group 8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8008" name="Rectangle 8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0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24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10" name="Group 9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8011" name="Rectangle 9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1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26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13" name="Group 9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8014" name="Rectangle 9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15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48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16" name="Group 9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8017" name="Rectangle 9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18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50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19" name="Group 9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8020" name="Rectangle 10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2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56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22" name="Group 10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8023" name="Rectangle 10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24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58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8025" name="Group 105"/>
            <p:cNvGrpSpPr>
              <a:grpSpLocks/>
            </p:cNvGrpSpPr>
            <p:nvPr/>
          </p:nvGrpSpPr>
          <p:grpSpPr bwMode="auto">
            <a:xfrm>
              <a:off x="1248" y="3102"/>
              <a:ext cx="1632" cy="252"/>
              <a:chOff x="3840" y="1370"/>
              <a:chExt cx="1632" cy="252"/>
            </a:xfrm>
          </p:grpSpPr>
          <p:grpSp>
            <p:nvGrpSpPr>
              <p:cNvPr id="338026" name="Group 10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8027" name="Rectangle 10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2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5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29" name="Group 10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8030" name="Rectangle 11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31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7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32" name="Group 11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8033" name="Rectangle 11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34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13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35" name="Group 11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8036" name="Rectangle 11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37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15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38" name="Group 11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8039" name="Rectangle 11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40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37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41" name="Group 12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8042" name="Rectangle 12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4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39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44" name="Group 12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8045" name="Rectangle 12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46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45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47" name="Group 12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8048" name="Rectangle 12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49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47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8050" name="Group 130"/>
            <p:cNvGrpSpPr>
              <a:grpSpLocks/>
            </p:cNvGrpSpPr>
            <p:nvPr/>
          </p:nvGrpSpPr>
          <p:grpSpPr bwMode="auto">
            <a:xfrm>
              <a:off x="1248" y="3300"/>
              <a:ext cx="1632" cy="252"/>
              <a:chOff x="3840" y="1370"/>
              <a:chExt cx="1632" cy="252"/>
            </a:xfrm>
          </p:grpSpPr>
          <p:grpSp>
            <p:nvGrpSpPr>
              <p:cNvPr id="338051" name="Group 13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8052" name="Rectangle 13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53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54" name="Group 13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8055" name="Rectangle 13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56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6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57" name="Group 13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8058" name="Rectangle 13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59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12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60" name="Group 14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8061" name="Rectangle 14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62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14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63" name="Group 14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8064" name="Rectangle 14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65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36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66" name="Group 14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8067" name="Rectangle 14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68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38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69" name="Group 14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8070" name="Rectangle 15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71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44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72" name="Group 15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80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7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46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8075" name="Group 155"/>
            <p:cNvGrpSpPr>
              <a:grpSpLocks/>
            </p:cNvGrpSpPr>
            <p:nvPr/>
          </p:nvGrpSpPr>
          <p:grpSpPr bwMode="auto">
            <a:xfrm>
              <a:off x="1248" y="3498"/>
              <a:ext cx="1632" cy="252"/>
              <a:chOff x="3840" y="1370"/>
              <a:chExt cx="1632" cy="252"/>
            </a:xfrm>
          </p:grpSpPr>
          <p:grpSp>
            <p:nvGrpSpPr>
              <p:cNvPr id="338076" name="Group 15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80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78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79" name="Group 15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8080" name="Rectangle 16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81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3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82" name="Group 16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80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84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9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85" name="Group 16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8086" name="Rectangle 16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87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11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88" name="Group 16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8089" name="Rectangle 16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90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33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91" name="Group 17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8092" name="Rectangle 17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93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35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94" name="Group 17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8095" name="Rectangle 17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96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41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97" name="Group 17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8098" name="Rectangle 17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99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43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8100" name="Group 180"/>
            <p:cNvGrpSpPr>
              <a:grpSpLocks/>
            </p:cNvGrpSpPr>
            <p:nvPr/>
          </p:nvGrpSpPr>
          <p:grpSpPr bwMode="auto">
            <a:xfrm>
              <a:off x="1248" y="3696"/>
              <a:ext cx="1632" cy="252"/>
              <a:chOff x="3840" y="1370"/>
              <a:chExt cx="1632" cy="252"/>
            </a:xfrm>
          </p:grpSpPr>
          <p:grpSp>
            <p:nvGrpSpPr>
              <p:cNvPr id="338101" name="Group 18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8102" name="Rectangle 18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03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0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104" name="Group 18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8105" name="Rectangle 18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06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2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107" name="Group 18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8108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09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8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110" name="Group 19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8111" name="Rectangle 19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12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10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113" name="Group 19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8114" name="Rectangle 19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15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32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116" name="Group 19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8117" name="Rectangle 19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18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34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119" name="Group 19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8120" name="Rectangle 20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21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40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122" name="Group 20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8123" name="Rectangle 20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24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42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</p:grpSp>
      </p:grpSp>
      <p:grpSp>
        <p:nvGrpSpPr>
          <p:cNvPr id="338125" name="Group 205"/>
          <p:cNvGrpSpPr>
            <a:grpSpLocks/>
          </p:cNvGrpSpPr>
          <p:nvPr/>
        </p:nvGrpSpPr>
        <p:grpSpPr bwMode="auto">
          <a:xfrm>
            <a:off x="6553200" y="1108075"/>
            <a:ext cx="2133600" cy="344488"/>
            <a:chOff x="3840" y="1370"/>
            <a:chExt cx="1632" cy="252"/>
          </a:xfrm>
        </p:grpSpPr>
        <p:grpSp>
          <p:nvGrpSpPr>
            <p:cNvPr id="338126" name="Group 206"/>
            <p:cNvGrpSpPr>
              <a:grpSpLocks/>
            </p:cNvGrpSpPr>
            <p:nvPr/>
          </p:nvGrpSpPr>
          <p:grpSpPr bwMode="auto">
            <a:xfrm>
              <a:off x="3840" y="1370"/>
              <a:ext cx="230" cy="252"/>
              <a:chOff x="4406" y="1370"/>
              <a:chExt cx="230" cy="252"/>
            </a:xfrm>
          </p:grpSpPr>
          <p:sp>
            <p:nvSpPr>
              <p:cNvPr id="338127" name="Rectangle 207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28" name="Text Box 208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800" b="1">
                    <a:latin typeface="Book Antiqua" pitchFamily="18" charset="0"/>
                  </a:rPr>
                  <a:t>21</a:t>
                </a:r>
                <a:endParaRPr lang="bg-BG" sz="800" b="1">
                  <a:latin typeface="Book Antiqua" pitchFamily="18" charset="0"/>
                </a:endParaRPr>
              </a:p>
            </p:txBody>
          </p:sp>
        </p:grpSp>
        <p:grpSp>
          <p:nvGrpSpPr>
            <p:cNvPr id="338129" name="Group 209"/>
            <p:cNvGrpSpPr>
              <a:grpSpLocks/>
            </p:cNvGrpSpPr>
            <p:nvPr/>
          </p:nvGrpSpPr>
          <p:grpSpPr bwMode="auto">
            <a:xfrm>
              <a:off x="4040" y="1370"/>
              <a:ext cx="230" cy="252"/>
              <a:chOff x="4406" y="1370"/>
              <a:chExt cx="230" cy="252"/>
            </a:xfrm>
          </p:grpSpPr>
          <p:sp>
            <p:nvSpPr>
              <p:cNvPr id="338130" name="Rectangle 210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31" name="Text Box 211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800" b="1">
                    <a:latin typeface="Book Antiqua" pitchFamily="18" charset="0"/>
                  </a:rPr>
                  <a:t>23</a:t>
                </a:r>
                <a:endParaRPr lang="bg-BG" sz="800" b="1">
                  <a:latin typeface="Book Antiqua" pitchFamily="18" charset="0"/>
                </a:endParaRPr>
              </a:p>
            </p:txBody>
          </p:sp>
        </p:grpSp>
        <p:grpSp>
          <p:nvGrpSpPr>
            <p:cNvPr id="338132" name="Group 212"/>
            <p:cNvGrpSpPr>
              <a:grpSpLocks/>
            </p:cNvGrpSpPr>
            <p:nvPr/>
          </p:nvGrpSpPr>
          <p:grpSpPr bwMode="auto">
            <a:xfrm>
              <a:off x="4244" y="1370"/>
              <a:ext cx="230" cy="252"/>
              <a:chOff x="4406" y="1370"/>
              <a:chExt cx="230" cy="252"/>
            </a:xfrm>
          </p:grpSpPr>
          <p:sp>
            <p:nvSpPr>
              <p:cNvPr id="338133" name="Rectangle 213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34" name="Text Box 214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800" b="1">
                    <a:latin typeface="Book Antiqua" pitchFamily="18" charset="0"/>
                  </a:rPr>
                  <a:t>29</a:t>
                </a:r>
                <a:endParaRPr lang="bg-BG" sz="800" b="1">
                  <a:latin typeface="Book Antiqua" pitchFamily="18" charset="0"/>
                </a:endParaRPr>
              </a:p>
            </p:txBody>
          </p:sp>
        </p:grpSp>
        <p:grpSp>
          <p:nvGrpSpPr>
            <p:cNvPr id="338135" name="Group 215"/>
            <p:cNvGrpSpPr>
              <a:grpSpLocks/>
            </p:cNvGrpSpPr>
            <p:nvPr/>
          </p:nvGrpSpPr>
          <p:grpSpPr bwMode="auto">
            <a:xfrm>
              <a:off x="4448" y="1370"/>
              <a:ext cx="230" cy="252"/>
              <a:chOff x="4406" y="1370"/>
              <a:chExt cx="230" cy="252"/>
            </a:xfrm>
          </p:grpSpPr>
          <p:sp>
            <p:nvSpPr>
              <p:cNvPr id="338136" name="Rectangle 216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37" name="Text Box 217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800" b="1">
                    <a:latin typeface="Book Antiqua" pitchFamily="18" charset="0"/>
                  </a:rPr>
                  <a:t>31</a:t>
                </a:r>
                <a:endParaRPr lang="bg-BG" sz="800" b="1">
                  <a:latin typeface="Book Antiqua" pitchFamily="18" charset="0"/>
                </a:endParaRPr>
              </a:p>
            </p:txBody>
          </p:sp>
        </p:grpSp>
        <p:grpSp>
          <p:nvGrpSpPr>
            <p:cNvPr id="338138" name="Group 218"/>
            <p:cNvGrpSpPr>
              <a:grpSpLocks/>
            </p:cNvGrpSpPr>
            <p:nvPr/>
          </p:nvGrpSpPr>
          <p:grpSpPr bwMode="auto">
            <a:xfrm>
              <a:off x="4646" y="1370"/>
              <a:ext cx="230" cy="252"/>
              <a:chOff x="4406" y="1370"/>
              <a:chExt cx="230" cy="252"/>
            </a:xfrm>
          </p:grpSpPr>
          <p:sp>
            <p:nvSpPr>
              <p:cNvPr id="338139" name="Rectangle 219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40" name="Text Box 220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800" b="1">
                    <a:latin typeface="Book Antiqua" pitchFamily="18" charset="0"/>
                  </a:rPr>
                  <a:t>53</a:t>
                </a:r>
                <a:endParaRPr lang="bg-BG" sz="800" b="1">
                  <a:latin typeface="Book Antiqua" pitchFamily="18" charset="0"/>
                </a:endParaRPr>
              </a:p>
            </p:txBody>
          </p:sp>
        </p:grpSp>
        <p:grpSp>
          <p:nvGrpSpPr>
            <p:cNvPr id="338141" name="Group 221"/>
            <p:cNvGrpSpPr>
              <a:grpSpLocks/>
            </p:cNvGrpSpPr>
            <p:nvPr/>
          </p:nvGrpSpPr>
          <p:grpSpPr bwMode="auto">
            <a:xfrm>
              <a:off x="4842" y="1370"/>
              <a:ext cx="230" cy="252"/>
              <a:chOff x="4406" y="1370"/>
              <a:chExt cx="230" cy="252"/>
            </a:xfrm>
          </p:grpSpPr>
          <p:sp>
            <p:nvSpPr>
              <p:cNvPr id="338142" name="Rectangle 222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43" name="Text Box 223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800" b="1">
                    <a:latin typeface="Book Antiqua" pitchFamily="18" charset="0"/>
                  </a:rPr>
                  <a:t>55</a:t>
                </a:r>
                <a:endParaRPr lang="bg-BG" sz="800" b="1">
                  <a:latin typeface="Book Antiqua" pitchFamily="18" charset="0"/>
                </a:endParaRPr>
              </a:p>
            </p:txBody>
          </p:sp>
        </p:grpSp>
        <p:grpSp>
          <p:nvGrpSpPr>
            <p:cNvPr id="338144" name="Group 224"/>
            <p:cNvGrpSpPr>
              <a:grpSpLocks/>
            </p:cNvGrpSpPr>
            <p:nvPr/>
          </p:nvGrpSpPr>
          <p:grpSpPr bwMode="auto">
            <a:xfrm>
              <a:off x="5040" y="1370"/>
              <a:ext cx="230" cy="252"/>
              <a:chOff x="4406" y="1370"/>
              <a:chExt cx="230" cy="252"/>
            </a:xfrm>
          </p:grpSpPr>
          <p:sp>
            <p:nvSpPr>
              <p:cNvPr id="338145" name="Rectangle 225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46" name="Text Box 226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800" b="1">
                    <a:latin typeface="Book Antiqua" pitchFamily="18" charset="0"/>
                  </a:rPr>
                  <a:t>61</a:t>
                </a:r>
                <a:endParaRPr lang="bg-BG" sz="800" b="1">
                  <a:latin typeface="Book Antiqua" pitchFamily="18" charset="0"/>
                </a:endParaRPr>
              </a:p>
            </p:txBody>
          </p:sp>
        </p:grpSp>
        <p:grpSp>
          <p:nvGrpSpPr>
            <p:cNvPr id="338147" name="Group 227"/>
            <p:cNvGrpSpPr>
              <a:grpSpLocks/>
            </p:cNvGrpSpPr>
            <p:nvPr/>
          </p:nvGrpSpPr>
          <p:grpSpPr bwMode="auto">
            <a:xfrm>
              <a:off x="5242" y="1370"/>
              <a:ext cx="230" cy="252"/>
              <a:chOff x="4406" y="1370"/>
              <a:chExt cx="230" cy="252"/>
            </a:xfrm>
          </p:grpSpPr>
          <p:sp>
            <p:nvSpPr>
              <p:cNvPr id="338148" name="Rectangle 228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49" name="Text Box 229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800" b="1">
                    <a:latin typeface="Book Antiqua" pitchFamily="18" charset="0"/>
                  </a:rPr>
                  <a:t>63</a:t>
                </a:r>
                <a:endParaRPr lang="bg-BG" sz="800" b="1">
                  <a:latin typeface="Book Antiqua" pitchFamily="18" charset="0"/>
                </a:endParaRPr>
              </a:p>
            </p:txBody>
          </p:sp>
        </p:grpSp>
      </p:grpSp>
      <p:sp>
        <p:nvSpPr>
          <p:cNvPr id="338150" name="Oval 230"/>
          <p:cNvSpPr>
            <a:spLocks noChangeArrowheads="1"/>
          </p:cNvSpPr>
          <p:nvPr/>
        </p:nvSpPr>
        <p:spPr bwMode="auto">
          <a:xfrm>
            <a:off x="7620000" y="1790700"/>
            <a:ext cx="109538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1" name="Oval 231"/>
          <p:cNvSpPr>
            <a:spLocks noChangeArrowheads="1"/>
          </p:cNvSpPr>
          <p:nvPr/>
        </p:nvSpPr>
        <p:spPr bwMode="auto">
          <a:xfrm>
            <a:off x="7486650" y="2200275"/>
            <a:ext cx="109538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2" name="Oval 232"/>
          <p:cNvSpPr>
            <a:spLocks noChangeArrowheads="1"/>
          </p:cNvSpPr>
          <p:nvPr/>
        </p:nvSpPr>
        <p:spPr bwMode="auto">
          <a:xfrm>
            <a:off x="7391400" y="2324100"/>
            <a:ext cx="109538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3" name="Oval 233"/>
          <p:cNvSpPr>
            <a:spLocks noChangeArrowheads="1"/>
          </p:cNvSpPr>
          <p:nvPr/>
        </p:nvSpPr>
        <p:spPr bwMode="auto">
          <a:xfrm>
            <a:off x="6934200" y="2324100"/>
            <a:ext cx="109538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4" name="Oval 234"/>
          <p:cNvSpPr>
            <a:spLocks noChangeArrowheads="1"/>
          </p:cNvSpPr>
          <p:nvPr/>
        </p:nvSpPr>
        <p:spPr bwMode="auto">
          <a:xfrm>
            <a:off x="7162800" y="2628900"/>
            <a:ext cx="109538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5" name="Oval 235"/>
          <p:cNvSpPr>
            <a:spLocks noChangeArrowheads="1"/>
          </p:cNvSpPr>
          <p:nvPr/>
        </p:nvSpPr>
        <p:spPr bwMode="auto">
          <a:xfrm>
            <a:off x="6858000" y="2857500"/>
            <a:ext cx="109538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6" name="Oval 236"/>
          <p:cNvSpPr>
            <a:spLocks noChangeArrowheads="1"/>
          </p:cNvSpPr>
          <p:nvPr/>
        </p:nvSpPr>
        <p:spPr bwMode="auto">
          <a:xfrm>
            <a:off x="7620000" y="3086100"/>
            <a:ext cx="109538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7" name="Oval 237"/>
          <p:cNvSpPr>
            <a:spLocks noChangeArrowheads="1"/>
          </p:cNvSpPr>
          <p:nvPr/>
        </p:nvSpPr>
        <p:spPr bwMode="auto">
          <a:xfrm>
            <a:off x="8001000" y="2552700"/>
            <a:ext cx="109538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8" name="Oval 238"/>
          <p:cNvSpPr>
            <a:spLocks noChangeArrowheads="1"/>
          </p:cNvSpPr>
          <p:nvPr/>
        </p:nvSpPr>
        <p:spPr bwMode="auto">
          <a:xfrm>
            <a:off x="8458200" y="2857500"/>
            <a:ext cx="109538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2" name="Rectangle 242" descr="Dark upward diagonal"/>
          <p:cNvSpPr>
            <a:spLocks noChangeArrowheads="1"/>
          </p:cNvSpPr>
          <p:nvPr/>
        </p:nvSpPr>
        <p:spPr bwMode="auto">
          <a:xfrm>
            <a:off x="5981700" y="3571875"/>
            <a:ext cx="1069975" cy="1066800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3" name="Text Box 243"/>
          <p:cNvSpPr txBox="1">
            <a:spLocks noChangeArrowheads="1"/>
          </p:cNvSpPr>
          <p:nvPr/>
        </p:nvSpPr>
        <p:spPr bwMode="auto">
          <a:xfrm>
            <a:off x="5969000" y="3602038"/>
            <a:ext cx="300038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bg-BG" sz="800" b="1">
              <a:latin typeface="Book Antiqua" pitchFamily="18" charset="0"/>
            </a:endParaRPr>
          </a:p>
        </p:txBody>
      </p:sp>
      <p:sp>
        <p:nvSpPr>
          <p:cNvPr id="338166" name="Text Box 246"/>
          <p:cNvSpPr txBox="1">
            <a:spLocks noChangeArrowheads="1"/>
          </p:cNvSpPr>
          <p:nvPr/>
        </p:nvSpPr>
        <p:spPr bwMode="auto">
          <a:xfrm>
            <a:off x="6230938" y="3602038"/>
            <a:ext cx="300037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bg-BG" sz="800" b="1">
              <a:latin typeface="Book Antiqua" pitchFamily="18" charset="0"/>
            </a:endParaRPr>
          </a:p>
        </p:txBody>
      </p:sp>
      <p:sp>
        <p:nvSpPr>
          <p:cNvPr id="338169" name="Text Box 249"/>
          <p:cNvSpPr txBox="1">
            <a:spLocks noChangeArrowheads="1"/>
          </p:cNvSpPr>
          <p:nvPr/>
        </p:nvSpPr>
        <p:spPr bwMode="auto">
          <a:xfrm>
            <a:off x="6497638" y="3602038"/>
            <a:ext cx="300037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bg-BG" sz="800" b="1">
              <a:latin typeface="Book Antiqua" pitchFamily="18" charset="0"/>
            </a:endParaRPr>
          </a:p>
        </p:txBody>
      </p:sp>
      <p:sp>
        <p:nvSpPr>
          <p:cNvPr id="338360" name="Rectangle 440" descr="Dark upward diagonal"/>
          <p:cNvSpPr>
            <a:spLocks noChangeArrowheads="1"/>
          </p:cNvSpPr>
          <p:nvPr/>
        </p:nvSpPr>
        <p:spPr bwMode="auto">
          <a:xfrm>
            <a:off x="7735888" y="3627438"/>
            <a:ext cx="539750" cy="539750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61" name="Text Box 441"/>
          <p:cNvSpPr txBox="1">
            <a:spLocks noChangeArrowheads="1"/>
          </p:cNvSpPr>
          <p:nvPr/>
        </p:nvSpPr>
        <p:spPr bwMode="auto">
          <a:xfrm>
            <a:off x="7723188" y="3644900"/>
            <a:ext cx="300037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bg-BG" sz="800" b="1">
              <a:latin typeface="Book Antiqua" pitchFamily="18" charset="0"/>
            </a:endParaRPr>
          </a:p>
        </p:txBody>
      </p:sp>
      <p:sp>
        <p:nvSpPr>
          <p:cNvPr id="338366" name="Rectangle 446" descr="Dark upward diagonal"/>
          <p:cNvSpPr>
            <a:spLocks noChangeArrowheads="1"/>
          </p:cNvSpPr>
          <p:nvPr/>
        </p:nvSpPr>
        <p:spPr bwMode="auto">
          <a:xfrm>
            <a:off x="8256588" y="3627438"/>
            <a:ext cx="538162" cy="539750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2" name="Rectangle 452"/>
          <p:cNvSpPr>
            <a:spLocks noChangeArrowheads="1"/>
          </p:cNvSpPr>
          <p:nvPr/>
        </p:nvSpPr>
        <p:spPr bwMode="auto">
          <a:xfrm>
            <a:off x="7735888" y="4164013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3" name="Rectangle 453" descr="Dark upward diagonal"/>
          <p:cNvSpPr>
            <a:spLocks noChangeArrowheads="1"/>
          </p:cNvSpPr>
          <p:nvPr/>
        </p:nvSpPr>
        <p:spPr bwMode="auto">
          <a:xfrm>
            <a:off x="7997825" y="4164013"/>
            <a:ext cx="263525" cy="276225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4" name="Rectangle 454"/>
          <p:cNvSpPr>
            <a:spLocks noChangeArrowheads="1"/>
          </p:cNvSpPr>
          <p:nvPr/>
        </p:nvSpPr>
        <p:spPr bwMode="auto">
          <a:xfrm>
            <a:off x="8264525" y="4164013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5" name="Rectangle 455"/>
          <p:cNvSpPr>
            <a:spLocks noChangeArrowheads="1"/>
          </p:cNvSpPr>
          <p:nvPr/>
        </p:nvSpPr>
        <p:spPr bwMode="auto">
          <a:xfrm>
            <a:off x="8531225" y="4164013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6" name="Rectangle 456"/>
          <p:cNvSpPr>
            <a:spLocks noChangeArrowheads="1"/>
          </p:cNvSpPr>
          <p:nvPr/>
        </p:nvSpPr>
        <p:spPr bwMode="auto">
          <a:xfrm>
            <a:off x="7735888" y="4435475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7" name="Rectangle 457"/>
          <p:cNvSpPr>
            <a:spLocks noChangeArrowheads="1"/>
          </p:cNvSpPr>
          <p:nvPr/>
        </p:nvSpPr>
        <p:spPr bwMode="auto">
          <a:xfrm>
            <a:off x="7997825" y="4435475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8" name="Rectangle 458"/>
          <p:cNvSpPr>
            <a:spLocks noChangeArrowheads="1"/>
          </p:cNvSpPr>
          <p:nvPr/>
        </p:nvSpPr>
        <p:spPr bwMode="auto">
          <a:xfrm>
            <a:off x="8264525" y="4435475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9" name="Rectangle 459"/>
          <p:cNvSpPr>
            <a:spLocks noChangeArrowheads="1"/>
          </p:cNvSpPr>
          <p:nvPr/>
        </p:nvSpPr>
        <p:spPr bwMode="auto">
          <a:xfrm>
            <a:off x="8531225" y="4435475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00" name="Rectangle 480" descr="Small grid"/>
          <p:cNvSpPr>
            <a:spLocks noChangeArrowheads="1"/>
          </p:cNvSpPr>
          <p:nvPr/>
        </p:nvSpPr>
        <p:spPr bwMode="auto">
          <a:xfrm>
            <a:off x="6321425" y="3648075"/>
            <a:ext cx="304800" cy="533400"/>
          </a:xfrm>
          <a:prstGeom prst="rect">
            <a:avLst/>
          </a:prstGeom>
          <a:pattFill prst="smGrid">
            <a:fgClr>
              <a:srgbClr val="FFC1C1"/>
            </a:fgClr>
            <a:bgClr>
              <a:schemeClr val="bg1"/>
            </a:bgClr>
          </a:pattFill>
          <a:ln w="254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01" name="Text Box 481"/>
          <p:cNvSpPr txBox="1">
            <a:spLocks noChangeArrowheads="1"/>
          </p:cNvSpPr>
          <p:nvPr/>
        </p:nvSpPr>
        <p:spPr bwMode="auto">
          <a:xfrm>
            <a:off x="5892800" y="4619625"/>
            <a:ext cx="134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solidFill>
                  <a:schemeClr val="tx2"/>
                </a:solidFill>
                <a:latin typeface="Book Antiqua" pitchFamily="18" charset="0"/>
              </a:rPr>
              <a:t>Coding of R </a:t>
            </a:r>
            <a:br>
              <a:rPr lang="en-US" sz="1800" i="1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1800" i="1">
                <a:solidFill>
                  <a:schemeClr val="tx2"/>
                </a:solidFill>
                <a:latin typeface="Book Antiqua" pitchFamily="18" charset="0"/>
              </a:rPr>
              <a:t>by one cell</a:t>
            </a:r>
            <a:endParaRPr lang="bg-BG" sz="1800" i="1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8402" name="Text Box 482"/>
          <p:cNvSpPr txBox="1">
            <a:spLocks noChangeArrowheads="1"/>
          </p:cNvSpPr>
          <p:nvPr/>
        </p:nvSpPr>
        <p:spPr bwMode="auto">
          <a:xfrm>
            <a:off x="5392738" y="3524250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C</a:t>
            </a:r>
            <a:endParaRPr lang="bg-BG" sz="18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8403" name="Line 483"/>
          <p:cNvSpPr>
            <a:spLocks noChangeShapeType="1"/>
          </p:cNvSpPr>
          <p:nvPr/>
        </p:nvSpPr>
        <p:spPr bwMode="auto">
          <a:xfrm>
            <a:off x="5702300" y="3714750"/>
            <a:ext cx="3810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405" name="Rectangle 485" descr="Dark upward diagonal"/>
          <p:cNvSpPr>
            <a:spLocks noChangeArrowheads="1"/>
          </p:cNvSpPr>
          <p:nvPr/>
        </p:nvSpPr>
        <p:spPr bwMode="auto">
          <a:xfrm>
            <a:off x="8256588" y="4165600"/>
            <a:ext cx="136525" cy="138113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06" name="Rectangle 486"/>
          <p:cNvSpPr>
            <a:spLocks noChangeArrowheads="1"/>
          </p:cNvSpPr>
          <p:nvPr/>
        </p:nvSpPr>
        <p:spPr bwMode="auto">
          <a:xfrm>
            <a:off x="8394700" y="4165600"/>
            <a:ext cx="136525" cy="1381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07" name="Rectangle 487"/>
          <p:cNvSpPr>
            <a:spLocks noChangeArrowheads="1"/>
          </p:cNvSpPr>
          <p:nvPr/>
        </p:nvSpPr>
        <p:spPr bwMode="auto">
          <a:xfrm>
            <a:off x="8256588" y="4302125"/>
            <a:ext cx="136525" cy="1381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08" name="Rectangle 488"/>
          <p:cNvSpPr>
            <a:spLocks noChangeArrowheads="1"/>
          </p:cNvSpPr>
          <p:nvPr/>
        </p:nvSpPr>
        <p:spPr bwMode="auto">
          <a:xfrm>
            <a:off x="8394700" y="4302125"/>
            <a:ext cx="136525" cy="1381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0" name="Rectangle 490" descr="Small grid"/>
          <p:cNvSpPr>
            <a:spLocks noChangeArrowheads="1"/>
          </p:cNvSpPr>
          <p:nvPr/>
        </p:nvSpPr>
        <p:spPr bwMode="auto">
          <a:xfrm>
            <a:off x="8040688" y="3702050"/>
            <a:ext cx="304800" cy="533400"/>
          </a:xfrm>
          <a:prstGeom prst="rect">
            <a:avLst/>
          </a:prstGeom>
          <a:pattFill prst="smGrid">
            <a:fgClr>
              <a:srgbClr val="FFC1C1"/>
            </a:fgClr>
            <a:bgClr>
              <a:schemeClr val="bg1"/>
            </a:bgClr>
          </a:pattFill>
          <a:ln w="254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1" name="Text Box 491"/>
          <p:cNvSpPr txBox="1">
            <a:spLocks noChangeArrowheads="1"/>
          </p:cNvSpPr>
          <p:nvPr/>
        </p:nvSpPr>
        <p:spPr bwMode="auto">
          <a:xfrm>
            <a:off x="7543800" y="4711700"/>
            <a:ext cx="1552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solidFill>
                  <a:schemeClr val="tx2"/>
                </a:solidFill>
                <a:latin typeface="Book Antiqua" pitchFamily="18" charset="0"/>
              </a:rPr>
              <a:t>Coding of R </a:t>
            </a:r>
            <a:br>
              <a:rPr lang="en-US" sz="1800" i="1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1800" i="1">
                <a:solidFill>
                  <a:schemeClr val="tx2"/>
                </a:solidFill>
                <a:latin typeface="Book Antiqua" pitchFamily="18" charset="0"/>
              </a:rPr>
              <a:t>by several cells</a:t>
            </a:r>
            <a:endParaRPr lang="bg-BG" sz="1800" i="1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8412" name="Text Box 492"/>
          <p:cNvSpPr txBox="1">
            <a:spLocks noChangeArrowheads="1"/>
          </p:cNvSpPr>
          <p:nvPr/>
        </p:nvSpPr>
        <p:spPr bwMode="auto">
          <a:xfrm>
            <a:off x="7200900" y="3524250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en-US" sz="1800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  <a:endParaRPr lang="bg-BG" sz="1800" baseline="-25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8413" name="Line 493"/>
          <p:cNvSpPr>
            <a:spLocks noChangeShapeType="1"/>
          </p:cNvSpPr>
          <p:nvPr/>
        </p:nvSpPr>
        <p:spPr bwMode="auto">
          <a:xfrm>
            <a:off x="7548563" y="3714750"/>
            <a:ext cx="3810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414" name="Text Box 494"/>
          <p:cNvSpPr txBox="1">
            <a:spLocks noChangeArrowheads="1"/>
          </p:cNvSpPr>
          <p:nvPr/>
        </p:nvSpPr>
        <p:spPr bwMode="auto">
          <a:xfrm>
            <a:off x="8105775" y="3276600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en-US" sz="1800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  <a:endParaRPr lang="bg-BG" sz="1800" baseline="-25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8415" name="Line 495"/>
          <p:cNvSpPr>
            <a:spLocks noChangeShapeType="1"/>
          </p:cNvSpPr>
          <p:nvPr/>
        </p:nvSpPr>
        <p:spPr bwMode="auto">
          <a:xfrm>
            <a:off x="8458200" y="3524250"/>
            <a:ext cx="76200" cy="3048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416" name="Text Box 496"/>
          <p:cNvSpPr txBox="1">
            <a:spLocks noChangeArrowheads="1"/>
          </p:cNvSpPr>
          <p:nvPr/>
        </p:nvSpPr>
        <p:spPr bwMode="auto">
          <a:xfrm>
            <a:off x="8756650" y="3995738"/>
            <a:ext cx="422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en-US" sz="1800" baseline="-25000">
                <a:solidFill>
                  <a:schemeClr val="tx2"/>
                </a:solidFill>
                <a:latin typeface="Book Antiqua" pitchFamily="18" charset="0"/>
              </a:rPr>
              <a:t>3</a:t>
            </a:r>
            <a:endParaRPr lang="bg-BG" sz="1800" baseline="-25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8417" name="Line 497"/>
          <p:cNvSpPr>
            <a:spLocks noChangeShapeType="1"/>
          </p:cNvSpPr>
          <p:nvPr/>
        </p:nvSpPr>
        <p:spPr bwMode="auto">
          <a:xfrm flipH="1">
            <a:off x="8382000" y="4197350"/>
            <a:ext cx="457200" cy="6985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420" name="Text Box 500"/>
          <p:cNvSpPr txBox="1">
            <a:spLocks noChangeArrowheads="1"/>
          </p:cNvSpPr>
          <p:nvPr/>
        </p:nvSpPr>
        <p:spPr bwMode="auto">
          <a:xfrm>
            <a:off x="7348538" y="4133850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en-US" sz="1800" baseline="-25000">
                <a:solidFill>
                  <a:schemeClr val="tx2"/>
                </a:solidFill>
                <a:latin typeface="Book Antiqua" pitchFamily="18" charset="0"/>
              </a:rPr>
              <a:t>4</a:t>
            </a:r>
            <a:endParaRPr lang="bg-BG" sz="1800" baseline="-25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8421" name="Line 501"/>
          <p:cNvSpPr>
            <a:spLocks noChangeShapeType="1"/>
          </p:cNvSpPr>
          <p:nvPr/>
        </p:nvSpPr>
        <p:spPr bwMode="auto">
          <a:xfrm>
            <a:off x="7696200" y="4324350"/>
            <a:ext cx="3810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422" name="Text Box 502"/>
          <p:cNvSpPr txBox="1">
            <a:spLocks noChangeArrowheads="1"/>
          </p:cNvSpPr>
          <p:nvPr/>
        </p:nvSpPr>
        <p:spPr bwMode="auto">
          <a:xfrm>
            <a:off x="6248400" y="36004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folHlink"/>
                </a:solidFill>
                <a:latin typeface="Book Antiqua" pitchFamily="18" charset="0"/>
              </a:rPr>
              <a:t>R</a:t>
            </a:r>
            <a:endParaRPr lang="bg-BG" sz="1800" b="1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338423" name="Text Box 503"/>
          <p:cNvSpPr txBox="1">
            <a:spLocks noChangeArrowheads="1"/>
          </p:cNvSpPr>
          <p:nvPr/>
        </p:nvSpPr>
        <p:spPr bwMode="auto">
          <a:xfrm>
            <a:off x="7981950" y="36512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folHlink"/>
                </a:solidFill>
                <a:latin typeface="Book Antiqua" pitchFamily="18" charset="0"/>
              </a:rPr>
              <a:t>R</a:t>
            </a:r>
            <a:endParaRPr lang="bg-BG" sz="1800" b="1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338424" name="Rectangle 504" descr="Dark upward diagonal"/>
          <p:cNvSpPr>
            <a:spLocks noChangeArrowheads="1"/>
          </p:cNvSpPr>
          <p:nvPr/>
        </p:nvSpPr>
        <p:spPr bwMode="auto">
          <a:xfrm>
            <a:off x="5799138" y="5278438"/>
            <a:ext cx="539750" cy="539750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25" name="Text Box 505"/>
          <p:cNvSpPr txBox="1">
            <a:spLocks noChangeArrowheads="1"/>
          </p:cNvSpPr>
          <p:nvPr/>
        </p:nvSpPr>
        <p:spPr bwMode="auto">
          <a:xfrm>
            <a:off x="5786438" y="5295900"/>
            <a:ext cx="300037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bg-BG" sz="800" b="1">
              <a:latin typeface="Book Antiqua" pitchFamily="18" charset="0"/>
            </a:endParaRPr>
          </a:p>
        </p:txBody>
      </p:sp>
      <p:sp>
        <p:nvSpPr>
          <p:cNvPr id="338426" name="Rectangle 506" descr="Dark upward diagonal"/>
          <p:cNvSpPr>
            <a:spLocks noChangeArrowheads="1"/>
          </p:cNvSpPr>
          <p:nvPr/>
        </p:nvSpPr>
        <p:spPr bwMode="auto">
          <a:xfrm>
            <a:off x="6319838" y="5278438"/>
            <a:ext cx="538162" cy="539750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27" name="Rectangle 507"/>
          <p:cNvSpPr>
            <a:spLocks noChangeArrowheads="1"/>
          </p:cNvSpPr>
          <p:nvPr/>
        </p:nvSpPr>
        <p:spPr bwMode="auto">
          <a:xfrm>
            <a:off x="5799138" y="5815013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28" name="Rectangle 508" descr="Dark upward diagonal"/>
          <p:cNvSpPr>
            <a:spLocks noChangeArrowheads="1"/>
          </p:cNvSpPr>
          <p:nvPr/>
        </p:nvSpPr>
        <p:spPr bwMode="auto">
          <a:xfrm>
            <a:off x="6061075" y="5815013"/>
            <a:ext cx="263525" cy="276225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29" name="Rectangle 509"/>
          <p:cNvSpPr>
            <a:spLocks noChangeArrowheads="1"/>
          </p:cNvSpPr>
          <p:nvPr/>
        </p:nvSpPr>
        <p:spPr bwMode="auto">
          <a:xfrm>
            <a:off x="6327775" y="5815013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30" name="Rectangle 510"/>
          <p:cNvSpPr>
            <a:spLocks noChangeArrowheads="1"/>
          </p:cNvSpPr>
          <p:nvPr/>
        </p:nvSpPr>
        <p:spPr bwMode="auto">
          <a:xfrm>
            <a:off x="6594475" y="5815013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31" name="Rectangle 511"/>
          <p:cNvSpPr>
            <a:spLocks noChangeArrowheads="1"/>
          </p:cNvSpPr>
          <p:nvPr/>
        </p:nvSpPr>
        <p:spPr bwMode="auto">
          <a:xfrm>
            <a:off x="5799138" y="6086475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32" name="Rectangle 512"/>
          <p:cNvSpPr>
            <a:spLocks noChangeArrowheads="1"/>
          </p:cNvSpPr>
          <p:nvPr/>
        </p:nvSpPr>
        <p:spPr bwMode="auto">
          <a:xfrm>
            <a:off x="6061075" y="6086475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33" name="Rectangle 513"/>
          <p:cNvSpPr>
            <a:spLocks noChangeArrowheads="1"/>
          </p:cNvSpPr>
          <p:nvPr/>
        </p:nvSpPr>
        <p:spPr bwMode="auto">
          <a:xfrm>
            <a:off x="6327775" y="6086475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34" name="Rectangle 514"/>
          <p:cNvSpPr>
            <a:spLocks noChangeArrowheads="1"/>
          </p:cNvSpPr>
          <p:nvPr/>
        </p:nvSpPr>
        <p:spPr bwMode="auto">
          <a:xfrm>
            <a:off x="6594475" y="6086475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35" name="Rectangle 515" descr="Dark upward diagonal"/>
          <p:cNvSpPr>
            <a:spLocks noChangeArrowheads="1"/>
          </p:cNvSpPr>
          <p:nvPr/>
        </p:nvSpPr>
        <p:spPr bwMode="auto">
          <a:xfrm>
            <a:off x="6319838" y="5816600"/>
            <a:ext cx="136525" cy="138113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36" name="Rectangle 516"/>
          <p:cNvSpPr>
            <a:spLocks noChangeArrowheads="1"/>
          </p:cNvSpPr>
          <p:nvPr/>
        </p:nvSpPr>
        <p:spPr bwMode="auto">
          <a:xfrm>
            <a:off x="6457950" y="5816600"/>
            <a:ext cx="136525" cy="1381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37" name="Rectangle 517"/>
          <p:cNvSpPr>
            <a:spLocks noChangeArrowheads="1"/>
          </p:cNvSpPr>
          <p:nvPr/>
        </p:nvSpPr>
        <p:spPr bwMode="auto">
          <a:xfrm>
            <a:off x="6319838" y="5953125"/>
            <a:ext cx="136525" cy="1381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38" name="Rectangle 518"/>
          <p:cNvSpPr>
            <a:spLocks noChangeArrowheads="1"/>
          </p:cNvSpPr>
          <p:nvPr/>
        </p:nvSpPr>
        <p:spPr bwMode="auto">
          <a:xfrm>
            <a:off x="6457950" y="5953125"/>
            <a:ext cx="136525" cy="1381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39" name="Rectangle 519" descr="Small grid"/>
          <p:cNvSpPr>
            <a:spLocks noChangeArrowheads="1"/>
          </p:cNvSpPr>
          <p:nvPr/>
        </p:nvSpPr>
        <p:spPr bwMode="auto">
          <a:xfrm>
            <a:off x="6103938" y="5353050"/>
            <a:ext cx="304800" cy="533400"/>
          </a:xfrm>
          <a:prstGeom prst="rect">
            <a:avLst/>
          </a:prstGeom>
          <a:pattFill prst="smGrid">
            <a:fgClr>
              <a:srgbClr val="FFC1C1"/>
            </a:fgClr>
            <a:bgClr>
              <a:schemeClr val="bg1"/>
            </a:bgClr>
          </a:pattFill>
          <a:ln w="254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3" name="Text Box 523"/>
          <p:cNvSpPr txBox="1">
            <a:spLocks noChangeArrowheads="1"/>
          </p:cNvSpPr>
          <p:nvPr/>
        </p:nvSpPr>
        <p:spPr bwMode="auto">
          <a:xfrm>
            <a:off x="6045200" y="53022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folHlink"/>
                </a:solidFill>
                <a:latin typeface="Book Antiqua" pitchFamily="18" charset="0"/>
              </a:rPr>
              <a:t>R</a:t>
            </a:r>
            <a:endParaRPr lang="bg-BG" sz="1800" b="1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338444" name="Text Box 524"/>
          <p:cNvSpPr txBox="1">
            <a:spLocks noChangeArrowheads="1"/>
          </p:cNvSpPr>
          <p:nvPr/>
        </p:nvSpPr>
        <p:spPr bwMode="auto">
          <a:xfrm>
            <a:off x="5181600" y="6302375"/>
            <a:ext cx="2374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>
                <a:solidFill>
                  <a:schemeClr val="tx2"/>
                </a:solidFill>
                <a:latin typeface="Book Antiqua" pitchFamily="18" charset="0"/>
              </a:rPr>
              <a:t>Query returns the same</a:t>
            </a:r>
            <a:br>
              <a:rPr lang="en-US" sz="1800" i="1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1800" i="1" dirty="0">
                <a:solidFill>
                  <a:schemeClr val="tx2"/>
                </a:solidFill>
                <a:latin typeface="Book Antiqua" pitchFamily="18" charset="0"/>
              </a:rPr>
              <a:t>answer several times</a:t>
            </a:r>
            <a:endParaRPr lang="bg-BG" sz="1800" i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8445" name="Rectangle 525"/>
          <p:cNvSpPr>
            <a:spLocks noChangeArrowheads="1"/>
          </p:cNvSpPr>
          <p:nvPr/>
        </p:nvSpPr>
        <p:spPr bwMode="auto">
          <a:xfrm>
            <a:off x="6248400" y="5638800"/>
            <a:ext cx="457200" cy="609600"/>
          </a:xfrm>
          <a:prstGeom prst="rect">
            <a:avLst/>
          </a:prstGeom>
          <a:solidFill>
            <a:srgbClr val="008000">
              <a:alpha val="50000"/>
            </a:srgbClr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6" name="Text Box 526"/>
          <p:cNvSpPr txBox="1">
            <a:spLocks noChangeArrowheads="1"/>
          </p:cNvSpPr>
          <p:nvPr/>
        </p:nvSpPr>
        <p:spPr bwMode="auto">
          <a:xfrm>
            <a:off x="7772400" y="5791200"/>
            <a:ext cx="971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solidFill>
                  <a:schemeClr val="tx2"/>
                </a:solidFill>
                <a:latin typeface="Book Antiqua" pitchFamily="18" charset="0"/>
              </a:rPr>
              <a:t>Query</a:t>
            </a:r>
            <a:br>
              <a:rPr lang="en-US" sz="1800" i="1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1800" i="1">
                <a:solidFill>
                  <a:schemeClr val="tx2"/>
                </a:solidFill>
                <a:latin typeface="Book Antiqua" pitchFamily="18" charset="0"/>
              </a:rPr>
              <a:t>Window</a:t>
            </a:r>
            <a:endParaRPr lang="bg-BG" sz="1800" i="1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8447" name="Line 527"/>
          <p:cNvSpPr>
            <a:spLocks noChangeShapeType="1"/>
          </p:cNvSpPr>
          <p:nvPr/>
        </p:nvSpPr>
        <p:spPr bwMode="auto">
          <a:xfrm flipH="1" flipV="1">
            <a:off x="6705600" y="6019800"/>
            <a:ext cx="1143000" cy="762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Relational Representation of Spatial Data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143000"/>
            <a:ext cx="8458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400" i="1" dirty="0"/>
              <a:t> Example</a:t>
            </a:r>
            <a:r>
              <a:rPr lang="en-US" sz="2400" dirty="0"/>
              <a:t>: Representation of geometric objects (here: fields of land) in normalized relations. </a:t>
            </a:r>
            <a:r>
              <a:rPr lang="en-US" sz="2400" dirty="0">
                <a:latin typeface="Times New Roman" pitchFamily="18" charset="0"/>
              </a:rPr>
              <a:t>Redundancy free representation requires distribution of information over 3 tables!</a:t>
            </a:r>
            <a:endParaRPr lang="en-US" sz="2400" dirty="0"/>
          </a:p>
        </p:txBody>
      </p:sp>
      <p:graphicFrame>
        <p:nvGraphicFramePr>
          <p:cNvPr id="273952" name="Group 544"/>
          <p:cNvGraphicFramePr>
            <a:graphicFrameLocks noGrp="1"/>
          </p:cNvGraphicFramePr>
          <p:nvPr/>
        </p:nvGraphicFramePr>
        <p:xfrm>
          <a:off x="3352800" y="2273300"/>
          <a:ext cx="1231900" cy="4600893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 Antiqua" pitchFamily="18" charset="0"/>
                        </a:rPr>
                        <a:t>Fields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273867" name="Group 459"/>
          <p:cNvGraphicFramePr>
            <a:graphicFrameLocks noGrp="1"/>
          </p:cNvGraphicFramePr>
          <p:nvPr/>
        </p:nvGraphicFramePr>
        <p:xfrm>
          <a:off x="4800600" y="2273300"/>
          <a:ext cx="1828800" cy="405225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 Antiqua" pitchFamily="18" charset="0"/>
                        </a:rPr>
                        <a:t>Borders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PID</a:t>
                      </a:r>
                      <a:r>
                        <a:rPr kumimoji="0" lang="en-GB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PID</a:t>
                      </a:r>
                      <a:r>
                        <a:rPr kumimoji="0" lang="en-GB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73782" name="Group 374"/>
          <p:cNvGraphicFramePr>
            <a:graphicFrameLocks noGrp="1"/>
          </p:cNvGraphicFramePr>
          <p:nvPr/>
        </p:nvGraphicFramePr>
        <p:xfrm>
          <a:off x="6705600" y="2273300"/>
          <a:ext cx="2286000" cy="34737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 Antiqua" pitchFamily="18" charset="0"/>
                        </a:rPr>
                        <a:t>Points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XCoord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YCoord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P1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P1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P3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P3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P4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P4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P5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P5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P6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P6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P7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P7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P8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P8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P9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P9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P10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P10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73711" name="Picture 303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25700"/>
            <a:ext cx="2941638" cy="3429000"/>
          </a:xfrm>
          <a:prstGeom prst="rect">
            <a:avLst/>
          </a:prstGeom>
          <a:noFill/>
        </p:spPr>
      </p:pic>
      <p:grpSp>
        <p:nvGrpSpPr>
          <p:cNvPr id="273966" name="Group 558"/>
          <p:cNvGrpSpPr>
            <a:grpSpLocks/>
          </p:cNvGrpSpPr>
          <p:nvPr/>
        </p:nvGrpSpPr>
        <p:grpSpPr bwMode="auto">
          <a:xfrm>
            <a:off x="749300" y="3175000"/>
            <a:ext cx="8166100" cy="1612900"/>
            <a:chOff x="472" y="1912"/>
            <a:chExt cx="5144" cy="1016"/>
          </a:xfrm>
        </p:grpSpPr>
        <p:sp>
          <p:nvSpPr>
            <p:cNvPr id="273953" name="Text Box 545"/>
            <p:cNvSpPr txBox="1">
              <a:spLocks noChangeArrowheads="1"/>
            </p:cNvSpPr>
            <p:nvPr/>
          </p:nvSpPr>
          <p:spPr bwMode="auto">
            <a:xfrm>
              <a:off x="528" y="2678"/>
              <a:ext cx="2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folHlink"/>
                  </a:solidFill>
                  <a:latin typeface="Book Antiqua" pitchFamily="18" charset="0"/>
                </a:rPr>
                <a:t>P</a:t>
              </a:r>
              <a:r>
                <a:rPr lang="en-US" sz="2000" baseline="-25000">
                  <a:solidFill>
                    <a:schemeClr val="folHlink"/>
                  </a:solidFill>
                  <a:latin typeface="Book Antiqua" pitchFamily="18" charset="0"/>
                </a:rPr>
                <a:t>2</a:t>
              </a:r>
            </a:p>
          </p:txBody>
        </p:sp>
        <p:sp>
          <p:nvSpPr>
            <p:cNvPr id="273954" name="Oval 546"/>
            <p:cNvSpPr>
              <a:spLocks noChangeArrowheads="1"/>
            </p:cNvSpPr>
            <p:nvPr/>
          </p:nvSpPr>
          <p:spPr bwMode="auto">
            <a:xfrm>
              <a:off x="472" y="2792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955" name="Oval 547"/>
            <p:cNvSpPr>
              <a:spLocks noChangeArrowheads="1"/>
            </p:cNvSpPr>
            <p:nvPr/>
          </p:nvSpPr>
          <p:spPr bwMode="auto">
            <a:xfrm>
              <a:off x="728" y="2216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956" name="Text Box 548"/>
            <p:cNvSpPr txBox="1">
              <a:spLocks noChangeArrowheads="1"/>
            </p:cNvSpPr>
            <p:nvPr/>
          </p:nvSpPr>
          <p:spPr bwMode="auto">
            <a:xfrm>
              <a:off x="624" y="1968"/>
              <a:ext cx="2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folHlink"/>
                  </a:solidFill>
                  <a:latin typeface="Book Antiqua" pitchFamily="18" charset="0"/>
                </a:rPr>
                <a:t>P</a:t>
              </a:r>
              <a:r>
                <a:rPr lang="en-US" sz="2000" baseline="-25000">
                  <a:solidFill>
                    <a:schemeClr val="folHlink"/>
                  </a:solidFill>
                  <a:latin typeface="Book Antiqua" pitchFamily="18" charset="0"/>
                </a:rPr>
                <a:t>3</a:t>
              </a:r>
            </a:p>
          </p:txBody>
        </p:sp>
        <p:sp>
          <p:nvSpPr>
            <p:cNvPr id="273965" name="Oval 557"/>
            <p:cNvSpPr>
              <a:spLocks noChangeArrowheads="1"/>
            </p:cNvSpPr>
            <p:nvPr/>
          </p:nvSpPr>
          <p:spPr bwMode="auto">
            <a:xfrm>
              <a:off x="4224" y="1912"/>
              <a:ext cx="1392" cy="480"/>
            </a:xfrm>
            <a:prstGeom prst="ellipse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3968" name="Group 560"/>
          <p:cNvGrpSpPr>
            <a:grpSpLocks/>
          </p:cNvGrpSpPr>
          <p:nvPr/>
        </p:nvGrpSpPr>
        <p:grpSpPr bwMode="auto">
          <a:xfrm>
            <a:off x="838200" y="3263900"/>
            <a:ext cx="5867400" cy="1384300"/>
            <a:chOff x="528" y="1968"/>
            <a:chExt cx="3696" cy="872"/>
          </a:xfrm>
        </p:grpSpPr>
        <p:grpSp>
          <p:nvGrpSpPr>
            <p:cNvPr id="273964" name="Group 556"/>
            <p:cNvGrpSpPr>
              <a:grpSpLocks/>
            </p:cNvGrpSpPr>
            <p:nvPr/>
          </p:nvGrpSpPr>
          <p:grpSpPr bwMode="auto">
            <a:xfrm>
              <a:off x="528" y="2264"/>
              <a:ext cx="393" cy="576"/>
              <a:chOff x="528" y="2264"/>
              <a:chExt cx="393" cy="576"/>
            </a:xfrm>
          </p:grpSpPr>
          <p:sp>
            <p:nvSpPr>
              <p:cNvPr id="273958" name="Line 550"/>
              <p:cNvSpPr>
                <a:spLocks noChangeShapeType="1"/>
              </p:cNvSpPr>
              <p:nvPr/>
            </p:nvSpPr>
            <p:spPr bwMode="auto">
              <a:xfrm rot="180000" flipV="1">
                <a:off x="528" y="2264"/>
                <a:ext cx="240" cy="576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3960" name="Text Box 552"/>
              <p:cNvSpPr txBox="1">
                <a:spLocks noChangeArrowheads="1"/>
              </p:cNvSpPr>
              <p:nvPr/>
            </p:nvSpPr>
            <p:spPr bwMode="auto">
              <a:xfrm>
                <a:off x="656" y="2408"/>
                <a:ext cx="26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folHlink"/>
                    </a:solidFill>
                    <a:latin typeface="Book Antiqua" pitchFamily="18" charset="0"/>
                  </a:rPr>
                  <a:t>B</a:t>
                </a:r>
                <a:r>
                  <a:rPr lang="en-US" sz="2000" baseline="-25000">
                    <a:solidFill>
                      <a:schemeClr val="folHlink"/>
                    </a:solidFill>
                    <a:latin typeface="Book Antiqua" pitchFamily="18" charset="0"/>
                  </a:rPr>
                  <a:t>2</a:t>
                </a:r>
              </a:p>
            </p:txBody>
          </p:sp>
        </p:grpSp>
        <p:sp>
          <p:nvSpPr>
            <p:cNvPr id="273967" name="Oval 559"/>
            <p:cNvSpPr>
              <a:spLocks noChangeArrowheads="1"/>
            </p:cNvSpPr>
            <p:nvPr/>
          </p:nvSpPr>
          <p:spPr bwMode="auto">
            <a:xfrm>
              <a:off x="3024" y="1968"/>
              <a:ext cx="1200" cy="240"/>
            </a:xfrm>
            <a:prstGeom prst="ellipse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3973" name="Group 565"/>
          <p:cNvGrpSpPr>
            <a:grpSpLocks/>
          </p:cNvGrpSpPr>
          <p:nvPr/>
        </p:nvGrpSpPr>
        <p:grpSpPr bwMode="auto">
          <a:xfrm>
            <a:off x="800100" y="3098800"/>
            <a:ext cx="3848100" cy="2755900"/>
            <a:chOff x="504" y="1864"/>
            <a:chExt cx="2424" cy="1736"/>
          </a:xfrm>
        </p:grpSpPr>
        <p:sp>
          <p:nvSpPr>
            <p:cNvPr id="273971" name="Freeform 563" descr="Wide downward diagonal"/>
            <p:cNvSpPr>
              <a:spLocks/>
            </p:cNvSpPr>
            <p:nvPr/>
          </p:nvSpPr>
          <p:spPr bwMode="auto">
            <a:xfrm>
              <a:off x="504" y="1864"/>
              <a:ext cx="1152" cy="1400"/>
            </a:xfrm>
            <a:custGeom>
              <a:avLst/>
              <a:gdLst/>
              <a:ahLst/>
              <a:cxnLst>
                <a:cxn ang="0">
                  <a:pos x="240" y="384"/>
                </a:cxn>
                <a:cxn ang="0">
                  <a:pos x="528" y="0"/>
                </a:cxn>
                <a:cxn ang="0">
                  <a:pos x="1104" y="240"/>
                </a:cxn>
                <a:cxn ang="0">
                  <a:pos x="864" y="1152"/>
                </a:cxn>
                <a:cxn ang="0">
                  <a:pos x="624" y="1392"/>
                </a:cxn>
                <a:cxn ang="0">
                  <a:pos x="0" y="960"/>
                </a:cxn>
                <a:cxn ang="0">
                  <a:pos x="240" y="384"/>
                </a:cxn>
              </a:cxnLst>
              <a:rect l="0" t="0" r="r" b="b"/>
              <a:pathLst>
                <a:path w="1104" h="1392">
                  <a:moveTo>
                    <a:pt x="240" y="384"/>
                  </a:moveTo>
                  <a:lnTo>
                    <a:pt x="528" y="0"/>
                  </a:lnTo>
                  <a:lnTo>
                    <a:pt x="1104" y="240"/>
                  </a:lnTo>
                  <a:lnTo>
                    <a:pt x="864" y="1152"/>
                  </a:lnTo>
                  <a:lnTo>
                    <a:pt x="624" y="1392"/>
                  </a:lnTo>
                  <a:lnTo>
                    <a:pt x="0" y="960"/>
                  </a:lnTo>
                  <a:lnTo>
                    <a:pt x="240" y="384"/>
                  </a:lnTo>
                  <a:close/>
                </a:path>
              </a:pathLst>
            </a:custGeom>
            <a:pattFill prst="wdDnDiag">
              <a:fgClr>
                <a:schemeClr val="folHlink"/>
              </a:fgClr>
              <a:bgClr>
                <a:schemeClr val="bg1"/>
              </a:bgClr>
            </a:pattFill>
            <a:ln w="25400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72" name="Oval 564"/>
            <p:cNvSpPr>
              <a:spLocks noChangeArrowheads="1"/>
            </p:cNvSpPr>
            <p:nvPr/>
          </p:nvSpPr>
          <p:spPr bwMode="auto">
            <a:xfrm>
              <a:off x="2064" y="2448"/>
              <a:ext cx="864" cy="1152"/>
            </a:xfrm>
            <a:prstGeom prst="ellipse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Z-Order – Mapping to a B</a:t>
            </a:r>
            <a:r>
              <a:rPr lang="en-US" baseline="30000"/>
              <a:t>+</a:t>
            </a:r>
            <a:r>
              <a:rPr lang="en-US"/>
              <a:t>-Tree</a:t>
            </a:r>
            <a:endParaRPr lang="bg-BG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839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</a:t>
            </a:r>
            <a:r>
              <a:rPr lang="bg-BG" sz="2800" i="1" u="sng"/>
              <a:t>Linear </a:t>
            </a:r>
            <a:r>
              <a:rPr lang="en-US" sz="2800" i="1" u="sng"/>
              <a:t>o</a:t>
            </a:r>
            <a:r>
              <a:rPr lang="bg-BG" sz="2800" i="1" u="sng"/>
              <a:t>rder</a:t>
            </a:r>
            <a:r>
              <a:rPr lang="bg-BG" sz="2800"/>
              <a:t> for Z-values to store them in a B+-</a:t>
            </a:r>
            <a:r>
              <a:rPr lang="en-US" sz="2800"/>
              <a:t>t</a:t>
            </a:r>
            <a:r>
              <a:rPr lang="bg-BG" sz="2800"/>
              <a:t>ree:</a:t>
            </a:r>
          </a:p>
          <a:p>
            <a:pPr marL="228600" indent="-228600"/>
            <a:r>
              <a:rPr lang="bg-BG" sz="2800"/>
              <a:t>Let (</a:t>
            </a:r>
            <a:r>
              <a:rPr lang="bg-BG" sz="2800" i="1"/>
              <a:t>c</a:t>
            </a:r>
            <a:r>
              <a:rPr lang="bg-BG" sz="2800" baseline="-25000"/>
              <a:t>1</a:t>
            </a:r>
            <a:r>
              <a:rPr lang="bg-BG" sz="2800"/>
              <a:t>, </a:t>
            </a:r>
            <a:r>
              <a:rPr lang="bg-BG" sz="2800" i="1"/>
              <a:t>l</a:t>
            </a:r>
            <a:r>
              <a:rPr lang="bg-BG" sz="2800" baseline="-25000"/>
              <a:t>1</a:t>
            </a:r>
            <a:r>
              <a:rPr lang="bg-BG" sz="2800"/>
              <a:t>) and (</a:t>
            </a:r>
            <a:r>
              <a:rPr lang="bg-BG" sz="2800" i="1"/>
              <a:t>c</a:t>
            </a:r>
            <a:r>
              <a:rPr lang="bg-BG" sz="2800" baseline="-25000"/>
              <a:t>2</a:t>
            </a:r>
            <a:r>
              <a:rPr lang="bg-BG" sz="2800"/>
              <a:t>, </a:t>
            </a:r>
            <a:r>
              <a:rPr lang="bg-BG" sz="2800" i="1"/>
              <a:t>l</a:t>
            </a:r>
            <a:r>
              <a:rPr lang="bg-BG" sz="2800" baseline="-25000"/>
              <a:t>2</a:t>
            </a:r>
            <a:r>
              <a:rPr lang="bg-BG" sz="2800"/>
              <a:t>) be two Z-Values and let </a:t>
            </a:r>
            <a:br>
              <a:rPr lang="en-US" sz="2800"/>
            </a:br>
            <a:r>
              <a:rPr lang="bg-BG" sz="2800" i="1"/>
              <a:t>l </a:t>
            </a:r>
            <a:r>
              <a:rPr lang="bg-BG" sz="2800"/>
              <a:t>= min{</a:t>
            </a:r>
            <a:r>
              <a:rPr lang="bg-BG" sz="2800" i="1"/>
              <a:t>l</a:t>
            </a:r>
            <a:r>
              <a:rPr lang="bg-BG" sz="2800" baseline="-25000"/>
              <a:t>1</a:t>
            </a:r>
            <a:r>
              <a:rPr lang="bg-BG" sz="2800"/>
              <a:t>, </a:t>
            </a:r>
            <a:r>
              <a:rPr lang="bg-BG" sz="2800" i="1"/>
              <a:t>l</a:t>
            </a:r>
            <a:r>
              <a:rPr lang="bg-BG" sz="2800" baseline="-25000"/>
              <a:t>2</a:t>
            </a:r>
            <a:r>
              <a:rPr lang="bg-BG" sz="2800"/>
              <a:t>}.</a:t>
            </a:r>
          </a:p>
          <a:p>
            <a:pPr marL="228600" indent="-228600"/>
            <a:r>
              <a:rPr lang="bg-BG" sz="2800"/>
              <a:t>The order relation ≤</a:t>
            </a:r>
            <a:r>
              <a:rPr lang="en-US" sz="2800" baseline="-25000"/>
              <a:t>Z</a:t>
            </a:r>
            <a:r>
              <a:rPr lang="bg-BG" sz="2800"/>
              <a:t> (that defines a linear order on </a:t>
            </a:r>
            <a:br>
              <a:rPr lang="en-US" sz="2800"/>
            </a:br>
            <a:r>
              <a:rPr lang="bg-BG" sz="2800"/>
              <a:t>Z-values)</a:t>
            </a:r>
            <a:r>
              <a:rPr lang="en-US" sz="2800"/>
              <a:t> </a:t>
            </a:r>
            <a:r>
              <a:rPr lang="bg-BG" sz="2800"/>
              <a:t>is then defined by</a:t>
            </a:r>
            <a:r>
              <a:rPr lang="en-US" sz="2800"/>
              <a:t>:</a:t>
            </a:r>
            <a:endParaRPr lang="bg-BG" sz="2800"/>
          </a:p>
          <a:p>
            <a:pPr marL="228600" indent="-228600" algn="ctr"/>
            <a:r>
              <a:rPr lang="bg-BG" sz="2800"/>
              <a:t>(</a:t>
            </a:r>
            <a:r>
              <a:rPr lang="bg-BG" sz="2800" i="1"/>
              <a:t>c</a:t>
            </a:r>
            <a:r>
              <a:rPr lang="bg-BG" sz="2800" baseline="-25000"/>
              <a:t>1</a:t>
            </a:r>
            <a:r>
              <a:rPr lang="bg-BG" sz="2800"/>
              <a:t>, </a:t>
            </a:r>
            <a:r>
              <a:rPr lang="bg-BG" sz="2800" i="1"/>
              <a:t>l</a:t>
            </a:r>
            <a:r>
              <a:rPr lang="bg-BG" sz="2800" baseline="-25000"/>
              <a:t>1</a:t>
            </a:r>
            <a:r>
              <a:rPr lang="bg-BG" sz="2800"/>
              <a:t>) ≤</a:t>
            </a:r>
            <a:r>
              <a:rPr lang="en-US" sz="2800" baseline="-25000"/>
              <a:t>Z </a:t>
            </a:r>
            <a:r>
              <a:rPr lang="bg-BG" sz="2800"/>
              <a:t>(</a:t>
            </a:r>
            <a:r>
              <a:rPr lang="bg-BG" sz="2800" i="1"/>
              <a:t>c</a:t>
            </a:r>
            <a:r>
              <a:rPr lang="bg-BG" sz="2800" baseline="-25000"/>
              <a:t>2</a:t>
            </a:r>
            <a:r>
              <a:rPr lang="bg-BG" sz="2800"/>
              <a:t>, </a:t>
            </a:r>
            <a:r>
              <a:rPr lang="bg-BG" sz="2800" i="1"/>
              <a:t>l</a:t>
            </a:r>
            <a:r>
              <a:rPr lang="bg-BG" sz="2800" baseline="-25000"/>
              <a:t>2</a:t>
            </a:r>
            <a:r>
              <a:rPr lang="bg-BG" sz="2800"/>
              <a:t>) iff (</a:t>
            </a:r>
            <a:r>
              <a:rPr lang="bg-BG" sz="2800" i="1"/>
              <a:t>c</a:t>
            </a:r>
            <a:r>
              <a:rPr lang="bg-BG" sz="2800" baseline="-25000"/>
              <a:t>1</a:t>
            </a:r>
            <a:r>
              <a:rPr lang="bg-BG" sz="2800"/>
              <a:t> div 2</a:t>
            </a:r>
            <a:r>
              <a:rPr lang="en-US" sz="2800" baseline="30000"/>
              <a:t>(l1-l)</a:t>
            </a:r>
            <a:r>
              <a:rPr lang="bg-BG" sz="2800"/>
              <a:t>) ≤ (</a:t>
            </a:r>
            <a:r>
              <a:rPr lang="bg-BG" sz="2800" i="1"/>
              <a:t>c</a:t>
            </a:r>
            <a:r>
              <a:rPr lang="bg-BG" sz="2800" baseline="-25000"/>
              <a:t>2</a:t>
            </a:r>
            <a:r>
              <a:rPr lang="bg-BG" sz="2800"/>
              <a:t> div 2 </a:t>
            </a:r>
            <a:r>
              <a:rPr lang="en-US" sz="2800" baseline="30000"/>
              <a:t>(l2-l)</a:t>
            </a:r>
            <a:r>
              <a:rPr lang="bg-BG" sz="2800"/>
              <a:t>)</a:t>
            </a:r>
          </a:p>
          <a:p>
            <a:pPr marL="228600" indent="-228600"/>
            <a:r>
              <a:rPr lang="bg-BG" sz="2800" i="1"/>
              <a:t>Examples</a:t>
            </a:r>
            <a:r>
              <a:rPr lang="bg-BG" sz="2800"/>
              <a:t>:</a:t>
            </a:r>
          </a:p>
          <a:p>
            <a:pPr marL="228600" indent="-228600"/>
            <a:r>
              <a:rPr lang="en-US" sz="2800"/>
              <a:t>		</a:t>
            </a:r>
            <a:r>
              <a:rPr lang="bg-BG" sz="2800"/>
              <a:t>(1,2) ≤</a:t>
            </a:r>
            <a:r>
              <a:rPr lang="en-US" sz="2800" baseline="-25000"/>
              <a:t>Z</a:t>
            </a:r>
            <a:r>
              <a:rPr lang="bg-BG" sz="2800"/>
              <a:t> (3,2),</a:t>
            </a:r>
          </a:p>
          <a:p>
            <a:pPr marL="228600" indent="-228600"/>
            <a:r>
              <a:rPr lang="en-US" sz="2800"/>
              <a:t>		</a:t>
            </a:r>
            <a:r>
              <a:rPr lang="bg-BG" sz="2800"/>
              <a:t>(3,4) ≤</a:t>
            </a:r>
            <a:r>
              <a:rPr lang="en-US" sz="2800" baseline="-25000"/>
              <a:t>Z</a:t>
            </a:r>
            <a:r>
              <a:rPr lang="bg-BG" sz="2800"/>
              <a:t> (3,2),</a:t>
            </a:r>
          </a:p>
          <a:p>
            <a:pPr marL="228600" indent="-228600"/>
            <a:r>
              <a:rPr lang="en-US" sz="2800"/>
              <a:t>		</a:t>
            </a:r>
            <a:r>
              <a:rPr lang="bg-BG" sz="2800"/>
              <a:t>(1,2) ≤</a:t>
            </a:r>
            <a:r>
              <a:rPr lang="en-US" sz="2800" baseline="-25000"/>
              <a:t>Z</a:t>
            </a:r>
            <a:r>
              <a:rPr lang="bg-BG" sz="2800"/>
              <a:t> (10,4)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Mapping to a B</a:t>
            </a:r>
            <a:r>
              <a:rPr lang="en-US" baseline="30000"/>
              <a:t>+</a:t>
            </a:r>
            <a:r>
              <a:rPr lang="en-US"/>
              <a:t>-Tree  -  Example</a:t>
            </a:r>
            <a:endParaRPr lang="bg-BG"/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6032500" y="1724025"/>
            <a:ext cx="2376488" cy="23764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3" name="Rectangle 5" descr="Dark upward diagonal"/>
          <p:cNvSpPr>
            <a:spLocks noChangeArrowheads="1"/>
          </p:cNvSpPr>
          <p:nvPr/>
        </p:nvSpPr>
        <p:spPr bwMode="auto">
          <a:xfrm>
            <a:off x="6032500" y="2917825"/>
            <a:ext cx="1189038" cy="1189038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5" name="Rectangle 7" descr="Dark upward diagonal"/>
          <p:cNvSpPr>
            <a:spLocks noChangeArrowheads="1"/>
          </p:cNvSpPr>
          <p:nvPr/>
        </p:nvSpPr>
        <p:spPr bwMode="auto">
          <a:xfrm>
            <a:off x="6629400" y="2333625"/>
            <a:ext cx="593725" cy="593725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2" name="Freeform 14"/>
          <p:cNvSpPr>
            <a:spLocks/>
          </p:cNvSpPr>
          <p:nvPr/>
        </p:nvSpPr>
        <p:spPr bwMode="auto">
          <a:xfrm>
            <a:off x="6019800" y="2916238"/>
            <a:ext cx="1190625" cy="1182687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52"/>
              </a:cxn>
              <a:cxn ang="0">
                <a:pos x="285" y="192"/>
              </a:cxn>
              <a:cxn ang="0">
                <a:pos x="149" y="272"/>
              </a:cxn>
              <a:cxn ang="0">
                <a:pos x="101" y="296"/>
              </a:cxn>
              <a:cxn ang="0">
                <a:pos x="61" y="392"/>
              </a:cxn>
              <a:cxn ang="0">
                <a:pos x="53" y="424"/>
              </a:cxn>
              <a:cxn ang="0">
                <a:pos x="29" y="440"/>
              </a:cxn>
              <a:cxn ang="0">
                <a:pos x="77" y="624"/>
              </a:cxn>
              <a:cxn ang="0">
                <a:pos x="141" y="696"/>
              </a:cxn>
              <a:cxn ang="0">
                <a:pos x="221" y="728"/>
              </a:cxn>
              <a:cxn ang="0">
                <a:pos x="269" y="744"/>
              </a:cxn>
              <a:cxn ang="0">
                <a:pos x="509" y="720"/>
              </a:cxn>
              <a:cxn ang="0">
                <a:pos x="557" y="664"/>
              </a:cxn>
              <a:cxn ang="0">
                <a:pos x="589" y="616"/>
              </a:cxn>
              <a:cxn ang="0">
                <a:pos x="605" y="592"/>
              </a:cxn>
              <a:cxn ang="0">
                <a:pos x="653" y="472"/>
              </a:cxn>
              <a:cxn ang="0">
                <a:pos x="685" y="280"/>
              </a:cxn>
              <a:cxn ang="0">
                <a:pos x="653" y="136"/>
              </a:cxn>
              <a:cxn ang="0">
                <a:pos x="645" y="96"/>
              </a:cxn>
              <a:cxn ang="0">
                <a:pos x="565" y="88"/>
              </a:cxn>
              <a:cxn ang="0">
                <a:pos x="557" y="56"/>
              </a:cxn>
              <a:cxn ang="0">
                <a:pos x="517" y="48"/>
              </a:cxn>
              <a:cxn ang="0">
                <a:pos x="493" y="32"/>
              </a:cxn>
              <a:cxn ang="0">
                <a:pos x="421" y="0"/>
              </a:cxn>
            </a:cxnLst>
            <a:rect l="0" t="0" r="r" b="b"/>
            <a:pathLst>
              <a:path w="685" h="745">
                <a:moveTo>
                  <a:pt x="421" y="0"/>
                </a:moveTo>
                <a:cubicBezTo>
                  <a:pt x="364" y="38"/>
                  <a:pt x="350" y="114"/>
                  <a:pt x="293" y="152"/>
                </a:cubicBezTo>
                <a:cubicBezTo>
                  <a:pt x="290" y="165"/>
                  <a:pt x="289" y="179"/>
                  <a:pt x="285" y="192"/>
                </a:cubicBezTo>
                <a:cubicBezTo>
                  <a:pt x="257" y="296"/>
                  <a:pt x="278" y="263"/>
                  <a:pt x="149" y="272"/>
                </a:cubicBezTo>
                <a:cubicBezTo>
                  <a:pt x="133" y="277"/>
                  <a:pt x="112" y="282"/>
                  <a:pt x="101" y="296"/>
                </a:cubicBezTo>
                <a:cubicBezTo>
                  <a:pt x="88" y="313"/>
                  <a:pt x="67" y="375"/>
                  <a:pt x="61" y="392"/>
                </a:cubicBezTo>
                <a:cubicBezTo>
                  <a:pt x="58" y="402"/>
                  <a:pt x="59" y="415"/>
                  <a:pt x="53" y="424"/>
                </a:cubicBezTo>
                <a:cubicBezTo>
                  <a:pt x="48" y="432"/>
                  <a:pt x="37" y="435"/>
                  <a:pt x="29" y="440"/>
                </a:cubicBezTo>
                <a:cubicBezTo>
                  <a:pt x="0" y="528"/>
                  <a:pt x="34" y="564"/>
                  <a:pt x="77" y="624"/>
                </a:cubicBezTo>
                <a:cubicBezTo>
                  <a:pt x="97" y="653"/>
                  <a:pt x="105" y="680"/>
                  <a:pt x="141" y="696"/>
                </a:cubicBezTo>
                <a:cubicBezTo>
                  <a:pt x="167" y="708"/>
                  <a:pt x="194" y="717"/>
                  <a:pt x="221" y="728"/>
                </a:cubicBezTo>
                <a:cubicBezTo>
                  <a:pt x="237" y="734"/>
                  <a:pt x="269" y="744"/>
                  <a:pt x="269" y="744"/>
                </a:cubicBezTo>
                <a:cubicBezTo>
                  <a:pt x="348" y="735"/>
                  <a:pt x="434" y="745"/>
                  <a:pt x="509" y="720"/>
                </a:cubicBezTo>
                <a:cubicBezTo>
                  <a:pt x="519" y="689"/>
                  <a:pt x="525" y="675"/>
                  <a:pt x="557" y="664"/>
                </a:cubicBezTo>
                <a:cubicBezTo>
                  <a:pt x="568" y="648"/>
                  <a:pt x="578" y="632"/>
                  <a:pt x="589" y="616"/>
                </a:cubicBezTo>
                <a:cubicBezTo>
                  <a:pt x="594" y="608"/>
                  <a:pt x="605" y="592"/>
                  <a:pt x="605" y="592"/>
                </a:cubicBezTo>
                <a:cubicBezTo>
                  <a:pt x="616" y="497"/>
                  <a:pt x="611" y="535"/>
                  <a:pt x="653" y="472"/>
                </a:cubicBezTo>
                <a:cubicBezTo>
                  <a:pt x="662" y="310"/>
                  <a:pt x="655" y="369"/>
                  <a:pt x="685" y="280"/>
                </a:cubicBezTo>
                <a:cubicBezTo>
                  <a:pt x="679" y="229"/>
                  <a:pt x="664" y="185"/>
                  <a:pt x="653" y="136"/>
                </a:cubicBezTo>
                <a:cubicBezTo>
                  <a:pt x="650" y="123"/>
                  <a:pt x="657" y="103"/>
                  <a:pt x="645" y="96"/>
                </a:cubicBezTo>
                <a:cubicBezTo>
                  <a:pt x="621" y="83"/>
                  <a:pt x="592" y="91"/>
                  <a:pt x="565" y="88"/>
                </a:cubicBezTo>
                <a:cubicBezTo>
                  <a:pt x="562" y="77"/>
                  <a:pt x="565" y="63"/>
                  <a:pt x="557" y="56"/>
                </a:cubicBezTo>
                <a:cubicBezTo>
                  <a:pt x="547" y="47"/>
                  <a:pt x="530" y="53"/>
                  <a:pt x="517" y="48"/>
                </a:cubicBezTo>
                <a:cubicBezTo>
                  <a:pt x="508" y="45"/>
                  <a:pt x="502" y="35"/>
                  <a:pt x="493" y="32"/>
                </a:cubicBezTo>
                <a:cubicBezTo>
                  <a:pt x="419" y="10"/>
                  <a:pt x="452" y="46"/>
                  <a:pt x="42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9995" name="Rectangle 27" descr="Dark upward diagonal"/>
          <p:cNvSpPr>
            <a:spLocks noChangeArrowheads="1"/>
          </p:cNvSpPr>
          <p:nvPr/>
        </p:nvSpPr>
        <p:spPr bwMode="auto">
          <a:xfrm>
            <a:off x="6032500" y="1724025"/>
            <a:ext cx="593725" cy="1203325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6" name="Rectangle 28" descr="Wave"/>
          <p:cNvSpPr>
            <a:spLocks noChangeArrowheads="1"/>
          </p:cNvSpPr>
          <p:nvPr/>
        </p:nvSpPr>
        <p:spPr bwMode="auto">
          <a:xfrm>
            <a:off x="6629400" y="1736725"/>
            <a:ext cx="593725" cy="593725"/>
          </a:xfrm>
          <a:prstGeom prst="rect">
            <a:avLst/>
          </a:prstGeom>
          <a:pattFill prst="wave">
            <a:fgClr>
              <a:srgbClr val="FFC1C1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7" name="Rectangle 29" descr="Wave"/>
          <p:cNvSpPr>
            <a:spLocks noChangeArrowheads="1"/>
          </p:cNvSpPr>
          <p:nvPr/>
        </p:nvSpPr>
        <p:spPr bwMode="auto">
          <a:xfrm>
            <a:off x="7226300" y="2930525"/>
            <a:ext cx="593725" cy="1165225"/>
          </a:xfrm>
          <a:prstGeom prst="rect">
            <a:avLst/>
          </a:prstGeom>
          <a:pattFill prst="wave">
            <a:fgClr>
              <a:srgbClr val="FFC1C1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9" name="Rectangle 31" descr="Large grid"/>
          <p:cNvSpPr>
            <a:spLocks noChangeArrowheads="1"/>
          </p:cNvSpPr>
          <p:nvPr/>
        </p:nvSpPr>
        <p:spPr bwMode="auto">
          <a:xfrm>
            <a:off x="7229475" y="1724025"/>
            <a:ext cx="593725" cy="1219200"/>
          </a:xfrm>
          <a:prstGeom prst="rect">
            <a:avLst/>
          </a:prstGeom>
          <a:pattFill prst="lgGrid">
            <a:fgClr>
              <a:srgbClr val="CC99FF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00" name="Rectangle 32" descr="Large grid"/>
          <p:cNvSpPr>
            <a:spLocks noChangeArrowheads="1"/>
          </p:cNvSpPr>
          <p:nvPr/>
        </p:nvSpPr>
        <p:spPr bwMode="auto">
          <a:xfrm>
            <a:off x="7823200" y="1724025"/>
            <a:ext cx="593725" cy="1219200"/>
          </a:xfrm>
          <a:prstGeom prst="rect">
            <a:avLst/>
          </a:prstGeom>
          <a:pattFill prst="lgGrid">
            <a:fgClr>
              <a:srgbClr val="CC99FF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01" name="Rectangle 33" descr="Weave"/>
          <p:cNvSpPr>
            <a:spLocks noChangeArrowheads="1"/>
          </p:cNvSpPr>
          <p:nvPr/>
        </p:nvSpPr>
        <p:spPr bwMode="auto">
          <a:xfrm>
            <a:off x="7823200" y="2946400"/>
            <a:ext cx="593725" cy="593725"/>
          </a:xfrm>
          <a:prstGeom prst="rect">
            <a:avLst/>
          </a:prstGeom>
          <a:pattFill prst="weave">
            <a:fgClr>
              <a:srgbClr val="99CC00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02" name="Rectangle 34" descr="Wave"/>
          <p:cNvSpPr>
            <a:spLocks noChangeArrowheads="1"/>
          </p:cNvSpPr>
          <p:nvPr/>
        </p:nvSpPr>
        <p:spPr bwMode="auto">
          <a:xfrm>
            <a:off x="7826375" y="3543300"/>
            <a:ext cx="301625" cy="558800"/>
          </a:xfrm>
          <a:prstGeom prst="rect">
            <a:avLst/>
          </a:prstGeom>
          <a:pattFill prst="wave">
            <a:fgClr>
              <a:srgbClr val="FFC1C1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03" name="Rectangle 35" descr="Weave"/>
          <p:cNvSpPr>
            <a:spLocks noChangeArrowheads="1"/>
          </p:cNvSpPr>
          <p:nvPr/>
        </p:nvSpPr>
        <p:spPr bwMode="auto">
          <a:xfrm>
            <a:off x="8118475" y="3540125"/>
            <a:ext cx="301625" cy="558800"/>
          </a:xfrm>
          <a:prstGeom prst="rect">
            <a:avLst/>
          </a:prstGeom>
          <a:pattFill prst="weave">
            <a:fgClr>
              <a:srgbClr val="99CC00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3" name="Freeform 15"/>
          <p:cNvSpPr>
            <a:spLocks/>
          </p:cNvSpPr>
          <p:nvPr/>
        </p:nvSpPr>
        <p:spPr bwMode="auto">
          <a:xfrm>
            <a:off x="6051550" y="1733550"/>
            <a:ext cx="585788" cy="1190625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80" y="96"/>
              </a:cxn>
              <a:cxn ang="0">
                <a:pos x="32" y="224"/>
              </a:cxn>
              <a:cxn ang="0">
                <a:pos x="16" y="248"/>
              </a:cxn>
              <a:cxn ang="0">
                <a:pos x="0" y="296"/>
              </a:cxn>
              <a:cxn ang="0">
                <a:pos x="8" y="456"/>
              </a:cxn>
              <a:cxn ang="0">
                <a:pos x="152" y="728"/>
              </a:cxn>
              <a:cxn ang="0">
                <a:pos x="232" y="736"/>
              </a:cxn>
              <a:cxn ang="0">
                <a:pos x="328" y="640"/>
              </a:cxn>
              <a:cxn ang="0">
                <a:pos x="336" y="504"/>
              </a:cxn>
              <a:cxn ang="0">
                <a:pos x="352" y="456"/>
              </a:cxn>
              <a:cxn ang="0">
                <a:pos x="336" y="280"/>
              </a:cxn>
              <a:cxn ang="0">
                <a:pos x="288" y="240"/>
              </a:cxn>
              <a:cxn ang="0">
                <a:pos x="240" y="224"/>
              </a:cxn>
              <a:cxn ang="0">
                <a:pos x="232" y="112"/>
              </a:cxn>
              <a:cxn ang="0">
                <a:pos x="224" y="56"/>
              </a:cxn>
              <a:cxn ang="0">
                <a:pos x="184" y="48"/>
              </a:cxn>
              <a:cxn ang="0">
                <a:pos x="160" y="0"/>
              </a:cxn>
            </a:cxnLst>
            <a:rect l="0" t="0" r="r" b="b"/>
            <a:pathLst>
              <a:path w="369" h="750">
                <a:moveTo>
                  <a:pt x="160" y="0"/>
                </a:moveTo>
                <a:cubicBezTo>
                  <a:pt x="144" y="49"/>
                  <a:pt x="130" y="79"/>
                  <a:pt x="80" y="96"/>
                </a:cubicBezTo>
                <a:cubicBezTo>
                  <a:pt x="54" y="135"/>
                  <a:pt x="57" y="186"/>
                  <a:pt x="32" y="224"/>
                </a:cubicBezTo>
                <a:cubicBezTo>
                  <a:pt x="27" y="232"/>
                  <a:pt x="20" y="239"/>
                  <a:pt x="16" y="248"/>
                </a:cubicBezTo>
                <a:cubicBezTo>
                  <a:pt x="9" y="263"/>
                  <a:pt x="0" y="296"/>
                  <a:pt x="0" y="296"/>
                </a:cubicBezTo>
                <a:cubicBezTo>
                  <a:pt x="3" y="349"/>
                  <a:pt x="4" y="403"/>
                  <a:pt x="8" y="456"/>
                </a:cubicBezTo>
                <a:cubicBezTo>
                  <a:pt x="18" y="590"/>
                  <a:pt x="83" y="625"/>
                  <a:pt x="152" y="728"/>
                </a:cubicBezTo>
                <a:cubicBezTo>
                  <a:pt x="167" y="750"/>
                  <a:pt x="205" y="733"/>
                  <a:pt x="232" y="736"/>
                </a:cubicBezTo>
                <a:cubicBezTo>
                  <a:pt x="297" y="723"/>
                  <a:pt x="308" y="701"/>
                  <a:pt x="328" y="640"/>
                </a:cubicBezTo>
                <a:cubicBezTo>
                  <a:pt x="331" y="595"/>
                  <a:pt x="330" y="549"/>
                  <a:pt x="336" y="504"/>
                </a:cubicBezTo>
                <a:cubicBezTo>
                  <a:pt x="338" y="487"/>
                  <a:pt x="352" y="456"/>
                  <a:pt x="352" y="456"/>
                </a:cubicBezTo>
                <a:cubicBezTo>
                  <a:pt x="349" y="397"/>
                  <a:pt x="369" y="329"/>
                  <a:pt x="336" y="280"/>
                </a:cubicBezTo>
                <a:cubicBezTo>
                  <a:pt x="328" y="268"/>
                  <a:pt x="302" y="246"/>
                  <a:pt x="288" y="240"/>
                </a:cubicBezTo>
                <a:cubicBezTo>
                  <a:pt x="273" y="233"/>
                  <a:pt x="240" y="224"/>
                  <a:pt x="240" y="224"/>
                </a:cubicBezTo>
                <a:cubicBezTo>
                  <a:pt x="237" y="187"/>
                  <a:pt x="236" y="149"/>
                  <a:pt x="232" y="112"/>
                </a:cubicBezTo>
                <a:cubicBezTo>
                  <a:pt x="230" y="93"/>
                  <a:pt x="235" y="71"/>
                  <a:pt x="224" y="56"/>
                </a:cubicBezTo>
                <a:cubicBezTo>
                  <a:pt x="216" y="45"/>
                  <a:pt x="197" y="51"/>
                  <a:pt x="184" y="48"/>
                </a:cubicBezTo>
                <a:cubicBezTo>
                  <a:pt x="151" y="26"/>
                  <a:pt x="160" y="42"/>
                  <a:pt x="1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9984" name="Freeform 16"/>
          <p:cNvSpPr>
            <a:spLocks/>
          </p:cNvSpPr>
          <p:nvPr/>
        </p:nvSpPr>
        <p:spPr bwMode="auto">
          <a:xfrm>
            <a:off x="7251700" y="2914650"/>
            <a:ext cx="649288" cy="1231900"/>
          </a:xfrm>
          <a:custGeom>
            <a:avLst/>
            <a:gdLst/>
            <a:ahLst/>
            <a:cxnLst>
              <a:cxn ang="0">
                <a:pos x="168" y="16"/>
              </a:cxn>
              <a:cxn ang="0">
                <a:pos x="104" y="88"/>
              </a:cxn>
              <a:cxn ang="0">
                <a:pos x="144" y="296"/>
              </a:cxn>
              <a:cxn ang="0">
                <a:pos x="224" y="320"/>
              </a:cxn>
              <a:cxn ang="0">
                <a:pos x="216" y="560"/>
              </a:cxn>
              <a:cxn ang="0">
                <a:pos x="168" y="608"/>
              </a:cxn>
              <a:cxn ang="0">
                <a:pos x="0" y="704"/>
              </a:cxn>
              <a:cxn ang="0">
                <a:pos x="152" y="736"/>
              </a:cxn>
              <a:cxn ang="0">
                <a:pos x="216" y="688"/>
              </a:cxn>
              <a:cxn ang="0">
                <a:pos x="248" y="600"/>
              </a:cxn>
              <a:cxn ang="0">
                <a:pos x="264" y="552"/>
              </a:cxn>
              <a:cxn ang="0">
                <a:pos x="272" y="496"/>
              </a:cxn>
              <a:cxn ang="0">
                <a:pos x="288" y="472"/>
              </a:cxn>
              <a:cxn ang="0">
                <a:pos x="304" y="424"/>
              </a:cxn>
              <a:cxn ang="0">
                <a:pos x="312" y="392"/>
              </a:cxn>
              <a:cxn ang="0">
                <a:pos x="328" y="344"/>
              </a:cxn>
              <a:cxn ang="0">
                <a:pos x="264" y="48"/>
              </a:cxn>
              <a:cxn ang="0">
                <a:pos x="216" y="24"/>
              </a:cxn>
              <a:cxn ang="0">
                <a:pos x="168" y="16"/>
              </a:cxn>
            </a:cxnLst>
            <a:rect l="0" t="0" r="r" b="b"/>
            <a:pathLst>
              <a:path w="409" h="776">
                <a:moveTo>
                  <a:pt x="168" y="16"/>
                </a:moveTo>
                <a:cubicBezTo>
                  <a:pt x="144" y="64"/>
                  <a:pt x="131" y="47"/>
                  <a:pt x="104" y="88"/>
                </a:cubicBezTo>
                <a:cubicBezTo>
                  <a:pt x="105" y="119"/>
                  <a:pt x="78" y="274"/>
                  <a:pt x="144" y="296"/>
                </a:cubicBezTo>
                <a:cubicBezTo>
                  <a:pt x="187" y="289"/>
                  <a:pt x="209" y="276"/>
                  <a:pt x="224" y="320"/>
                </a:cubicBezTo>
                <a:cubicBezTo>
                  <a:pt x="221" y="400"/>
                  <a:pt x="231" y="481"/>
                  <a:pt x="216" y="560"/>
                </a:cubicBezTo>
                <a:cubicBezTo>
                  <a:pt x="212" y="582"/>
                  <a:pt x="187" y="595"/>
                  <a:pt x="168" y="608"/>
                </a:cubicBezTo>
                <a:cubicBezTo>
                  <a:pt x="116" y="643"/>
                  <a:pt x="59" y="684"/>
                  <a:pt x="0" y="704"/>
                </a:cubicBezTo>
                <a:cubicBezTo>
                  <a:pt x="18" y="776"/>
                  <a:pt x="76" y="741"/>
                  <a:pt x="152" y="736"/>
                </a:cubicBezTo>
                <a:cubicBezTo>
                  <a:pt x="164" y="700"/>
                  <a:pt x="180" y="697"/>
                  <a:pt x="216" y="688"/>
                </a:cubicBezTo>
                <a:cubicBezTo>
                  <a:pt x="226" y="658"/>
                  <a:pt x="239" y="631"/>
                  <a:pt x="248" y="600"/>
                </a:cubicBezTo>
                <a:cubicBezTo>
                  <a:pt x="253" y="584"/>
                  <a:pt x="264" y="552"/>
                  <a:pt x="264" y="552"/>
                </a:cubicBezTo>
                <a:cubicBezTo>
                  <a:pt x="267" y="533"/>
                  <a:pt x="267" y="514"/>
                  <a:pt x="272" y="496"/>
                </a:cubicBezTo>
                <a:cubicBezTo>
                  <a:pt x="275" y="487"/>
                  <a:pt x="284" y="481"/>
                  <a:pt x="288" y="472"/>
                </a:cubicBezTo>
                <a:cubicBezTo>
                  <a:pt x="295" y="457"/>
                  <a:pt x="300" y="440"/>
                  <a:pt x="304" y="424"/>
                </a:cubicBezTo>
                <a:cubicBezTo>
                  <a:pt x="307" y="413"/>
                  <a:pt x="309" y="403"/>
                  <a:pt x="312" y="392"/>
                </a:cubicBezTo>
                <a:cubicBezTo>
                  <a:pt x="317" y="376"/>
                  <a:pt x="328" y="344"/>
                  <a:pt x="328" y="344"/>
                </a:cubicBezTo>
                <a:cubicBezTo>
                  <a:pt x="326" y="267"/>
                  <a:pt x="409" y="0"/>
                  <a:pt x="264" y="48"/>
                </a:cubicBezTo>
                <a:cubicBezTo>
                  <a:pt x="252" y="40"/>
                  <a:pt x="233" y="24"/>
                  <a:pt x="216" y="24"/>
                </a:cubicBezTo>
                <a:cubicBezTo>
                  <a:pt x="166" y="24"/>
                  <a:pt x="218" y="49"/>
                  <a:pt x="168" y="1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9985" name="Freeform 17"/>
          <p:cNvSpPr>
            <a:spLocks/>
          </p:cNvSpPr>
          <p:nvPr/>
        </p:nvSpPr>
        <p:spPr bwMode="auto">
          <a:xfrm>
            <a:off x="7823200" y="1676400"/>
            <a:ext cx="608013" cy="1257300"/>
          </a:xfrm>
          <a:custGeom>
            <a:avLst/>
            <a:gdLst/>
            <a:ahLst/>
            <a:cxnLst>
              <a:cxn ang="0">
                <a:pos x="144" y="33"/>
              </a:cxn>
              <a:cxn ang="0">
                <a:pos x="128" y="441"/>
              </a:cxn>
              <a:cxn ang="0">
                <a:pos x="104" y="465"/>
              </a:cxn>
              <a:cxn ang="0">
                <a:pos x="48" y="601"/>
              </a:cxn>
              <a:cxn ang="0">
                <a:pos x="16" y="649"/>
              </a:cxn>
              <a:cxn ang="0">
                <a:pos x="0" y="673"/>
              </a:cxn>
              <a:cxn ang="0">
                <a:pos x="176" y="761"/>
              </a:cxn>
              <a:cxn ang="0">
                <a:pos x="224" y="649"/>
              </a:cxn>
              <a:cxn ang="0">
                <a:pos x="280" y="577"/>
              </a:cxn>
              <a:cxn ang="0">
                <a:pos x="352" y="465"/>
              </a:cxn>
              <a:cxn ang="0">
                <a:pos x="352" y="273"/>
              </a:cxn>
              <a:cxn ang="0">
                <a:pos x="264" y="265"/>
              </a:cxn>
              <a:cxn ang="0">
                <a:pos x="240" y="137"/>
              </a:cxn>
              <a:cxn ang="0">
                <a:pos x="192" y="129"/>
              </a:cxn>
              <a:cxn ang="0">
                <a:pos x="184" y="57"/>
              </a:cxn>
              <a:cxn ang="0">
                <a:pos x="144" y="33"/>
              </a:cxn>
            </a:cxnLst>
            <a:rect l="0" t="0" r="r" b="b"/>
            <a:pathLst>
              <a:path w="383" h="761">
                <a:moveTo>
                  <a:pt x="144" y="33"/>
                </a:moveTo>
                <a:cubicBezTo>
                  <a:pt x="141" y="169"/>
                  <a:pt x="203" y="328"/>
                  <a:pt x="128" y="441"/>
                </a:cubicBezTo>
                <a:cubicBezTo>
                  <a:pt x="122" y="450"/>
                  <a:pt x="111" y="456"/>
                  <a:pt x="104" y="465"/>
                </a:cubicBezTo>
                <a:cubicBezTo>
                  <a:pt x="76" y="504"/>
                  <a:pt x="71" y="559"/>
                  <a:pt x="48" y="601"/>
                </a:cubicBezTo>
                <a:cubicBezTo>
                  <a:pt x="39" y="618"/>
                  <a:pt x="27" y="633"/>
                  <a:pt x="16" y="649"/>
                </a:cubicBezTo>
                <a:cubicBezTo>
                  <a:pt x="11" y="657"/>
                  <a:pt x="0" y="673"/>
                  <a:pt x="0" y="673"/>
                </a:cubicBezTo>
                <a:cubicBezTo>
                  <a:pt x="47" y="744"/>
                  <a:pt x="93" y="752"/>
                  <a:pt x="176" y="761"/>
                </a:cubicBezTo>
                <a:cubicBezTo>
                  <a:pt x="199" y="726"/>
                  <a:pt x="201" y="684"/>
                  <a:pt x="224" y="649"/>
                </a:cubicBezTo>
                <a:cubicBezTo>
                  <a:pt x="252" y="608"/>
                  <a:pt x="259" y="641"/>
                  <a:pt x="280" y="577"/>
                </a:cubicBezTo>
                <a:cubicBezTo>
                  <a:pt x="294" y="535"/>
                  <a:pt x="314" y="490"/>
                  <a:pt x="352" y="465"/>
                </a:cubicBezTo>
                <a:cubicBezTo>
                  <a:pt x="364" y="406"/>
                  <a:pt x="383" y="325"/>
                  <a:pt x="352" y="273"/>
                </a:cubicBezTo>
                <a:cubicBezTo>
                  <a:pt x="337" y="248"/>
                  <a:pt x="293" y="268"/>
                  <a:pt x="264" y="265"/>
                </a:cubicBezTo>
                <a:cubicBezTo>
                  <a:pt x="263" y="259"/>
                  <a:pt x="259" y="153"/>
                  <a:pt x="240" y="137"/>
                </a:cubicBezTo>
                <a:cubicBezTo>
                  <a:pt x="228" y="126"/>
                  <a:pt x="208" y="132"/>
                  <a:pt x="192" y="129"/>
                </a:cubicBezTo>
                <a:cubicBezTo>
                  <a:pt x="189" y="105"/>
                  <a:pt x="190" y="80"/>
                  <a:pt x="184" y="57"/>
                </a:cubicBezTo>
                <a:cubicBezTo>
                  <a:pt x="183" y="54"/>
                  <a:pt x="144" y="0"/>
                  <a:pt x="144" y="3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9986" name="Freeform 18"/>
          <p:cNvSpPr>
            <a:spLocks/>
          </p:cNvSpPr>
          <p:nvPr/>
        </p:nvSpPr>
        <p:spPr bwMode="auto">
          <a:xfrm>
            <a:off x="7245350" y="1743075"/>
            <a:ext cx="568325" cy="1193800"/>
          </a:xfrm>
          <a:custGeom>
            <a:avLst/>
            <a:gdLst/>
            <a:ahLst/>
            <a:cxnLst>
              <a:cxn ang="0">
                <a:pos x="164" y="720"/>
              </a:cxn>
              <a:cxn ang="0">
                <a:pos x="36" y="640"/>
              </a:cxn>
              <a:cxn ang="0">
                <a:pos x="4" y="632"/>
              </a:cxn>
              <a:cxn ang="0">
                <a:pos x="20" y="608"/>
              </a:cxn>
              <a:cxn ang="0">
                <a:pos x="60" y="536"/>
              </a:cxn>
              <a:cxn ang="0">
                <a:pos x="100" y="464"/>
              </a:cxn>
              <a:cxn ang="0">
                <a:pos x="12" y="440"/>
              </a:cxn>
              <a:cxn ang="0">
                <a:pos x="36" y="392"/>
              </a:cxn>
              <a:cxn ang="0">
                <a:pos x="52" y="344"/>
              </a:cxn>
              <a:cxn ang="0">
                <a:pos x="68" y="296"/>
              </a:cxn>
              <a:cxn ang="0">
                <a:pos x="76" y="248"/>
              </a:cxn>
              <a:cxn ang="0">
                <a:pos x="124" y="240"/>
              </a:cxn>
              <a:cxn ang="0">
                <a:pos x="116" y="128"/>
              </a:cxn>
              <a:cxn ang="0">
                <a:pos x="108" y="104"/>
              </a:cxn>
              <a:cxn ang="0">
                <a:pos x="132" y="88"/>
              </a:cxn>
              <a:cxn ang="0">
                <a:pos x="140" y="48"/>
              </a:cxn>
              <a:cxn ang="0">
                <a:pos x="156" y="0"/>
              </a:cxn>
              <a:cxn ang="0">
                <a:pos x="172" y="24"/>
              </a:cxn>
              <a:cxn ang="0">
                <a:pos x="180" y="64"/>
              </a:cxn>
              <a:cxn ang="0">
                <a:pos x="220" y="72"/>
              </a:cxn>
              <a:cxn ang="0">
                <a:pos x="228" y="136"/>
              </a:cxn>
              <a:cxn ang="0">
                <a:pos x="252" y="144"/>
              </a:cxn>
              <a:cxn ang="0">
                <a:pos x="284" y="208"/>
              </a:cxn>
              <a:cxn ang="0">
                <a:pos x="356" y="440"/>
              </a:cxn>
              <a:cxn ang="0">
                <a:pos x="348" y="576"/>
              </a:cxn>
              <a:cxn ang="0">
                <a:pos x="284" y="672"/>
              </a:cxn>
              <a:cxn ang="0">
                <a:pos x="212" y="680"/>
              </a:cxn>
              <a:cxn ang="0">
                <a:pos x="188" y="776"/>
              </a:cxn>
              <a:cxn ang="0">
                <a:pos x="180" y="744"/>
              </a:cxn>
              <a:cxn ang="0">
                <a:pos x="172" y="720"/>
              </a:cxn>
              <a:cxn ang="0">
                <a:pos x="164" y="720"/>
              </a:cxn>
            </a:cxnLst>
            <a:rect l="0" t="0" r="r" b="b"/>
            <a:pathLst>
              <a:path w="358" h="776">
                <a:moveTo>
                  <a:pt x="164" y="720"/>
                </a:moveTo>
                <a:cubicBezTo>
                  <a:pt x="153" y="585"/>
                  <a:pt x="177" y="628"/>
                  <a:pt x="36" y="640"/>
                </a:cubicBezTo>
                <a:cubicBezTo>
                  <a:pt x="25" y="637"/>
                  <a:pt x="9" y="642"/>
                  <a:pt x="4" y="632"/>
                </a:cubicBezTo>
                <a:cubicBezTo>
                  <a:pt x="0" y="623"/>
                  <a:pt x="16" y="617"/>
                  <a:pt x="20" y="608"/>
                </a:cubicBezTo>
                <a:cubicBezTo>
                  <a:pt x="32" y="583"/>
                  <a:pt x="60" y="536"/>
                  <a:pt x="60" y="536"/>
                </a:cubicBezTo>
                <a:cubicBezTo>
                  <a:pt x="73" y="485"/>
                  <a:pt x="85" y="509"/>
                  <a:pt x="100" y="464"/>
                </a:cubicBezTo>
                <a:cubicBezTo>
                  <a:pt x="71" y="454"/>
                  <a:pt x="37" y="458"/>
                  <a:pt x="12" y="440"/>
                </a:cubicBezTo>
                <a:cubicBezTo>
                  <a:pt x="1" y="432"/>
                  <a:pt x="27" y="411"/>
                  <a:pt x="36" y="392"/>
                </a:cubicBezTo>
                <a:cubicBezTo>
                  <a:pt x="43" y="377"/>
                  <a:pt x="47" y="360"/>
                  <a:pt x="52" y="344"/>
                </a:cubicBezTo>
                <a:cubicBezTo>
                  <a:pt x="57" y="328"/>
                  <a:pt x="63" y="312"/>
                  <a:pt x="68" y="296"/>
                </a:cubicBezTo>
                <a:cubicBezTo>
                  <a:pt x="73" y="281"/>
                  <a:pt x="65" y="259"/>
                  <a:pt x="76" y="248"/>
                </a:cubicBezTo>
                <a:cubicBezTo>
                  <a:pt x="87" y="237"/>
                  <a:pt x="108" y="243"/>
                  <a:pt x="124" y="240"/>
                </a:cubicBezTo>
                <a:cubicBezTo>
                  <a:pt x="121" y="203"/>
                  <a:pt x="120" y="165"/>
                  <a:pt x="116" y="128"/>
                </a:cubicBezTo>
                <a:cubicBezTo>
                  <a:pt x="115" y="120"/>
                  <a:pt x="105" y="112"/>
                  <a:pt x="108" y="104"/>
                </a:cubicBezTo>
                <a:cubicBezTo>
                  <a:pt x="112" y="95"/>
                  <a:pt x="124" y="93"/>
                  <a:pt x="132" y="88"/>
                </a:cubicBezTo>
                <a:cubicBezTo>
                  <a:pt x="135" y="75"/>
                  <a:pt x="136" y="61"/>
                  <a:pt x="140" y="48"/>
                </a:cubicBezTo>
                <a:cubicBezTo>
                  <a:pt x="144" y="32"/>
                  <a:pt x="156" y="0"/>
                  <a:pt x="156" y="0"/>
                </a:cubicBezTo>
                <a:cubicBezTo>
                  <a:pt x="161" y="8"/>
                  <a:pt x="169" y="15"/>
                  <a:pt x="172" y="24"/>
                </a:cubicBezTo>
                <a:cubicBezTo>
                  <a:pt x="177" y="37"/>
                  <a:pt x="170" y="54"/>
                  <a:pt x="180" y="64"/>
                </a:cubicBezTo>
                <a:cubicBezTo>
                  <a:pt x="190" y="74"/>
                  <a:pt x="207" y="69"/>
                  <a:pt x="220" y="72"/>
                </a:cubicBezTo>
                <a:cubicBezTo>
                  <a:pt x="223" y="93"/>
                  <a:pt x="219" y="116"/>
                  <a:pt x="228" y="136"/>
                </a:cubicBezTo>
                <a:cubicBezTo>
                  <a:pt x="231" y="144"/>
                  <a:pt x="248" y="136"/>
                  <a:pt x="252" y="144"/>
                </a:cubicBezTo>
                <a:cubicBezTo>
                  <a:pt x="289" y="218"/>
                  <a:pt x="230" y="190"/>
                  <a:pt x="284" y="208"/>
                </a:cubicBezTo>
                <a:cubicBezTo>
                  <a:pt x="334" y="308"/>
                  <a:pt x="234" y="416"/>
                  <a:pt x="356" y="440"/>
                </a:cubicBezTo>
                <a:cubicBezTo>
                  <a:pt x="353" y="485"/>
                  <a:pt x="358" y="532"/>
                  <a:pt x="348" y="576"/>
                </a:cubicBezTo>
                <a:cubicBezTo>
                  <a:pt x="343" y="600"/>
                  <a:pt x="300" y="648"/>
                  <a:pt x="284" y="672"/>
                </a:cubicBezTo>
                <a:cubicBezTo>
                  <a:pt x="271" y="692"/>
                  <a:pt x="236" y="677"/>
                  <a:pt x="212" y="680"/>
                </a:cubicBezTo>
                <a:cubicBezTo>
                  <a:pt x="205" y="713"/>
                  <a:pt x="199" y="744"/>
                  <a:pt x="188" y="776"/>
                </a:cubicBezTo>
                <a:cubicBezTo>
                  <a:pt x="185" y="765"/>
                  <a:pt x="177" y="754"/>
                  <a:pt x="180" y="744"/>
                </a:cubicBezTo>
                <a:cubicBezTo>
                  <a:pt x="188" y="719"/>
                  <a:pt x="242" y="734"/>
                  <a:pt x="172" y="720"/>
                </a:cubicBezTo>
                <a:cubicBezTo>
                  <a:pt x="169" y="719"/>
                  <a:pt x="167" y="720"/>
                  <a:pt x="164" y="72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9989" name="Freeform 21"/>
          <p:cNvSpPr>
            <a:spLocks/>
          </p:cNvSpPr>
          <p:nvPr/>
        </p:nvSpPr>
        <p:spPr bwMode="auto">
          <a:xfrm>
            <a:off x="6632575" y="1733550"/>
            <a:ext cx="600075" cy="601663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48" y="24"/>
              </a:cxn>
              <a:cxn ang="0">
                <a:pos x="0" y="80"/>
              </a:cxn>
              <a:cxn ang="0">
                <a:pos x="16" y="232"/>
              </a:cxn>
              <a:cxn ang="0">
                <a:pos x="192" y="320"/>
              </a:cxn>
              <a:cxn ang="0">
                <a:pos x="264" y="304"/>
              </a:cxn>
              <a:cxn ang="0">
                <a:pos x="280" y="280"/>
              </a:cxn>
              <a:cxn ang="0">
                <a:pos x="328" y="272"/>
              </a:cxn>
              <a:cxn ang="0">
                <a:pos x="336" y="160"/>
              </a:cxn>
              <a:cxn ang="0">
                <a:pos x="328" y="80"/>
              </a:cxn>
              <a:cxn ang="0">
                <a:pos x="216" y="40"/>
              </a:cxn>
              <a:cxn ang="0">
                <a:pos x="192" y="24"/>
              </a:cxn>
              <a:cxn ang="0">
                <a:pos x="168" y="0"/>
              </a:cxn>
            </a:cxnLst>
            <a:rect l="0" t="0" r="r" b="b"/>
            <a:pathLst>
              <a:path w="344" h="331">
                <a:moveTo>
                  <a:pt x="168" y="0"/>
                </a:moveTo>
                <a:cubicBezTo>
                  <a:pt x="125" y="11"/>
                  <a:pt x="93" y="18"/>
                  <a:pt x="48" y="24"/>
                </a:cubicBezTo>
                <a:cubicBezTo>
                  <a:pt x="16" y="35"/>
                  <a:pt x="10" y="49"/>
                  <a:pt x="0" y="80"/>
                </a:cubicBezTo>
                <a:cubicBezTo>
                  <a:pt x="5" y="131"/>
                  <a:pt x="11" y="181"/>
                  <a:pt x="16" y="232"/>
                </a:cubicBezTo>
                <a:cubicBezTo>
                  <a:pt x="22" y="291"/>
                  <a:pt x="155" y="316"/>
                  <a:pt x="192" y="320"/>
                </a:cubicBezTo>
                <a:cubicBezTo>
                  <a:pt x="225" y="331"/>
                  <a:pt x="235" y="323"/>
                  <a:pt x="264" y="304"/>
                </a:cubicBezTo>
                <a:cubicBezTo>
                  <a:pt x="269" y="296"/>
                  <a:pt x="271" y="284"/>
                  <a:pt x="280" y="280"/>
                </a:cubicBezTo>
                <a:cubicBezTo>
                  <a:pt x="295" y="273"/>
                  <a:pt x="321" y="287"/>
                  <a:pt x="328" y="272"/>
                </a:cubicBezTo>
                <a:cubicBezTo>
                  <a:pt x="344" y="238"/>
                  <a:pt x="333" y="197"/>
                  <a:pt x="336" y="160"/>
                </a:cubicBezTo>
                <a:cubicBezTo>
                  <a:pt x="333" y="133"/>
                  <a:pt x="336" y="105"/>
                  <a:pt x="328" y="80"/>
                </a:cubicBezTo>
                <a:cubicBezTo>
                  <a:pt x="320" y="57"/>
                  <a:pt x="220" y="41"/>
                  <a:pt x="216" y="40"/>
                </a:cubicBezTo>
                <a:cubicBezTo>
                  <a:pt x="208" y="35"/>
                  <a:pt x="201" y="27"/>
                  <a:pt x="192" y="24"/>
                </a:cubicBezTo>
                <a:cubicBezTo>
                  <a:pt x="144" y="8"/>
                  <a:pt x="125" y="29"/>
                  <a:pt x="16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9990" name="Freeform 22"/>
          <p:cNvSpPr>
            <a:spLocks/>
          </p:cNvSpPr>
          <p:nvPr/>
        </p:nvSpPr>
        <p:spPr bwMode="auto">
          <a:xfrm>
            <a:off x="6651625" y="2333625"/>
            <a:ext cx="555625" cy="571500"/>
          </a:xfrm>
          <a:custGeom>
            <a:avLst/>
            <a:gdLst/>
            <a:ahLst/>
            <a:cxnLst>
              <a:cxn ang="0">
                <a:pos x="152" y="0"/>
              </a:cxn>
              <a:cxn ang="0">
                <a:pos x="112" y="72"/>
              </a:cxn>
              <a:cxn ang="0">
                <a:pos x="104" y="104"/>
              </a:cxn>
              <a:cxn ang="0">
                <a:pos x="72" y="152"/>
              </a:cxn>
              <a:cxn ang="0">
                <a:pos x="32" y="256"/>
              </a:cxn>
              <a:cxn ang="0">
                <a:pos x="0" y="304"/>
              </a:cxn>
              <a:cxn ang="0">
                <a:pos x="104" y="360"/>
              </a:cxn>
              <a:cxn ang="0">
                <a:pos x="144" y="352"/>
              </a:cxn>
              <a:cxn ang="0">
                <a:pos x="160" y="328"/>
              </a:cxn>
              <a:cxn ang="0">
                <a:pos x="184" y="320"/>
              </a:cxn>
              <a:cxn ang="0">
                <a:pos x="232" y="280"/>
              </a:cxn>
              <a:cxn ang="0">
                <a:pos x="328" y="200"/>
              </a:cxn>
              <a:cxn ang="0">
                <a:pos x="328" y="112"/>
              </a:cxn>
              <a:cxn ang="0">
                <a:pos x="320" y="88"/>
              </a:cxn>
              <a:cxn ang="0">
                <a:pos x="272" y="72"/>
              </a:cxn>
              <a:cxn ang="0">
                <a:pos x="264" y="40"/>
              </a:cxn>
              <a:cxn ang="0">
                <a:pos x="192" y="32"/>
              </a:cxn>
              <a:cxn ang="0">
                <a:pos x="168" y="16"/>
              </a:cxn>
              <a:cxn ang="0">
                <a:pos x="144" y="8"/>
              </a:cxn>
              <a:cxn ang="0">
                <a:pos x="152" y="0"/>
              </a:cxn>
            </a:cxnLst>
            <a:rect l="0" t="0" r="r" b="b"/>
            <a:pathLst>
              <a:path w="350" h="360">
                <a:moveTo>
                  <a:pt x="152" y="0"/>
                </a:moveTo>
                <a:cubicBezTo>
                  <a:pt x="132" y="59"/>
                  <a:pt x="148" y="36"/>
                  <a:pt x="112" y="72"/>
                </a:cubicBezTo>
                <a:cubicBezTo>
                  <a:pt x="109" y="83"/>
                  <a:pt x="109" y="94"/>
                  <a:pt x="104" y="104"/>
                </a:cubicBezTo>
                <a:cubicBezTo>
                  <a:pt x="95" y="121"/>
                  <a:pt x="72" y="152"/>
                  <a:pt x="72" y="152"/>
                </a:cubicBezTo>
                <a:cubicBezTo>
                  <a:pt x="63" y="190"/>
                  <a:pt x="45" y="218"/>
                  <a:pt x="32" y="256"/>
                </a:cubicBezTo>
                <a:cubicBezTo>
                  <a:pt x="26" y="274"/>
                  <a:pt x="0" y="304"/>
                  <a:pt x="0" y="304"/>
                </a:cubicBezTo>
                <a:cubicBezTo>
                  <a:pt x="16" y="352"/>
                  <a:pt x="58" y="352"/>
                  <a:pt x="104" y="360"/>
                </a:cubicBezTo>
                <a:cubicBezTo>
                  <a:pt x="117" y="357"/>
                  <a:pt x="132" y="359"/>
                  <a:pt x="144" y="352"/>
                </a:cubicBezTo>
                <a:cubicBezTo>
                  <a:pt x="152" y="347"/>
                  <a:pt x="152" y="334"/>
                  <a:pt x="160" y="328"/>
                </a:cubicBezTo>
                <a:cubicBezTo>
                  <a:pt x="167" y="323"/>
                  <a:pt x="176" y="323"/>
                  <a:pt x="184" y="320"/>
                </a:cubicBezTo>
                <a:cubicBezTo>
                  <a:pt x="199" y="305"/>
                  <a:pt x="222" y="298"/>
                  <a:pt x="232" y="280"/>
                </a:cubicBezTo>
                <a:cubicBezTo>
                  <a:pt x="285" y="183"/>
                  <a:pt x="210" y="213"/>
                  <a:pt x="328" y="200"/>
                </a:cubicBezTo>
                <a:cubicBezTo>
                  <a:pt x="339" y="145"/>
                  <a:pt x="350" y="157"/>
                  <a:pt x="328" y="112"/>
                </a:cubicBezTo>
                <a:cubicBezTo>
                  <a:pt x="324" y="104"/>
                  <a:pt x="327" y="93"/>
                  <a:pt x="320" y="88"/>
                </a:cubicBezTo>
                <a:cubicBezTo>
                  <a:pt x="306" y="78"/>
                  <a:pt x="288" y="77"/>
                  <a:pt x="272" y="72"/>
                </a:cubicBezTo>
                <a:cubicBezTo>
                  <a:pt x="269" y="61"/>
                  <a:pt x="274" y="45"/>
                  <a:pt x="264" y="40"/>
                </a:cubicBezTo>
                <a:cubicBezTo>
                  <a:pt x="242" y="29"/>
                  <a:pt x="215" y="38"/>
                  <a:pt x="192" y="32"/>
                </a:cubicBezTo>
                <a:cubicBezTo>
                  <a:pt x="183" y="30"/>
                  <a:pt x="177" y="20"/>
                  <a:pt x="168" y="16"/>
                </a:cubicBezTo>
                <a:cubicBezTo>
                  <a:pt x="160" y="12"/>
                  <a:pt x="150" y="14"/>
                  <a:pt x="144" y="8"/>
                </a:cubicBezTo>
                <a:cubicBezTo>
                  <a:pt x="141" y="5"/>
                  <a:pt x="149" y="3"/>
                  <a:pt x="152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9991" name="Freeform 23"/>
          <p:cNvSpPr>
            <a:spLocks/>
          </p:cNvSpPr>
          <p:nvPr/>
        </p:nvSpPr>
        <p:spPr bwMode="auto">
          <a:xfrm>
            <a:off x="7794625" y="2933700"/>
            <a:ext cx="600075" cy="608013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88" y="104"/>
              </a:cxn>
              <a:cxn ang="0">
                <a:pos x="40" y="136"/>
              </a:cxn>
              <a:cxn ang="0">
                <a:pos x="64" y="304"/>
              </a:cxn>
              <a:cxn ang="0">
                <a:pos x="80" y="336"/>
              </a:cxn>
              <a:cxn ang="0">
                <a:pos x="184" y="352"/>
              </a:cxn>
              <a:cxn ang="0">
                <a:pos x="224" y="368"/>
              </a:cxn>
              <a:cxn ang="0">
                <a:pos x="256" y="376"/>
              </a:cxn>
              <a:cxn ang="0">
                <a:pos x="272" y="328"/>
              </a:cxn>
              <a:cxn ang="0">
                <a:pos x="296" y="312"/>
              </a:cxn>
              <a:cxn ang="0">
                <a:pos x="304" y="288"/>
              </a:cxn>
              <a:cxn ang="0">
                <a:pos x="328" y="256"/>
              </a:cxn>
              <a:cxn ang="0">
                <a:pos x="336" y="208"/>
              </a:cxn>
              <a:cxn ang="0">
                <a:pos x="352" y="160"/>
              </a:cxn>
              <a:cxn ang="0">
                <a:pos x="344" y="88"/>
              </a:cxn>
              <a:cxn ang="0">
                <a:pos x="320" y="80"/>
              </a:cxn>
              <a:cxn ang="0">
                <a:pos x="200" y="32"/>
              </a:cxn>
              <a:cxn ang="0">
                <a:pos x="176" y="0"/>
              </a:cxn>
            </a:cxnLst>
            <a:rect l="0" t="0" r="r" b="b"/>
            <a:pathLst>
              <a:path w="353" h="383">
                <a:moveTo>
                  <a:pt x="176" y="0"/>
                </a:moveTo>
                <a:cubicBezTo>
                  <a:pt x="146" y="39"/>
                  <a:pt x="124" y="68"/>
                  <a:pt x="88" y="104"/>
                </a:cubicBezTo>
                <a:cubicBezTo>
                  <a:pt x="74" y="118"/>
                  <a:pt x="40" y="136"/>
                  <a:pt x="40" y="136"/>
                </a:cubicBezTo>
                <a:cubicBezTo>
                  <a:pt x="0" y="196"/>
                  <a:pt x="29" y="252"/>
                  <a:pt x="64" y="304"/>
                </a:cubicBezTo>
                <a:cubicBezTo>
                  <a:pt x="71" y="314"/>
                  <a:pt x="70" y="330"/>
                  <a:pt x="80" y="336"/>
                </a:cubicBezTo>
                <a:cubicBezTo>
                  <a:pt x="110" y="355"/>
                  <a:pt x="149" y="347"/>
                  <a:pt x="184" y="352"/>
                </a:cubicBezTo>
                <a:cubicBezTo>
                  <a:pt x="197" y="357"/>
                  <a:pt x="210" y="363"/>
                  <a:pt x="224" y="368"/>
                </a:cubicBezTo>
                <a:cubicBezTo>
                  <a:pt x="234" y="371"/>
                  <a:pt x="248" y="383"/>
                  <a:pt x="256" y="376"/>
                </a:cubicBezTo>
                <a:cubicBezTo>
                  <a:pt x="269" y="365"/>
                  <a:pt x="258" y="337"/>
                  <a:pt x="272" y="328"/>
                </a:cubicBezTo>
                <a:cubicBezTo>
                  <a:pt x="280" y="323"/>
                  <a:pt x="288" y="317"/>
                  <a:pt x="296" y="312"/>
                </a:cubicBezTo>
                <a:cubicBezTo>
                  <a:pt x="299" y="304"/>
                  <a:pt x="300" y="295"/>
                  <a:pt x="304" y="288"/>
                </a:cubicBezTo>
                <a:cubicBezTo>
                  <a:pt x="311" y="276"/>
                  <a:pt x="323" y="268"/>
                  <a:pt x="328" y="256"/>
                </a:cubicBezTo>
                <a:cubicBezTo>
                  <a:pt x="334" y="241"/>
                  <a:pt x="332" y="224"/>
                  <a:pt x="336" y="208"/>
                </a:cubicBezTo>
                <a:cubicBezTo>
                  <a:pt x="340" y="192"/>
                  <a:pt x="352" y="160"/>
                  <a:pt x="352" y="160"/>
                </a:cubicBezTo>
                <a:cubicBezTo>
                  <a:pt x="349" y="136"/>
                  <a:pt x="353" y="110"/>
                  <a:pt x="344" y="88"/>
                </a:cubicBezTo>
                <a:cubicBezTo>
                  <a:pt x="341" y="80"/>
                  <a:pt x="328" y="84"/>
                  <a:pt x="320" y="80"/>
                </a:cubicBezTo>
                <a:cubicBezTo>
                  <a:pt x="277" y="58"/>
                  <a:pt x="249" y="40"/>
                  <a:pt x="200" y="32"/>
                </a:cubicBezTo>
                <a:cubicBezTo>
                  <a:pt x="172" y="13"/>
                  <a:pt x="176" y="26"/>
                  <a:pt x="17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9992" name="Freeform 24"/>
          <p:cNvSpPr>
            <a:spLocks/>
          </p:cNvSpPr>
          <p:nvPr/>
        </p:nvSpPr>
        <p:spPr bwMode="auto">
          <a:xfrm>
            <a:off x="7804150" y="3543300"/>
            <a:ext cx="338138" cy="561975"/>
          </a:xfrm>
          <a:custGeom>
            <a:avLst/>
            <a:gdLst/>
            <a:ahLst/>
            <a:cxnLst>
              <a:cxn ang="0">
                <a:pos x="97" y="0"/>
              </a:cxn>
              <a:cxn ang="0">
                <a:pos x="73" y="16"/>
              </a:cxn>
              <a:cxn ang="0">
                <a:pos x="33" y="80"/>
              </a:cxn>
              <a:cxn ang="0">
                <a:pos x="25" y="288"/>
              </a:cxn>
              <a:cxn ang="0">
                <a:pos x="73" y="304"/>
              </a:cxn>
              <a:cxn ang="0">
                <a:pos x="81" y="360"/>
              </a:cxn>
              <a:cxn ang="0">
                <a:pos x="113" y="352"/>
              </a:cxn>
              <a:cxn ang="0">
                <a:pos x="129" y="280"/>
              </a:cxn>
              <a:cxn ang="0">
                <a:pos x="161" y="200"/>
              </a:cxn>
              <a:cxn ang="0">
                <a:pos x="97" y="0"/>
              </a:cxn>
            </a:cxnLst>
            <a:rect l="0" t="0" r="r" b="b"/>
            <a:pathLst>
              <a:path w="177" h="368">
                <a:moveTo>
                  <a:pt x="97" y="0"/>
                </a:moveTo>
                <a:cubicBezTo>
                  <a:pt x="89" y="5"/>
                  <a:pt x="78" y="8"/>
                  <a:pt x="73" y="16"/>
                </a:cubicBezTo>
                <a:cubicBezTo>
                  <a:pt x="49" y="52"/>
                  <a:pt x="86" y="62"/>
                  <a:pt x="33" y="80"/>
                </a:cubicBezTo>
                <a:cubicBezTo>
                  <a:pt x="21" y="115"/>
                  <a:pt x="0" y="252"/>
                  <a:pt x="25" y="288"/>
                </a:cubicBezTo>
                <a:cubicBezTo>
                  <a:pt x="35" y="302"/>
                  <a:pt x="73" y="304"/>
                  <a:pt x="73" y="304"/>
                </a:cubicBezTo>
                <a:cubicBezTo>
                  <a:pt x="76" y="323"/>
                  <a:pt x="69" y="346"/>
                  <a:pt x="81" y="360"/>
                </a:cubicBezTo>
                <a:cubicBezTo>
                  <a:pt x="88" y="368"/>
                  <a:pt x="104" y="359"/>
                  <a:pt x="113" y="352"/>
                </a:cubicBezTo>
                <a:cubicBezTo>
                  <a:pt x="132" y="337"/>
                  <a:pt x="123" y="304"/>
                  <a:pt x="129" y="280"/>
                </a:cubicBezTo>
                <a:cubicBezTo>
                  <a:pt x="142" y="223"/>
                  <a:pt x="137" y="236"/>
                  <a:pt x="161" y="200"/>
                </a:cubicBezTo>
                <a:cubicBezTo>
                  <a:pt x="156" y="111"/>
                  <a:pt x="177" y="40"/>
                  <a:pt x="97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9994" name="Freeform 26"/>
          <p:cNvSpPr>
            <a:spLocks/>
          </p:cNvSpPr>
          <p:nvPr/>
        </p:nvSpPr>
        <p:spPr bwMode="auto">
          <a:xfrm>
            <a:off x="8089900" y="3552825"/>
            <a:ext cx="361950" cy="52070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32" y="80"/>
              </a:cxn>
              <a:cxn ang="0">
                <a:pos x="48" y="328"/>
              </a:cxn>
              <a:cxn ang="0">
                <a:pos x="104" y="320"/>
              </a:cxn>
              <a:cxn ang="0">
                <a:pos x="112" y="296"/>
              </a:cxn>
              <a:cxn ang="0">
                <a:pos x="136" y="280"/>
              </a:cxn>
              <a:cxn ang="0">
                <a:pos x="88" y="88"/>
              </a:cxn>
              <a:cxn ang="0">
                <a:pos x="72" y="0"/>
              </a:cxn>
            </a:cxnLst>
            <a:rect l="0" t="0" r="r" b="b"/>
            <a:pathLst>
              <a:path w="169" h="328">
                <a:moveTo>
                  <a:pt x="72" y="0"/>
                </a:moveTo>
                <a:cubicBezTo>
                  <a:pt x="35" y="25"/>
                  <a:pt x="45" y="40"/>
                  <a:pt x="32" y="80"/>
                </a:cubicBezTo>
                <a:cubicBezTo>
                  <a:pt x="20" y="162"/>
                  <a:pt x="0" y="256"/>
                  <a:pt x="48" y="328"/>
                </a:cubicBezTo>
                <a:cubicBezTo>
                  <a:pt x="67" y="325"/>
                  <a:pt x="87" y="328"/>
                  <a:pt x="104" y="320"/>
                </a:cubicBezTo>
                <a:cubicBezTo>
                  <a:pt x="112" y="316"/>
                  <a:pt x="107" y="303"/>
                  <a:pt x="112" y="296"/>
                </a:cubicBezTo>
                <a:cubicBezTo>
                  <a:pt x="118" y="288"/>
                  <a:pt x="128" y="285"/>
                  <a:pt x="136" y="280"/>
                </a:cubicBezTo>
                <a:cubicBezTo>
                  <a:pt x="160" y="207"/>
                  <a:pt x="169" y="108"/>
                  <a:pt x="88" y="88"/>
                </a:cubicBezTo>
                <a:cubicBezTo>
                  <a:pt x="72" y="64"/>
                  <a:pt x="46" y="26"/>
                  <a:pt x="72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14" name="Freeform 46"/>
          <p:cNvSpPr>
            <a:spLocks/>
          </p:cNvSpPr>
          <p:nvPr/>
        </p:nvSpPr>
        <p:spPr bwMode="auto">
          <a:xfrm>
            <a:off x="2414588" y="1481138"/>
            <a:ext cx="1073150" cy="398462"/>
          </a:xfrm>
          <a:custGeom>
            <a:avLst/>
            <a:gdLst/>
            <a:ahLst/>
            <a:cxnLst>
              <a:cxn ang="0">
                <a:pos x="0" y="250"/>
              </a:cxn>
              <a:cxn ang="0">
                <a:pos x="0" y="0"/>
              </a:cxn>
              <a:cxn ang="0">
                <a:pos x="562" y="0"/>
              </a:cxn>
              <a:cxn ang="0">
                <a:pos x="562" y="250"/>
              </a:cxn>
              <a:cxn ang="0">
                <a:pos x="0" y="250"/>
              </a:cxn>
            </a:cxnLst>
            <a:rect l="0" t="0" r="r" b="b"/>
            <a:pathLst>
              <a:path w="563" h="251">
                <a:moveTo>
                  <a:pt x="0" y="250"/>
                </a:moveTo>
                <a:lnTo>
                  <a:pt x="0" y="0"/>
                </a:lnTo>
                <a:lnTo>
                  <a:pt x="562" y="0"/>
                </a:lnTo>
                <a:lnTo>
                  <a:pt x="562" y="250"/>
                </a:lnTo>
                <a:lnTo>
                  <a:pt x="0" y="25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15" name="Freeform 47"/>
          <p:cNvSpPr>
            <a:spLocks/>
          </p:cNvSpPr>
          <p:nvPr/>
        </p:nvSpPr>
        <p:spPr bwMode="auto">
          <a:xfrm>
            <a:off x="2533650" y="1471613"/>
            <a:ext cx="1588" cy="398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16" name="Freeform 48"/>
          <p:cNvSpPr>
            <a:spLocks/>
          </p:cNvSpPr>
          <p:nvPr/>
        </p:nvSpPr>
        <p:spPr bwMode="auto">
          <a:xfrm>
            <a:off x="3344863" y="1476375"/>
            <a:ext cx="1587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23" name="Freeform 55"/>
          <p:cNvSpPr>
            <a:spLocks/>
          </p:cNvSpPr>
          <p:nvPr/>
        </p:nvSpPr>
        <p:spPr bwMode="auto">
          <a:xfrm>
            <a:off x="2049463" y="1357313"/>
            <a:ext cx="325437" cy="100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4" y="62"/>
              </a:cxn>
              <a:cxn ang="0">
                <a:pos x="0" y="0"/>
              </a:cxn>
            </a:cxnLst>
            <a:rect l="0" t="0" r="r" b="b"/>
            <a:pathLst>
              <a:path w="205" h="63">
                <a:moveTo>
                  <a:pt x="0" y="0"/>
                </a:moveTo>
                <a:lnTo>
                  <a:pt x="204" y="62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24" name="Freeform 56"/>
          <p:cNvSpPr>
            <a:spLocks/>
          </p:cNvSpPr>
          <p:nvPr/>
        </p:nvSpPr>
        <p:spPr bwMode="auto">
          <a:xfrm>
            <a:off x="2244725" y="1390650"/>
            <a:ext cx="130175" cy="66675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81" y="41"/>
              </a:cxn>
              <a:cxn ang="0">
                <a:pos x="0" y="37"/>
              </a:cxn>
              <a:cxn ang="0">
                <a:pos x="12" y="0"/>
              </a:cxn>
            </a:cxnLst>
            <a:rect l="0" t="0" r="r" b="b"/>
            <a:pathLst>
              <a:path w="82" h="42">
                <a:moveTo>
                  <a:pt x="12" y="0"/>
                </a:moveTo>
                <a:lnTo>
                  <a:pt x="81" y="41"/>
                </a:lnTo>
                <a:lnTo>
                  <a:pt x="0" y="37"/>
                </a:lnTo>
                <a:lnTo>
                  <a:pt x="12" y="0"/>
                </a:lnTo>
              </a:path>
            </a:pathLst>
          </a:custGeom>
          <a:solidFill>
            <a:schemeClr val="tx1"/>
          </a:solidFill>
          <a:ln w="1905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29" name="Rectangle 61"/>
          <p:cNvSpPr>
            <a:spLocks noChangeArrowheads="1"/>
          </p:cNvSpPr>
          <p:nvPr/>
        </p:nvSpPr>
        <p:spPr bwMode="auto">
          <a:xfrm>
            <a:off x="2514600" y="1524000"/>
            <a:ext cx="830263" cy="301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( 6 , 3 )</a:t>
            </a:r>
          </a:p>
        </p:txBody>
      </p:sp>
      <p:sp>
        <p:nvSpPr>
          <p:cNvPr id="340030" name="Rectangle 62"/>
          <p:cNvSpPr>
            <a:spLocks noChangeArrowheads="1"/>
          </p:cNvSpPr>
          <p:nvPr/>
        </p:nvSpPr>
        <p:spPr bwMode="auto">
          <a:xfrm>
            <a:off x="1427163" y="1257300"/>
            <a:ext cx="5842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Root</a:t>
            </a:r>
          </a:p>
        </p:txBody>
      </p:sp>
      <p:sp>
        <p:nvSpPr>
          <p:cNvPr id="340031" name="Freeform 63"/>
          <p:cNvSpPr>
            <a:spLocks/>
          </p:cNvSpPr>
          <p:nvPr/>
        </p:nvSpPr>
        <p:spPr bwMode="auto">
          <a:xfrm>
            <a:off x="1254125" y="2509838"/>
            <a:ext cx="1073150" cy="398462"/>
          </a:xfrm>
          <a:custGeom>
            <a:avLst/>
            <a:gdLst/>
            <a:ahLst/>
            <a:cxnLst>
              <a:cxn ang="0">
                <a:pos x="0" y="250"/>
              </a:cxn>
              <a:cxn ang="0">
                <a:pos x="0" y="0"/>
              </a:cxn>
              <a:cxn ang="0">
                <a:pos x="562" y="0"/>
              </a:cxn>
              <a:cxn ang="0">
                <a:pos x="562" y="250"/>
              </a:cxn>
              <a:cxn ang="0">
                <a:pos x="0" y="250"/>
              </a:cxn>
            </a:cxnLst>
            <a:rect l="0" t="0" r="r" b="b"/>
            <a:pathLst>
              <a:path w="563" h="251">
                <a:moveTo>
                  <a:pt x="0" y="250"/>
                </a:moveTo>
                <a:lnTo>
                  <a:pt x="0" y="0"/>
                </a:lnTo>
                <a:lnTo>
                  <a:pt x="562" y="0"/>
                </a:lnTo>
                <a:lnTo>
                  <a:pt x="562" y="250"/>
                </a:lnTo>
                <a:lnTo>
                  <a:pt x="0" y="25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32" name="Freeform 64"/>
          <p:cNvSpPr>
            <a:spLocks/>
          </p:cNvSpPr>
          <p:nvPr/>
        </p:nvSpPr>
        <p:spPr bwMode="auto">
          <a:xfrm>
            <a:off x="1373188" y="2500313"/>
            <a:ext cx="1587" cy="398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33" name="Freeform 65"/>
          <p:cNvSpPr>
            <a:spLocks/>
          </p:cNvSpPr>
          <p:nvPr/>
        </p:nvSpPr>
        <p:spPr bwMode="auto">
          <a:xfrm>
            <a:off x="2184400" y="2505075"/>
            <a:ext cx="1588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35" name="Rectangle 67"/>
          <p:cNvSpPr>
            <a:spLocks noChangeArrowheads="1"/>
          </p:cNvSpPr>
          <p:nvPr/>
        </p:nvSpPr>
        <p:spPr bwMode="auto">
          <a:xfrm>
            <a:off x="1354138" y="2552700"/>
            <a:ext cx="830262" cy="301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( 7 , 4 )</a:t>
            </a:r>
          </a:p>
        </p:txBody>
      </p:sp>
      <p:sp>
        <p:nvSpPr>
          <p:cNvPr id="340036" name="Freeform 68"/>
          <p:cNvSpPr>
            <a:spLocks/>
          </p:cNvSpPr>
          <p:nvPr/>
        </p:nvSpPr>
        <p:spPr bwMode="auto">
          <a:xfrm>
            <a:off x="3540125" y="2509838"/>
            <a:ext cx="1073150" cy="398462"/>
          </a:xfrm>
          <a:custGeom>
            <a:avLst/>
            <a:gdLst/>
            <a:ahLst/>
            <a:cxnLst>
              <a:cxn ang="0">
                <a:pos x="0" y="250"/>
              </a:cxn>
              <a:cxn ang="0">
                <a:pos x="0" y="0"/>
              </a:cxn>
              <a:cxn ang="0">
                <a:pos x="562" y="0"/>
              </a:cxn>
              <a:cxn ang="0">
                <a:pos x="562" y="250"/>
              </a:cxn>
              <a:cxn ang="0">
                <a:pos x="0" y="250"/>
              </a:cxn>
            </a:cxnLst>
            <a:rect l="0" t="0" r="r" b="b"/>
            <a:pathLst>
              <a:path w="563" h="251">
                <a:moveTo>
                  <a:pt x="0" y="250"/>
                </a:moveTo>
                <a:lnTo>
                  <a:pt x="0" y="0"/>
                </a:lnTo>
                <a:lnTo>
                  <a:pt x="562" y="0"/>
                </a:lnTo>
                <a:lnTo>
                  <a:pt x="562" y="250"/>
                </a:lnTo>
                <a:lnTo>
                  <a:pt x="0" y="25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37" name="Freeform 69"/>
          <p:cNvSpPr>
            <a:spLocks/>
          </p:cNvSpPr>
          <p:nvPr/>
        </p:nvSpPr>
        <p:spPr bwMode="auto">
          <a:xfrm>
            <a:off x="3659188" y="2500313"/>
            <a:ext cx="1587" cy="398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38" name="Freeform 70"/>
          <p:cNvSpPr>
            <a:spLocks/>
          </p:cNvSpPr>
          <p:nvPr/>
        </p:nvSpPr>
        <p:spPr bwMode="auto">
          <a:xfrm>
            <a:off x="4470400" y="2505075"/>
            <a:ext cx="1588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40" name="Rectangle 72"/>
          <p:cNvSpPr>
            <a:spLocks noChangeArrowheads="1"/>
          </p:cNvSpPr>
          <p:nvPr/>
        </p:nvSpPr>
        <p:spPr bwMode="auto">
          <a:xfrm>
            <a:off x="3640138" y="2552700"/>
            <a:ext cx="830262" cy="301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( 6 , 3 )</a:t>
            </a:r>
          </a:p>
        </p:txBody>
      </p:sp>
      <p:sp>
        <p:nvSpPr>
          <p:cNvPr id="340041" name="Line 73"/>
          <p:cNvSpPr>
            <a:spLocks noChangeShapeType="1"/>
          </p:cNvSpPr>
          <p:nvPr/>
        </p:nvSpPr>
        <p:spPr bwMode="auto">
          <a:xfrm flipH="1">
            <a:off x="1811338" y="1714500"/>
            <a:ext cx="685800" cy="762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42" name="Line 74"/>
          <p:cNvSpPr>
            <a:spLocks noChangeShapeType="1"/>
          </p:cNvSpPr>
          <p:nvPr/>
        </p:nvSpPr>
        <p:spPr bwMode="auto">
          <a:xfrm>
            <a:off x="3411538" y="1714500"/>
            <a:ext cx="533400" cy="762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43" name="Rectangle 75" descr="Dark upward diagonal"/>
          <p:cNvSpPr>
            <a:spLocks noChangeArrowheads="1"/>
          </p:cNvSpPr>
          <p:nvPr/>
        </p:nvSpPr>
        <p:spPr bwMode="auto">
          <a:xfrm>
            <a:off x="773113" y="3467100"/>
            <a:ext cx="914400" cy="1219200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44" name="Rectangle 76"/>
          <p:cNvSpPr>
            <a:spLocks noChangeArrowheads="1"/>
          </p:cNvSpPr>
          <p:nvPr/>
        </p:nvSpPr>
        <p:spPr bwMode="auto">
          <a:xfrm>
            <a:off x="773113" y="3505200"/>
            <a:ext cx="830262" cy="1152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( 0 , 2 )</a:t>
            </a:r>
          </a:p>
          <a:p>
            <a:pPr algn="ctr" eaLnBrk="0" hangingPunct="0"/>
            <a:endParaRPr lang="en-US" sz="1400" b="1">
              <a:solidFill>
                <a:schemeClr val="tx2"/>
              </a:solidFill>
              <a:latin typeface="Arial" charset="0"/>
            </a:endParaRP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( 2 , 3 )</a:t>
            </a:r>
          </a:p>
          <a:p>
            <a:pPr algn="ctr" eaLnBrk="0" hangingPunct="0"/>
            <a:endParaRPr lang="en-US" sz="1400" b="1">
              <a:solidFill>
                <a:schemeClr val="tx2"/>
              </a:solidFill>
              <a:latin typeface="Arial" charset="0"/>
            </a:endParaRP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( 6 , 4 )</a:t>
            </a:r>
          </a:p>
        </p:txBody>
      </p:sp>
      <p:sp>
        <p:nvSpPr>
          <p:cNvPr id="340054" name="Rectangle 86" descr="Zig zag"/>
          <p:cNvSpPr>
            <a:spLocks noChangeArrowheads="1"/>
          </p:cNvSpPr>
          <p:nvPr/>
        </p:nvSpPr>
        <p:spPr bwMode="auto">
          <a:xfrm>
            <a:off x="1982788" y="3467100"/>
            <a:ext cx="914400" cy="1219200"/>
          </a:xfrm>
          <a:prstGeom prst="rect">
            <a:avLst/>
          </a:prstGeom>
          <a:pattFill prst="zigZag">
            <a:fgClr>
              <a:srgbClr val="FFC1C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55" name="Rectangle 87"/>
          <p:cNvSpPr>
            <a:spLocks noChangeArrowheads="1"/>
          </p:cNvSpPr>
          <p:nvPr/>
        </p:nvSpPr>
        <p:spPr bwMode="auto">
          <a:xfrm>
            <a:off x="2011363" y="3505200"/>
            <a:ext cx="830262" cy="1152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( 7 , 4 )</a:t>
            </a:r>
          </a:p>
          <a:p>
            <a:pPr algn="ctr" eaLnBrk="0" hangingPunct="0"/>
            <a:endParaRPr lang="en-US" sz="1400" b="1">
              <a:solidFill>
                <a:schemeClr val="tx2"/>
              </a:solidFill>
              <a:latin typeface="Arial" charset="0"/>
            </a:endParaRP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( 4 , 3 )</a:t>
            </a:r>
          </a:p>
          <a:p>
            <a:pPr algn="ctr" eaLnBrk="0" hangingPunct="0"/>
            <a:endParaRPr lang="en-US" sz="1400" b="1">
              <a:solidFill>
                <a:schemeClr val="tx2"/>
              </a:solidFill>
              <a:latin typeface="Arial" charset="0"/>
            </a:endParaRP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( 20,5 )</a:t>
            </a:r>
          </a:p>
        </p:txBody>
      </p:sp>
      <p:sp>
        <p:nvSpPr>
          <p:cNvPr id="340056" name="Rectangle 88" descr="Weave"/>
          <p:cNvSpPr>
            <a:spLocks noChangeArrowheads="1"/>
          </p:cNvSpPr>
          <p:nvPr/>
        </p:nvSpPr>
        <p:spPr bwMode="auto">
          <a:xfrm>
            <a:off x="3030538" y="3467100"/>
            <a:ext cx="914400" cy="1219200"/>
          </a:xfrm>
          <a:prstGeom prst="rect">
            <a:avLst/>
          </a:prstGeom>
          <a:pattFill prst="weave">
            <a:fgClr>
              <a:srgbClr val="99CC00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57" name="Rectangle 89"/>
          <p:cNvSpPr>
            <a:spLocks noChangeArrowheads="1"/>
          </p:cNvSpPr>
          <p:nvPr/>
        </p:nvSpPr>
        <p:spPr bwMode="auto">
          <a:xfrm>
            <a:off x="3068638" y="3749675"/>
            <a:ext cx="830262" cy="7270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( 21,5 )</a:t>
            </a:r>
          </a:p>
          <a:p>
            <a:pPr algn="ctr" eaLnBrk="0" hangingPunct="0"/>
            <a:endParaRPr lang="en-US" sz="1400" b="1">
              <a:solidFill>
                <a:schemeClr val="tx2"/>
              </a:solidFill>
              <a:latin typeface="Arial" charset="0"/>
            </a:endParaRP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( 11 ,4 )</a:t>
            </a:r>
          </a:p>
        </p:txBody>
      </p:sp>
      <p:sp>
        <p:nvSpPr>
          <p:cNvPr id="340058" name="Rectangle 90" descr="Large grid"/>
          <p:cNvSpPr>
            <a:spLocks noChangeArrowheads="1"/>
          </p:cNvSpPr>
          <p:nvPr/>
        </p:nvSpPr>
        <p:spPr bwMode="auto">
          <a:xfrm>
            <a:off x="4249738" y="3467100"/>
            <a:ext cx="914400" cy="1219200"/>
          </a:xfrm>
          <a:prstGeom prst="rect">
            <a:avLst/>
          </a:prstGeom>
          <a:pattFill prst="lgGrid">
            <a:fgClr>
              <a:srgbClr val="CC99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59" name="Rectangle 91"/>
          <p:cNvSpPr>
            <a:spLocks noChangeArrowheads="1"/>
          </p:cNvSpPr>
          <p:nvPr/>
        </p:nvSpPr>
        <p:spPr bwMode="auto">
          <a:xfrm>
            <a:off x="4278313" y="3749675"/>
            <a:ext cx="830262" cy="7270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( 6 , 3 )</a:t>
            </a:r>
          </a:p>
          <a:p>
            <a:pPr algn="ctr" eaLnBrk="0" hangingPunct="0"/>
            <a:endParaRPr lang="en-US" sz="1400" b="1">
              <a:solidFill>
                <a:schemeClr val="tx2"/>
              </a:solidFill>
              <a:latin typeface="Arial" charset="0"/>
            </a:endParaRP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( 7 , 3 )</a:t>
            </a:r>
          </a:p>
        </p:txBody>
      </p:sp>
      <p:sp>
        <p:nvSpPr>
          <p:cNvPr id="340060" name="Line 92"/>
          <p:cNvSpPr>
            <a:spLocks noChangeShapeType="1"/>
          </p:cNvSpPr>
          <p:nvPr/>
        </p:nvSpPr>
        <p:spPr bwMode="auto">
          <a:xfrm flipH="1">
            <a:off x="1220788" y="2705100"/>
            <a:ext cx="76200" cy="762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61" name="Line 93"/>
          <p:cNvSpPr>
            <a:spLocks noChangeShapeType="1"/>
          </p:cNvSpPr>
          <p:nvPr/>
        </p:nvSpPr>
        <p:spPr bwMode="auto">
          <a:xfrm>
            <a:off x="2268538" y="2705100"/>
            <a:ext cx="152400" cy="762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62" name="Line 94"/>
          <p:cNvSpPr>
            <a:spLocks noChangeShapeType="1"/>
          </p:cNvSpPr>
          <p:nvPr/>
        </p:nvSpPr>
        <p:spPr bwMode="auto">
          <a:xfrm flipH="1">
            <a:off x="3382963" y="2705100"/>
            <a:ext cx="228600" cy="762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63" name="Line 95"/>
          <p:cNvSpPr>
            <a:spLocks noChangeShapeType="1"/>
          </p:cNvSpPr>
          <p:nvPr/>
        </p:nvSpPr>
        <p:spPr bwMode="auto">
          <a:xfrm>
            <a:off x="4554538" y="2705100"/>
            <a:ext cx="152400" cy="762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64" name="Freeform 96"/>
          <p:cNvSpPr>
            <a:spLocks/>
          </p:cNvSpPr>
          <p:nvPr/>
        </p:nvSpPr>
        <p:spPr bwMode="auto">
          <a:xfrm>
            <a:off x="838200" y="5029200"/>
            <a:ext cx="1190625" cy="1182688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52"/>
              </a:cxn>
              <a:cxn ang="0">
                <a:pos x="285" y="192"/>
              </a:cxn>
              <a:cxn ang="0">
                <a:pos x="149" y="272"/>
              </a:cxn>
              <a:cxn ang="0">
                <a:pos x="101" y="296"/>
              </a:cxn>
              <a:cxn ang="0">
                <a:pos x="61" y="392"/>
              </a:cxn>
              <a:cxn ang="0">
                <a:pos x="53" y="424"/>
              </a:cxn>
              <a:cxn ang="0">
                <a:pos x="29" y="440"/>
              </a:cxn>
              <a:cxn ang="0">
                <a:pos x="77" y="624"/>
              </a:cxn>
              <a:cxn ang="0">
                <a:pos x="141" y="696"/>
              </a:cxn>
              <a:cxn ang="0">
                <a:pos x="221" y="728"/>
              </a:cxn>
              <a:cxn ang="0">
                <a:pos x="269" y="744"/>
              </a:cxn>
              <a:cxn ang="0">
                <a:pos x="509" y="720"/>
              </a:cxn>
              <a:cxn ang="0">
                <a:pos x="557" y="664"/>
              </a:cxn>
              <a:cxn ang="0">
                <a:pos x="589" y="616"/>
              </a:cxn>
              <a:cxn ang="0">
                <a:pos x="605" y="592"/>
              </a:cxn>
              <a:cxn ang="0">
                <a:pos x="653" y="472"/>
              </a:cxn>
              <a:cxn ang="0">
                <a:pos x="685" y="280"/>
              </a:cxn>
              <a:cxn ang="0">
                <a:pos x="653" y="136"/>
              </a:cxn>
              <a:cxn ang="0">
                <a:pos x="645" y="96"/>
              </a:cxn>
              <a:cxn ang="0">
                <a:pos x="565" y="88"/>
              </a:cxn>
              <a:cxn ang="0">
                <a:pos x="557" y="56"/>
              </a:cxn>
              <a:cxn ang="0">
                <a:pos x="517" y="48"/>
              </a:cxn>
              <a:cxn ang="0">
                <a:pos x="493" y="32"/>
              </a:cxn>
              <a:cxn ang="0">
                <a:pos x="421" y="0"/>
              </a:cxn>
            </a:cxnLst>
            <a:rect l="0" t="0" r="r" b="b"/>
            <a:pathLst>
              <a:path w="685" h="745">
                <a:moveTo>
                  <a:pt x="421" y="0"/>
                </a:moveTo>
                <a:cubicBezTo>
                  <a:pt x="364" y="38"/>
                  <a:pt x="350" y="114"/>
                  <a:pt x="293" y="152"/>
                </a:cubicBezTo>
                <a:cubicBezTo>
                  <a:pt x="290" y="165"/>
                  <a:pt x="289" y="179"/>
                  <a:pt x="285" y="192"/>
                </a:cubicBezTo>
                <a:cubicBezTo>
                  <a:pt x="257" y="296"/>
                  <a:pt x="278" y="263"/>
                  <a:pt x="149" y="272"/>
                </a:cubicBezTo>
                <a:cubicBezTo>
                  <a:pt x="133" y="277"/>
                  <a:pt x="112" y="282"/>
                  <a:pt x="101" y="296"/>
                </a:cubicBezTo>
                <a:cubicBezTo>
                  <a:pt x="88" y="313"/>
                  <a:pt x="67" y="375"/>
                  <a:pt x="61" y="392"/>
                </a:cubicBezTo>
                <a:cubicBezTo>
                  <a:pt x="58" y="402"/>
                  <a:pt x="59" y="415"/>
                  <a:pt x="53" y="424"/>
                </a:cubicBezTo>
                <a:cubicBezTo>
                  <a:pt x="48" y="432"/>
                  <a:pt x="37" y="435"/>
                  <a:pt x="29" y="440"/>
                </a:cubicBezTo>
                <a:cubicBezTo>
                  <a:pt x="0" y="528"/>
                  <a:pt x="34" y="564"/>
                  <a:pt x="77" y="624"/>
                </a:cubicBezTo>
                <a:cubicBezTo>
                  <a:pt x="97" y="653"/>
                  <a:pt x="105" y="680"/>
                  <a:pt x="141" y="696"/>
                </a:cubicBezTo>
                <a:cubicBezTo>
                  <a:pt x="167" y="708"/>
                  <a:pt x="194" y="717"/>
                  <a:pt x="221" y="728"/>
                </a:cubicBezTo>
                <a:cubicBezTo>
                  <a:pt x="237" y="734"/>
                  <a:pt x="269" y="744"/>
                  <a:pt x="269" y="744"/>
                </a:cubicBezTo>
                <a:cubicBezTo>
                  <a:pt x="348" y="735"/>
                  <a:pt x="434" y="745"/>
                  <a:pt x="509" y="720"/>
                </a:cubicBezTo>
                <a:cubicBezTo>
                  <a:pt x="519" y="689"/>
                  <a:pt x="525" y="675"/>
                  <a:pt x="557" y="664"/>
                </a:cubicBezTo>
                <a:cubicBezTo>
                  <a:pt x="568" y="648"/>
                  <a:pt x="578" y="632"/>
                  <a:pt x="589" y="616"/>
                </a:cubicBezTo>
                <a:cubicBezTo>
                  <a:pt x="594" y="608"/>
                  <a:pt x="605" y="592"/>
                  <a:pt x="605" y="592"/>
                </a:cubicBezTo>
                <a:cubicBezTo>
                  <a:pt x="616" y="497"/>
                  <a:pt x="611" y="535"/>
                  <a:pt x="653" y="472"/>
                </a:cubicBezTo>
                <a:cubicBezTo>
                  <a:pt x="662" y="310"/>
                  <a:pt x="655" y="369"/>
                  <a:pt x="685" y="280"/>
                </a:cubicBezTo>
                <a:cubicBezTo>
                  <a:pt x="679" y="229"/>
                  <a:pt x="664" y="185"/>
                  <a:pt x="653" y="136"/>
                </a:cubicBezTo>
                <a:cubicBezTo>
                  <a:pt x="650" y="123"/>
                  <a:pt x="657" y="103"/>
                  <a:pt x="645" y="96"/>
                </a:cubicBezTo>
                <a:cubicBezTo>
                  <a:pt x="621" y="83"/>
                  <a:pt x="592" y="91"/>
                  <a:pt x="565" y="88"/>
                </a:cubicBezTo>
                <a:cubicBezTo>
                  <a:pt x="562" y="77"/>
                  <a:pt x="565" y="63"/>
                  <a:pt x="557" y="56"/>
                </a:cubicBezTo>
                <a:cubicBezTo>
                  <a:pt x="547" y="47"/>
                  <a:pt x="530" y="53"/>
                  <a:pt x="517" y="48"/>
                </a:cubicBezTo>
                <a:cubicBezTo>
                  <a:pt x="508" y="45"/>
                  <a:pt x="502" y="35"/>
                  <a:pt x="493" y="32"/>
                </a:cubicBezTo>
                <a:cubicBezTo>
                  <a:pt x="419" y="10"/>
                  <a:pt x="452" y="46"/>
                  <a:pt x="421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65" name="Freeform 97"/>
          <p:cNvSpPr>
            <a:spLocks/>
          </p:cNvSpPr>
          <p:nvPr/>
        </p:nvSpPr>
        <p:spPr bwMode="auto">
          <a:xfrm>
            <a:off x="4343400" y="4953000"/>
            <a:ext cx="608013" cy="1257300"/>
          </a:xfrm>
          <a:custGeom>
            <a:avLst/>
            <a:gdLst/>
            <a:ahLst/>
            <a:cxnLst>
              <a:cxn ang="0">
                <a:pos x="144" y="33"/>
              </a:cxn>
              <a:cxn ang="0">
                <a:pos x="128" y="441"/>
              </a:cxn>
              <a:cxn ang="0">
                <a:pos x="104" y="465"/>
              </a:cxn>
              <a:cxn ang="0">
                <a:pos x="48" y="601"/>
              </a:cxn>
              <a:cxn ang="0">
                <a:pos x="16" y="649"/>
              </a:cxn>
              <a:cxn ang="0">
                <a:pos x="0" y="673"/>
              </a:cxn>
              <a:cxn ang="0">
                <a:pos x="176" y="761"/>
              </a:cxn>
              <a:cxn ang="0">
                <a:pos x="224" y="649"/>
              </a:cxn>
              <a:cxn ang="0">
                <a:pos x="280" y="577"/>
              </a:cxn>
              <a:cxn ang="0">
                <a:pos x="352" y="465"/>
              </a:cxn>
              <a:cxn ang="0">
                <a:pos x="352" y="273"/>
              </a:cxn>
              <a:cxn ang="0">
                <a:pos x="264" y="265"/>
              </a:cxn>
              <a:cxn ang="0">
                <a:pos x="240" y="137"/>
              </a:cxn>
              <a:cxn ang="0">
                <a:pos x="192" y="129"/>
              </a:cxn>
              <a:cxn ang="0">
                <a:pos x="184" y="57"/>
              </a:cxn>
              <a:cxn ang="0">
                <a:pos x="144" y="33"/>
              </a:cxn>
            </a:cxnLst>
            <a:rect l="0" t="0" r="r" b="b"/>
            <a:pathLst>
              <a:path w="383" h="761">
                <a:moveTo>
                  <a:pt x="144" y="33"/>
                </a:moveTo>
                <a:cubicBezTo>
                  <a:pt x="141" y="169"/>
                  <a:pt x="203" y="328"/>
                  <a:pt x="128" y="441"/>
                </a:cubicBezTo>
                <a:cubicBezTo>
                  <a:pt x="122" y="450"/>
                  <a:pt x="111" y="456"/>
                  <a:pt x="104" y="465"/>
                </a:cubicBezTo>
                <a:cubicBezTo>
                  <a:pt x="76" y="504"/>
                  <a:pt x="71" y="559"/>
                  <a:pt x="48" y="601"/>
                </a:cubicBezTo>
                <a:cubicBezTo>
                  <a:pt x="39" y="618"/>
                  <a:pt x="27" y="633"/>
                  <a:pt x="16" y="649"/>
                </a:cubicBezTo>
                <a:cubicBezTo>
                  <a:pt x="11" y="657"/>
                  <a:pt x="0" y="673"/>
                  <a:pt x="0" y="673"/>
                </a:cubicBezTo>
                <a:cubicBezTo>
                  <a:pt x="47" y="744"/>
                  <a:pt x="93" y="752"/>
                  <a:pt x="176" y="761"/>
                </a:cubicBezTo>
                <a:cubicBezTo>
                  <a:pt x="199" y="726"/>
                  <a:pt x="201" y="684"/>
                  <a:pt x="224" y="649"/>
                </a:cubicBezTo>
                <a:cubicBezTo>
                  <a:pt x="252" y="608"/>
                  <a:pt x="259" y="641"/>
                  <a:pt x="280" y="577"/>
                </a:cubicBezTo>
                <a:cubicBezTo>
                  <a:pt x="294" y="535"/>
                  <a:pt x="314" y="490"/>
                  <a:pt x="352" y="465"/>
                </a:cubicBezTo>
                <a:cubicBezTo>
                  <a:pt x="364" y="406"/>
                  <a:pt x="383" y="325"/>
                  <a:pt x="352" y="273"/>
                </a:cubicBezTo>
                <a:cubicBezTo>
                  <a:pt x="337" y="248"/>
                  <a:pt x="293" y="268"/>
                  <a:pt x="264" y="265"/>
                </a:cubicBezTo>
                <a:cubicBezTo>
                  <a:pt x="263" y="259"/>
                  <a:pt x="259" y="153"/>
                  <a:pt x="240" y="137"/>
                </a:cubicBezTo>
                <a:cubicBezTo>
                  <a:pt x="228" y="126"/>
                  <a:pt x="208" y="132"/>
                  <a:pt x="192" y="129"/>
                </a:cubicBezTo>
                <a:cubicBezTo>
                  <a:pt x="189" y="105"/>
                  <a:pt x="190" y="80"/>
                  <a:pt x="184" y="57"/>
                </a:cubicBezTo>
                <a:cubicBezTo>
                  <a:pt x="183" y="54"/>
                  <a:pt x="144" y="0"/>
                  <a:pt x="144" y="33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69" name="Rectangle 101"/>
          <p:cNvSpPr>
            <a:spLocks noChangeArrowheads="1"/>
          </p:cNvSpPr>
          <p:nvPr/>
        </p:nvSpPr>
        <p:spPr bwMode="auto">
          <a:xfrm>
            <a:off x="5724525" y="4267200"/>
            <a:ext cx="3114675" cy="301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( 0 , 2 ) ≤ ( 7 , 4 ) ≤</a:t>
            </a:r>
            <a:r>
              <a:rPr lang="en-US" sz="1400">
                <a:latin typeface="Arial" charset="0"/>
              </a:rPr>
              <a:t> </a:t>
            </a:r>
            <a:r>
              <a:rPr lang="en-US" sz="1400" b="1">
                <a:solidFill>
                  <a:schemeClr val="tx2"/>
                </a:solidFill>
                <a:latin typeface="Arial" charset="0"/>
              </a:rPr>
              <a:t>( 7 , 4 ) ≤</a:t>
            </a:r>
            <a:r>
              <a:rPr lang="en-US" sz="1400">
                <a:latin typeface="Arial" charset="0"/>
              </a:rPr>
              <a:t> </a:t>
            </a:r>
            <a:r>
              <a:rPr lang="en-US" sz="1400" b="1">
                <a:solidFill>
                  <a:schemeClr val="tx2"/>
                </a:solidFill>
                <a:latin typeface="Arial" charset="0"/>
              </a:rPr>
              <a:t>( 6 , 3 )</a:t>
            </a:r>
            <a:endParaRPr lang="en-US" sz="1400">
              <a:latin typeface="Arial" charset="0"/>
            </a:endParaRPr>
          </a:p>
        </p:txBody>
      </p:sp>
      <p:sp>
        <p:nvSpPr>
          <p:cNvPr id="340070" name="Rectangle 102"/>
          <p:cNvSpPr>
            <a:spLocks noChangeArrowheads="1"/>
          </p:cNvSpPr>
          <p:nvPr/>
        </p:nvSpPr>
        <p:spPr bwMode="auto">
          <a:xfrm>
            <a:off x="5724525" y="4610100"/>
            <a:ext cx="3114675" cy="301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( 2 , 3 ) ≤ ( 7 , 4 ) ≤</a:t>
            </a:r>
            <a:r>
              <a:rPr lang="en-US" sz="1400">
                <a:latin typeface="Arial" charset="0"/>
              </a:rPr>
              <a:t> </a:t>
            </a:r>
            <a:r>
              <a:rPr lang="en-US" sz="1400" b="1">
                <a:solidFill>
                  <a:schemeClr val="tx2"/>
                </a:solidFill>
                <a:latin typeface="Arial" charset="0"/>
              </a:rPr>
              <a:t>( 4 , 3 ) ≤</a:t>
            </a:r>
            <a:r>
              <a:rPr lang="en-US" sz="1400">
                <a:latin typeface="Arial" charset="0"/>
              </a:rPr>
              <a:t> </a:t>
            </a:r>
            <a:r>
              <a:rPr lang="en-US" sz="1400" b="1">
                <a:solidFill>
                  <a:schemeClr val="tx2"/>
                </a:solidFill>
                <a:latin typeface="Arial" charset="0"/>
              </a:rPr>
              <a:t>( 6 , 3 )</a:t>
            </a:r>
            <a:endParaRPr lang="en-US" sz="1400">
              <a:latin typeface="Arial" charset="0"/>
            </a:endParaRPr>
          </a:p>
        </p:txBody>
      </p:sp>
      <p:sp>
        <p:nvSpPr>
          <p:cNvPr id="340071" name="Rectangle 103"/>
          <p:cNvSpPr>
            <a:spLocks noChangeArrowheads="1"/>
          </p:cNvSpPr>
          <p:nvPr/>
        </p:nvSpPr>
        <p:spPr bwMode="auto">
          <a:xfrm>
            <a:off x="5715000" y="4953000"/>
            <a:ext cx="3114675" cy="301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( 6 , 4 ) ≤ ( 7 , 4 ) ≤</a:t>
            </a:r>
            <a:r>
              <a:rPr lang="en-US" sz="1400">
                <a:latin typeface="Arial" charset="0"/>
              </a:rPr>
              <a:t> </a:t>
            </a:r>
            <a:r>
              <a:rPr lang="en-US" sz="1400" b="1">
                <a:solidFill>
                  <a:schemeClr val="tx2"/>
                </a:solidFill>
                <a:latin typeface="Arial" charset="0"/>
              </a:rPr>
              <a:t>( 20 , 5 ) ≤</a:t>
            </a:r>
            <a:r>
              <a:rPr lang="en-US" sz="1400">
                <a:latin typeface="Arial" charset="0"/>
              </a:rPr>
              <a:t> </a:t>
            </a:r>
            <a:r>
              <a:rPr lang="en-US" sz="1400" b="1">
                <a:solidFill>
                  <a:schemeClr val="tx2"/>
                </a:solidFill>
                <a:latin typeface="Arial" charset="0"/>
              </a:rPr>
              <a:t>( 6 , 3 )</a:t>
            </a:r>
            <a:endParaRPr lang="en-US" sz="1400">
              <a:latin typeface="Arial" charset="0"/>
            </a:endParaRPr>
          </a:p>
        </p:txBody>
      </p:sp>
      <p:sp>
        <p:nvSpPr>
          <p:cNvPr id="340072" name="Rectangle 104"/>
          <p:cNvSpPr>
            <a:spLocks noChangeArrowheads="1"/>
          </p:cNvSpPr>
          <p:nvPr/>
        </p:nvSpPr>
        <p:spPr bwMode="auto">
          <a:xfrm>
            <a:off x="5486400" y="5638800"/>
            <a:ext cx="3505200" cy="6985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Exact representations stored in a different location</a:t>
            </a:r>
            <a:endParaRPr lang="en-US" sz="2000">
              <a:latin typeface="Book Antiqua" pitchFamily="18" charset="0"/>
            </a:endParaRPr>
          </a:p>
        </p:txBody>
      </p:sp>
      <p:sp>
        <p:nvSpPr>
          <p:cNvPr id="340073" name="Rectangle 105"/>
          <p:cNvSpPr>
            <a:spLocks noChangeArrowheads="1"/>
          </p:cNvSpPr>
          <p:nvPr/>
        </p:nvSpPr>
        <p:spPr bwMode="auto">
          <a:xfrm>
            <a:off x="685800" y="4876800"/>
            <a:ext cx="4572000" cy="1447800"/>
          </a:xfrm>
          <a:prstGeom prst="rect">
            <a:avLst/>
          </a:prstGeom>
          <a:noFill/>
          <a:ln w="12700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74" name="Line 106"/>
          <p:cNvSpPr>
            <a:spLocks noChangeShapeType="1"/>
          </p:cNvSpPr>
          <p:nvPr/>
        </p:nvSpPr>
        <p:spPr bwMode="auto">
          <a:xfrm flipH="1" flipV="1">
            <a:off x="5257800" y="5943600"/>
            <a:ext cx="533400" cy="15240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75" name="Oval 107"/>
          <p:cNvSpPr>
            <a:spLocks noChangeArrowheads="1"/>
          </p:cNvSpPr>
          <p:nvPr/>
        </p:nvSpPr>
        <p:spPr bwMode="auto">
          <a:xfrm>
            <a:off x="2743200" y="5638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76" name="Oval 108"/>
          <p:cNvSpPr>
            <a:spLocks noChangeArrowheads="1"/>
          </p:cNvSpPr>
          <p:nvPr/>
        </p:nvSpPr>
        <p:spPr bwMode="auto">
          <a:xfrm>
            <a:off x="3048000" y="5638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77" name="Oval 109"/>
          <p:cNvSpPr>
            <a:spLocks noChangeArrowheads="1"/>
          </p:cNvSpPr>
          <p:nvPr/>
        </p:nvSpPr>
        <p:spPr bwMode="auto">
          <a:xfrm>
            <a:off x="3352800" y="5638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78" name="Freeform 110"/>
          <p:cNvSpPr>
            <a:spLocks/>
          </p:cNvSpPr>
          <p:nvPr/>
        </p:nvSpPr>
        <p:spPr bwMode="auto">
          <a:xfrm>
            <a:off x="609600" y="3657600"/>
            <a:ext cx="304800" cy="19050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0"/>
              </a:cxn>
              <a:cxn ang="0">
                <a:pos x="0" y="1200"/>
              </a:cxn>
              <a:cxn ang="0">
                <a:pos x="192" y="1200"/>
              </a:cxn>
            </a:cxnLst>
            <a:rect l="0" t="0" r="r" b="b"/>
            <a:pathLst>
              <a:path w="192" h="1200">
                <a:moveTo>
                  <a:pt x="144" y="0"/>
                </a:moveTo>
                <a:lnTo>
                  <a:pt x="0" y="0"/>
                </a:lnTo>
                <a:lnTo>
                  <a:pt x="0" y="1200"/>
                </a:lnTo>
                <a:lnTo>
                  <a:pt x="192" y="120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79" name="Freeform 111"/>
          <p:cNvSpPr>
            <a:spLocks/>
          </p:cNvSpPr>
          <p:nvPr/>
        </p:nvSpPr>
        <p:spPr bwMode="auto">
          <a:xfrm>
            <a:off x="4953000" y="3657600"/>
            <a:ext cx="381000" cy="18288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240" y="0"/>
              </a:cxn>
              <a:cxn ang="0">
                <a:pos x="240" y="1152"/>
              </a:cxn>
              <a:cxn ang="0">
                <a:pos x="0" y="1152"/>
              </a:cxn>
            </a:cxnLst>
            <a:rect l="0" t="0" r="r" b="b"/>
            <a:pathLst>
              <a:path w="240" h="1152">
                <a:moveTo>
                  <a:pt x="48" y="0"/>
                </a:moveTo>
                <a:lnTo>
                  <a:pt x="240" y="0"/>
                </a:lnTo>
                <a:lnTo>
                  <a:pt x="240" y="1152"/>
                </a:lnTo>
                <a:lnTo>
                  <a:pt x="0" y="1152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Mapping to a B</a:t>
            </a:r>
            <a:r>
              <a:rPr lang="en-US" baseline="30000"/>
              <a:t>+</a:t>
            </a:r>
            <a:r>
              <a:rPr lang="en-US"/>
              <a:t>-Tree  -  Window Query</a:t>
            </a:r>
            <a:endParaRPr lang="bg-BG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0075" y="1133475"/>
            <a:ext cx="8458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</a:t>
            </a:r>
            <a:r>
              <a:rPr lang="bg-BG" sz="2800"/>
              <a:t>Window Query </a:t>
            </a:r>
            <a:r>
              <a:rPr lang="bg-BG" sz="2800">
                <a:sym typeface="Symbol" pitchFamily="18" charset="2"/>
              </a:rPr>
              <a:t></a:t>
            </a:r>
            <a:r>
              <a:rPr lang="en-US" sz="2800">
                <a:sym typeface="Symbol" pitchFamily="18" charset="2"/>
              </a:rPr>
              <a:t> </a:t>
            </a:r>
            <a:r>
              <a:rPr lang="bg-BG" sz="2800"/>
              <a:t>Range Query in the B</a:t>
            </a:r>
            <a:r>
              <a:rPr lang="bg-BG" sz="2800" baseline="30000"/>
              <a:t>+</a:t>
            </a:r>
            <a:r>
              <a:rPr lang="bg-BG" sz="2800"/>
              <a:t>-tree</a:t>
            </a:r>
          </a:p>
          <a:p>
            <a:pPr marL="749300" lvl="1" indent="-177800"/>
            <a:r>
              <a:rPr lang="en-US" sz="2400"/>
              <a:t> </a:t>
            </a:r>
            <a:r>
              <a:rPr lang="bg-BG" sz="2400"/>
              <a:t>find all entries (Z-Values) in the range [</a:t>
            </a:r>
            <a:r>
              <a:rPr lang="bg-BG" sz="2400" i="1"/>
              <a:t>l</a:t>
            </a:r>
            <a:r>
              <a:rPr lang="bg-BG" sz="2400"/>
              <a:t>, </a:t>
            </a:r>
            <a:r>
              <a:rPr lang="bg-BG" sz="2400" i="1"/>
              <a:t>u</a:t>
            </a:r>
            <a:r>
              <a:rPr lang="bg-BG" sz="2400"/>
              <a:t>] where</a:t>
            </a:r>
          </a:p>
          <a:p>
            <a:pPr marL="1790700" lvl="2" indent="-457200"/>
            <a:r>
              <a:rPr lang="bg-BG" sz="2000" i="1"/>
              <a:t>l </a:t>
            </a:r>
            <a:r>
              <a:rPr lang="bg-BG" sz="2000"/>
              <a:t>= smallest Z-Value of the window (bottom left corner)</a:t>
            </a:r>
          </a:p>
          <a:p>
            <a:pPr marL="1790700" lvl="2" indent="-457200"/>
            <a:r>
              <a:rPr lang="bg-BG" sz="2000" i="1"/>
              <a:t>u </a:t>
            </a:r>
            <a:r>
              <a:rPr lang="bg-BG" sz="2000"/>
              <a:t>= largest Z-Value of the window (top right corner)</a:t>
            </a:r>
          </a:p>
          <a:p>
            <a:pPr marL="1790700" lvl="2" indent="-457200"/>
            <a:r>
              <a:rPr lang="bg-BG" sz="2000" i="1"/>
              <a:t>l </a:t>
            </a:r>
            <a:r>
              <a:rPr lang="bg-BG" sz="2000"/>
              <a:t>and </a:t>
            </a:r>
            <a:r>
              <a:rPr lang="bg-BG" sz="2000" i="1"/>
              <a:t>u </a:t>
            </a:r>
            <a:r>
              <a:rPr lang="bg-BG" sz="2000"/>
              <a:t>are computed with respect to the maximum</a:t>
            </a:r>
            <a:r>
              <a:rPr lang="en-US" sz="2000"/>
              <a:t> </a:t>
            </a:r>
            <a:r>
              <a:rPr lang="bg-BG" sz="2000"/>
              <a:t>resolution/length of the Z-values in the tree (here:</a:t>
            </a:r>
            <a:r>
              <a:rPr lang="en-US" sz="2000"/>
              <a:t> </a:t>
            </a:r>
            <a:r>
              <a:rPr lang="bg-BG" sz="2000"/>
              <a:t>6)</a:t>
            </a:r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6032500" y="3629025"/>
            <a:ext cx="2376488" cy="23764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8" name="Rectangle 6" descr="Dark upward diagonal"/>
          <p:cNvSpPr>
            <a:spLocks noChangeArrowheads="1"/>
          </p:cNvSpPr>
          <p:nvPr/>
        </p:nvSpPr>
        <p:spPr bwMode="auto">
          <a:xfrm>
            <a:off x="6032500" y="4822825"/>
            <a:ext cx="1189038" cy="1189038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9" name="Rectangle 7" descr="Dark upward diagonal"/>
          <p:cNvSpPr>
            <a:spLocks noChangeArrowheads="1"/>
          </p:cNvSpPr>
          <p:nvPr/>
        </p:nvSpPr>
        <p:spPr bwMode="auto">
          <a:xfrm>
            <a:off x="6629400" y="4238625"/>
            <a:ext cx="593725" cy="593725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0" name="Freeform 8"/>
          <p:cNvSpPr>
            <a:spLocks/>
          </p:cNvSpPr>
          <p:nvPr/>
        </p:nvSpPr>
        <p:spPr bwMode="auto">
          <a:xfrm>
            <a:off x="6019800" y="4821238"/>
            <a:ext cx="1190625" cy="1182687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52"/>
              </a:cxn>
              <a:cxn ang="0">
                <a:pos x="285" y="192"/>
              </a:cxn>
              <a:cxn ang="0">
                <a:pos x="149" y="272"/>
              </a:cxn>
              <a:cxn ang="0">
                <a:pos x="101" y="296"/>
              </a:cxn>
              <a:cxn ang="0">
                <a:pos x="61" y="392"/>
              </a:cxn>
              <a:cxn ang="0">
                <a:pos x="53" y="424"/>
              </a:cxn>
              <a:cxn ang="0">
                <a:pos x="29" y="440"/>
              </a:cxn>
              <a:cxn ang="0">
                <a:pos x="77" y="624"/>
              </a:cxn>
              <a:cxn ang="0">
                <a:pos x="141" y="696"/>
              </a:cxn>
              <a:cxn ang="0">
                <a:pos x="221" y="728"/>
              </a:cxn>
              <a:cxn ang="0">
                <a:pos x="269" y="744"/>
              </a:cxn>
              <a:cxn ang="0">
                <a:pos x="509" y="720"/>
              </a:cxn>
              <a:cxn ang="0">
                <a:pos x="557" y="664"/>
              </a:cxn>
              <a:cxn ang="0">
                <a:pos x="589" y="616"/>
              </a:cxn>
              <a:cxn ang="0">
                <a:pos x="605" y="592"/>
              </a:cxn>
              <a:cxn ang="0">
                <a:pos x="653" y="472"/>
              </a:cxn>
              <a:cxn ang="0">
                <a:pos x="685" y="280"/>
              </a:cxn>
              <a:cxn ang="0">
                <a:pos x="653" y="136"/>
              </a:cxn>
              <a:cxn ang="0">
                <a:pos x="645" y="96"/>
              </a:cxn>
              <a:cxn ang="0">
                <a:pos x="565" y="88"/>
              </a:cxn>
              <a:cxn ang="0">
                <a:pos x="557" y="56"/>
              </a:cxn>
              <a:cxn ang="0">
                <a:pos x="517" y="48"/>
              </a:cxn>
              <a:cxn ang="0">
                <a:pos x="493" y="32"/>
              </a:cxn>
              <a:cxn ang="0">
                <a:pos x="421" y="0"/>
              </a:cxn>
            </a:cxnLst>
            <a:rect l="0" t="0" r="r" b="b"/>
            <a:pathLst>
              <a:path w="685" h="745">
                <a:moveTo>
                  <a:pt x="421" y="0"/>
                </a:moveTo>
                <a:cubicBezTo>
                  <a:pt x="364" y="38"/>
                  <a:pt x="350" y="114"/>
                  <a:pt x="293" y="152"/>
                </a:cubicBezTo>
                <a:cubicBezTo>
                  <a:pt x="290" y="165"/>
                  <a:pt x="289" y="179"/>
                  <a:pt x="285" y="192"/>
                </a:cubicBezTo>
                <a:cubicBezTo>
                  <a:pt x="257" y="296"/>
                  <a:pt x="278" y="263"/>
                  <a:pt x="149" y="272"/>
                </a:cubicBezTo>
                <a:cubicBezTo>
                  <a:pt x="133" y="277"/>
                  <a:pt x="112" y="282"/>
                  <a:pt x="101" y="296"/>
                </a:cubicBezTo>
                <a:cubicBezTo>
                  <a:pt x="88" y="313"/>
                  <a:pt x="67" y="375"/>
                  <a:pt x="61" y="392"/>
                </a:cubicBezTo>
                <a:cubicBezTo>
                  <a:pt x="58" y="402"/>
                  <a:pt x="59" y="415"/>
                  <a:pt x="53" y="424"/>
                </a:cubicBezTo>
                <a:cubicBezTo>
                  <a:pt x="48" y="432"/>
                  <a:pt x="37" y="435"/>
                  <a:pt x="29" y="440"/>
                </a:cubicBezTo>
                <a:cubicBezTo>
                  <a:pt x="0" y="528"/>
                  <a:pt x="34" y="564"/>
                  <a:pt x="77" y="624"/>
                </a:cubicBezTo>
                <a:cubicBezTo>
                  <a:pt x="97" y="653"/>
                  <a:pt x="105" y="680"/>
                  <a:pt x="141" y="696"/>
                </a:cubicBezTo>
                <a:cubicBezTo>
                  <a:pt x="167" y="708"/>
                  <a:pt x="194" y="717"/>
                  <a:pt x="221" y="728"/>
                </a:cubicBezTo>
                <a:cubicBezTo>
                  <a:pt x="237" y="734"/>
                  <a:pt x="269" y="744"/>
                  <a:pt x="269" y="744"/>
                </a:cubicBezTo>
                <a:cubicBezTo>
                  <a:pt x="348" y="735"/>
                  <a:pt x="434" y="745"/>
                  <a:pt x="509" y="720"/>
                </a:cubicBezTo>
                <a:cubicBezTo>
                  <a:pt x="519" y="689"/>
                  <a:pt x="525" y="675"/>
                  <a:pt x="557" y="664"/>
                </a:cubicBezTo>
                <a:cubicBezTo>
                  <a:pt x="568" y="648"/>
                  <a:pt x="578" y="632"/>
                  <a:pt x="589" y="616"/>
                </a:cubicBezTo>
                <a:cubicBezTo>
                  <a:pt x="594" y="608"/>
                  <a:pt x="605" y="592"/>
                  <a:pt x="605" y="592"/>
                </a:cubicBezTo>
                <a:cubicBezTo>
                  <a:pt x="616" y="497"/>
                  <a:pt x="611" y="535"/>
                  <a:pt x="653" y="472"/>
                </a:cubicBezTo>
                <a:cubicBezTo>
                  <a:pt x="662" y="310"/>
                  <a:pt x="655" y="369"/>
                  <a:pt x="685" y="280"/>
                </a:cubicBezTo>
                <a:cubicBezTo>
                  <a:pt x="679" y="229"/>
                  <a:pt x="664" y="185"/>
                  <a:pt x="653" y="136"/>
                </a:cubicBezTo>
                <a:cubicBezTo>
                  <a:pt x="650" y="123"/>
                  <a:pt x="657" y="103"/>
                  <a:pt x="645" y="96"/>
                </a:cubicBezTo>
                <a:cubicBezTo>
                  <a:pt x="621" y="83"/>
                  <a:pt x="592" y="91"/>
                  <a:pt x="565" y="88"/>
                </a:cubicBezTo>
                <a:cubicBezTo>
                  <a:pt x="562" y="77"/>
                  <a:pt x="565" y="63"/>
                  <a:pt x="557" y="56"/>
                </a:cubicBezTo>
                <a:cubicBezTo>
                  <a:pt x="547" y="47"/>
                  <a:pt x="530" y="53"/>
                  <a:pt x="517" y="48"/>
                </a:cubicBezTo>
                <a:cubicBezTo>
                  <a:pt x="508" y="45"/>
                  <a:pt x="502" y="35"/>
                  <a:pt x="493" y="32"/>
                </a:cubicBezTo>
                <a:cubicBezTo>
                  <a:pt x="419" y="10"/>
                  <a:pt x="452" y="46"/>
                  <a:pt x="42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01" name="Rectangle 9" descr="Dark upward diagonal"/>
          <p:cNvSpPr>
            <a:spLocks noChangeArrowheads="1"/>
          </p:cNvSpPr>
          <p:nvPr/>
        </p:nvSpPr>
        <p:spPr bwMode="auto">
          <a:xfrm>
            <a:off x="6032500" y="3629025"/>
            <a:ext cx="593725" cy="1203325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2" name="Rectangle 10" descr="Wave"/>
          <p:cNvSpPr>
            <a:spLocks noChangeArrowheads="1"/>
          </p:cNvSpPr>
          <p:nvPr/>
        </p:nvSpPr>
        <p:spPr bwMode="auto">
          <a:xfrm>
            <a:off x="6629400" y="3641725"/>
            <a:ext cx="593725" cy="593725"/>
          </a:xfrm>
          <a:prstGeom prst="rect">
            <a:avLst/>
          </a:prstGeom>
          <a:pattFill prst="wave">
            <a:fgClr>
              <a:srgbClr val="FFC1C1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3" name="Rectangle 11" descr="Wave"/>
          <p:cNvSpPr>
            <a:spLocks noChangeArrowheads="1"/>
          </p:cNvSpPr>
          <p:nvPr/>
        </p:nvSpPr>
        <p:spPr bwMode="auto">
          <a:xfrm>
            <a:off x="7226300" y="4835525"/>
            <a:ext cx="593725" cy="1165225"/>
          </a:xfrm>
          <a:prstGeom prst="rect">
            <a:avLst/>
          </a:prstGeom>
          <a:pattFill prst="wave">
            <a:fgClr>
              <a:srgbClr val="FFC1C1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4" name="Rectangle 12" descr="Large grid"/>
          <p:cNvSpPr>
            <a:spLocks noChangeArrowheads="1"/>
          </p:cNvSpPr>
          <p:nvPr/>
        </p:nvSpPr>
        <p:spPr bwMode="auto">
          <a:xfrm>
            <a:off x="7229475" y="3629025"/>
            <a:ext cx="593725" cy="1219200"/>
          </a:xfrm>
          <a:prstGeom prst="rect">
            <a:avLst/>
          </a:prstGeom>
          <a:pattFill prst="lgGrid">
            <a:fgClr>
              <a:srgbClr val="CC99FF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5" name="Rectangle 13" descr="Large grid"/>
          <p:cNvSpPr>
            <a:spLocks noChangeArrowheads="1"/>
          </p:cNvSpPr>
          <p:nvPr/>
        </p:nvSpPr>
        <p:spPr bwMode="auto">
          <a:xfrm>
            <a:off x="7823200" y="3629025"/>
            <a:ext cx="593725" cy="1219200"/>
          </a:xfrm>
          <a:prstGeom prst="rect">
            <a:avLst/>
          </a:prstGeom>
          <a:pattFill prst="lgGrid">
            <a:fgClr>
              <a:srgbClr val="CC99FF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6" name="Rectangle 14" descr="Weave"/>
          <p:cNvSpPr>
            <a:spLocks noChangeArrowheads="1"/>
          </p:cNvSpPr>
          <p:nvPr/>
        </p:nvSpPr>
        <p:spPr bwMode="auto">
          <a:xfrm>
            <a:off x="7823200" y="4851400"/>
            <a:ext cx="593725" cy="593725"/>
          </a:xfrm>
          <a:prstGeom prst="rect">
            <a:avLst/>
          </a:prstGeom>
          <a:pattFill prst="weave">
            <a:fgClr>
              <a:srgbClr val="99CC00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7" name="Rectangle 15" descr="Wave"/>
          <p:cNvSpPr>
            <a:spLocks noChangeArrowheads="1"/>
          </p:cNvSpPr>
          <p:nvPr/>
        </p:nvSpPr>
        <p:spPr bwMode="auto">
          <a:xfrm>
            <a:off x="7826375" y="5448300"/>
            <a:ext cx="301625" cy="558800"/>
          </a:xfrm>
          <a:prstGeom prst="rect">
            <a:avLst/>
          </a:prstGeom>
          <a:pattFill prst="wave">
            <a:fgClr>
              <a:srgbClr val="FFC1C1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8" name="Rectangle 16" descr="Weave"/>
          <p:cNvSpPr>
            <a:spLocks noChangeArrowheads="1"/>
          </p:cNvSpPr>
          <p:nvPr/>
        </p:nvSpPr>
        <p:spPr bwMode="auto">
          <a:xfrm>
            <a:off x="8118475" y="5445125"/>
            <a:ext cx="301625" cy="558800"/>
          </a:xfrm>
          <a:prstGeom prst="rect">
            <a:avLst/>
          </a:prstGeom>
          <a:pattFill prst="weave">
            <a:fgClr>
              <a:srgbClr val="99CC00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9" name="Freeform 17"/>
          <p:cNvSpPr>
            <a:spLocks/>
          </p:cNvSpPr>
          <p:nvPr/>
        </p:nvSpPr>
        <p:spPr bwMode="auto">
          <a:xfrm>
            <a:off x="6051550" y="3638550"/>
            <a:ext cx="585788" cy="1190625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80" y="96"/>
              </a:cxn>
              <a:cxn ang="0">
                <a:pos x="32" y="224"/>
              </a:cxn>
              <a:cxn ang="0">
                <a:pos x="16" y="248"/>
              </a:cxn>
              <a:cxn ang="0">
                <a:pos x="0" y="296"/>
              </a:cxn>
              <a:cxn ang="0">
                <a:pos x="8" y="456"/>
              </a:cxn>
              <a:cxn ang="0">
                <a:pos x="152" y="728"/>
              </a:cxn>
              <a:cxn ang="0">
                <a:pos x="232" y="736"/>
              </a:cxn>
              <a:cxn ang="0">
                <a:pos x="328" y="640"/>
              </a:cxn>
              <a:cxn ang="0">
                <a:pos x="336" y="504"/>
              </a:cxn>
              <a:cxn ang="0">
                <a:pos x="352" y="456"/>
              </a:cxn>
              <a:cxn ang="0">
                <a:pos x="336" y="280"/>
              </a:cxn>
              <a:cxn ang="0">
                <a:pos x="288" y="240"/>
              </a:cxn>
              <a:cxn ang="0">
                <a:pos x="240" y="224"/>
              </a:cxn>
              <a:cxn ang="0">
                <a:pos x="232" y="112"/>
              </a:cxn>
              <a:cxn ang="0">
                <a:pos x="224" y="56"/>
              </a:cxn>
              <a:cxn ang="0">
                <a:pos x="184" y="48"/>
              </a:cxn>
              <a:cxn ang="0">
                <a:pos x="160" y="0"/>
              </a:cxn>
            </a:cxnLst>
            <a:rect l="0" t="0" r="r" b="b"/>
            <a:pathLst>
              <a:path w="369" h="750">
                <a:moveTo>
                  <a:pt x="160" y="0"/>
                </a:moveTo>
                <a:cubicBezTo>
                  <a:pt x="144" y="49"/>
                  <a:pt x="130" y="79"/>
                  <a:pt x="80" y="96"/>
                </a:cubicBezTo>
                <a:cubicBezTo>
                  <a:pt x="54" y="135"/>
                  <a:pt x="57" y="186"/>
                  <a:pt x="32" y="224"/>
                </a:cubicBezTo>
                <a:cubicBezTo>
                  <a:pt x="27" y="232"/>
                  <a:pt x="20" y="239"/>
                  <a:pt x="16" y="248"/>
                </a:cubicBezTo>
                <a:cubicBezTo>
                  <a:pt x="9" y="263"/>
                  <a:pt x="0" y="296"/>
                  <a:pt x="0" y="296"/>
                </a:cubicBezTo>
                <a:cubicBezTo>
                  <a:pt x="3" y="349"/>
                  <a:pt x="4" y="403"/>
                  <a:pt x="8" y="456"/>
                </a:cubicBezTo>
                <a:cubicBezTo>
                  <a:pt x="18" y="590"/>
                  <a:pt x="83" y="625"/>
                  <a:pt x="152" y="728"/>
                </a:cubicBezTo>
                <a:cubicBezTo>
                  <a:pt x="167" y="750"/>
                  <a:pt x="205" y="733"/>
                  <a:pt x="232" y="736"/>
                </a:cubicBezTo>
                <a:cubicBezTo>
                  <a:pt x="297" y="723"/>
                  <a:pt x="308" y="701"/>
                  <a:pt x="328" y="640"/>
                </a:cubicBezTo>
                <a:cubicBezTo>
                  <a:pt x="331" y="595"/>
                  <a:pt x="330" y="549"/>
                  <a:pt x="336" y="504"/>
                </a:cubicBezTo>
                <a:cubicBezTo>
                  <a:pt x="338" y="487"/>
                  <a:pt x="352" y="456"/>
                  <a:pt x="352" y="456"/>
                </a:cubicBezTo>
                <a:cubicBezTo>
                  <a:pt x="349" y="397"/>
                  <a:pt x="369" y="329"/>
                  <a:pt x="336" y="280"/>
                </a:cubicBezTo>
                <a:cubicBezTo>
                  <a:pt x="328" y="268"/>
                  <a:pt x="302" y="246"/>
                  <a:pt x="288" y="240"/>
                </a:cubicBezTo>
                <a:cubicBezTo>
                  <a:pt x="273" y="233"/>
                  <a:pt x="240" y="224"/>
                  <a:pt x="240" y="224"/>
                </a:cubicBezTo>
                <a:cubicBezTo>
                  <a:pt x="237" y="187"/>
                  <a:pt x="236" y="149"/>
                  <a:pt x="232" y="112"/>
                </a:cubicBezTo>
                <a:cubicBezTo>
                  <a:pt x="230" y="93"/>
                  <a:pt x="235" y="71"/>
                  <a:pt x="224" y="56"/>
                </a:cubicBezTo>
                <a:cubicBezTo>
                  <a:pt x="216" y="45"/>
                  <a:pt x="197" y="51"/>
                  <a:pt x="184" y="48"/>
                </a:cubicBezTo>
                <a:cubicBezTo>
                  <a:pt x="151" y="26"/>
                  <a:pt x="160" y="42"/>
                  <a:pt x="1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10" name="Freeform 18"/>
          <p:cNvSpPr>
            <a:spLocks/>
          </p:cNvSpPr>
          <p:nvPr/>
        </p:nvSpPr>
        <p:spPr bwMode="auto">
          <a:xfrm>
            <a:off x="7251700" y="4819650"/>
            <a:ext cx="649288" cy="1231900"/>
          </a:xfrm>
          <a:custGeom>
            <a:avLst/>
            <a:gdLst/>
            <a:ahLst/>
            <a:cxnLst>
              <a:cxn ang="0">
                <a:pos x="168" y="16"/>
              </a:cxn>
              <a:cxn ang="0">
                <a:pos x="104" y="88"/>
              </a:cxn>
              <a:cxn ang="0">
                <a:pos x="144" y="296"/>
              </a:cxn>
              <a:cxn ang="0">
                <a:pos x="224" y="320"/>
              </a:cxn>
              <a:cxn ang="0">
                <a:pos x="216" y="560"/>
              </a:cxn>
              <a:cxn ang="0">
                <a:pos x="168" y="608"/>
              </a:cxn>
              <a:cxn ang="0">
                <a:pos x="0" y="704"/>
              </a:cxn>
              <a:cxn ang="0">
                <a:pos x="152" y="736"/>
              </a:cxn>
              <a:cxn ang="0">
                <a:pos x="216" y="688"/>
              </a:cxn>
              <a:cxn ang="0">
                <a:pos x="248" y="600"/>
              </a:cxn>
              <a:cxn ang="0">
                <a:pos x="264" y="552"/>
              </a:cxn>
              <a:cxn ang="0">
                <a:pos x="272" y="496"/>
              </a:cxn>
              <a:cxn ang="0">
                <a:pos x="288" y="472"/>
              </a:cxn>
              <a:cxn ang="0">
                <a:pos x="304" y="424"/>
              </a:cxn>
              <a:cxn ang="0">
                <a:pos x="312" y="392"/>
              </a:cxn>
              <a:cxn ang="0">
                <a:pos x="328" y="344"/>
              </a:cxn>
              <a:cxn ang="0">
                <a:pos x="264" y="48"/>
              </a:cxn>
              <a:cxn ang="0">
                <a:pos x="216" y="24"/>
              </a:cxn>
              <a:cxn ang="0">
                <a:pos x="168" y="16"/>
              </a:cxn>
            </a:cxnLst>
            <a:rect l="0" t="0" r="r" b="b"/>
            <a:pathLst>
              <a:path w="409" h="776">
                <a:moveTo>
                  <a:pt x="168" y="16"/>
                </a:moveTo>
                <a:cubicBezTo>
                  <a:pt x="144" y="64"/>
                  <a:pt x="131" y="47"/>
                  <a:pt x="104" y="88"/>
                </a:cubicBezTo>
                <a:cubicBezTo>
                  <a:pt x="105" y="119"/>
                  <a:pt x="78" y="274"/>
                  <a:pt x="144" y="296"/>
                </a:cubicBezTo>
                <a:cubicBezTo>
                  <a:pt x="187" y="289"/>
                  <a:pt x="209" y="276"/>
                  <a:pt x="224" y="320"/>
                </a:cubicBezTo>
                <a:cubicBezTo>
                  <a:pt x="221" y="400"/>
                  <a:pt x="231" y="481"/>
                  <a:pt x="216" y="560"/>
                </a:cubicBezTo>
                <a:cubicBezTo>
                  <a:pt x="212" y="582"/>
                  <a:pt x="187" y="595"/>
                  <a:pt x="168" y="608"/>
                </a:cubicBezTo>
                <a:cubicBezTo>
                  <a:pt x="116" y="643"/>
                  <a:pt x="59" y="684"/>
                  <a:pt x="0" y="704"/>
                </a:cubicBezTo>
                <a:cubicBezTo>
                  <a:pt x="18" y="776"/>
                  <a:pt x="76" y="741"/>
                  <a:pt x="152" y="736"/>
                </a:cubicBezTo>
                <a:cubicBezTo>
                  <a:pt x="164" y="700"/>
                  <a:pt x="180" y="697"/>
                  <a:pt x="216" y="688"/>
                </a:cubicBezTo>
                <a:cubicBezTo>
                  <a:pt x="226" y="658"/>
                  <a:pt x="239" y="631"/>
                  <a:pt x="248" y="600"/>
                </a:cubicBezTo>
                <a:cubicBezTo>
                  <a:pt x="253" y="584"/>
                  <a:pt x="264" y="552"/>
                  <a:pt x="264" y="552"/>
                </a:cubicBezTo>
                <a:cubicBezTo>
                  <a:pt x="267" y="533"/>
                  <a:pt x="267" y="514"/>
                  <a:pt x="272" y="496"/>
                </a:cubicBezTo>
                <a:cubicBezTo>
                  <a:pt x="275" y="487"/>
                  <a:pt x="284" y="481"/>
                  <a:pt x="288" y="472"/>
                </a:cubicBezTo>
                <a:cubicBezTo>
                  <a:pt x="295" y="457"/>
                  <a:pt x="300" y="440"/>
                  <a:pt x="304" y="424"/>
                </a:cubicBezTo>
                <a:cubicBezTo>
                  <a:pt x="307" y="413"/>
                  <a:pt x="309" y="403"/>
                  <a:pt x="312" y="392"/>
                </a:cubicBezTo>
                <a:cubicBezTo>
                  <a:pt x="317" y="376"/>
                  <a:pt x="328" y="344"/>
                  <a:pt x="328" y="344"/>
                </a:cubicBezTo>
                <a:cubicBezTo>
                  <a:pt x="326" y="267"/>
                  <a:pt x="409" y="0"/>
                  <a:pt x="264" y="48"/>
                </a:cubicBezTo>
                <a:cubicBezTo>
                  <a:pt x="252" y="40"/>
                  <a:pt x="233" y="24"/>
                  <a:pt x="216" y="24"/>
                </a:cubicBezTo>
                <a:cubicBezTo>
                  <a:pt x="166" y="24"/>
                  <a:pt x="218" y="49"/>
                  <a:pt x="168" y="1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11" name="Freeform 19"/>
          <p:cNvSpPr>
            <a:spLocks/>
          </p:cNvSpPr>
          <p:nvPr/>
        </p:nvSpPr>
        <p:spPr bwMode="auto">
          <a:xfrm>
            <a:off x="7823200" y="3581400"/>
            <a:ext cx="608013" cy="1257300"/>
          </a:xfrm>
          <a:custGeom>
            <a:avLst/>
            <a:gdLst/>
            <a:ahLst/>
            <a:cxnLst>
              <a:cxn ang="0">
                <a:pos x="144" y="33"/>
              </a:cxn>
              <a:cxn ang="0">
                <a:pos x="128" y="441"/>
              </a:cxn>
              <a:cxn ang="0">
                <a:pos x="104" y="465"/>
              </a:cxn>
              <a:cxn ang="0">
                <a:pos x="48" y="601"/>
              </a:cxn>
              <a:cxn ang="0">
                <a:pos x="16" y="649"/>
              </a:cxn>
              <a:cxn ang="0">
                <a:pos x="0" y="673"/>
              </a:cxn>
              <a:cxn ang="0">
                <a:pos x="176" y="761"/>
              </a:cxn>
              <a:cxn ang="0">
                <a:pos x="224" y="649"/>
              </a:cxn>
              <a:cxn ang="0">
                <a:pos x="280" y="577"/>
              </a:cxn>
              <a:cxn ang="0">
                <a:pos x="352" y="465"/>
              </a:cxn>
              <a:cxn ang="0">
                <a:pos x="352" y="273"/>
              </a:cxn>
              <a:cxn ang="0">
                <a:pos x="264" y="265"/>
              </a:cxn>
              <a:cxn ang="0">
                <a:pos x="240" y="137"/>
              </a:cxn>
              <a:cxn ang="0">
                <a:pos x="192" y="129"/>
              </a:cxn>
              <a:cxn ang="0">
                <a:pos x="184" y="57"/>
              </a:cxn>
              <a:cxn ang="0">
                <a:pos x="144" y="33"/>
              </a:cxn>
            </a:cxnLst>
            <a:rect l="0" t="0" r="r" b="b"/>
            <a:pathLst>
              <a:path w="383" h="761">
                <a:moveTo>
                  <a:pt x="144" y="33"/>
                </a:moveTo>
                <a:cubicBezTo>
                  <a:pt x="141" y="169"/>
                  <a:pt x="203" y="328"/>
                  <a:pt x="128" y="441"/>
                </a:cubicBezTo>
                <a:cubicBezTo>
                  <a:pt x="122" y="450"/>
                  <a:pt x="111" y="456"/>
                  <a:pt x="104" y="465"/>
                </a:cubicBezTo>
                <a:cubicBezTo>
                  <a:pt x="76" y="504"/>
                  <a:pt x="71" y="559"/>
                  <a:pt x="48" y="601"/>
                </a:cubicBezTo>
                <a:cubicBezTo>
                  <a:pt x="39" y="618"/>
                  <a:pt x="27" y="633"/>
                  <a:pt x="16" y="649"/>
                </a:cubicBezTo>
                <a:cubicBezTo>
                  <a:pt x="11" y="657"/>
                  <a:pt x="0" y="673"/>
                  <a:pt x="0" y="673"/>
                </a:cubicBezTo>
                <a:cubicBezTo>
                  <a:pt x="47" y="744"/>
                  <a:pt x="93" y="752"/>
                  <a:pt x="176" y="761"/>
                </a:cubicBezTo>
                <a:cubicBezTo>
                  <a:pt x="199" y="726"/>
                  <a:pt x="201" y="684"/>
                  <a:pt x="224" y="649"/>
                </a:cubicBezTo>
                <a:cubicBezTo>
                  <a:pt x="252" y="608"/>
                  <a:pt x="259" y="641"/>
                  <a:pt x="280" y="577"/>
                </a:cubicBezTo>
                <a:cubicBezTo>
                  <a:pt x="294" y="535"/>
                  <a:pt x="314" y="490"/>
                  <a:pt x="352" y="465"/>
                </a:cubicBezTo>
                <a:cubicBezTo>
                  <a:pt x="364" y="406"/>
                  <a:pt x="383" y="325"/>
                  <a:pt x="352" y="273"/>
                </a:cubicBezTo>
                <a:cubicBezTo>
                  <a:pt x="337" y="248"/>
                  <a:pt x="293" y="268"/>
                  <a:pt x="264" y="265"/>
                </a:cubicBezTo>
                <a:cubicBezTo>
                  <a:pt x="263" y="259"/>
                  <a:pt x="259" y="153"/>
                  <a:pt x="240" y="137"/>
                </a:cubicBezTo>
                <a:cubicBezTo>
                  <a:pt x="228" y="126"/>
                  <a:pt x="208" y="132"/>
                  <a:pt x="192" y="129"/>
                </a:cubicBezTo>
                <a:cubicBezTo>
                  <a:pt x="189" y="105"/>
                  <a:pt x="190" y="80"/>
                  <a:pt x="184" y="57"/>
                </a:cubicBezTo>
                <a:cubicBezTo>
                  <a:pt x="183" y="54"/>
                  <a:pt x="144" y="0"/>
                  <a:pt x="144" y="3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12" name="Freeform 20"/>
          <p:cNvSpPr>
            <a:spLocks/>
          </p:cNvSpPr>
          <p:nvPr/>
        </p:nvSpPr>
        <p:spPr bwMode="auto">
          <a:xfrm>
            <a:off x="7245350" y="3648075"/>
            <a:ext cx="568325" cy="1193800"/>
          </a:xfrm>
          <a:custGeom>
            <a:avLst/>
            <a:gdLst/>
            <a:ahLst/>
            <a:cxnLst>
              <a:cxn ang="0">
                <a:pos x="164" y="720"/>
              </a:cxn>
              <a:cxn ang="0">
                <a:pos x="36" y="640"/>
              </a:cxn>
              <a:cxn ang="0">
                <a:pos x="4" y="632"/>
              </a:cxn>
              <a:cxn ang="0">
                <a:pos x="20" y="608"/>
              </a:cxn>
              <a:cxn ang="0">
                <a:pos x="60" y="536"/>
              </a:cxn>
              <a:cxn ang="0">
                <a:pos x="100" y="464"/>
              </a:cxn>
              <a:cxn ang="0">
                <a:pos x="12" y="440"/>
              </a:cxn>
              <a:cxn ang="0">
                <a:pos x="36" y="392"/>
              </a:cxn>
              <a:cxn ang="0">
                <a:pos x="52" y="344"/>
              </a:cxn>
              <a:cxn ang="0">
                <a:pos x="68" y="296"/>
              </a:cxn>
              <a:cxn ang="0">
                <a:pos x="76" y="248"/>
              </a:cxn>
              <a:cxn ang="0">
                <a:pos x="124" y="240"/>
              </a:cxn>
              <a:cxn ang="0">
                <a:pos x="116" y="128"/>
              </a:cxn>
              <a:cxn ang="0">
                <a:pos x="108" y="104"/>
              </a:cxn>
              <a:cxn ang="0">
                <a:pos x="132" y="88"/>
              </a:cxn>
              <a:cxn ang="0">
                <a:pos x="140" y="48"/>
              </a:cxn>
              <a:cxn ang="0">
                <a:pos x="156" y="0"/>
              </a:cxn>
              <a:cxn ang="0">
                <a:pos x="172" y="24"/>
              </a:cxn>
              <a:cxn ang="0">
                <a:pos x="180" y="64"/>
              </a:cxn>
              <a:cxn ang="0">
                <a:pos x="220" y="72"/>
              </a:cxn>
              <a:cxn ang="0">
                <a:pos x="228" y="136"/>
              </a:cxn>
              <a:cxn ang="0">
                <a:pos x="252" y="144"/>
              </a:cxn>
              <a:cxn ang="0">
                <a:pos x="284" y="208"/>
              </a:cxn>
              <a:cxn ang="0">
                <a:pos x="356" y="440"/>
              </a:cxn>
              <a:cxn ang="0">
                <a:pos x="348" y="576"/>
              </a:cxn>
              <a:cxn ang="0">
                <a:pos x="284" y="672"/>
              </a:cxn>
              <a:cxn ang="0">
                <a:pos x="212" y="680"/>
              </a:cxn>
              <a:cxn ang="0">
                <a:pos x="188" y="776"/>
              </a:cxn>
              <a:cxn ang="0">
                <a:pos x="180" y="744"/>
              </a:cxn>
              <a:cxn ang="0">
                <a:pos x="172" y="720"/>
              </a:cxn>
              <a:cxn ang="0">
                <a:pos x="164" y="720"/>
              </a:cxn>
            </a:cxnLst>
            <a:rect l="0" t="0" r="r" b="b"/>
            <a:pathLst>
              <a:path w="358" h="776">
                <a:moveTo>
                  <a:pt x="164" y="720"/>
                </a:moveTo>
                <a:cubicBezTo>
                  <a:pt x="153" y="585"/>
                  <a:pt x="177" y="628"/>
                  <a:pt x="36" y="640"/>
                </a:cubicBezTo>
                <a:cubicBezTo>
                  <a:pt x="25" y="637"/>
                  <a:pt x="9" y="642"/>
                  <a:pt x="4" y="632"/>
                </a:cubicBezTo>
                <a:cubicBezTo>
                  <a:pt x="0" y="623"/>
                  <a:pt x="16" y="617"/>
                  <a:pt x="20" y="608"/>
                </a:cubicBezTo>
                <a:cubicBezTo>
                  <a:pt x="32" y="583"/>
                  <a:pt x="60" y="536"/>
                  <a:pt x="60" y="536"/>
                </a:cubicBezTo>
                <a:cubicBezTo>
                  <a:pt x="73" y="485"/>
                  <a:pt x="85" y="509"/>
                  <a:pt x="100" y="464"/>
                </a:cubicBezTo>
                <a:cubicBezTo>
                  <a:pt x="71" y="454"/>
                  <a:pt x="37" y="458"/>
                  <a:pt x="12" y="440"/>
                </a:cubicBezTo>
                <a:cubicBezTo>
                  <a:pt x="1" y="432"/>
                  <a:pt x="27" y="411"/>
                  <a:pt x="36" y="392"/>
                </a:cubicBezTo>
                <a:cubicBezTo>
                  <a:pt x="43" y="377"/>
                  <a:pt x="47" y="360"/>
                  <a:pt x="52" y="344"/>
                </a:cubicBezTo>
                <a:cubicBezTo>
                  <a:pt x="57" y="328"/>
                  <a:pt x="63" y="312"/>
                  <a:pt x="68" y="296"/>
                </a:cubicBezTo>
                <a:cubicBezTo>
                  <a:pt x="73" y="281"/>
                  <a:pt x="65" y="259"/>
                  <a:pt x="76" y="248"/>
                </a:cubicBezTo>
                <a:cubicBezTo>
                  <a:pt x="87" y="237"/>
                  <a:pt x="108" y="243"/>
                  <a:pt x="124" y="240"/>
                </a:cubicBezTo>
                <a:cubicBezTo>
                  <a:pt x="121" y="203"/>
                  <a:pt x="120" y="165"/>
                  <a:pt x="116" y="128"/>
                </a:cubicBezTo>
                <a:cubicBezTo>
                  <a:pt x="115" y="120"/>
                  <a:pt x="105" y="112"/>
                  <a:pt x="108" y="104"/>
                </a:cubicBezTo>
                <a:cubicBezTo>
                  <a:pt x="112" y="95"/>
                  <a:pt x="124" y="93"/>
                  <a:pt x="132" y="88"/>
                </a:cubicBezTo>
                <a:cubicBezTo>
                  <a:pt x="135" y="75"/>
                  <a:pt x="136" y="61"/>
                  <a:pt x="140" y="48"/>
                </a:cubicBezTo>
                <a:cubicBezTo>
                  <a:pt x="144" y="32"/>
                  <a:pt x="156" y="0"/>
                  <a:pt x="156" y="0"/>
                </a:cubicBezTo>
                <a:cubicBezTo>
                  <a:pt x="161" y="8"/>
                  <a:pt x="169" y="15"/>
                  <a:pt x="172" y="24"/>
                </a:cubicBezTo>
                <a:cubicBezTo>
                  <a:pt x="177" y="37"/>
                  <a:pt x="170" y="54"/>
                  <a:pt x="180" y="64"/>
                </a:cubicBezTo>
                <a:cubicBezTo>
                  <a:pt x="190" y="74"/>
                  <a:pt x="207" y="69"/>
                  <a:pt x="220" y="72"/>
                </a:cubicBezTo>
                <a:cubicBezTo>
                  <a:pt x="223" y="93"/>
                  <a:pt x="219" y="116"/>
                  <a:pt x="228" y="136"/>
                </a:cubicBezTo>
                <a:cubicBezTo>
                  <a:pt x="231" y="144"/>
                  <a:pt x="248" y="136"/>
                  <a:pt x="252" y="144"/>
                </a:cubicBezTo>
                <a:cubicBezTo>
                  <a:pt x="289" y="218"/>
                  <a:pt x="230" y="190"/>
                  <a:pt x="284" y="208"/>
                </a:cubicBezTo>
                <a:cubicBezTo>
                  <a:pt x="334" y="308"/>
                  <a:pt x="234" y="416"/>
                  <a:pt x="356" y="440"/>
                </a:cubicBezTo>
                <a:cubicBezTo>
                  <a:pt x="353" y="485"/>
                  <a:pt x="358" y="532"/>
                  <a:pt x="348" y="576"/>
                </a:cubicBezTo>
                <a:cubicBezTo>
                  <a:pt x="343" y="600"/>
                  <a:pt x="300" y="648"/>
                  <a:pt x="284" y="672"/>
                </a:cubicBezTo>
                <a:cubicBezTo>
                  <a:pt x="271" y="692"/>
                  <a:pt x="236" y="677"/>
                  <a:pt x="212" y="680"/>
                </a:cubicBezTo>
                <a:cubicBezTo>
                  <a:pt x="205" y="713"/>
                  <a:pt x="199" y="744"/>
                  <a:pt x="188" y="776"/>
                </a:cubicBezTo>
                <a:cubicBezTo>
                  <a:pt x="185" y="765"/>
                  <a:pt x="177" y="754"/>
                  <a:pt x="180" y="744"/>
                </a:cubicBezTo>
                <a:cubicBezTo>
                  <a:pt x="188" y="719"/>
                  <a:pt x="242" y="734"/>
                  <a:pt x="172" y="720"/>
                </a:cubicBezTo>
                <a:cubicBezTo>
                  <a:pt x="169" y="719"/>
                  <a:pt x="167" y="720"/>
                  <a:pt x="164" y="72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13" name="Freeform 21"/>
          <p:cNvSpPr>
            <a:spLocks/>
          </p:cNvSpPr>
          <p:nvPr/>
        </p:nvSpPr>
        <p:spPr bwMode="auto">
          <a:xfrm>
            <a:off x="6632575" y="3638550"/>
            <a:ext cx="600075" cy="601663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48" y="24"/>
              </a:cxn>
              <a:cxn ang="0">
                <a:pos x="0" y="80"/>
              </a:cxn>
              <a:cxn ang="0">
                <a:pos x="16" y="232"/>
              </a:cxn>
              <a:cxn ang="0">
                <a:pos x="192" y="320"/>
              </a:cxn>
              <a:cxn ang="0">
                <a:pos x="264" y="304"/>
              </a:cxn>
              <a:cxn ang="0">
                <a:pos x="280" y="280"/>
              </a:cxn>
              <a:cxn ang="0">
                <a:pos x="328" y="272"/>
              </a:cxn>
              <a:cxn ang="0">
                <a:pos x="336" y="160"/>
              </a:cxn>
              <a:cxn ang="0">
                <a:pos x="328" y="80"/>
              </a:cxn>
              <a:cxn ang="0">
                <a:pos x="216" y="40"/>
              </a:cxn>
              <a:cxn ang="0">
                <a:pos x="192" y="24"/>
              </a:cxn>
              <a:cxn ang="0">
                <a:pos x="168" y="0"/>
              </a:cxn>
            </a:cxnLst>
            <a:rect l="0" t="0" r="r" b="b"/>
            <a:pathLst>
              <a:path w="344" h="331">
                <a:moveTo>
                  <a:pt x="168" y="0"/>
                </a:moveTo>
                <a:cubicBezTo>
                  <a:pt x="125" y="11"/>
                  <a:pt x="93" y="18"/>
                  <a:pt x="48" y="24"/>
                </a:cubicBezTo>
                <a:cubicBezTo>
                  <a:pt x="16" y="35"/>
                  <a:pt x="10" y="49"/>
                  <a:pt x="0" y="80"/>
                </a:cubicBezTo>
                <a:cubicBezTo>
                  <a:pt x="5" y="131"/>
                  <a:pt x="11" y="181"/>
                  <a:pt x="16" y="232"/>
                </a:cubicBezTo>
                <a:cubicBezTo>
                  <a:pt x="22" y="291"/>
                  <a:pt x="155" y="316"/>
                  <a:pt x="192" y="320"/>
                </a:cubicBezTo>
                <a:cubicBezTo>
                  <a:pt x="225" y="331"/>
                  <a:pt x="235" y="323"/>
                  <a:pt x="264" y="304"/>
                </a:cubicBezTo>
                <a:cubicBezTo>
                  <a:pt x="269" y="296"/>
                  <a:pt x="271" y="284"/>
                  <a:pt x="280" y="280"/>
                </a:cubicBezTo>
                <a:cubicBezTo>
                  <a:pt x="295" y="273"/>
                  <a:pt x="321" y="287"/>
                  <a:pt x="328" y="272"/>
                </a:cubicBezTo>
                <a:cubicBezTo>
                  <a:pt x="344" y="238"/>
                  <a:pt x="333" y="197"/>
                  <a:pt x="336" y="160"/>
                </a:cubicBezTo>
                <a:cubicBezTo>
                  <a:pt x="333" y="133"/>
                  <a:pt x="336" y="105"/>
                  <a:pt x="328" y="80"/>
                </a:cubicBezTo>
                <a:cubicBezTo>
                  <a:pt x="320" y="57"/>
                  <a:pt x="220" y="41"/>
                  <a:pt x="216" y="40"/>
                </a:cubicBezTo>
                <a:cubicBezTo>
                  <a:pt x="208" y="35"/>
                  <a:pt x="201" y="27"/>
                  <a:pt x="192" y="24"/>
                </a:cubicBezTo>
                <a:cubicBezTo>
                  <a:pt x="144" y="8"/>
                  <a:pt x="125" y="29"/>
                  <a:pt x="16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14" name="Freeform 22"/>
          <p:cNvSpPr>
            <a:spLocks/>
          </p:cNvSpPr>
          <p:nvPr/>
        </p:nvSpPr>
        <p:spPr bwMode="auto">
          <a:xfrm>
            <a:off x="6651625" y="4238625"/>
            <a:ext cx="555625" cy="571500"/>
          </a:xfrm>
          <a:custGeom>
            <a:avLst/>
            <a:gdLst/>
            <a:ahLst/>
            <a:cxnLst>
              <a:cxn ang="0">
                <a:pos x="152" y="0"/>
              </a:cxn>
              <a:cxn ang="0">
                <a:pos x="112" y="72"/>
              </a:cxn>
              <a:cxn ang="0">
                <a:pos x="104" y="104"/>
              </a:cxn>
              <a:cxn ang="0">
                <a:pos x="72" y="152"/>
              </a:cxn>
              <a:cxn ang="0">
                <a:pos x="32" y="256"/>
              </a:cxn>
              <a:cxn ang="0">
                <a:pos x="0" y="304"/>
              </a:cxn>
              <a:cxn ang="0">
                <a:pos x="104" y="360"/>
              </a:cxn>
              <a:cxn ang="0">
                <a:pos x="144" y="352"/>
              </a:cxn>
              <a:cxn ang="0">
                <a:pos x="160" y="328"/>
              </a:cxn>
              <a:cxn ang="0">
                <a:pos x="184" y="320"/>
              </a:cxn>
              <a:cxn ang="0">
                <a:pos x="232" y="280"/>
              </a:cxn>
              <a:cxn ang="0">
                <a:pos x="328" y="200"/>
              </a:cxn>
              <a:cxn ang="0">
                <a:pos x="328" y="112"/>
              </a:cxn>
              <a:cxn ang="0">
                <a:pos x="320" y="88"/>
              </a:cxn>
              <a:cxn ang="0">
                <a:pos x="272" y="72"/>
              </a:cxn>
              <a:cxn ang="0">
                <a:pos x="264" y="40"/>
              </a:cxn>
              <a:cxn ang="0">
                <a:pos x="192" y="32"/>
              </a:cxn>
              <a:cxn ang="0">
                <a:pos x="168" y="16"/>
              </a:cxn>
              <a:cxn ang="0">
                <a:pos x="144" y="8"/>
              </a:cxn>
              <a:cxn ang="0">
                <a:pos x="152" y="0"/>
              </a:cxn>
            </a:cxnLst>
            <a:rect l="0" t="0" r="r" b="b"/>
            <a:pathLst>
              <a:path w="350" h="360">
                <a:moveTo>
                  <a:pt x="152" y="0"/>
                </a:moveTo>
                <a:cubicBezTo>
                  <a:pt x="132" y="59"/>
                  <a:pt x="148" y="36"/>
                  <a:pt x="112" y="72"/>
                </a:cubicBezTo>
                <a:cubicBezTo>
                  <a:pt x="109" y="83"/>
                  <a:pt x="109" y="94"/>
                  <a:pt x="104" y="104"/>
                </a:cubicBezTo>
                <a:cubicBezTo>
                  <a:pt x="95" y="121"/>
                  <a:pt x="72" y="152"/>
                  <a:pt x="72" y="152"/>
                </a:cubicBezTo>
                <a:cubicBezTo>
                  <a:pt x="63" y="190"/>
                  <a:pt x="45" y="218"/>
                  <a:pt x="32" y="256"/>
                </a:cubicBezTo>
                <a:cubicBezTo>
                  <a:pt x="26" y="274"/>
                  <a:pt x="0" y="304"/>
                  <a:pt x="0" y="304"/>
                </a:cubicBezTo>
                <a:cubicBezTo>
                  <a:pt x="16" y="352"/>
                  <a:pt x="58" y="352"/>
                  <a:pt x="104" y="360"/>
                </a:cubicBezTo>
                <a:cubicBezTo>
                  <a:pt x="117" y="357"/>
                  <a:pt x="132" y="359"/>
                  <a:pt x="144" y="352"/>
                </a:cubicBezTo>
                <a:cubicBezTo>
                  <a:pt x="152" y="347"/>
                  <a:pt x="152" y="334"/>
                  <a:pt x="160" y="328"/>
                </a:cubicBezTo>
                <a:cubicBezTo>
                  <a:pt x="167" y="323"/>
                  <a:pt x="176" y="323"/>
                  <a:pt x="184" y="320"/>
                </a:cubicBezTo>
                <a:cubicBezTo>
                  <a:pt x="199" y="305"/>
                  <a:pt x="222" y="298"/>
                  <a:pt x="232" y="280"/>
                </a:cubicBezTo>
                <a:cubicBezTo>
                  <a:pt x="285" y="183"/>
                  <a:pt x="210" y="213"/>
                  <a:pt x="328" y="200"/>
                </a:cubicBezTo>
                <a:cubicBezTo>
                  <a:pt x="339" y="145"/>
                  <a:pt x="350" y="157"/>
                  <a:pt x="328" y="112"/>
                </a:cubicBezTo>
                <a:cubicBezTo>
                  <a:pt x="324" y="104"/>
                  <a:pt x="327" y="93"/>
                  <a:pt x="320" y="88"/>
                </a:cubicBezTo>
                <a:cubicBezTo>
                  <a:pt x="306" y="78"/>
                  <a:pt x="288" y="77"/>
                  <a:pt x="272" y="72"/>
                </a:cubicBezTo>
                <a:cubicBezTo>
                  <a:pt x="269" y="61"/>
                  <a:pt x="274" y="45"/>
                  <a:pt x="264" y="40"/>
                </a:cubicBezTo>
                <a:cubicBezTo>
                  <a:pt x="242" y="29"/>
                  <a:pt x="215" y="38"/>
                  <a:pt x="192" y="32"/>
                </a:cubicBezTo>
                <a:cubicBezTo>
                  <a:pt x="183" y="30"/>
                  <a:pt x="177" y="20"/>
                  <a:pt x="168" y="16"/>
                </a:cubicBezTo>
                <a:cubicBezTo>
                  <a:pt x="160" y="12"/>
                  <a:pt x="150" y="14"/>
                  <a:pt x="144" y="8"/>
                </a:cubicBezTo>
                <a:cubicBezTo>
                  <a:pt x="141" y="5"/>
                  <a:pt x="149" y="3"/>
                  <a:pt x="152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15" name="Freeform 23"/>
          <p:cNvSpPr>
            <a:spLocks/>
          </p:cNvSpPr>
          <p:nvPr/>
        </p:nvSpPr>
        <p:spPr bwMode="auto">
          <a:xfrm>
            <a:off x="7794625" y="4838700"/>
            <a:ext cx="600075" cy="608013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88" y="104"/>
              </a:cxn>
              <a:cxn ang="0">
                <a:pos x="40" y="136"/>
              </a:cxn>
              <a:cxn ang="0">
                <a:pos x="64" y="304"/>
              </a:cxn>
              <a:cxn ang="0">
                <a:pos x="80" y="336"/>
              </a:cxn>
              <a:cxn ang="0">
                <a:pos x="184" y="352"/>
              </a:cxn>
              <a:cxn ang="0">
                <a:pos x="224" y="368"/>
              </a:cxn>
              <a:cxn ang="0">
                <a:pos x="256" y="376"/>
              </a:cxn>
              <a:cxn ang="0">
                <a:pos x="272" y="328"/>
              </a:cxn>
              <a:cxn ang="0">
                <a:pos x="296" y="312"/>
              </a:cxn>
              <a:cxn ang="0">
                <a:pos x="304" y="288"/>
              </a:cxn>
              <a:cxn ang="0">
                <a:pos x="328" y="256"/>
              </a:cxn>
              <a:cxn ang="0">
                <a:pos x="336" y="208"/>
              </a:cxn>
              <a:cxn ang="0">
                <a:pos x="352" y="160"/>
              </a:cxn>
              <a:cxn ang="0">
                <a:pos x="344" y="88"/>
              </a:cxn>
              <a:cxn ang="0">
                <a:pos x="320" y="80"/>
              </a:cxn>
              <a:cxn ang="0">
                <a:pos x="200" y="32"/>
              </a:cxn>
              <a:cxn ang="0">
                <a:pos x="176" y="0"/>
              </a:cxn>
            </a:cxnLst>
            <a:rect l="0" t="0" r="r" b="b"/>
            <a:pathLst>
              <a:path w="353" h="383">
                <a:moveTo>
                  <a:pt x="176" y="0"/>
                </a:moveTo>
                <a:cubicBezTo>
                  <a:pt x="146" y="39"/>
                  <a:pt x="124" y="68"/>
                  <a:pt x="88" y="104"/>
                </a:cubicBezTo>
                <a:cubicBezTo>
                  <a:pt x="74" y="118"/>
                  <a:pt x="40" y="136"/>
                  <a:pt x="40" y="136"/>
                </a:cubicBezTo>
                <a:cubicBezTo>
                  <a:pt x="0" y="196"/>
                  <a:pt x="29" y="252"/>
                  <a:pt x="64" y="304"/>
                </a:cubicBezTo>
                <a:cubicBezTo>
                  <a:pt x="71" y="314"/>
                  <a:pt x="70" y="330"/>
                  <a:pt x="80" y="336"/>
                </a:cubicBezTo>
                <a:cubicBezTo>
                  <a:pt x="110" y="355"/>
                  <a:pt x="149" y="347"/>
                  <a:pt x="184" y="352"/>
                </a:cubicBezTo>
                <a:cubicBezTo>
                  <a:pt x="197" y="357"/>
                  <a:pt x="210" y="363"/>
                  <a:pt x="224" y="368"/>
                </a:cubicBezTo>
                <a:cubicBezTo>
                  <a:pt x="234" y="371"/>
                  <a:pt x="248" y="383"/>
                  <a:pt x="256" y="376"/>
                </a:cubicBezTo>
                <a:cubicBezTo>
                  <a:pt x="269" y="365"/>
                  <a:pt x="258" y="337"/>
                  <a:pt x="272" y="328"/>
                </a:cubicBezTo>
                <a:cubicBezTo>
                  <a:pt x="280" y="323"/>
                  <a:pt x="288" y="317"/>
                  <a:pt x="296" y="312"/>
                </a:cubicBezTo>
                <a:cubicBezTo>
                  <a:pt x="299" y="304"/>
                  <a:pt x="300" y="295"/>
                  <a:pt x="304" y="288"/>
                </a:cubicBezTo>
                <a:cubicBezTo>
                  <a:pt x="311" y="276"/>
                  <a:pt x="323" y="268"/>
                  <a:pt x="328" y="256"/>
                </a:cubicBezTo>
                <a:cubicBezTo>
                  <a:pt x="334" y="241"/>
                  <a:pt x="332" y="224"/>
                  <a:pt x="336" y="208"/>
                </a:cubicBezTo>
                <a:cubicBezTo>
                  <a:pt x="340" y="192"/>
                  <a:pt x="352" y="160"/>
                  <a:pt x="352" y="160"/>
                </a:cubicBezTo>
                <a:cubicBezTo>
                  <a:pt x="349" y="136"/>
                  <a:pt x="353" y="110"/>
                  <a:pt x="344" y="88"/>
                </a:cubicBezTo>
                <a:cubicBezTo>
                  <a:pt x="341" y="80"/>
                  <a:pt x="328" y="84"/>
                  <a:pt x="320" y="80"/>
                </a:cubicBezTo>
                <a:cubicBezTo>
                  <a:pt x="277" y="58"/>
                  <a:pt x="249" y="40"/>
                  <a:pt x="200" y="32"/>
                </a:cubicBezTo>
                <a:cubicBezTo>
                  <a:pt x="172" y="13"/>
                  <a:pt x="176" y="26"/>
                  <a:pt x="17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16" name="Freeform 24"/>
          <p:cNvSpPr>
            <a:spLocks/>
          </p:cNvSpPr>
          <p:nvPr/>
        </p:nvSpPr>
        <p:spPr bwMode="auto">
          <a:xfrm>
            <a:off x="7804150" y="5448300"/>
            <a:ext cx="338138" cy="561975"/>
          </a:xfrm>
          <a:custGeom>
            <a:avLst/>
            <a:gdLst/>
            <a:ahLst/>
            <a:cxnLst>
              <a:cxn ang="0">
                <a:pos x="97" y="0"/>
              </a:cxn>
              <a:cxn ang="0">
                <a:pos x="73" y="16"/>
              </a:cxn>
              <a:cxn ang="0">
                <a:pos x="33" y="80"/>
              </a:cxn>
              <a:cxn ang="0">
                <a:pos x="25" y="288"/>
              </a:cxn>
              <a:cxn ang="0">
                <a:pos x="73" y="304"/>
              </a:cxn>
              <a:cxn ang="0">
                <a:pos x="81" y="360"/>
              </a:cxn>
              <a:cxn ang="0">
                <a:pos x="113" y="352"/>
              </a:cxn>
              <a:cxn ang="0">
                <a:pos x="129" y="280"/>
              </a:cxn>
              <a:cxn ang="0">
                <a:pos x="161" y="200"/>
              </a:cxn>
              <a:cxn ang="0">
                <a:pos x="97" y="0"/>
              </a:cxn>
            </a:cxnLst>
            <a:rect l="0" t="0" r="r" b="b"/>
            <a:pathLst>
              <a:path w="177" h="368">
                <a:moveTo>
                  <a:pt x="97" y="0"/>
                </a:moveTo>
                <a:cubicBezTo>
                  <a:pt x="89" y="5"/>
                  <a:pt x="78" y="8"/>
                  <a:pt x="73" y="16"/>
                </a:cubicBezTo>
                <a:cubicBezTo>
                  <a:pt x="49" y="52"/>
                  <a:pt x="86" y="62"/>
                  <a:pt x="33" y="80"/>
                </a:cubicBezTo>
                <a:cubicBezTo>
                  <a:pt x="21" y="115"/>
                  <a:pt x="0" y="252"/>
                  <a:pt x="25" y="288"/>
                </a:cubicBezTo>
                <a:cubicBezTo>
                  <a:pt x="35" y="302"/>
                  <a:pt x="73" y="304"/>
                  <a:pt x="73" y="304"/>
                </a:cubicBezTo>
                <a:cubicBezTo>
                  <a:pt x="76" y="323"/>
                  <a:pt x="69" y="346"/>
                  <a:pt x="81" y="360"/>
                </a:cubicBezTo>
                <a:cubicBezTo>
                  <a:pt x="88" y="368"/>
                  <a:pt x="104" y="359"/>
                  <a:pt x="113" y="352"/>
                </a:cubicBezTo>
                <a:cubicBezTo>
                  <a:pt x="132" y="337"/>
                  <a:pt x="123" y="304"/>
                  <a:pt x="129" y="280"/>
                </a:cubicBezTo>
                <a:cubicBezTo>
                  <a:pt x="142" y="223"/>
                  <a:pt x="137" y="236"/>
                  <a:pt x="161" y="200"/>
                </a:cubicBezTo>
                <a:cubicBezTo>
                  <a:pt x="156" y="111"/>
                  <a:pt x="177" y="40"/>
                  <a:pt x="97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17" name="Freeform 25"/>
          <p:cNvSpPr>
            <a:spLocks/>
          </p:cNvSpPr>
          <p:nvPr/>
        </p:nvSpPr>
        <p:spPr bwMode="auto">
          <a:xfrm>
            <a:off x="8089900" y="5457825"/>
            <a:ext cx="361950" cy="52070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32" y="80"/>
              </a:cxn>
              <a:cxn ang="0">
                <a:pos x="48" y="328"/>
              </a:cxn>
              <a:cxn ang="0">
                <a:pos x="104" y="320"/>
              </a:cxn>
              <a:cxn ang="0">
                <a:pos x="112" y="296"/>
              </a:cxn>
              <a:cxn ang="0">
                <a:pos x="136" y="280"/>
              </a:cxn>
              <a:cxn ang="0">
                <a:pos x="88" y="88"/>
              </a:cxn>
              <a:cxn ang="0">
                <a:pos x="72" y="0"/>
              </a:cxn>
            </a:cxnLst>
            <a:rect l="0" t="0" r="r" b="b"/>
            <a:pathLst>
              <a:path w="169" h="328">
                <a:moveTo>
                  <a:pt x="72" y="0"/>
                </a:moveTo>
                <a:cubicBezTo>
                  <a:pt x="35" y="25"/>
                  <a:pt x="45" y="40"/>
                  <a:pt x="32" y="80"/>
                </a:cubicBezTo>
                <a:cubicBezTo>
                  <a:pt x="20" y="162"/>
                  <a:pt x="0" y="256"/>
                  <a:pt x="48" y="328"/>
                </a:cubicBezTo>
                <a:cubicBezTo>
                  <a:pt x="67" y="325"/>
                  <a:pt x="87" y="328"/>
                  <a:pt x="104" y="320"/>
                </a:cubicBezTo>
                <a:cubicBezTo>
                  <a:pt x="112" y="316"/>
                  <a:pt x="107" y="303"/>
                  <a:pt x="112" y="296"/>
                </a:cubicBezTo>
                <a:cubicBezTo>
                  <a:pt x="118" y="288"/>
                  <a:pt x="128" y="285"/>
                  <a:pt x="136" y="280"/>
                </a:cubicBezTo>
                <a:cubicBezTo>
                  <a:pt x="160" y="207"/>
                  <a:pt x="169" y="108"/>
                  <a:pt x="88" y="88"/>
                </a:cubicBezTo>
                <a:cubicBezTo>
                  <a:pt x="72" y="64"/>
                  <a:pt x="46" y="26"/>
                  <a:pt x="72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18" name="Freeform 26"/>
          <p:cNvSpPr>
            <a:spLocks/>
          </p:cNvSpPr>
          <p:nvPr/>
        </p:nvSpPr>
        <p:spPr bwMode="auto">
          <a:xfrm>
            <a:off x="2414588" y="3716338"/>
            <a:ext cx="1073150" cy="398462"/>
          </a:xfrm>
          <a:custGeom>
            <a:avLst/>
            <a:gdLst/>
            <a:ahLst/>
            <a:cxnLst>
              <a:cxn ang="0">
                <a:pos x="0" y="250"/>
              </a:cxn>
              <a:cxn ang="0">
                <a:pos x="0" y="0"/>
              </a:cxn>
              <a:cxn ang="0">
                <a:pos x="562" y="0"/>
              </a:cxn>
              <a:cxn ang="0">
                <a:pos x="562" y="250"/>
              </a:cxn>
              <a:cxn ang="0">
                <a:pos x="0" y="250"/>
              </a:cxn>
            </a:cxnLst>
            <a:rect l="0" t="0" r="r" b="b"/>
            <a:pathLst>
              <a:path w="563" h="251">
                <a:moveTo>
                  <a:pt x="0" y="250"/>
                </a:moveTo>
                <a:lnTo>
                  <a:pt x="0" y="0"/>
                </a:lnTo>
                <a:lnTo>
                  <a:pt x="562" y="0"/>
                </a:lnTo>
                <a:lnTo>
                  <a:pt x="562" y="250"/>
                </a:lnTo>
                <a:lnTo>
                  <a:pt x="0" y="25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19" name="Freeform 27"/>
          <p:cNvSpPr>
            <a:spLocks/>
          </p:cNvSpPr>
          <p:nvPr/>
        </p:nvSpPr>
        <p:spPr bwMode="auto">
          <a:xfrm>
            <a:off x="2533650" y="3706813"/>
            <a:ext cx="1588" cy="398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20" name="Freeform 28"/>
          <p:cNvSpPr>
            <a:spLocks/>
          </p:cNvSpPr>
          <p:nvPr/>
        </p:nvSpPr>
        <p:spPr bwMode="auto">
          <a:xfrm>
            <a:off x="3344863" y="3711575"/>
            <a:ext cx="1587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23" name="Rectangle 31"/>
          <p:cNvSpPr>
            <a:spLocks noChangeArrowheads="1"/>
          </p:cNvSpPr>
          <p:nvPr/>
        </p:nvSpPr>
        <p:spPr bwMode="auto">
          <a:xfrm>
            <a:off x="2514600" y="3759200"/>
            <a:ext cx="830263" cy="301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( 6 , 3 )</a:t>
            </a:r>
          </a:p>
        </p:txBody>
      </p:sp>
      <p:sp>
        <p:nvSpPr>
          <p:cNvPr id="341025" name="Freeform 33"/>
          <p:cNvSpPr>
            <a:spLocks/>
          </p:cNvSpPr>
          <p:nvPr/>
        </p:nvSpPr>
        <p:spPr bwMode="auto">
          <a:xfrm>
            <a:off x="1254125" y="4224338"/>
            <a:ext cx="1073150" cy="398462"/>
          </a:xfrm>
          <a:custGeom>
            <a:avLst/>
            <a:gdLst/>
            <a:ahLst/>
            <a:cxnLst>
              <a:cxn ang="0">
                <a:pos x="0" y="250"/>
              </a:cxn>
              <a:cxn ang="0">
                <a:pos x="0" y="0"/>
              </a:cxn>
              <a:cxn ang="0">
                <a:pos x="562" y="0"/>
              </a:cxn>
              <a:cxn ang="0">
                <a:pos x="562" y="250"/>
              </a:cxn>
              <a:cxn ang="0">
                <a:pos x="0" y="250"/>
              </a:cxn>
            </a:cxnLst>
            <a:rect l="0" t="0" r="r" b="b"/>
            <a:pathLst>
              <a:path w="563" h="251">
                <a:moveTo>
                  <a:pt x="0" y="250"/>
                </a:moveTo>
                <a:lnTo>
                  <a:pt x="0" y="0"/>
                </a:lnTo>
                <a:lnTo>
                  <a:pt x="562" y="0"/>
                </a:lnTo>
                <a:lnTo>
                  <a:pt x="562" y="250"/>
                </a:lnTo>
                <a:lnTo>
                  <a:pt x="0" y="25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26" name="Freeform 34"/>
          <p:cNvSpPr>
            <a:spLocks/>
          </p:cNvSpPr>
          <p:nvPr/>
        </p:nvSpPr>
        <p:spPr bwMode="auto">
          <a:xfrm>
            <a:off x="1373188" y="4214813"/>
            <a:ext cx="1587" cy="398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27" name="Freeform 35"/>
          <p:cNvSpPr>
            <a:spLocks/>
          </p:cNvSpPr>
          <p:nvPr/>
        </p:nvSpPr>
        <p:spPr bwMode="auto">
          <a:xfrm>
            <a:off x="2184400" y="4219575"/>
            <a:ext cx="1588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28" name="Rectangle 36"/>
          <p:cNvSpPr>
            <a:spLocks noChangeArrowheads="1"/>
          </p:cNvSpPr>
          <p:nvPr/>
        </p:nvSpPr>
        <p:spPr bwMode="auto">
          <a:xfrm>
            <a:off x="1354138" y="4267200"/>
            <a:ext cx="830262" cy="301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( 7 , 4 )</a:t>
            </a:r>
          </a:p>
        </p:txBody>
      </p:sp>
      <p:sp>
        <p:nvSpPr>
          <p:cNvPr id="341029" name="Freeform 37"/>
          <p:cNvSpPr>
            <a:spLocks/>
          </p:cNvSpPr>
          <p:nvPr/>
        </p:nvSpPr>
        <p:spPr bwMode="auto">
          <a:xfrm>
            <a:off x="3540125" y="4224338"/>
            <a:ext cx="1073150" cy="398462"/>
          </a:xfrm>
          <a:custGeom>
            <a:avLst/>
            <a:gdLst/>
            <a:ahLst/>
            <a:cxnLst>
              <a:cxn ang="0">
                <a:pos x="0" y="250"/>
              </a:cxn>
              <a:cxn ang="0">
                <a:pos x="0" y="0"/>
              </a:cxn>
              <a:cxn ang="0">
                <a:pos x="562" y="0"/>
              </a:cxn>
              <a:cxn ang="0">
                <a:pos x="562" y="250"/>
              </a:cxn>
              <a:cxn ang="0">
                <a:pos x="0" y="250"/>
              </a:cxn>
            </a:cxnLst>
            <a:rect l="0" t="0" r="r" b="b"/>
            <a:pathLst>
              <a:path w="563" h="251">
                <a:moveTo>
                  <a:pt x="0" y="250"/>
                </a:moveTo>
                <a:lnTo>
                  <a:pt x="0" y="0"/>
                </a:lnTo>
                <a:lnTo>
                  <a:pt x="562" y="0"/>
                </a:lnTo>
                <a:lnTo>
                  <a:pt x="562" y="250"/>
                </a:lnTo>
                <a:lnTo>
                  <a:pt x="0" y="25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30" name="Freeform 38"/>
          <p:cNvSpPr>
            <a:spLocks/>
          </p:cNvSpPr>
          <p:nvPr/>
        </p:nvSpPr>
        <p:spPr bwMode="auto">
          <a:xfrm>
            <a:off x="3659188" y="4214813"/>
            <a:ext cx="1587" cy="398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31" name="Freeform 39"/>
          <p:cNvSpPr>
            <a:spLocks/>
          </p:cNvSpPr>
          <p:nvPr/>
        </p:nvSpPr>
        <p:spPr bwMode="auto">
          <a:xfrm>
            <a:off x="4470400" y="4219575"/>
            <a:ext cx="1588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32" name="Rectangle 40"/>
          <p:cNvSpPr>
            <a:spLocks noChangeArrowheads="1"/>
          </p:cNvSpPr>
          <p:nvPr/>
        </p:nvSpPr>
        <p:spPr bwMode="auto">
          <a:xfrm>
            <a:off x="3640138" y="4267200"/>
            <a:ext cx="830262" cy="301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( 6 , 3 )</a:t>
            </a:r>
          </a:p>
        </p:txBody>
      </p:sp>
      <p:sp>
        <p:nvSpPr>
          <p:cNvPr id="341033" name="Line 41"/>
          <p:cNvSpPr>
            <a:spLocks noChangeShapeType="1"/>
          </p:cNvSpPr>
          <p:nvPr/>
        </p:nvSpPr>
        <p:spPr bwMode="auto">
          <a:xfrm flipH="1">
            <a:off x="1811338" y="3886200"/>
            <a:ext cx="627062" cy="3048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34" name="Line 42"/>
          <p:cNvSpPr>
            <a:spLocks noChangeShapeType="1"/>
          </p:cNvSpPr>
          <p:nvPr/>
        </p:nvSpPr>
        <p:spPr bwMode="auto">
          <a:xfrm>
            <a:off x="3408363" y="3905250"/>
            <a:ext cx="592137" cy="3048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35" name="Rectangle 43" descr="Dark upward diagonal"/>
          <p:cNvSpPr>
            <a:spLocks noChangeArrowheads="1"/>
          </p:cNvSpPr>
          <p:nvPr/>
        </p:nvSpPr>
        <p:spPr bwMode="auto">
          <a:xfrm>
            <a:off x="773113" y="5181600"/>
            <a:ext cx="914400" cy="762000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36" name="Rectangle 44"/>
          <p:cNvSpPr>
            <a:spLocks noChangeArrowheads="1"/>
          </p:cNvSpPr>
          <p:nvPr/>
        </p:nvSpPr>
        <p:spPr bwMode="auto">
          <a:xfrm>
            <a:off x="773113" y="5181600"/>
            <a:ext cx="830262" cy="7270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( 0 , 2 )</a:t>
            </a: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( 2 , 3 )</a:t>
            </a: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( 6 , 4 )</a:t>
            </a:r>
          </a:p>
        </p:txBody>
      </p:sp>
      <p:sp>
        <p:nvSpPr>
          <p:cNvPr id="341037" name="Rectangle 45" descr="Zig zag"/>
          <p:cNvSpPr>
            <a:spLocks noChangeArrowheads="1"/>
          </p:cNvSpPr>
          <p:nvPr/>
        </p:nvSpPr>
        <p:spPr bwMode="auto">
          <a:xfrm>
            <a:off x="1982788" y="5181600"/>
            <a:ext cx="914400" cy="762000"/>
          </a:xfrm>
          <a:prstGeom prst="rect">
            <a:avLst/>
          </a:prstGeom>
          <a:pattFill prst="zigZag">
            <a:fgClr>
              <a:srgbClr val="FFC1C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38" name="Rectangle 46"/>
          <p:cNvSpPr>
            <a:spLocks noChangeArrowheads="1"/>
          </p:cNvSpPr>
          <p:nvPr/>
        </p:nvSpPr>
        <p:spPr bwMode="auto">
          <a:xfrm>
            <a:off x="2011363" y="5181600"/>
            <a:ext cx="830262" cy="7270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( 7 , 4 )</a:t>
            </a: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( 4 , 3 )</a:t>
            </a: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( 20,5 )</a:t>
            </a:r>
          </a:p>
        </p:txBody>
      </p:sp>
      <p:sp>
        <p:nvSpPr>
          <p:cNvPr id="341039" name="Rectangle 47" descr="Weave"/>
          <p:cNvSpPr>
            <a:spLocks noChangeArrowheads="1"/>
          </p:cNvSpPr>
          <p:nvPr/>
        </p:nvSpPr>
        <p:spPr bwMode="auto">
          <a:xfrm>
            <a:off x="3030538" y="5181600"/>
            <a:ext cx="914400" cy="762000"/>
          </a:xfrm>
          <a:prstGeom prst="rect">
            <a:avLst/>
          </a:prstGeom>
          <a:pattFill prst="weave">
            <a:fgClr>
              <a:srgbClr val="99CC00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40" name="Rectangle 48"/>
          <p:cNvSpPr>
            <a:spLocks noChangeArrowheads="1"/>
          </p:cNvSpPr>
          <p:nvPr/>
        </p:nvSpPr>
        <p:spPr bwMode="auto">
          <a:xfrm>
            <a:off x="3068638" y="5295900"/>
            <a:ext cx="830262" cy="514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( 21,5 )</a:t>
            </a: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( 11 ,4 )</a:t>
            </a:r>
          </a:p>
        </p:txBody>
      </p:sp>
      <p:sp>
        <p:nvSpPr>
          <p:cNvPr id="341041" name="Rectangle 49" descr="Large grid"/>
          <p:cNvSpPr>
            <a:spLocks noChangeArrowheads="1"/>
          </p:cNvSpPr>
          <p:nvPr/>
        </p:nvSpPr>
        <p:spPr bwMode="auto">
          <a:xfrm>
            <a:off x="4249738" y="5181600"/>
            <a:ext cx="914400" cy="762000"/>
          </a:xfrm>
          <a:prstGeom prst="rect">
            <a:avLst/>
          </a:prstGeom>
          <a:pattFill prst="lgGrid">
            <a:fgClr>
              <a:srgbClr val="CC99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42" name="Rectangle 50"/>
          <p:cNvSpPr>
            <a:spLocks noChangeArrowheads="1"/>
          </p:cNvSpPr>
          <p:nvPr/>
        </p:nvSpPr>
        <p:spPr bwMode="auto">
          <a:xfrm>
            <a:off x="4278313" y="5305425"/>
            <a:ext cx="830262" cy="514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( 6 , 3 )</a:t>
            </a: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( 7 , 3 )</a:t>
            </a:r>
          </a:p>
        </p:txBody>
      </p:sp>
      <p:sp>
        <p:nvSpPr>
          <p:cNvPr id="341043" name="Line 51"/>
          <p:cNvSpPr>
            <a:spLocks noChangeShapeType="1"/>
          </p:cNvSpPr>
          <p:nvPr/>
        </p:nvSpPr>
        <p:spPr bwMode="auto">
          <a:xfrm flipH="1">
            <a:off x="1220788" y="4419600"/>
            <a:ext cx="76200" cy="762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44" name="Line 52"/>
          <p:cNvSpPr>
            <a:spLocks noChangeShapeType="1"/>
          </p:cNvSpPr>
          <p:nvPr/>
        </p:nvSpPr>
        <p:spPr bwMode="auto">
          <a:xfrm>
            <a:off x="2268538" y="4419600"/>
            <a:ext cx="152400" cy="762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45" name="Line 53"/>
          <p:cNvSpPr>
            <a:spLocks noChangeShapeType="1"/>
          </p:cNvSpPr>
          <p:nvPr/>
        </p:nvSpPr>
        <p:spPr bwMode="auto">
          <a:xfrm flipH="1">
            <a:off x="3382963" y="4419600"/>
            <a:ext cx="228600" cy="762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46" name="Line 54"/>
          <p:cNvSpPr>
            <a:spLocks noChangeShapeType="1"/>
          </p:cNvSpPr>
          <p:nvPr/>
        </p:nvSpPr>
        <p:spPr bwMode="auto">
          <a:xfrm>
            <a:off x="4554538" y="4419600"/>
            <a:ext cx="152400" cy="762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48" name="Rectangle 56"/>
          <p:cNvSpPr>
            <a:spLocks noChangeArrowheads="1"/>
          </p:cNvSpPr>
          <p:nvPr/>
        </p:nvSpPr>
        <p:spPr bwMode="auto">
          <a:xfrm>
            <a:off x="6029325" y="5781675"/>
            <a:ext cx="1190625" cy="228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17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49" name="Rectangle 57"/>
          <p:cNvSpPr>
            <a:spLocks noChangeArrowheads="1"/>
          </p:cNvSpPr>
          <p:nvPr/>
        </p:nvSpPr>
        <p:spPr bwMode="auto">
          <a:xfrm>
            <a:off x="5180013" y="6096000"/>
            <a:ext cx="4040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bg-BG" sz="2000">
                <a:solidFill>
                  <a:schemeClr val="folHlink"/>
                </a:solidFill>
                <a:latin typeface="Book Antiqua" pitchFamily="18" charset="0"/>
              </a:rPr>
              <a:t>Window: Min = (0,6), Max = (10,6)</a:t>
            </a:r>
          </a:p>
        </p:txBody>
      </p:sp>
      <p:sp>
        <p:nvSpPr>
          <p:cNvPr id="341050" name="Line 58"/>
          <p:cNvSpPr>
            <a:spLocks noChangeShapeType="1"/>
          </p:cNvSpPr>
          <p:nvPr/>
        </p:nvSpPr>
        <p:spPr bwMode="auto">
          <a:xfrm flipH="1">
            <a:off x="1905000" y="3962400"/>
            <a:ext cx="533400" cy="30480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dash"/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51" name="Line 59"/>
          <p:cNvSpPr>
            <a:spLocks noChangeShapeType="1"/>
          </p:cNvSpPr>
          <p:nvPr/>
        </p:nvSpPr>
        <p:spPr bwMode="auto">
          <a:xfrm flipH="1">
            <a:off x="1295400" y="4495800"/>
            <a:ext cx="76200" cy="68580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dash"/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52" name="Line 60"/>
          <p:cNvSpPr>
            <a:spLocks noChangeShapeType="1"/>
          </p:cNvSpPr>
          <p:nvPr/>
        </p:nvSpPr>
        <p:spPr bwMode="auto">
          <a:xfrm flipH="1">
            <a:off x="676275" y="5457825"/>
            <a:ext cx="114300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53" name="Rectangle 61"/>
          <p:cNvSpPr>
            <a:spLocks noChangeArrowheads="1"/>
          </p:cNvSpPr>
          <p:nvPr/>
        </p:nvSpPr>
        <p:spPr bwMode="auto">
          <a:xfrm>
            <a:off x="838200" y="6096000"/>
            <a:ext cx="2871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bg-BG" sz="2000">
                <a:solidFill>
                  <a:schemeClr val="folHlink"/>
                </a:solidFill>
                <a:latin typeface="Book Antiqua" pitchFamily="18" charset="0"/>
              </a:rPr>
              <a:t>(10,6)</a:t>
            </a:r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 ≤ (2,3) Result (0,2)</a:t>
            </a:r>
          </a:p>
        </p:txBody>
      </p:sp>
      <p:sp>
        <p:nvSpPr>
          <p:cNvPr id="341054" name="Line 62"/>
          <p:cNvSpPr>
            <a:spLocks noChangeShapeType="1"/>
          </p:cNvSpPr>
          <p:nvPr/>
        </p:nvSpPr>
        <p:spPr bwMode="auto">
          <a:xfrm flipH="1" flipV="1">
            <a:off x="1600200" y="5438775"/>
            <a:ext cx="152400" cy="68580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dash"/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R-Trees</a:t>
            </a:r>
            <a:endParaRPr lang="bg-BG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/>
              <a:t> The R-tree is a tree-structured index that remains balanced on inserts and deletes.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/>
              <a:t> Each key stored in a leaf entry is intuitively a </a:t>
            </a:r>
            <a:r>
              <a:rPr lang="en-US">
                <a:solidFill>
                  <a:schemeClr val="folHlink"/>
                </a:solidFill>
              </a:rPr>
              <a:t>box</a:t>
            </a:r>
            <a:r>
              <a:rPr lang="en-US"/>
              <a:t>, or collection of </a:t>
            </a:r>
            <a:r>
              <a:rPr lang="en-US">
                <a:solidFill>
                  <a:schemeClr val="folHlink"/>
                </a:solidFill>
              </a:rPr>
              <a:t>intervals</a:t>
            </a:r>
            <a:r>
              <a:rPr lang="en-US"/>
              <a:t>, with one interval per dimension.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/>
              <a:t> Example in 2-D:</a:t>
            </a:r>
            <a:endParaRPr lang="bg-BG"/>
          </a:p>
        </p:txBody>
      </p:sp>
      <p:sp>
        <p:nvSpPr>
          <p:cNvPr id="342021" name="Line 5"/>
          <p:cNvSpPr>
            <a:spLocks noChangeShapeType="1"/>
          </p:cNvSpPr>
          <p:nvPr/>
        </p:nvSpPr>
        <p:spPr bwMode="auto">
          <a:xfrm>
            <a:off x="4953000" y="6569075"/>
            <a:ext cx="25908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22" name="Line 6"/>
          <p:cNvSpPr>
            <a:spLocks noChangeShapeType="1"/>
          </p:cNvSpPr>
          <p:nvPr/>
        </p:nvSpPr>
        <p:spPr bwMode="auto">
          <a:xfrm>
            <a:off x="4038600" y="5197475"/>
            <a:ext cx="914400" cy="1371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23" name="Line 7"/>
          <p:cNvSpPr>
            <a:spLocks noChangeShapeType="1"/>
          </p:cNvSpPr>
          <p:nvPr/>
        </p:nvSpPr>
        <p:spPr bwMode="auto">
          <a:xfrm>
            <a:off x="4038600" y="5197475"/>
            <a:ext cx="25908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24" name="Line 8"/>
          <p:cNvSpPr>
            <a:spLocks noChangeShapeType="1"/>
          </p:cNvSpPr>
          <p:nvPr/>
        </p:nvSpPr>
        <p:spPr bwMode="auto">
          <a:xfrm>
            <a:off x="6629400" y="5197475"/>
            <a:ext cx="914400" cy="1371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25" name="Rectangle 9"/>
          <p:cNvSpPr>
            <a:spLocks noChangeArrowheads="1"/>
          </p:cNvSpPr>
          <p:nvPr/>
        </p:nvSpPr>
        <p:spPr bwMode="auto">
          <a:xfrm>
            <a:off x="5851525" y="6172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342026" name="Rectangle 10"/>
          <p:cNvSpPr>
            <a:spLocks noChangeArrowheads="1"/>
          </p:cNvSpPr>
          <p:nvPr/>
        </p:nvSpPr>
        <p:spPr bwMode="auto">
          <a:xfrm>
            <a:off x="4479925" y="5638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342027" name="Line 11"/>
          <p:cNvSpPr>
            <a:spLocks noChangeShapeType="1"/>
          </p:cNvSpPr>
          <p:nvPr/>
        </p:nvSpPr>
        <p:spPr bwMode="auto">
          <a:xfrm flipV="1">
            <a:off x="4038600" y="4435475"/>
            <a:ext cx="1676400" cy="74612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28" name="Line 12"/>
          <p:cNvSpPr>
            <a:spLocks noChangeShapeType="1"/>
          </p:cNvSpPr>
          <p:nvPr/>
        </p:nvSpPr>
        <p:spPr bwMode="auto">
          <a:xfrm flipV="1">
            <a:off x="4953000" y="4435475"/>
            <a:ext cx="762000" cy="2133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29" name="Line 13"/>
          <p:cNvSpPr>
            <a:spLocks noChangeShapeType="1"/>
          </p:cNvSpPr>
          <p:nvPr/>
        </p:nvSpPr>
        <p:spPr bwMode="auto">
          <a:xfrm>
            <a:off x="5715000" y="4435475"/>
            <a:ext cx="914400" cy="762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30" name="Line 14"/>
          <p:cNvSpPr>
            <a:spLocks noChangeShapeType="1"/>
          </p:cNvSpPr>
          <p:nvPr/>
        </p:nvSpPr>
        <p:spPr bwMode="auto">
          <a:xfrm>
            <a:off x="5715000" y="4435475"/>
            <a:ext cx="1828800" cy="2133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31" name="Rectangle 15"/>
          <p:cNvSpPr>
            <a:spLocks noChangeArrowheads="1"/>
          </p:cNvSpPr>
          <p:nvPr/>
        </p:nvSpPr>
        <p:spPr bwMode="auto">
          <a:xfrm>
            <a:off x="4730750" y="5356225"/>
            <a:ext cx="215900" cy="1397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32" name="Rectangle 16"/>
          <p:cNvSpPr>
            <a:spLocks noChangeArrowheads="1"/>
          </p:cNvSpPr>
          <p:nvPr/>
        </p:nvSpPr>
        <p:spPr bwMode="auto">
          <a:xfrm>
            <a:off x="5111750" y="5584825"/>
            <a:ext cx="635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33" name="Rectangle 17"/>
          <p:cNvSpPr>
            <a:spLocks noChangeArrowheads="1"/>
          </p:cNvSpPr>
          <p:nvPr/>
        </p:nvSpPr>
        <p:spPr bwMode="auto">
          <a:xfrm>
            <a:off x="5340350" y="5813425"/>
            <a:ext cx="901700" cy="215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34" name="Rectangle 18"/>
          <p:cNvSpPr>
            <a:spLocks noChangeArrowheads="1"/>
          </p:cNvSpPr>
          <p:nvPr/>
        </p:nvSpPr>
        <p:spPr bwMode="auto">
          <a:xfrm>
            <a:off x="5264150" y="6346825"/>
            <a:ext cx="63500" cy="63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35" name="Rectangle 19"/>
          <p:cNvSpPr>
            <a:spLocks noChangeArrowheads="1"/>
          </p:cNvSpPr>
          <p:nvPr/>
        </p:nvSpPr>
        <p:spPr bwMode="auto">
          <a:xfrm>
            <a:off x="6102350" y="5584825"/>
            <a:ext cx="63500" cy="596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36" name="Rectangle 20"/>
          <p:cNvSpPr>
            <a:spLocks noChangeArrowheads="1"/>
          </p:cNvSpPr>
          <p:nvPr/>
        </p:nvSpPr>
        <p:spPr bwMode="auto">
          <a:xfrm>
            <a:off x="6559550" y="6194425"/>
            <a:ext cx="215900" cy="1397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37" name="Rectangle 21"/>
          <p:cNvSpPr>
            <a:spLocks noChangeArrowheads="1"/>
          </p:cNvSpPr>
          <p:nvPr/>
        </p:nvSpPr>
        <p:spPr bwMode="auto">
          <a:xfrm>
            <a:off x="6254750" y="5432425"/>
            <a:ext cx="292100" cy="1397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38" name="Arc 22"/>
          <p:cNvSpPr>
            <a:spLocks/>
          </p:cNvSpPr>
          <p:nvPr/>
        </p:nvSpPr>
        <p:spPr bwMode="auto">
          <a:xfrm>
            <a:off x="5715000" y="4206875"/>
            <a:ext cx="533400" cy="228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36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5"/>
                  <a:pt x="9631" y="35"/>
                  <a:pt x="21536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5"/>
                  <a:pt x="9631" y="35"/>
                  <a:pt x="21536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 cap="rnd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39" name="Rectangle 23"/>
          <p:cNvSpPr>
            <a:spLocks noChangeArrowheads="1"/>
          </p:cNvSpPr>
          <p:nvPr/>
        </p:nvSpPr>
        <p:spPr bwMode="auto">
          <a:xfrm>
            <a:off x="6461125" y="3962400"/>
            <a:ext cx="1209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>
                <a:solidFill>
                  <a:schemeClr val="folHlink"/>
                </a:solidFill>
                <a:latin typeface="Book Antiqua" pitchFamily="18" charset="0"/>
              </a:rPr>
              <a:t>Root of</a:t>
            </a:r>
          </a:p>
          <a:p>
            <a:pPr algn="ctr" eaLnBrk="0" hangingPunct="0"/>
            <a:r>
              <a:rPr lang="en-US" b="1">
                <a:solidFill>
                  <a:schemeClr val="folHlink"/>
                </a:solidFill>
                <a:latin typeface="Book Antiqua" pitchFamily="18" charset="0"/>
              </a:rPr>
              <a:t>R Tree</a:t>
            </a:r>
          </a:p>
        </p:txBody>
      </p:sp>
      <p:sp>
        <p:nvSpPr>
          <p:cNvPr id="342040" name="Arc 24"/>
          <p:cNvSpPr>
            <a:spLocks/>
          </p:cNvSpPr>
          <p:nvPr/>
        </p:nvSpPr>
        <p:spPr bwMode="auto">
          <a:xfrm>
            <a:off x="6932613" y="5654675"/>
            <a:ext cx="992187" cy="228600"/>
          </a:xfrm>
          <a:custGeom>
            <a:avLst/>
            <a:gdLst>
              <a:gd name="G0" fmla="+- 35 0 0"/>
              <a:gd name="G1" fmla="+- 21600 0 0"/>
              <a:gd name="G2" fmla="+- 21600 0 0"/>
              <a:gd name="T0" fmla="*/ 0 w 21635"/>
              <a:gd name="T1" fmla="*/ 0 h 21600"/>
              <a:gd name="T2" fmla="*/ 21635 w 21635"/>
              <a:gd name="T3" fmla="*/ 21600 h 21600"/>
              <a:gd name="T4" fmla="*/ 35 w 2163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35" h="21600" fill="none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</a:path>
              <a:path w="21635" h="21600" stroke="0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  <a:lnTo>
                  <a:pt x="35" y="2160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41" name="Rectangle 25"/>
          <p:cNvSpPr>
            <a:spLocks noChangeArrowheads="1"/>
          </p:cNvSpPr>
          <p:nvPr/>
        </p:nvSpPr>
        <p:spPr bwMode="auto">
          <a:xfrm>
            <a:off x="7985125" y="5715000"/>
            <a:ext cx="869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Leaf </a:t>
            </a:r>
          </a:p>
          <a:p>
            <a:pPr algn="ctr"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level</a:t>
            </a:r>
          </a:p>
        </p:txBody>
      </p:sp>
      <p:sp>
        <p:nvSpPr>
          <p:cNvPr id="342042" name="Oval 26"/>
          <p:cNvSpPr>
            <a:spLocks noChangeArrowheads="1"/>
          </p:cNvSpPr>
          <p:nvPr/>
        </p:nvSpPr>
        <p:spPr bwMode="auto">
          <a:xfrm>
            <a:off x="5695950" y="4406900"/>
            <a:ext cx="63500" cy="635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R-Tree Properties</a:t>
            </a:r>
            <a:endParaRPr lang="bg-BG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155700"/>
            <a:ext cx="8458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</a:t>
            </a:r>
            <a:r>
              <a:rPr lang="en-US" sz="2800" i="1"/>
              <a:t>Leaf entry</a:t>
            </a:r>
            <a:r>
              <a:rPr lang="en-US" sz="2800"/>
              <a:t> = &lt; n-dimensional box, rid &gt;</a:t>
            </a:r>
          </a:p>
          <a:p>
            <a:pPr marL="749300" lvl="1" indent="-177800"/>
            <a:r>
              <a:rPr lang="en-US" i="1"/>
              <a:t> key value</a:t>
            </a:r>
            <a:r>
              <a:rPr lang="en-US"/>
              <a:t> being a box.</a:t>
            </a:r>
          </a:p>
          <a:p>
            <a:pPr marL="749300" lvl="1" indent="-177800"/>
            <a:r>
              <a:rPr lang="en-US"/>
              <a:t> Box is the tightest bounding box for a data object.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</a:t>
            </a:r>
            <a:r>
              <a:rPr lang="en-US" sz="2800" i="1"/>
              <a:t>Non-leaf entry</a:t>
            </a:r>
            <a:r>
              <a:rPr lang="en-US" sz="2800"/>
              <a:t> = &lt; n-dim box, ptr to child node &gt;</a:t>
            </a:r>
          </a:p>
          <a:p>
            <a:pPr marL="749300" lvl="1" indent="-177800"/>
            <a:r>
              <a:rPr lang="en-US"/>
              <a:t> Box covers all boxes in child node (in fact, subtree).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All leaves at same distance from root.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Nodes must be kept at least 50% full (except root).</a:t>
            </a:r>
          </a:p>
          <a:p>
            <a:pPr marL="749300" lvl="1" indent="-177800"/>
            <a:r>
              <a:rPr lang="en-US"/>
              <a:t> Can choose a parameter </a:t>
            </a:r>
            <a:r>
              <a:rPr lang="en-US" i="1"/>
              <a:t>m</a:t>
            </a:r>
            <a:r>
              <a:rPr lang="en-US"/>
              <a:t> that is &lt;= 50%, and ensure that every node is at least </a:t>
            </a:r>
            <a:r>
              <a:rPr lang="en-US" i="1"/>
              <a:t>m</a:t>
            </a:r>
            <a:r>
              <a:rPr lang="en-US"/>
              <a:t>% full.</a:t>
            </a:r>
            <a:endParaRPr lang="bg-BG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Example of an R-Tree</a:t>
            </a:r>
            <a:endParaRPr lang="bg-BG"/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342900" y="4054475"/>
            <a:ext cx="7721600" cy="2311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952500" y="1844675"/>
            <a:ext cx="4292600" cy="3759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1104900" y="2378075"/>
            <a:ext cx="1778000" cy="1244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2095500" y="1920875"/>
            <a:ext cx="1854200" cy="3530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2" name="Rectangle 8"/>
          <p:cNvSpPr>
            <a:spLocks noChangeArrowheads="1"/>
          </p:cNvSpPr>
          <p:nvPr/>
        </p:nvSpPr>
        <p:spPr bwMode="auto">
          <a:xfrm>
            <a:off x="4076700" y="2301875"/>
            <a:ext cx="1092200" cy="2540000"/>
          </a:xfrm>
          <a:prstGeom prst="rect">
            <a:avLst/>
          </a:prstGeom>
          <a:noFill/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3" name="Rectangle 9"/>
          <p:cNvSpPr>
            <a:spLocks noChangeArrowheads="1"/>
          </p:cNvSpPr>
          <p:nvPr/>
        </p:nvSpPr>
        <p:spPr bwMode="auto">
          <a:xfrm>
            <a:off x="495300" y="4816475"/>
            <a:ext cx="2692400" cy="1397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4" name="Rectangle 10"/>
          <p:cNvSpPr>
            <a:spLocks noChangeArrowheads="1"/>
          </p:cNvSpPr>
          <p:nvPr/>
        </p:nvSpPr>
        <p:spPr bwMode="auto">
          <a:xfrm>
            <a:off x="5448300" y="4206875"/>
            <a:ext cx="2463800" cy="1854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5" name="Rectangle 11" descr="Dark upward diagonal"/>
          <p:cNvSpPr>
            <a:spLocks noChangeArrowheads="1"/>
          </p:cNvSpPr>
          <p:nvPr/>
        </p:nvSpPr>
        <p:spPr bwMode="auto">
          <a:xfrm>
            <a:off x="1257300" y="2759075"/>
            <a:ext cx="711200" cy="7112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6" name="Rectangle 12" descr="Dark upward diagonal"/>
          <p:cNvSpPr>
            <a:spLocks noChangeArrowheads="1"/>
          </p:cNvSpPr>
          <p:nvPr/>
        </p:nvSpPr>
        <p:spPr bwMode="auto">
          <a:xfrm>
            <a:off x="2247900" y="2530475"/>
            <a:ext cx="482600" cy="4826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7" name="Rectangle 13" descr="Dark upward diagonal"/>
          <p:cNvSpPr>
            <a:spLocks noChangeArrowheads="1"/>
          </p:cNvSpPr>
          <p:nvPr/>
        </p:nvSpPr>
        <p:spPr bwMode="auto">
          <a:xfrm>
            <a:off x="2171700" y="3140075"/>
            <a:ext cx="635000" cy="4064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8" name="Rectangle 14" descr="Dark upward diagonal"/>
          <p:cNvSpPr>
            <a:spLocks noChangeArrowheads="1"/>
          </p:cNvSpPr>
          <p:nvPr/>
        </p:nvSpPr>
        <p:spPr bwMode="auto">
          <a:xfrm>
            <a:off x="3314700" y="2109788"/>
            <a:ext cx="531813" cy="323215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9" name="Rectangle 15" descr="Dark upward diagonal"/>
          <p:cNvSpPr>
            <a:spLocks noChangeArrowheads="1"/>
          </p:cNvSpPr>
          <p:nvPr/>
        </p:nvSpPr>
        <p:spPr bwMode="auto">
          <a:xfrm>
            <a:off x="2247900" y="3825875"/>
            <a:ext cx="1320800" cy="7874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0" name="Rectangle 16" descr="Dark upward diagonal"/>
          <p:cNvSpPr>
            <a:spLocks noChangeArrowheads="1"/>
          </p:cNvSpPr>
          <p:nvPr/>
        </p:nvSpPr>
        <p:spPr bwMode="auto">
          <a:xfrm>
            <a:off x="1562100" y="4968875"/>
            <a:ext cx="1397000" cy="9398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1" name="Rectangle 17" descr="Dark upward diagonal"/>
          <p:cNvSpPr>
            <a:spLocks noChangeArrowheads="1"/>
          </p:cNvSpPr>
          <p:nvPr/>
        </p:nvSpPr>
        <p:spPr bwMode="auto">
          <a:xfrm>
            <a:off x="723900" y="5730875"/>
            <a:ext cx="711200" cy="4064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2" name="Rectangle 18" descr="Dark upward diagonal"/>
          <p:cNvSpPr>
            <a:spLocks noChangeArrowheads="1"/>
          </p:cNvSpPr>
          <p:nvPr/>
        </p:nvSpPr>
        <p:spPr bwMode="auto">
          <a:xfrm>
            <a:off x="5600700" y="4740275"/>
            <a:ext cx="2159000" cy="5588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3" name="Rectangle 19" descr="Dark upward diagonal"/>
          <p:cNvSpPr>
            <a:spLocks noChangeArrowheads="1"/>
          </p:cNvSpPr>
          <p:nvPr/>
        </p:nvSpPr>
        <p:spPr bwMode="auto">
          <a:xfrm>
            <a:off x="6134100" y="4359275"/>
            <a:ext cx="787400" cy="15494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4" name="Rectangle 20" descr="Dark upward diagonal"/>
          <p:cNvSpPr>
            <a:spLocks noChangeArrowheads="1"/>
          </p:cNvSpPr>
          <p:nvPr/>
        </p:nvSpPr>
        <p:spPr bwMode="auto">
          <a:xfrm>
            <a:off x="6667500" y="5045075"/>
            <a:ext cx="939800" cy="7112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5" name="Rectangle 21" descr="Dark upward diagonal"/>
          <p:cNvSpPr>
            <a:spLocks noChangeArrowheads="1"/>
          </p:cNvSpPr>
          <p:nvPr/>
        </p:nvSpPr>
        <p:spPr bwMode="auto">
          <a:xfrm>
            <a:off x="4533900" y="2454275"/>
            <a:ext cx="558800" cy="22352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6" name="Rectangle 22" descr="Dark upward diagonal"/>
          <p:cNvSpPr>
            <a:spLocks noChangeArrowheads="1"/>
          </p:cNvSpPr>
          <p:nvPr/>
        </p:nvSpPr>
        <p:spPr bwMode="auto">
          <a:xfrm>
            <a:off x="4152900" y="2911475"/>
            <a:ext cx="558800" cy="7874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7" name="Rectangle 23"/>
          <p:cNvSpPr>
            <a:spLocks noChangeArrowheads="1"/>
          </p:cNvSpPr>
          <p:nvPr/>
        </p:nvSpPr>
        <p:spPr bwMode="auto">
          <a:xfrm>
            <a:off x="1292225" y="276383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344088" name="Rectangle 24"/>
          <p:cNvSpPr>
            <a:spLocks noChangeArrowheads="1"/>
          </p:cNvSpPr>
          <p:nvPr/>
        </p:nvSpPr>
        <p:spPr bwMode="auto">
          <a:xfrm>
            <a:off x="2206625" y="253523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9</a:t>
            </a:r>
          </a:p>
        </p:txBody>
      </p:sp>
      <p:sp>
        <p:nvSpPr>
          <p:cNvPr id="344089" name="Rectangle 25"/>
          <p:cNvSpPr>
            <a:spLocks noChangeArrowheads="1"/>
          </p:cNvSpPr>
          <p:nvPr/>
        </p:nvSpPr>
        <p:spPr bwMode="auto">
          <a:xfrm>
            <a:off x="2206625" y="31448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10</a:t>
            </a:r>
          </a:p>
        </p:txBody>
      </p:sp>
      <p:sp>
        <p:nvSpPr>
          <p:cNvPr id="344090" name="Rectangle 26"/>
          <p:cNvSpPr>
            <a:spLocks noChangeArrowheads="1"/>
          </p:cNvSpPr>
          <p:nvPr/>
        </p:nvSpPr>
        <p:spPr bwMode="auto">
          <a:xfrm>
            <a:off x="3273425" y="21542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11</a:t>
            </a:r>
          </a:p>
        </p:txBody>
      </p:sp>
      <p:sp>
        <p:nvSpPr>
          <p:cNvPr id="344091" name="Rectangle 27"/>
          <p:cNvSpPr>
            <a:spLocks noChangeArrowheads="1"/>
          </p:cNvSpPr>
          <p:nvPr/>
        </p:nvSpPr>
        <p:spPr bwMode="auto">
          <a:xfrm>
            <a:off x="2282825" y="39068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12</a:t>
            </a:r>
          </a:p>
        </p:txBody>
      </p:sp>
      <p:sp>
        <p:nvSpPr>
          <p:cNvPr id="344092" name="Rectangle 28"/>
          <p:cNvSpPr>
            <a:spLocks noChangeArrowheads="1"/>
          </p:cNvSpPr>
          <p:nvPr/>
        </p:nvSpPr>
        <p:spPr bwMode="auto">
          <a:xfrm>
            <a:off x="5559425" y="48212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17</a:t>
            </a:r>
          </a:p>
        </p:txBody>
      </p:sp>
      <p:sp>
        <p:nvSpPr>
          <p:cNvPr id="344093" name="Rectangle 29"/>
          <p:cNvSpPr>
            <a:spLocks noChangeArrowheads="1"/>
          </p:cNvSpPr>
          <p:nvPr/>
        </p:nvSpPr>
        <p:spPr bwMode="auto">
          <a:xfrm>
            <a:off x="6245225" y="44402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18</a:t>
            </a:r>
          </a:p>
        </p:txBody>
      </p:sp>
      <p:sp>
        <p:nvSpPr>
          <p:cNvPr id="344094" name="Rectangle 30"/>
          <p:cNvSpPr>
            <a:spLocks noChangeArrowheads="1"/>
          </p:cNvSpPr>
          <p:nvPr/>
        </p:nvSpPr>
        <p:spPr bwMode="auto">
          <a:xfrm>
            <a:off x="6702425" y="52022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19</a:t>
            </a:r>
          </a:p>
        </p:txBody>
      </p:sp>
      <p:sp>
        <p:nvSpPr>
          <p:cNvPr id="344095" name="Rectangle 31"/>
          <p:cNvSpPr>
            <a:spLocks noChangeArrowheads="1"/>
          </p:cNvSpPr>
          <p:nvPr/>
        </p:nvSpPr>
        <p:spPr bwMode="auto">
          <a:xfrm>
            <a:off x="4492625" y="24590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13</a:t>
            </a:r>
          </a:p>
        </p:txBody>
      </p:sp>
      <p:sp>
        <p:nvSpPr>
          <p:cNvPr id="344096" name="Rectangle 32"/>
          <p:cNvSpPr>
            <a:spLocks noChangeArrowheads="1"/>
          </p:cNvSpPr>
          <p:nvPr/>
        </p:nvSpPr>
        <p:spPr bwMode="auto">
          <a:xfrm>
            <a:off x="4111625" y="29924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14</a:t>
            </a:r>
          </a:p>
        </p:txBody>
      </p:sp>
      <p:sp>
        <p:nvSpPr>
          <p:cNvPr id="344097" name="Rectangle 33"/>
          <p:cNvSpPr>
            <a:spLocks noChangeArrowheads="1"/>
          </p:cNvSpPr>
          <p:nvPr/>
        </p:nvSpPr>
        <p:spPr bwMode="auto">
          <a:xfrm>
            <a:off x="758825" y="57356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15</a:t>
            </a:r>
          </a:p>
        </p:txBody>
      </p:sp>
      <p:sp>
        <p:nvSpPr>
          <p:cNvPr id="344098" name="Rectangle 34"/>
          <p:cNvSpPr>
            <a:spLocks noChangeArrowheads="1"/>
          </p:cNvSpPr>
          <p:nvPr/>
        </p:nvSpPr>
        <p:spPr bwMode="auto">
          <a:xfrm>
            <a:off x="1597025" y="50498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16</a:t>
            </a:r>
          </a:p>
        </p:txBody>
      </p:sp>
      <p:sp>
        <p:nvSpPr>
          <p:cNvPr id="344099" name="Freeform 35"/>
          <p:cNvSpPr>
            <a:spLocks/>
          </p:cNvSpPr>
          <p:nvPr/>
        </p:nvSpPr>
        <p:spPr bwMode="auto">
          <a:xfrm>
            <a:off x="1308100" y="2816225"/>
            <a:ext cx="617538" cy="630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45" y="246"/>
              </a:cxn>
              <a:cxn ang="0">
                <a:pos x="77" y="236"/>
              </a:cxn>
              <a:cxn ang="0">
                <a:pos x="99" y="236"/>
              </a:cxn>
              <a:cxn ang="0">
                <a:pos x="131" y="246"/>
              </a:cxn>
              <a:cxn ang="0">
                <a:pos x="163" y="246"/>
              </a:cxn>
              <a:cxn ang="0">
                <a:pos x="185" y="257"/>
              </a:cxn>
              <a:cxn ang="0">
                <a:pos x="217" y="257"/>
              </a:cxn>
              <a:cxn ang="0">
                <a:pos x="249" y="257"/>
              </a:cxn>
              <a:cxn ang="0">
                <a:pos x="281" y="246"/>
              </a:cxn>
              <a:cxn ang="0">
                <a:pos x="313" y="236"/>
              </a:cxn>
              <a:cxn ang="0">
                <a:pos x="302" y="214"/>
              </a:cxn>
              <a:cxn ang="0">
                <a:pos x="313" y="182"/>
              </a:cxn>
              <a:cxn ang="0">
                <a:pos x="313" y="150"/>
              </a:cxn>
              <a:cxn ang="0">
                <a:pos x="313" y="128"/>
              </a:cxn>
              <a:cxn ang="0">
                <a:pos x="313" y="96"/>
              </a:cxn>
              <a:cxn ang="0">
                <a:pos x="313" y="64"/>
              </a:cxn>
              <a:cxn ang="0">
                <a:pos x="292" y="32"/>
              </a:cxn>
              <a:cxn ang="0">
                <a:pos x="281" y="0"/>
              </a:cxn>
              <a:cxn ang="0">
                <a:pos x="313" y="0"/>
              </a:cxn>
              <a:cxn ang="0">
                <a:pos x="324" y="32"/>
              </a:cxn>
              <a:cxn ang="0">
                <a:pos x="345" y="54"/>
              </a:cxn>
              <a:cxn ang="0">
                <a:pos x="367" y="64"/>
              </a:cxn>
              <a:cxn ang="0">
                <a:pos x="377" y="86"/>
              </a:cxn>
              <a:cxn ang="0">
                <a:pos x="388" y="118"/>
              </a:cxn>
              <a:cxn ang="0">
                <a:pos x="388" y="150"/>
              </a:cxn>
              <a:cxn ang="0">
                <a:pos x="388" y="182"/>
              </a:cxn>
              <a:cxn ang="0">
                <a:pos x="377" y="214"/>
              </a:cxn>
              <a:cxn ang="0">
                <a:pos x="377" y="236"/>
              </a:cxn>
              <a:cxn ang="0">
                <a:pos x="367" y="268"/>
              </a:cxn>
              <a:cxn ang="0">
                <a:pos x="356" y="300"/>
              </a:cxn>
              <a:cxn ang="0">
                <a:pos x="334" y="321"/>
              </a:cxn>
              <a:cxn ang="0">
                <a:pos x="334" y="343"/>
              </a:cxn>
              <a:cxn ang="0">
                <a:pos x="324" y="375"/>
              </a:cxn>
              <a:cxn ang="0">
                <a:pos x="302" y="396"/>
              </a:cxn>
              <a:cxn ang="0">
                <a:pos x="270" y="386"/>
              </a:cxn>
              <a:cxn ang="0">
                <a:pos x="238" y="375"/>
              </a:cxn>
              <a:cxn ang="0">
                <a:pos x="206" y="375"/>
              </a:cxn>
              <a:cxn ang="0">
                <a:pos x="174" y="364"/>
              </a:cxn>
              <a:cxn ang="0">
                <a:pos x="152" y="364"/>
              </a:cxn>
              <a:cxn ang="0">
                <a:pos x="120" y="364"/>
              </a:cxn>
              <a:cxn ang="0">
                <a:pos x="88" y="364"/>
              </a:cxn>
              <a:cxn ang="0">
                <a:pos x="56" y="332"/>
              </a:cxn>
              <a:cxn ang="0">
                <a:pos x="35" y="300"/>
              </a:cxn>
              <a:cxn ang="0">
                <a:pos x="0" y="236"/>
              </a:cxn>
              <a:cxn ang="0">
                <a:pos x="0" y="236"/>
              </a:cxn>
            </a:cxnLst>
            <a:rect l="0" t="0" r="r" b="b"/>
            <a:pathLst>
              <a:path w="389" h="397">
                <a:moveTo>
                  <a:pt x="0" y="236"/>
                </a:moveTo>
                <a:lnTo>
                  <a:pt x="45" y="246"/>
                </a:lnTo>
                <a:lnTo>
                  <a:pt x="77" y="236"/>
                </a:lnTo>
                <a:lnTo>
                  <a:pt x="99" y="236"/>
                </a:lnTo>
                <a:lnTo>
                  <a:pt x="131" y="246"/>
                </a:lnTo>
                <a:lnTo>
                  <a:pt x="163" y="246"/>
                </a:lnTo>
                <a:lnTo>
                  <a:pt x="185" y="257"/>
                </a:lnTo>
                <a:lnTo>
                  <a:pt x="217" y="257"/>
                </a:lnTo>
                <a:lnTo>
                  <a:pt x="249" y="257"/>
                </a:lnTo>
                <a:lnTo>
                  <a:pt x="281" y="246"/>
                </a:lnTo>
                <a:lnTo>
                  <a:pt x="313" y="236"/>
                </a:lnTo>
                <a:lnTo>
                  <a:pt x="302" y="214"/>
                </a:lnTo>
                <a:lnTo>
                  <a:pt x="313" y="182"/>
                </a:lnTo>
                <a:lnTo>
                  <a:pt x="313" y="150"/>
                </a:lnTo>
                <a:lnTo>
                  <a:pt x="313" y="128"/>
                </a:lnTo>
                <a:lnTo>
                  <a:pt x="313" y="96"/>
                </a:lnTo>
                <a:lnTo>
                  <a:pt x="313" y="64"/>
                </a:lnTo>
                <a:lnTo>
                  <a:pt x="292" y="32"/>
                </a:lnTo>
                <a:lnTo>
                  <a:pt x="281" y="0"/>
                </a:lnTo>
                <a:lnTo>
                  <a:pt x="313" y="0"/>
                </a:lnTo>
                <a:lnTo>
                  <a:pt x="324" y="32"/>
                </a:lnTo>
                <a:lnTo>
                  <a:pt x="345" y="54"/>
                </a:lnTo>
                <a:lnTo>
                  <a:pt x="367" y="64"/>
                </a:lnTo>
                <a:lnTo>
                  <a:pt x="377" y="86"/>
                </a:lnTo>
                <a:lnTo>
                  <a:pt x="388" y="118"/>
                </a:lnTo>
                <a:lnTo>
                  <a:pt x="388" y="150"/>
                </a:lnTo>
                <a:lnTo>
                  <a:pt x="388" y="182"/>
                </a:lnTo>
                <a:lnTo>
                  <a:pt x="377" y="214"/>
                </a:lnTo>
                <a:lnTo>
                  <a:pt x="377" y="236"/>
                </a:lnTo>
                <a:lnTo>
                  <a:pt x="367" y="268"/>
                </a:lnTo>
                <a:lnTo>
                  <a:pt x="356" y="300"/>
                </a:lnTo>
                <a:lnTo>
                  <a:pt x="334" y="321"/>
                </a:lnTo>
                <a:lnTo>
                  <a:pt x="334" y="343"/>
                </a:lnTo>
                <a:lnTo>
                  <a:pt x="324" y="375"/>
                </a:lnTo>
                <a:lnTo>
                  <a:pt x="302" y="396"/>
                </a:lnTo>
                <a:lnTo>
                  <a:pt x="270" y="386"/>
                </a:lnTo>
                <a:lnTo>
                  <a:pt x="238" y="375"/>
                </a:lnTo>
                <a:lnTo>
                  <a:pt x="206" y="375"/>
                </a:lnTo>
                <a:lnTo>
                  <a:pt x="174" y="364"/>
                </a:lnTo>
                <a:lnTo>
                  <a:pt x="152" y="364"/>
                </a:lnTo>
                <a:lnTo>
                  <a:pt x="120" y="364"/>
                </a:lnTo>
                <a:lnTo>
                  <a:pt x="88" y="364"/>
                </a:lnTo>
                <a:lnTo>
                  <a:pt x="56" y="332"/>
                </a:lnTo>
                <a:lnTo>
                  <a:pt x="35" y="300"/>
                </a:lnTo>
                <a:lnTo>
                  <a:pt x="0" y="236"/>
                </a:lnTo>
                <a:lnTo>
                  <a:pt x="0" y="236"/>
                </a:lnTo>
              </a:path>
            </a:pathLst>
          </a:custGeom>
          <a:solidFill>
            <a:srgbClr val="FDFD24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4100" name="Rectangle 36"/>
          <p:cNvSpPr>
            <a:spLocks noChangeArrowheads="1"/>
          </p:cNvSpPr>
          <p:nvPr/>
        </p:nvSpPr>
        <p:spPr bwMode="auto">
          <a:xfrm>
            <a:off x="987425" y="184943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344101" name="Rectangle 37"/>
          <p:cNvSpPr>
            <a:spLocks noChangeArrowheads="1"/>
          </p:cNvSpPr>
          <p:nvPr/>
        </p:nvSpPr>
        <p:spPr bwMode="auto">
          <a:xfrm>
            <a:off x="4111625" y="581183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344102" name="Rectangle 38"/>
          <p:cNvSpPr>
            <a:spLocks noChangeArrowheads="1"/>
          </p:cNvSpPr>
          <p:nvPr/>
        </p:nvSpPr>
        <p:spPr bwMode="auto">
          <a:xfrm>
            <a:off x="1139825" y="238283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344103" name="Rectangle 39"/>
          <p:cNvSpPr>
            <a:spLocks noChangeArrowheads="1"/>
          </p:cNvSpPr>
          <p:nvPr/>
        </p:nvSpPr>
        <p:spPr bwMode="auto">
          <a:xfrm>
            <a:off x="2054225" y="192563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344104" name="Rectangle 40"/>
          <p:cNvSpPr>
            <a:spLocks noChangeArrowheads="1"/>
          </p:cNvSpPr>
          <p:nvPr/>
        </p:nvSpPr>
        <p:spPr bwMode="auto">
          <a:xfrm>
            <a:off x="4035425" y="238283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344105" name="Rectangle 41"/>
          <p:cNvSpPr>
            <a:spLocks noChangeArrowheads="1"/>
          </p:cNvSpPr>
          <p:nvPr/>
        </p:nvSpPr>
        <p:spPr bwMode="auto">
          <a:xfrm>
            <a:off x="454025" y="489743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344106" name="Rectangle 42"/>
          <p:cNvSpPr>
            <a:spLocks noChangeArrowheads="1"/>
          </p:cNvSpPr>
          <p:nvPr/>
        </p:nvSpPr>
        <p:spPr bwMode="auto">
          <a:xfrm>
            <a:off x="5407025" y="421163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344107" name="Rectangle 43" descr="Dark upward diagonal"/>
          <p:cNvSpPr>
            <a:spLocks noChangeArrowheads="1"/>
          </p:cNvSpPr>
          <p:nvPr/>
        </p:nvSpPr>
        <p:spPr bwMode="auto">
          <a:xfrm>
            <a:off x="5676900" y="1260475"/>
            <a:ext cx="558800" cy="4064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08" name="Rectangle 44"/>
          <p:cNvSpPr>
            <a:spLocks noChangeArrowheads="1"/>
          </p:cNvSpPr>
          <p:nvPr/>
        </p:nvSpPr>
        <p:spPr bwMode="auto">
          <a:xfrm>
            <a:off x="5676900" y="1870075"/>
            <a:ext cx="558800" cy="40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09" name="Rectangle 45"/>
          <p:cNvSpPr>
            <a:spLocks noChangeArrowheads="1"/>
          </p:cNvSpPr>
          <p:nvPr/>
        </p:nvSpPr>
        <p:spPr bwMode="auto">
          <a:xfrm>
            <a:off x="6473825" y="1219200"/>
            <a:ext cx="1598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Leaf entry</a:t>
            </a:r>
          </a:p>
        </p:txBody>
      </p:sp>
      <p:sp>
        <p:nvSpPr>
          <p:cNvPr id="344110" name="Rectangle 46"/>
          <p:cNvSpPr>
            <a:spLocks noChangeArrowheads="1"/>
          </p:cNvSpPr>
          <p:nvPr/>
        </p:nvSpPr>
        <p:spPr bwMode="auto">
          <a:xfrm>
            <a:off x="6489700" y="1752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Index entry</a:t>
            </a:r>
          </a:p>
        </p:txBody>
      </p:sp>
      <p:sp>
        <p:nvSpPr>
          <p:cNvPr id="344111" name="Freeform 47"/>
          <p:cNvSpPr>
            <a:spLocks/>
          </p:cNvSpPr>
          <p:nvPr/>
        </p:nvSpPr>
        <p:spPr bwMode="auto">
          <a:xfrm>
            <a:off x="5651500" y="2460625"/>
            <a:ext cx="617538" cy="630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45" y="246"/>
              </a:cxn>
              <a:cxn ang="0">
                <a:pos x="77" y="236"/>
              </a:cxn>
              <a:cxn ang="0">
                <a:pos x="99" y="236"/>
              </a:cxn>
              <a:cxn ang="0">
                <a:pos x="131" y="246"/>
              </a:cxn>
              <a:cxn ang="0">
                <a:pos x="163" y="246"/>
              </a:cxn>
              <a:cxn ang="0">
                <a:pos x="185" y="257"/>
              </a:cxn>
              <a:cxn ang="0">
                <a:pos x="217" y="257"/>
              </a:cxn>
              <a:cxn ang="0">
                <a:pos x="249" y="257"/>
              </a:cxn>
              <a:cxn ang="0">
                <a:pos x="281" y="246"/>
              </a:cxn>
              <a:cxn ang="0">
                <a:pos x="313" y="236"/>
              </a:cxn>
              <a:cxn ang="0">
                <a:pos x="302" y="214"/>
              </a:cxn>
              <a:cxn ang="0">
                <a:pos x="313" y="182"/>
              </a:cxn>
              <a:cxn ang="0">
                <a:pos x="313" y="150"/>
              </a:cxn>
              <a:cxn ang="0">
                <a:pos x="313" y="128"/>
              </a:cxn>
              <a:cxn ang="0">
                <a:pos x="313" y="96"/>
              </a:cxn>
              <a:cxn ang="0">
                <a:pos x="313" y="64"/>
              </a:cxn>
              <a:cxn ang="0">
                <a:pos x="292" y="32"/>
              </a:cxn>
              <a:cxn ang="0">
                <a:pos x="281" y="0"/>
              </a:cxn>
              <a:cxn ang="0">
                <a:pos x="313" y="0"/>
              </a:cxn>
              <a:cxn ang="0">
                <a:pos x="324" y="32"/>
              </a:cxn>
              <a:cxn ang="0">
                <a:pos x="345" y="54"/>
              </a:cxn>
              <a:cxn ang="0">
                <a:pos x="367" y="64"/>
              </a:cxn>
              <a:cxn ang="0">
                <a:pos x="377" y="86"/>
              </a:cxn>
              <a:cxn ang="0">
                <a:pos x="388" y="118"/>
              </a:cxn>
              <a:cxn ang="0">
                <a:pos x="388" y="150"/>
              </a:cxn>
              <a:cxn ang="0">
                <a:pos x="388" y="182"/>
              </a:cxn>
              <a:cxn ang="0">
                <a:pos x="377" y="214"/>
              </a:cxn>
              <a:cxn ang="0">
                <a:pos x="377" y="236"/>
              </a:cxn>
              <a:cxn ang="0">
                <a:pos x="367" y="268"/>
              </a:cxn>
              <a:cxn ang="0">
                <a:pos x="356" y="300"/>
              </a:cxn>
              <a:cxn ang="0">
                <a:pos x="334" y="321"/>
              </a:cxn>
              <a:cxn ang="0">
                <a:pos x="334" y="343"/>
              </a:cxn>
              <a:cxn ang="0">
                <a:pos x="324" y="375"/>
              </a:cxn>
              <a:cxn ang="0">
                <a:pos x="302" y="396"/>
              </a:cxn>
              <a:cxn ang="0">
                <a:pos x="270" y="386"/>
              </a:cxn>
              <a:cxn ang="0">
                <a:pos x="238" y="375"/>
              </a:cxn>
              <a:cxn ang="0">
                <a:pos x="206" y="375"/>
              </a:cxn>
              <a:cxn ang="0">
                <a:pos x="174" y="364"/>
              </a:cxn>
              <a:cxn ang="0">
                <a:pos x="152" y="364"/>
              </a:cxn>
              <a:cxn ang="0">
                <a:pos x="120" y="364"/>
              </a:cxn>
              <a:cxn ang="0">
                <a:pos x="88" y="364"/>
              </a:cxn>
              <a:cxn ang="0">
                <a:pos x="56" y="332"/>
              </a:cxn>
              <a:cxn ang="0">
                <a:pos x="35" y="300"/>
              </a:cxn>
              <a:cxn ang="0">
                <a:pos x="0" y="236"/>
              </a:cxn>
              <a:cxn ang="0">
                <a:pos x="0" y="236"/>
              </a:cxn>
            </a:cxnLst>
            <a:rect l="0" t="0" r="r" b="b"/>
            <a:pathLst>
              <a:path w="389" h="397">
                <a:moveTo>
                  <a:pt x="0" y="236"/>
                </a:moveTo>
                <a:lnTo>
                  <a:pt x="45" y="246"/>
                </a:lnTo>
                <a:lnTo>
                  <a:pt x="77" y="236"/>
                </a:lnTo>
                <a:lnTo>
                  <a:pt x="99" y="236"/>
                </a:lnTo>
                <a:lnTo>
                  <a:pt x="131" y="246"/>
                </a:lnTo>
                <a:lnTo>
                  <a:pt x="163" y="246"/>
                </a:lnTo>
                <a:lnTo>
                  <a:pt x="185" y="257"/>
                </a:lnTo>
                <a:lnTo>
                  <a:pt x="217" y="257"/>
                </a:lnTo>
                <a:lnTo>
                  <a:pt x="249" y="257"/>
                </a:lnTo>
                <a:lnTo>
                  <a:pt x="281" y="246"/>
                </a:lnTo>
                <a:lnTo>
                  <a:pt x="313" y="236"/>
                </a:lnTo>
                <a:lnTo>
                  <a:pt x="302" y="214"/>
                </a:lnTo>
                <a:lnTo>
                  <a:pt x="313" y="182"/>
                </a:lnTo>
                <a:lnTo>
                  <a:pt x="313" y="150"/>
                </a:lnTo>
                <a:lnTo>
                  <a:pt x="313" y="128"/>
                </a:lnTo>
                <a:lnTo>
                  <a:pt x="313" y="96"/>
                </a:lnTo>
                <a:lnTo>
                  <a:pt x="313" y="64"/>
                </a:lnTo>
                <a:lnTo>
                  <a:pt x="292" y="32"/>
                </a:lnTo>
                <a:lnTo>
                  <a:pt x="281" y="0"/>
                </a:lnTo>
                <a:lnTo>
                  <a:pt x="313" y="0"/>
                </a:lnTo>
                <a:lnTo>
                  <a:pt x="324" y="32"/>
                </a:lnTo>
                <a:lnTo>
                  <a:pt x="345" y="54"/>
                </a:lnTo>
                <a:lnTo>
                  <a:pt x="367" y="64"/>
                </a:lnTo>
                <a:lnTo>
                  <a:pt x="377" y="86"/>
                </a:lnTo>
                <a:lnTo>
                  <a:pt x="388" y="118"/>
                </a:lnTo>
                <a:lnTo>
                  <a:pt x="388" y="150"/>
                </a:lnTo>
                <a:lnTo>
                  <a:pt x="388" y="182"/>
                </a:lnTo>
                <a:lnTo>
                  <a:pt x="377" y="214"/>
                </a:lnTo>
                <a:lnTo>
                  <a:pt x="377" y="236"/>
                </a:lnTo>
                <a:lnTo>
                  <a:pt x="367" y="268"/>
                </a:lnTo>
                <a:lnTo>
                  <a:pt x="356" y="300"/>
                </a:lnTo>
                <a:lnTo>
                  <a:pt x="334" y="321"/>
                </a:lnTo>
                <a:lnTo>
                  <a:pt x="334" y="343"/>
                </a:lnTo>
                <a:lnTo>
                  <a:pt x="324" y="375"/>
                </a:lnTo>
                <a:lnTo>
                  <a:pt x="302" y="396"/>
                </a:lnTo>
                <a:lnTo>
                  <a:pt x="270" y="386"/>
                </a:lnTo>
                <a:lnTo>
                  <a:pt x="238" y="375"/>
                </a:lnTo>
                <a:lnTo>
                  <a:pt x="206" y="375"/>
                </a:lnTo>
                <a:lnTo>
                  <a:pt x="174" y="364"/>
                </a:lnTo>
                <a:lnTo>
                  <a:pt x="152" y="364"/>
                </a:lnTo>
                <a:lnTo>
                  <a:pt x="120" y="364"/>
                </a:lnTo>
                <a:lnTo>
                  <a:pt x="88" y="364"/>
                </a:lnTo>
                <a:lnTo>
                  <a:pt x="56" y="332"/>
                </a:lnTo>
                <a:lnTo>
                  <a:pt x="35" y="300"/>
                </a:lnTo>
                <a:lnTo>
                  <a:pt x="0" y="236"/>
                </a:lnTo>
                <a:lnTo>
                  <a:pt x="0" y="236"/>
                </a:lnTo>
              </a:path>
            </a:pathLst>
          </a:custGeom>
          <a:solidFill>
            <a:srgbClr val="FDFD24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4112" name="Rectangle 48"/>
          <p:cNvSpPr>
            <a:spLocks noChangeArrowheads="1"/>
          </p:cNvSpPr>
          <p:nvPr/>
        </p:nvSpPr>
        <p:spPr bwMode="auto">
          <a:xfrm>
            <a:off x="6475413" y="2286000"/>
            <a:ext cx="2622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Spatial object</a:t>
            </a:r>
          </a:p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approximated by </a:t>
            </a:r>
          </a:p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bounding box 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Example R-Tree (cont.)</a:t>
            </a:r>
          </a:p>
        </p:txBody>
      </p:sp>
      <p:sp>
        <p:nvSpPr>
          <p:cNvPr id="345092" name="Rectangle 4" descr="Dark upward diagonal"/>
          <p:cNvSpPr>
            <a:spLocks noChangeArrowheads="1"/>
          </p:cNvSpPr>
          <p:nvPr/>
        </p:nvSpPr>
        <p:spPr bwMode="auto">
          <a:xfrm>
            <a:off x="1911350" y="5340350"/>
            <a:ext cx="1587500" cy="6731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093" name="Line 5" descr="Dark upward diagonal"/>
          <p:cNvSpPr>
            <a:spLocks noChangeShapeType="1"/>
          </p:cNvSpPr>
          <p:nvPr/>
        </p:nvSpPr>
        <p:spPr bwMode="auto">
          <a:xfrm>
            <a:off x="2514600" y="53340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094" name="Line 6" descr="Dark upward diagonal"/>
          <p:cNvSpPr>
            <a:spLocks noChangeShapeType="1"/>
          </p:cNvSpPr>
          <p:nvPr/>
        </p:nvSpPr>
        <p:spPr bwMode="auto">
          <a:xfrm>
            <a:off x="3200400" y="53340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095" name="Rectangle 7" descr="Dark upward diagonal"/>
          <p:cNvSpPr>
            <a:spLocks noChangeArrowheads="1"/>
          </p:cNvSpPr>
          <p:nvPr/>
        </p:nvSpPr>
        <p:spPr bwMode="auto">
          <a:xfrm>
            <a:off x="82550" y="5340350"/>
            <a:ext cx="1739900" cy="6731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096" name="Line 8" descr="Dark upward diagonal"/>
          <p:cNvSpPr>
            <a:spLocks noChangeShapeType="1"/>
          </p:cNvSpPr>
          <p:nvPr/>
        </p:nvSpPr>
        <p:spPr bwMode="auto">
          <a:xfrm>
            <a:off x="609600" y="53340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097" name="Line 9" descr="Dark upward diagonal"/>
          <p:cNvSpPr>
            <a:spLocks noChangeShapeType="1"/>
          </p:cNvSpPr>
          <p:nvPr/>
        </p:nvSpPr>
        <p:spPr bwMode="auto">
          <a:xfrm>
            <a:off x="1143000" y="53340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098" name="Rectangle 10" descr="Dark upward diagonal"/>
          <p:cNvSpPr>
            <a:spLocks noChangeArrowheads="1"/>
          </p:cNvSpPr>
          <p:nvPr/>
        </p:nvSpPr>
        <p:spPr bwMode="auto">
          <a:xfrm>
            <a:off x="3587750" y="5340350"/>
            <a:ext cx="1663700" cy="6731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099" name="Line 11" descr="Dark upward diagonal"/>
          <p:cNvSpPr>
            <a:spLocks noChangeShapeType="1"/>
          </p:cNvSpPr>
          <p:nvPr/>
        </p:nvSpPr>
        <p:spPr bwMode="auto">
          <a:xfrm>
            <a:off x="4267200" y="53340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00" name="Line 12" descr="Dark upward diagonal"/>
          <p:cNvSpPr>
            <a:spLocks noChangeShapeType="1"/>
          </p:cNvSpPr>
          <p:nvPr/>
        </p:nvSpPr>
        <p:spPr bwMode="auto">
          <a:xfrm>
            <a:off x="4876800" y="53340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01" name="Rectangle 13" descr="Dark upward diagonal"/>
          <p:cNvSpPr>
            <a:spLocks noChangeArrowheads="1"/>
          </p:cNvSpPr>
          <p:nvPr/>
        </p:nvSpPr>
        <p:spPr bwMode="auto">
          <a:xfrm>
            <a:off x="5416550" y="5340350"/>
            <a:ext cx="1665288" cy="6731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102" name="Line 14" descr="Dark upward diagonal"/>
          <p:cNvSpPr>
            <a:spLocks noChangeShapeType="1"/>
          </p:cNvSpPr>
          <p:nvPr/>
        </p:nvSpPr>
        <p:spPr bwMode="auto">
          <a:xfrm>
            <a:off x="6075363" y="53340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03" name="Line 15" descr="Dark upward diagonal"/>
          <p:cNvSpPr>
            <a:spLocks noChangeShapeType="1"/>
          </p:cNvSpPr>
          <p:nvPr/>
        </p:nvSpPr>
        <p:spPr bwMode="auto">
          <a:xfrm>
            <a:off x="6702425" y="5316538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04" name="Rectangle 16" descr="Dark upward diagonal"/>
          <p:cNvSpPr>
            <a:spLocks noChangeArrowheads="1"/>
          </p:cNvSpPr>
          <p:nvPr/>
        </p:nvSpPr>
        <p:spPr bwMode="auto">
          <a:xfrm>
            <a:off x="7169150" y="5340350"/>
            <a:ext cx="1892300" cy="6731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105" name="Line 17" descr="Dark upward diagonal"/>
          <p:cNvSpPr>
            <a:spLocks noChangeShapeType="1"/>
          </p:cNvSpPr>
          <p:nvPr/>
        </p:nvSpPr>
        <p:spPr bwMode="auto">
          <a:xfrm>
            <a:off x="7775575" y="53340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06" name="Line 18" descr="Dark upward diagonal"/>
          <p:cNvSpPr>
            <a:spLocks noChangeShapeType="1"/>
          </p:cNvSpPr>
          <p:nvPr/>
        </p:nvSpPr>
        <p:spPr bwMode="auto">
          <a:xfrm>
            <a:off x="8420100" y="5316538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07" name="Line 19"/>
          <p:cNvSpPr>
            <a:spLocks noChangeShapeType="1"/>
          </p:cNvSpPr>
          <p:nvPr/>
        </p:nvSpPr>
        <p:spPr bwMode="auto">
          <a:xfrm>
            <a:off x="3810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08" name="Line 20"/>
          <p:cNvSpPr>
            <a:spLocks noChangeShapeType="1"/>
          </p:cNvSpPr>
          <p:nvPr/>
        </p:nvSpPr>
        <p:spPr bwMode="auto">
          <a:xfrm>
            <a:off x="9144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09" name="Line 21"/>
          <p:cNvSpPr>
            <a:spLocks noChangeShapeType="1"/>
          </p:cNvSpPr>
          <p:nvPr/>
        </p:nvSpPr>
        <p:spPr bwMode="auto">
          <a:xfrm>
            <a:off x="14478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0" name="Line 22"/>
          <p:cNvSpPr>
            <a:spLocks noChangeShapeType="1"/>
          </p:cNvSpPr>
          <p:nvPr/>
        </p:nvSpPr>
        <p:spPr bwMode="auto">
          <a:xfrm>
            <a:off x="22098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1" name="Line 23"/>
          <p:cNvSpPr>
            <a:spLocks noChangeShapeType="1"/>
          </p:cNvSpPr>
          <p:nvPr/>
        </p:nvSpPr>
        <p:spPr bwMode="auto">
          <a:xfrm>
            <a:off x="28194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2" name="Line 24"/>
          <p:cNvSpPr>
            <a:spLocks noChangeShapeType="1"/>
          </p:cNvSpPr>
          <p:nvPr/>
        </p:nvSpPr>
        <p:spPr bwMode="auto">
          <a:xfrm>
            <a:off x="39624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3" name="Line 25"/>
          <p:cNvSpPr>
            <a:spLocks noChangeShapeType="1"/>
          </p:cNvSpPr>
          <p:nvPr/>
        </p:nvSpPr>
        <p:spPr bwMode="auto">
          <a:xfrm>
            <a:off x="44958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4" name="Line 26"/>
          <p:cNvSpPr>
            <a:spLocks noChangeShapeType="1"/>
          </p:cNvSpPr>
          <p:nvPr/>
        </p:nvSpPr>
        <p:spPr bwMode="auto">
          <a:xfrm>
            <a:off x="57912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5" name="Line 27"/>
          <p:cNvSpPr>
            <a:spLocks noChangeShapeType="1"/>
          </p:cNvSpPr>
          <p:nvPr/>
        </p:nvSpPr>
        <p:spPr bwMode="auto">
          <a:xfrm>
            <a:off x="63246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6" name="Line 28"/>
          <p:cNvSpPr>
            <a:spLocks noChangeShapeType="1"/>
          </p:cNvSpPr>
          <p:nvPr/>
        </p:nvSpPr>
        <p:spPr bwMode="auto">
          <a:xfrm>
            <a:off x="76200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7" name="Line 29"/>
          <p:cNvSpPr>
            <a:spLocks noChangeShapeType="1"/>
          </p:cNvSpPr>
          <p:nvPr/>
        </p:nvSpPr>
        <p:spPr bwMode="auto">
          <a:xfrm>
            <a:off x="81534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8" name="Line 30"/>
          <p:cNvSpPr>
            <a:spLocks noChangeShapeType="1"/>
          </p:cNvSpPr>
          <p:nvPr/>
        </p:nvSpPr>
        <p:spPr bwMode="auto">
          <a:xfrm>
            <a:off x="86868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9" name="Rectangle 31"/>
          <p:cNvSpPr>
            <a:spLocks noChangeArrowheads="1"/>
          </p:cNvSpPr>
          <p:nvPr/>
        </p:nvSpPr>
        <p:spPr bwMode="auto">
          <a:xfrm>
            <a:off x="2082800" y="3378200"/>
            <a:ext cx="1549400" cy="6350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120" name="Line 32"/>
          <p:cNvSpPr>
            <a:spLocks noChangeShapeType="1"/>
          </p:cNvSpPr>
          <p:nvPr/>
        </p:nvSpPr>
        <p:spPr bwMode="auto">
          <a:xfrm>
            <a:off x="2590800" y="3352800"/>
            <a:ext cx="0" cy="6858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21" name="Line 33"/>
          <p:cNvSpPr>
            <a:spLocks noChangeShapeType="1"/>
          </p:cNvSpPr>
          <p:nvPr/>
        </p:nvSpPr>
        <p:spPr bwMode="auto">
          <a:xfrm>
            <a:off x="3124200" y="3352800"/>
            <a:ext cx="0" cy="6858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22" name="Rectangle 34"/>
          <p:cNvSpPr>
            <a:spLocks noChangeArrowheads="1"/>
          </p:cNvSpPr>
          <p:nvPr/>
        </p:nvSpPr>
        <p:spPr bwMode="auto">
          <a:xfrm>
            <a:off x="5359400" y="3378200"/>
            <a:ext cx="1549400" cy="6350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123" name="Line 35"/>
          <p:cNvSpPr>
            <a:spLocks noChangeShapeType="1"/>
          </p:cNvSpPr>
          <p:nvPr/>
        </p:nvSpPr>
        <p:spPr bwMode="auto">
          <a:xfrm>
            <a:off x="5867400" y="3352800"/>
            <a:ext cx="0" cy="6858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24" name="Line 36"/>
          <p:cNvSpPr>
            <a:spLocks noChangeShapeType="1"/>
          </p:cNvSpPr>
          <p:nvPr/>
        </p:nvSpPr>
        <p:spPr bwMode="auto">
          <a:xfrm>
            <a:off x="6400800" y="3352800"/>
            <a:ext cx="0" cy="6858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25" name="Rectangle 37"/>
          <p:cNvSpPr>
            <a:spLocks noChangeArrowheads="1"/>
          </p:cNvSpPr>
          <p:nvPr/>
        </p:nvSpPr>
        <p:spPr bwMode="auto">
          <a:xfrm>
            <a:off x="3759200" y="1701800"/>
            <a:ext cx="1549400" cy="6350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126" name="Line 38"/>
          <p:cNvSpPr>
            <a:spLocks noChangeShapeType="1"/>
          </p:cNvSpPr>
          <p:nvPr/>
        </p:nvSpPr>
        <p:spPr bwMode="auto">
          <a:xfrm>
            <a:off x="4267200" y="1676400"/>
            <a:ext cx="0" cy="6858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27" name="Line 39"/>
          <p:cNvSpPr>
            <a:spLocks noChangeShapeType="1"/>
          </p:cNvSpPr>
          <p:nvPr/>
        </p:nvSpPr>
        <p:spPr bwMode="auto">
          <a:xfrm>
            <a:off x="4800600" y="1676400"/>
            <a:ext cx="0" cy="6858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28" name="Line 40"/>
          <p:cNvSpPr>
            <a:spLocks noChangeShapeType="1"/>
          </p:cNvSpPr>
          <p:nvPr/>
        </p:nvSpPr>
        <p:spPr bwMode="auto">
          <a:xfrm flipH="1">
            <a:off x="2895600" y="2286000"/>
            <a:ext cx="1066800" cy="1066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29" name="Line 41"/>
          <p:cNvSpPr>
            <a:spLocks noChangeShapeType="1"/>
          </p:cNvSpPr>
          <p:nvPr/>
        </p:nvSpPr>
        <p:spPr bwMode="auto">
          <a:xfrm>
            <a:off x="4572000" y="2286000"/>
            <a:ext cx="1447800" cy="1066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30" name="Line 42"/>
          <p:cNvSpPr>
            <a:spLocks noChangeShapeType="1"/>
          </p:cNvSpPr>
          <p:nvPr/>
        </p:nvSpPr>
        <p:spPr bwMode="auto">
          <a:xfrm flipH="1">
            <a:off x="914400" y="3962400"/>
            <a:ext cx="1447800" cy="1295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31" name="Line 43"/>
          <p:cNvSpPr>
            <a:spLocks noChangeShapeType="1"/>
          </p:cNvSpPr>
          <p:nvPr/>
        </p:nvSpPr>
        <p:spPr bwMode="auto">
          <a:xfrm flipH="1">
            <a:off x="2667000" y="3962400"/>
            <a:ext cx="152400" cy="1371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32" name="Line 44"/>
          <p:cNvSpPr>
            <a:spLocks noChangeShapeType="1"/>
          </p:cNvSpPr>
          <p:nvPr/>
        </p:nvSpPr>
        <p:spPr bwMode="auto">
          <a:xfrm>
            <a:off x="3352800" y="3962400"/>
            <a:ext cx="1066800" cy="1295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33" name="Line 45"/>
          <p:cNvSpPr>
            <a:spLocks noChangeShapeType="1"/>
          </p:cNvSpPr>
          <p:nvPr/>
        </p:nvSpPr>
        <p:spPr bwMode="auto">
          <a:xfrm>
            <a:off x="5638800" y="3962400"/>
            <a:ext cx="609600" cy="1371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34" name="Line 46"/>
          <p:cNvSpPr>
            <a:spLocks noChangeShapeType="1"/>
          </p:cNvSpPr>
          <p:nvPr/>
        </p:nvSpPr>
        <p:spPr bwMode="auto">
          <a:xfrm>
            <a:off x="6172200" y="3962400"/>
            <a:ext cx="1828800" cy="1295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35" name="Rectangle 47"/>
          <p:cNvSpPr>
            <a:spLocks noChangeArrowheads="1"/>
          </p:cNvSpPr>
          <p:nvPr/>
        </p:nvSpPr>
        <p:spPr bwMode="auto">
          <a:xfrm>
            <a:off x="3717925" y="181292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345136" name="Rectangle 48"/>
          <p:cNvSpPr>
            <a:spLocks noChangeArrowheads="1"/>
          </p:cNvSpPr>
          <p:nvPr/>
        </p:nvSpPr>
        <p:spPr bwMode="auto">
          <a:xfrm>
            <a:off x="4251325" y="181292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345137" name="Rectangle 49"/>
          <p:cNvSpPr>
            <a:spLocks noChangeArrowheads="1"/>
          </p:cNvSpPr>
          <p:nvPr/>
        </p:nvSpPr>
        <p:spPr bwMode="auto">
          <a:xfrm>
            <a:off x="2041525" y="348932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345138" name="Rectangle 50"/>
          <p:cNvSpPr>
            <a:spLocks noChangeArrowheads="1"/>
          </p:cNvSpPr>
          <p:nvPr/>
        </p:nvSpPr>
        <p:spPr bwMode="auto">
          <a:xfrm>
            <a:off x="2574925" y="348932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345139" name="Rectangle 51"/>
          <p:cNvSpPr>
            <a:spLocks noChangeArrowheads="1"/>
          </p:cNvSpPr>
          <p:nvPr/>
        </p:nvSpPr>
        <p:spPr bwMode="auto">
          <a:xfrm>
            <a:off x="3108325" y="348932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345140" name="Rectangle 52"/>
          <p:cNvSpPr>
            <a:spLocks noChangeArrowheads="1"/>
          </p:cNvSpPr>
          <p:nvPr/>
        </p:nvSpPr>
        <p:spPr bwMode="auto">
          <a:xfrm>
            <a:off x="5318125" y="348932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345141" name="Rectangle 53"/>
          <p:cNvSpPr>
            <a:spLocks noChangeArrowheads="1"/>
          </p:cNvSpPr>
          <p:nvPr/>
        </p:nvSpPr>
        <p:spPr bwMode="auto">
          <a:xfrm>
            <a:off x="5851525" y="348932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345142" name="Rectangle 54"/>
          <p:cNvSpPr>
            <a:spLocks noChangeArrowheads="1"/>
          </p:cNvSpPr>
          <p:nvPr/>
        </p:nvSpPr>
        <p:spPr bwMode="auto">
          <a:xfrm>
            <a:off x="60325" y="539432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345143" name="Rectangle 55"/>
          <p:cNvSpPr>
            <a:spLocks noChangeArrowheads="1"/>
          </p:cNvSpPr>
          <p:nvPr/>
        </p:nvSpPr>
        <p:spPr bwMode="auto">
          <a:xfrm>
            <a:off x="593725" y="539432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9</a:t>
            </a:r>
          </a:p>
        </p:txBody>
      </p:sp>
      <p:sp>
        <p:nvSpPr>
          <p:cNvPr id="345144" name="Rectangle 56"/>
          <p:cNvSpPr>
            <a:spLocks noChangeArrowheads="1"/>
          </p:cNvSpPr>
          <p:nvPr/>
        </p:nvSpPr>
        <p:spPr bwMode="auto">
          <a:xfrm>
            <a:off x="1127125" y="53943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10</a:t>
            </a:r>
          </a:p>
        </p:txBody>
      </p:sp>
      <p:sp>
        <p:nvSpPr>
          <p:cNvPr id="345145" name="Rectangle 57"/>
          <p:cNvSpPr>
            <a:spLocks noChangeArrowheads="1"/>
          </p:cNvSpPr>
          <p:nvPr/>
        </p:nvSpPr>
        <p:spPr bwMode="auto">
          <a:xfrm>
            <a:off x="1889125" y="53943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11</a:t>
            </a:r>
          </a:p>
        </p:txBody>
      </p:sp>
      <p:sp>
        <p:nvSpPr>
          <p:cNvPr id="345146" name="Rectangle 58"/>
          <p:cNvSpPr>
            <a:spLocks noChangeArrowheads="1"/>
          </p:cNvSpPr>
          <p:nvPr/>
        </p:nvSpPr>
        <p:spPr bwMode="auto">
          <a:xfrm>
            <a:off x="2498725" y="53943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12</a:t>
            </a:r>
          </a:p>
        </p:txBody>
      </p:sp>
      <p:sp>
        <p:nvSpPr>
          <p:cNvPr id="345147" name="Rectangle 59"/>
          <p:cNvSpPr>
            <a:spLocks noChangeArrowheads="1"/>
          </p:cNvSpPr>
          <p:nvPr/>
        </p:nvSpPr>
        <p:spPr bwMode="auto">
          <a:xfrm>
            <a:off x="3565525" y="53943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13</a:t>
            </a:r>
          </a:p>
        </p:txBody>
      </p:sp>
      <p:sp>
        <p:nvSpPr>
          <p:cNvPr id="345148" name="Rectangle 60"/>
          <p:cNvSpPr>
            <a:spLocks noChangeArrowheads="1"/>
          </p:cNvSpPr>
          <p:nvPr/>
        </p:nvSpPr>
        <p:spPr bwMode="auto">
          <a:xfrm>
            <a:off x="4175125" y="53943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14</a:t>
            </a:r>
          </a:p>
        </p:txBody>
      </p:sp>
      <p:sp>
        <p:nvSpPr>
          <p:cNvPr id="345149" name="Rectangle 61"/>
          <p:cNvSpPr>
            <a:spLocks noChangeArrowheads="1"/>
          </p:cNvSpPr>
          <p:nvPr/>
        </p:nvSpPr>
        <p:spPr bwMode="auto">
          <a:xfrm>
            <a:off x="5394325" y="53943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15</a:t>
            </a:r>
          </a:p>
        </p:txBody>
      </p:sp>
      <p:sp>
        <p:nvSpPr>
          <p:cNvPr id="345150" name="Rectangle 62"/>
          <p:cNvSpPr>
            <a:spLocks noChangeArrowheads="1"/>
          </p:cNvSpPr>
          <p:nvPr/>
        </p:nvSpPr>
        <p:spPr bwMode="auto">
          <a:xfrm>
            <a:off x="6038850" y="54102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16</a:t>
            </a:r>
          </a:p>
        </p:txBody>
      </p:sp>
      <p:sp>
        <p:nvSpPr>
          <p:cNvPr id="345151" name="Rectangle 63"/>
          <p:cNvSpPr>
            <a:spLocks noChangeArrowheads="1"/>
          </p:cNvSpPr>
          <p:nvPr/>
        </p:nvSpPr>
        <p:spPr bwMode="auto">
          <a:xfrm>
            <a:off x="7146925" y="53943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17</a:t>
            </a:r>
          </a:p>
        </p:txBody>
      </p:sp>
      <p:sp>
        <p:nvSpPr>
          <p:cNvPr id="345152" name="Rectangle 64"/>
          <p:cNvSpPr>
            <a:spLocks noChangeArrowheads="1"/>
          </p:cNvSpPr>
          <p:nvPr/>
        </p:nvSpPr>
        <p:spPr bwMode="auto">
          <a:xfrm>
            <a:off x="7756525" y="53943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18</a:t>
            </a:r>
          </a:p>
        </p:txBody>
      </p:sp>
      <p:sp>
        <p:nvSpPr>
          <p:cNvPr id="345153" name="Rectangle 65"/>
          <p:cNvSpPr>
            <a:spLocks noChangeArrowheads="1"/>
          </p:cNvSpPr>
          <p:nvPr/>
        </p:nvSpPr>
        <p:spPr bwMode="auto">
          <a:xfrm>
            <a:off x="8366125" y="53943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Search for Objects Overlapping </a:t>
            </a:r>
            <a:r>
              <a:rPr lang="en-US">
                <a:solidFill>
                  <a:schemeClr val="folHlink"/>
                </a:solidFill>
              </a:rPr>
              <a:t>Box Q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029200"/>
          </a:xfrm>
          <a:noFill/>
          <a:ln/>
        </p:spPr>
        <p:txBody>
          <a:bodyPr/>
          <a:lstStyle/>
          <a:p>
            <a:pPr marL="228600" indent="-228600"/>
            <a:r>
              <a:rPr lang="en-US" sz="2800"/>
              <a:t> 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685800" y="548640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 eaLnBrk="0" hangingPunct="0"/>
            <a:r>
              <a:rPr lang="en-US" b="1" i="1">
                <a:solidFill>
                  <a:schemeClr val="tx2"/>
                </a:solidFill>
                <a:latin typeface="Book Antiqua" pitchFamily="18" charset="0"/>
              </a:rPr>
              <a:t>Note:  May have to search </a:t>
            </a:r>
            <a:r>
              <a:rPr lang="en-US" b="1" i="1">
                <a:solidFill>
                  <a:schemeClr val="folHlink"/>
                </a:solidFill>
                <a:latin typeface="Book Antiqua" pitchFamily="18" charset="0"/>
              </a:rPr>
              <a:t>several</a:t>
            </a:r>
            <a:r>
              <a:rPr lang="en-US" b="1" i="1">
                <a:solidFill>
                  <a:schemeClr val="tx2"/>
                </a:solidFill>
                <a:latin typeface="Book Antiqua" pitchFamily="18" charset="0"/>
              </a:rPr>
              <a:t> subtrees at each node!</a:t>
            </a:r>
          </a:p>
          <a:p>
            <a:pPr marL="228600" indent="-228600" eaLnBrk="0" hangingPunct="0"/>
            <a:r>
              <a:rPr lang="en-US" b="1" i="1">
                <a:solidFill>
                  <a:schemeClr val="tx2"/>
                </a:solidFill>
                <a:latin typeface="Book Antiqua" pitchFamily="18" charset="0"/>
              </a:rPr>
              <a:t>(In contrast, a B-tree equality search goes to just one leaf.)</a:t>
            </a:r>
            <a:endParaRPr lang="bg-BG" sz="28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371600" y="1782763"/>
            <a:ext cx="6629400" cy="3094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Start at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root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eaLnBrk="0" hangingPunct="0"/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1.  If current node is non-leaf, for each</a:t>
            </a:r>
          </a:p>
          <a:p>
            <a:pPr eaLnBrk="0" hangingPunct="0"/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    entry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&lt;E, ptr&gt;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, if </a:t>
            </a:r>
            <a:r>
              <a:rPr lang="en-US" sz="2800" b="1" i="1">
                <a:solidFill>
                  <a:schemeClr val="tx2"/>
                </a:solidFill>
                <a:latin typeface="Book Antiqua" pitchFamily="18" charset="0"/>
              </a:rPr>
              <a:t>box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E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overlaps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Q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, </a:t>
            </a:r>
          </a:p>
          <a:p>
            <a:pPr eaLnBrk="0" hangingPunct="0"/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    search subtree identified by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ptr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eaLnBrk="0" hangingPunct="0"/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2.  If current node is leaf, for each entry</a:t>
            </a:r>
          </a:p>
          <a:p>
            <a:pPr eaLnBrk="0" hangingPunct="0"/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   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&lt;E, rid&gt;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, if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E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overlaps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Q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rid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identifies</a:t>
            </a:r>
          </a:p>
          <a:p>
            <a:pPr eaLnBrk="0" hangingPunct="0"/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    an object that might overlap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Q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Improving Search Using Constraints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029200"/>
          </a:xfrm>
          <a:noFill/>
          <a:ln/>
        </p:spPr>
        <p:txBody>
          <a:bodyPr/>
          <a:lstStyle/>
          <a:p>
            <a:pPr marL="228600" indent="-228600"/>
            <a:r>
              <a:rPr lang="en-US" sz="2800"/>
              <a:t> 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685800" y="14478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sz="28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50214" name="Rectangle 6"/>
          <p:cNvSpPr>
            <a:spLocks noChangeArrowheads="1"/>
          </p:cNvSpPr>
          <p:nvPr/>
        </p:nvSpPr>
        <p:spPr bwMode="auto">
          <a:xfrm>
            <a:off x="762000" y="12954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It is convenient to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store boxes 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in the R-tree as approximations of arbitrary regions, because boxes can be represented compactly.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But why not use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convex polygons to approximate query regions 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more accurately?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Will reduce overlap with nodes in tree, and reduce the number of nodes fetched by avoiding some branches altogether.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Cost of overlap test is higher than bounding box intersection, but it is a main-memory cost, and can actually be done quite efficiently.  Generally a win.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Insert Entry </a:t>
            </a:r>
            <a:r>
              <a:rPr lang="en-US">
                <a:solidFill>
                  <a:schemeClr val="folHlink"/>
                </a:solidFill>
              </a:rPr>
              <a:t>&lt;B, ptr&gt;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029200"/>
          </a:xfrm>
          <a:noFill/>
          <a:ln/>
        </p:spPr>
        <p:txBody>
          <a:bodyPr/>
          <a:lstStyle/>
          <a:p>
            <a:pPr marL="228600" indent="-228600"/>
            <a:r>
              <a:rPr lang="en-US" sz="2800"/>
              <a:t> </a:t>
            </a:r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685800" y="1600200"/>
            <a:ext cx="845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Start at root and go down to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“best-fit”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leaf L.</a:t>
            </a:r>
          </a:p>
          <a:p>
            <a:pPr marL="749300" lvl="1" indent="-177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Go to </a:t>
            </a: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child whose box needs least enlargement 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to cover B; resolve ties by going to smallest area child.</a:t>
            </a:r>
          </a:p>
          <a:p>
            <a:pPr marL="749300" lvl="1" indent="-177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endParaRPr lang="en-US">
              <a:solidFill>
                <a:schemeClr val="tx2"/>
              </a:solidFill>
              <a:latin typeface="Book Antiqua" pitchFamily="18" charset="0"/>
            </a:endParaRP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If  best-fit leaf L has space, insert entry and stop.  Otherwise, split L into L</a:t>
            </a:r>
            <a:r>
              <a:rPr lang="en-US" sz="2800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and L</a:t>
            </a:r>
            <a:r>
              <a:rPr lang="en-US" sz="2800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marL="749300" lvl="1" indent="-177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Adjust entry for L in its parent so that the box now covers (only) L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marL="749300" lvl="1" indent="-177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Add an entry (in the parent node of L) for L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.  (This could cause the parent node to recursively split.)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Relational Representation of Spatial Data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143000"/>
            <a:ext cx="8458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400"/>
              <a:t> For (spatial) queries involving fields it is necessary to reconstruct the spatial information from the different tables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400"/>
              <a:t> E.g.: if we want to determine if a given point P is inside field F</a:t>
            </a:r>
            <a:r>
              <a:rPr lang="en-US" sz="2400" baseline="-25000"/>
              <a:t>2</a:t>
            </a:r>
            <a:r>
              <a:rPr lang="en-US" sz="2400"/>
              <a:t>, we have to find all corner-points of parcel F</a:t>
            </a:r>
            <a:r>
              <a:rPr lang="en-US" sz="2400" baseline="-25000"/>
              <a:t>2</a:t>
            </a:r>
            <a:r>
              <a:rPr lang="en-US" sz="2400"/>
              <a:t> first</a:t>
            </a:r>
          </a:p>
          <a:p>
            <a:pPr marL="228600" indent="-228600">
              <a:buFont typeface="Wingdings" pitchFamily="2" charset="2"/>
              <a:buChar char="n"/>
            </a:pPr>
            <a:endParaRPr lang="en-US" sz="1200"/>
          </a:p>
          <a:p>
            <a:pPr marL="228600" indent="-228600"/>
            <a:r>
              <a:rPr lang="en-US" sz="2400" b="1">
                <a:latin typeface="Courier New" pitchFamily="49" charset="0"/>
              </a:rPr>
              <a:t>		SELECT Points.PID, XCoord, YCoord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	FROM Fields, Border, Points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	WHERE FID = ‘F2’ AND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	Fields.BID = Borders.BID AND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	(Borders.PID1 = Points.PID OR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	Borders.PID2 = Points.PID)</a:t>
            </a:r>
          </a:p>
          <a:p>
            <a:pPr marL="228600" indent="-228600">
              <a:buFont typeface="Wingdings" pitchFamily="2" charset="2"/>
              <a:buChar char="n"/>
            </a:pPr>
            <a:endParaRPr lang="en-US" sz="1200"/>
          </a:p>
          <a:p>
            <a:pPr marL="228600" indent="-228600">
              <a:buFont typeface="Wingdings" pitchFamily="2" charset="2"/>
              <a:buChar char="n"/>
            </a:pPr>
            <a:r>
              <a:rPr lang="en-US" sz="2400"/>
              <a:t> Even this simple query requires expensive joins of 3 tables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400"/>
              <a:t> Querying the geometry is not directly supported (P in F</a:t>
            </a:r>
            <a:r>
              <a:rPr lang="en-US" sz="2400" baseline="-25000"/>
              <a:t>2</a:t>
            </a:r>
            <a:r>
              <a:rPr lang="en-US" sz="2400"/>
              <a:t>?)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Splitting a Node During Insertion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029200"/>
          </a:xfrm>
          <a:noFill/>
          <a:ln/>
        </p:spPr>
        <p:txBody>
          <a:bodyPr/>
          <a:lstStyle/>
          <a:p>
            <a:pPr marL="228600" indent="-228600"/>
            <a:r>
              <a:rPr lang="en-US" sz="2800"/>
              <a:t> </a:t>
            </a:r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685800" y="14478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The entries in node L plus the newly inserted entry must be distributed between L</a:t>
            </a:r>
            <a:r>
              <a:rPr lang="en-US" sz="2800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and L</a:t>
            </a:r>
            <a:r>
              <a:rPr lang="en-US" sz="2800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Goal is to reduce likelihood of both L</a:t>
            </a:r>
            <a:r>
              <a:rPr lang="en-US" sz="2800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and L</a:t>
            </a:r>
            <a:r>
              <a:rPr lang="en-US" sz="2800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being searched on subsequent queries.</a:t>
            </a: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Idea: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 Redistribute so as to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minimize area 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of L</a:t>
            </a:r>
            <a:r>
              <a:rPr lang="en-US" sz="2800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plus area of L</a:t>
            </a:r>
            <a:r>
              <a:rPr lang="en-US" sz="2800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. </a:t>
            </a:r>
            <a:endParaRPr lang="bg-BG" sz="28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49189" name="Rectangle 5" descr="Dark upward diagonal"/>
          <p:cNvSpPr>
            <a:spLocks noChangeArrowheads="1"/>
          </p:cNvSpPr>
          <p:nvPr/>
        </p:nvSpPr>
        <p:spPr bwMode="auto">
          <a:xfrm>
            <a:off x="6864350" y="4349750"/>
            <a:ext cx="215900" cy="18923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190" name="Rectangle 6" descr="Dark upward diagonal"/>
          <p:cNvSpPr>
            <a:spLocks noChangeArrowheads="1"/>
          </p:cNvSpPr>
          <p:nvPr/>
        </p:nvSpPr>
        <p:spPr bwMode="auto">
          <a:xfrm>
            <a:off x="7321550" y="4349750"/>
            <a:ext cx="139700" cy="18923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191" name="Rectangle 7" descr="Dark upward diagonal"/>
          <p:cNvSpPr>
            <a:spLocks noChangeArrowheads="1"/>
          </p:cNvSpPr>
          <p:nvPr/>
        </p:nvSpPr>
        <p:spPr bwMode="auto">
          <a:xfrm>
            <a:off x="6330950" y="4578350"/>
            <a:ext cx="749300" cy="2159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192" name="Rectangle 8" descr="Dark upward diagonal"/>
          <p:cNvSpPr>
            <a:spLocks noChangeArrowheads="1"/>
          </p:cNvSpPr>
          <p:nvPr/>
        </p:nvSpPr>
        <p:spPr bwMode="auto">
          <a:xfrm>
            <a:off x="7321550" y="4654550"/>
            <a:ext cx="825500" cy="2159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204" name="Group 20"/>
          <p:cNvGrpSpPr>
            <a:grpSpLocks/>
          </p:cNvGrpSpPr>
          <p:nvPr/>
        </p:nvGrpSpPr>
        <p:grpSpPr bwMode="auto">
          <a:xfrm>
            <a:off x="4329113" y="4216400"/>
            <a:ext cx="3951287" cy="2159000"/>
            <a:chOff x="2727" y="2656"/>
            <a:chExt cx="2489" cy="1360"/>
          </a:xfrm>
        </p:grpSpPr>
        <p:sp>
          <p:nvSpPr>
            <p:cNvPr id="349195" name="Rectangle 11"/>
            <p:cNvSpPr>
              <a:spLocks noChangeArrowheads="1"/>
            </p:cNvSpPr>
            <p:nvPr/>
          </p:nvSpPr>
          <p:spPr bwMode="auto">
            <a:xfrm>
              <a:off x="3904" y="2848"/>
              <a:ext cx="1312" cy="256"/>
            </a:xfrm>
            <a:prstGeom prst="rect">
              <a:avLst/>
            </a:prstGeom>
            <a:noFill/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6" name="Rectangle 12"/>
            <p:cNvSpPr>
              <a:spLocks noChangeArrowheads="1"/>
            </p:cNvSpPr>
            <p:nvPr/>
          </p:nvSpPr>
          <p:spPr bwMode="auto">
            <a:xfrm>
              <a:off x="4288" y="2656"/>
              <a:ext cx="448" cy="1360"/>
            </a:xfrm>
            <a:prstGeom prst="rect">
              <a:avLst/>
            </a:prstGeom>
            <a:noFill/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7" name="Rectangle 13"/>
            <p:cNvSpPr>
              <a:spLocks noChangeArrowheads="1"/>
            </p:cNvSpPr>
            <p:nvPr/>
          </p:nvSpPr>
          <p:spPr bwMode="auto">
            <a:xfrm>
              <a:off x="2727" y="3537"/>
              <a:ext cx="10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folHlink"/>
                  </a:solidFill>
                  <a:latin typeface="Book Antiqua" pitchFamily="18" charset="0"/>
                </a:rPr>
                <a:t>GOOD SPLIT!</a:t>
              </a:r>
            </a:p>
          </p:txBody>
        </p:sp>
        <p:sp>
          <p:nvSpPr>
            <p:cNvPr id="349198" name="Arc 14"/>
            <p:cNvSpPr>
              <a:spLocks/>
            </p:cNvSpPr>
            <p:nvPr/>
          </p:nvSpPr>
          <p:spPr bwMode="auto">
            <a:xfrm>
              <a:off x="3840" y="3120"/>
              <a:ext cx="288" cy="4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9203" name="Group 19"/>
          <p:cNvGrpSpPr>
            <a:grpSpLocks/>
          </p:cNvGrpSpPr>
          <p:nvPr/>
        </p:nvGrpSpPr>
        <p:grpSpPr bwMode="auto">
          <a:xfrm>
            <a:off x="4938713" y="4140200"/>
            <a:ext cx="3265487" cy="2311400"/>
            <a:chOff x="3111" y="2608"/>
            <a:chExt cx="2057" cy="1456"/>
          </a:xfrm>
        </p:grpSpPr>
        <p:sp>
          <p:nvSpPr>
            <p:cNvPr id="349193" name="Rectangle 9"/>
            <p:cNvSpPr>
              <a:spLocks noChangeArrowheads="1"/>
            </p:cNvSpPr>
            <p:nvPr/>
          </p:nvSpPr>
          <p:spPr bwMode="auto">
            <a:xfrm>
              <a:off x="3952" y="2608"/>
              <a:ext cx="544" cy="1456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4" name="Rectangle 10"/>
            <p:cNvSpPr>
              <a:spLocks noChangeArrowheads="1"/>
            </p:cNvSpPr>
            <p:nvPr/>
          </p:nvSpPr>
          <p:spPr bwMode="auto">
            <a:xfrm>
              <a:off x="4576" y="2608"/>
              <a:ext cx="592" cy="1456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9" name="Rectangle 15"/>
            <p:cNvSpPr>
              <a:spLocks noChangeArrowheads="1"/>
            </p:cNvSpPr>
            <p:nvPr/>
          </p:nvSpPr>
          <p:spPr bwMode="auto">
            <a:xfrm>
              <a:off x="3111" y="37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tx2"/>
                  </a:solidFill>
                  <a:latin typeface="Book Antiqua" pitchFamily="18" charset="0"/>
                </a:rPr>
                <a:t>BAD!</a:t>
              </a:r>
            </a:p>
          </p:txBody>
        </p:sp>
        <p:sp>
          <p:nvSpPr>
            <p:cNvPr id="349200" name="Arc 16"/>
            <p:cNvSpPr>
              <a:spLocks/>
            </p:cNvSpPr>
            <p:nvPr/>
          </p:nvSpPr>
          <p:spPr bwMode="auto">
            <a:xfrm>
              <a:off x="3600" y="3888"/>
              <a:ext cx="337" cy="96"/>
            </a:xfrm>
            <a:custGeom>
              <a:avLst/>
              <a:gdLst>
                <a:gd name="G0" fmla="+- 64 0 0"/>
                <a:gd name="G1" fmla="+- 21600 0 0"/>
                <a:gd name="G2" fmla="+- 21600 0 0"/>
                <a:gd name="T0" fmla="*/ 0 w 21664"/>
                <a:gd name="T1" fmla="*/ 0 h 21600"/>
                <a:gd name="T2" fmla="*/ 21664 w 21664"/>
                <a:gd name="T3" fmla="*/ 21600 h 21600"/>
                <a:gd name="T4" fmla="*/ 64 w 2166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4" h="21600" fill="none" extrusionOk="0">
                  <a:moveTo>
                    <a:pt x="0" y="0"/>
                  </a:moveTo>
                  <a:cubicBezTo>
                    <a:pt x="21" y="0"/>
                    <a:pt x="42" y="-1"/>
                    <a:pt x="64" y="0"/>
                  </a:cubicBezTo>
                  <a:cubicBezTo>
                    <a:pt x="11993" y="0"/>
                    <a:pt x="21664" y="9670"/>
                    <a:pt x="21664" y="21600"/>
                  </a:cubicBezTo>
                </a:path>
                <a:path w="21664" h="21600" stroke="0" extrusionOk="0">
                  <a:moveTo>
                    <a:pt x="0" y="0"/>
                  </a:moveTo>
                  <a:cubicBezTo>
                    <a:pt x="21" y="0"/>
                    <a:pt x="42" y="-1"/>
                    <a:pt x="64" y="0"/>
                  </a:cubicBezTo>
                  <a:cubicBezTo>
                    <a:pt x="11993" y="0"/>
                    <a:pt x="21664" y="9670"/>
                    <a:pt x="21664" y="21600"/>
                  </a:cubicBezTo>
                  <a:lnTo>
                    <a:pt x="64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588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R-Tree Variants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029200"/>
          </a:xfrm>
          <a:noFill/>
          <a:ln/>
        </p:spPr>
        <p:txBody>
          <a:bodyPr/>
          <a:lstStyle/>
          <a:p>
            <a:pPr marL="228600" indent="-228600"/>
            <a:r>
              <a:rPr lang="en-US" sz="2800"/>
              <a:t> </a:t>
            </a:r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685800" y="14478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sz="28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685800" y="11430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>
                <a:solidFill>
                  <a:schemeClr val="tx2"/>
                </a:solidFill>
                <a:latin typeface="Book Antiqua" pitchFamily="18" charset="0"/>
              </a:rPr>
              <a:t> The</a:t>
            </a:r>
            <a:r>
              <a:rPr lang="en-US" sz="260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600">
                <a:solidFill>
                  <a:schemeClr val="folHlink"/>
                </a:solidFill>
                <a:latin typeface="Book Antiqua" pitchFamily="18" charset="0"/>
              </a:rPr>
              <a:t>R* tree </a:t>
            </a:r>
            <a:r>
              <a:rPr lang="en-US" sz="2600">
                <a:solidFill>
                  <a:schemeClr val="tx2"/>
                </a:solidFill>
                <a:latin typeface="Book Antiqua" pitchFamily="18" charset="0"/>
              </a:rPr>
              <a:t>uses the concept of </a:t>
            </a:r>
            <a:r>
              <a:rPr lang="en-US" sz="2600">
                <a:solidFill>
                  <a:schemeClr val="folHlink"/>
                </a:solidFill>
                <a:latin typeface="Book Antiqua" pitchFamily="18" charset="0"/>
              </a:rPr>
              <a:t>forced reinserts </a:t>
            </a:r>
            <a:r>
              <a:rPr lang="en-US" sz="2600">
                <a:solidFill>
                  <a:schemeClr val="tx2"/>
                </a:solidFill>
                <a:latin typeface="Book Antiqua" pitchFamily="18" charset="0"/>
              </a:rPr>
              <a:t>to reduce overlap in tree nodes. When a node overflows, instead of splitting: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Remove some (say, 30% of the) entries and reinsert them into the tree. 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Could result in all reinserted entries fitting on some existing pages, avoiding a split.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>
                <a:solidFill>
                  <a:schemeClr val="tx2"/>
                </a:solidFill>
                <a:latin typeface="Book Antiqua" pitchFamily="18" charset="0"/>
              </a:rPr>
              <a:t> R* trees also use a different heuristic, minimizing </a:t>
            </a:r>
            <a:r>
              <a:rPr lang="en-US" sz="2600">
                <a:solidFill>
                  <a:schemeClr val="folHlink"/>
                </a:solidFill>
                <a:latin typeface="Book Antiqua" pitchFamily="18" charset="0"/>
              </a:rPr>
              <a:t>box perimeters </a:t>
            </a:r>
            <a:r>
              <a:rPr lang="en-US" sz="2600">
                <a:solidFill>
                  <a:schemeClr val="tx2"/>
                </a:solidFill>
                <a:latin typeface="Book Antiqua" pitchFamily="18" charset="0"/>
              </a:rPr>
              <a:t>rather than </a:t>
            </a:r>
            <a:r>
              <a:rPr lang="en-US" sz="2600">
                <a:solidFill>
                  <a:schemeClr val="folHlink"/>
                </a:solidFill>
                <a:latin typeface="Book Antiqua" pitchFamily="18" charset="0"/>
              </a:rPr>
              <a:t>box areas </a:t>
            </a:r>
            <a:r>
              <a:rPr lang="en-US" sz="2600">
                <a:solidFill>
                  <a:schemeClr val="tx2"/>
                </a:solidFill>
                <a:latin typeface="Book Antiqua" pitchFamily="18" charset="0"/>
              </a:rPr>
              <a:t>during insertion.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>
                <a:solidFill>
                  <a:schemeClr val="tx2"/>
                </a:solidFill>
                <a:latin typeface="Book Antiqua" pitchFamily="18" charset="0"/>
              </a:rPr>
              <a:t> Another variant, the </a:t>
            </a:r>
            <a:r>
              <a:rPr lang="en-US" sz="2600">
                <a:solidFill>
                  <a:schemeClr val="folHlink"/>
                </a:solidFill>
                <a:latin typeface="Book Antiqua" pitchFamily="18" charset="0"/>
              </a:rPr>
              <a:t>R+ tree</a:t>
            </a:r>
            <a:r>
              <a:rPr lang="en-US" sz="2600">
                <a:solidFill>
                  <a:schemeClr val="tx2"/>
                </a:solidFill>
                <a:latin typeface="Book Antiqua" pitchFamily="18" charset="0"/>
              </a:rPr>
              <a:t>, avoids overlap by inserting an object into multiple leaves if necessary.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Searches now take a single path to a leaf, at cost of redundancy.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GiST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029200"/>
          </a:xfrm>
          <a:noFill/>
          <a:ln/>
        </p:spPr>
        <p:txBody>
          <a:bodyPr/>
          <a:lstStyle/>
          <a:p>
            <a:pPr marL="228600" indent="-228600"/>
            <a:r>
              <a:rPr lang="en-US" sz="2800"/>
              <a:t> </a:t>
            </a: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685800" y="14478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sz="28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596900" y="12573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The Generalized Search Tree (GiST) abstracts the “tree” nature of a class of indexes including B+ trees and R-tree variants.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Striking similarities in insert/delete/search and even concurrency control algorithms make it possible to provide “templates” for these algorithms that can be customized to obtain the many different tree index structures.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B+ trees are so important (and simple enough to allow further specialization) that they are implemented specially in all DBMSs.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GiST provides an alternative for implementing other tree indexes in an ORDBS.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Indexing High-Dimensional Data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029200"/>
          </a:xfrm>
          <a:noFill/>
          <a:ln/>
        </p:spPr>
        <p:txBody>
          <a:bodyPr/>
          <a:lstStyle/>
          <a:p>
            <a:pPr marL="228600" indent="-228600"/>
            <a:r>
              <a:rPr lang="en-US" sz="2800"/>
              <a:t> </a:t>
            </a:r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685800" y="14478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sz="28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609600" y="12192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Typically, high-dimensional datasets are collections of points, not regions.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E.g., Feature vectors in multimedia applications.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Very sparse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Nearest neighbor queries are common.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R-tree becomes worse than sequential scan for most datasets with more than a dozen dimensions.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As dimensionality increases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contrast 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(ratio of dist. between nearest and farthest points) usually decreases; “nearest neighbor” is not meaningful.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In any given data set, advisable to empirically test contrast.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Summary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029200"/>
          </a:xfrm>
          <a:noFill/>
          <a:ln/>
        </p:spPr>
        <p:txBody>
          <a:bodyPr/>
          <a:lstStyle/>
          <a:p>
            <a:pPr marL="228600" indent="-228600"/>
            <a:r>
              <a:rPr lang="en-US" sz="2800"/>
              <a:t> </a:t>
            </a: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685800" y="14478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sz="28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762000" y="12954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Spatial data management has many applications, including GIS, CAD/CAM, multimedia indexing.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Point and region data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Overlap/containment and nearest-neighbor queries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280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Many approaches to indexing spatial data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R-tree approach is widely used in GIS systems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Other approaches include Grid Files, Quad trees, and techniques based on “space-filling” curves.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For high-dimensional datasets, unless data has good “contrast”, nearest-neighbor may not be well-separated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Comments on R-Trees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029200"/>
          </a:xfrm>
          <a:noFill/>
          <a:ln/>
        </p:spPr>
        <p:txBody>
          <a:bodyPr/>
          <a:lstStyle/>
          <a:p>
            <a:pPr marL="228600" indent="-228600"/>
            <a:r>
              <a:rPr lang="en-US" sz="2800"/>
              <a:t> </a:t>
            </a: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685800" y="14478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sz="28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609600" y="13716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Deletion consists of searching for the entry to be deleted, removing it, and if the node becomes under-full, deleting the node and then re-inserting the remaining entries.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Overall, works quite well for 2 and 3 D datasets.  Several variants (notably, R+ and R* trees) have been proposed; widely used.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Can improve search performance by using a convex polygon to approximate query shape (instead of a bounding box) and testing for polygon-box intersection.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Extension of Relational Model for Spatial Data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143000"/>
            <a:ext cx="8458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400"/>
              <a:t> Integration of spatial data types and operations into the core of a DBMS (</a:t>
            </a:r>
            <a:r>
              <a:rPr lang="en-US" sz="2400">
                <a:sym typeface="Symbol" pitchFamily="18" charset="2"/>
              </a:rPr>
              <a:t> </a:t>
            </a:r>
            <a:r>
              <a:rPr lang="en-US" sz="2400"/>
              <a:t>object-oriented and object-relational databases)</a:t>
            </a:r>
          </a:p>
          <a:p>
            <a:pPr marL="749300" lvl="1" indent="-177800"/>
            <a:r>
              <a:rPr lang="en-US" sz="2000"/>
              <a:t> Data types such as </a:t>
            </a:r>
            <a:r>
              <a:rPr lang="en-US" sz="2000" i="1"/>
              <a:t>Point</a:t>
            </a:r>
            <a:r>
              <a:rPr lang="en-US" sz="2000"/>
              <a:t>, </a:t>
            </a:r>
            <a:r>
              <a:rPr lang="en-US" sz="2000" i="1"/>
              <a:t>Line</a:t>
            </a:r>
            <a:r>
              <a:rPr lang="en-US" sz="2000"/>
              <a:t>, </a:t>
            </a:r>
            <a:r>
              <a:rPr lang="en-US" sz="2000" i="1"/>
              <a:t>Polygon</a:t>
            </a:r>
          </a:p>
          <a:p>
            <a:pPr marL="749300" lvl="1" indent="-177800"/>
            <a:r>
              <a:rPr lang="en-US" sz="2000"/>
              <a:t> Operations such as </a:t>
            </a:r>
            <a:r>
              <a:rPr lang="en-US" sz="2000" i="1"/>
              <a:t>ObjectIntersect</a:t>
            </a:r>
            <a:r>
              <a:rPr lang="en-US" sz="2000"/>
              <a:t>, </a:t>
            </a:r>
            <a:r>
              <a:rPr lang="en-US" sz="2000" i="1"/>
              <a:t>RangeQuery</a:t>
            </a:r>
            <a:r>
              <a:rPr lang="en-US" sz="2000"/>
              <a:t>, etc.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400"/>
              <a:t> Advantages:</a:t>
            </a:r>
          </a:p>
          <a:p>
            <a:pPr marL="749300" lvl="1" indent="-177800"/>
            <a:r>
              <a:rPr lang="en-US" sz="2000"/>
              <a:t> Natural extension of the relational model and query languages</a:t>
            </a:r>
          </a:p>
          <a:p>
            <a:pPr marL="749300" lvl="1" indent="-177800"/>
            <a:r>
              <a:rPr lang="en-US" sz="2000"/>
              <a:t> Facilitates design and querying of spatial databases</a:t>
            </a:r>
          </a:p>
          <a:p>
            <a:pPr marL="749300" lvl="1" indent="-177800"/>
            <a:r>
              <a:rPr lang="en-US" sz="2000"/>
              <a:t> Spatial data types and operations can be supported by spatial index structures and efficient algorithms, implemented in the core of a DBMS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400"/>
              <a:t> All major database vendors today implement support for spatial data and operations in their database systems via object-relational extensions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Extension of Relational Model for Spatial Data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117600"/>
            <a:ext cx="8534400" cy="5435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400" dirty="0"/>
              <a:t> Example:</a:t>
            </a:r>
          </a:p>
          <a:p>
            <a:pPr marL="228600" indent="-228600"/>
            <a:r>
              <a:rPr lang="en-US" sz="2400" b="1" dirty="0" err="1"/>
              <a:t>ForestZones</a:t>
            </a:r>
            <a:r>
              <a:rPr lang="en-US" sz="2400" dirty="0"/>
              <a:t>(</a:t>
            </a:r>
            <a:r>
              <a:rPr lang="en-US" sz="2400" dirty="0" err="1"/>
              <a:t>Zone:</a:t>
            </a:r>
            <a:r>
              <a:rPr lang="en-US" sz="2400" i="1" dirty="0" err="1"/>
              <a:t>Polygon</a:t>
            </a:r>
            <a:r>
              <a:rPr lang="en-US" sz="2400" dirty="0" err="1"/>
              <a:t>,ForestOfficial:</a:t>
            </a:r>
            <a:r>
              <a:rPr lang="en-US" sz="2400" i="1" dirty="0" err="1"/>
              <a:t>String</a:t>
            </a:r>
            <a:r>
              <a:rPr lang="en-US" sz="2400" dirty="0" err="1"/>
              <a:t>,Area:</a:t>
            </a:r>
            <a:r>
              <a:rPr lang="en-US" sz="2400" i="1" dirty="0" err="1"/>
              <a:t>Cardinal</a:t>
            </a:r>
            <a:r>
              <a:rPr lang="en-US" sz="2400" dirty="0"/>
              <a:t>)</a:t>
            </a:r>
          </a:p>
          <a:p>
            <a:pPr marL="228600" indent="-228600">
              <a:buFont typeface="Wingdings" pitchFamily="2" charset="2"/>
              <a:buChar char="n"/>
            </a:pPr>
            <a:endParaRPr lang="en-US" sz="2400" dirty="0"/>
          </a:p>
          <a:p>
            <a:pPr marL="228600" indent="-228600">
              <a:buFont typeface="Wingdings" pitchFamily="2" charset="2"/>
              <a:buChar char="n"/>
            </a:pPr>
            <a:endParaRPr lang="en-US" sz="2200" dirty="0"/>
          </a:p>
          <a:p>
            <a:pPr marL="228600" indent="-228600">
              <a:buFont typeface="Wingdings" pitchFamily="2" charset="2"/>
              <a:buChar char="n"/>
            </a:pPr>
            <a:endParaRPr lang="en-US" sz="2200" dirty="0"/>
          </a:p>
          <a:p>
            <a:pPr marL="228600" indent="-228600">
              <a:buFont typeface="Wingdings" pitchFamily="2" charset="2"/>
              <a:buChar char="n"/>
            </a:pPr>
            <a:endParaRPr lang="en-US" sz="2400" dirty="0"/>
          </a:p>
          <a:p>
            <a:pPr marL="228600" indent="-228600">
              <a:buFont typeface="Wingdings" pitchFamily="2" charset="2"/>
              <a:buChar char="n"/>
            </a:pPr>
            <a:endParaRPr lang="en-US" dirty="0"/>
          </a:p>
          <a:p>
            <a:pPr marL="228600" indent="-228600">
              <a:buFont typeface="Wingdings" pitchFamily="2" charset="2"/>
              <a:buChar char="n"/>
            </a:pPr>
            <a:r>
              <a:rPr lang="en-US" sz="2400" dirty="0"/>
              <a:t> The province decides that a reforestation is necessary in an area described by a polygon S. Find all forest officials affected by this decision.</a:t>
            </a:r>
          </a:p>
          <a:p>
            <a:pPr marL="228600" indent="-228600"/>
            <a:r>
              <a:rPr lang="en-US" sz="2400" b="1" dirty="0">
                <a:latin typeface="Courier New" pitchFamily="49" charset="0"/>
              </a:rPr>
              <a:t>		SELECT </a:t>
            </a:r>
            <a:r>
              <a:rPr lang="en-US" sz="2400" b="1" dirty="0" err="1">
                <a:latin typeface="Courier New" pitchFamily="49" charset="0"/>
              </a:rPr>
              <a:t>ForestOfficial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	FROM </a:t>
            </a:r>
            <a:r>
              <a:rPr lang="en-US" sz="2400" b="1" dirty="0" err="1">
                <a:latin typeface="Courier New" pitchFamily="49" charset="0"/>
              </a:rPr>
              <a:t>ForestZones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	WHERE </a:t>
            </a:r>
            <a:r>
              <a:rPr lang="en-US" sz="2400" b="1" dirty="0" err="1">
                <a:latin typeface="Courier New" pitchFamily="49" charset="0"/>
              </a:rPr>
              <a:t>ObjectIntersects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S,Zone</a:t>
            </a:r>
            <a:r>
              <a:rPr lang="en-US" sz="2400" b="1" dirty="0">
                <a:latin typeface="Courier New" pitchFamily="49" charset="0"/>
              </a:rPr>
              <a:t>)</a:t>
            </a:r>
          </a:p>
        </p:txBody>
      </p:sp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1219200" y="2387600"/>
            <a:ext cx="2514600" cy="1600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 flipH="1">
            <a:off x="1828800" y="2387600"/>
            <a:ext cx="228600" cy="7620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5638" name="Line 6"/>
          <p:cNvSpPr>
            <a:spLocks noChangeShapeType="1"/>
          </p:cNvSpPr>
          <p:nvPr/>
        </p:nvSpPr>
        <p:spPr bwMode="auto">
          <a:xfrm>
            <a:off x="1828800" y="3149600"/>
            <a:ext cx="304800" cy="8382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5639" name="Line 7"/>
          <p:cNvSpPr>
            <a:spLocks noChangeShapeType="1"/>
          </p:cNvSpPr>
          <p:nvPr/>
        </p:nvSpPr>
        <p:spPr bwMode="auto">
          <a:xfrm flipH="1" flipV="1">
            <a:off x="1219200" y="3302000"/>
            <a:ext cx="685800" cy="762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5640" name="Line 8"/>
          <p:cNvSpPr>
            <a:spLocks noChangeShapeType="1"/>
          </p:cNvSpPr>
          <p:nvPr/>
        </p:nvSpPr>
        <p:spPr bwMode="auto">
          <a:xfrm flipH="1">
            <a:off x="2743200" y="2387600"/>
            <a:ext cx="990600" cy="6096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5641" name="Line 9"/>
          <p:cNvSpPr>
            <a:spLocks noChangeShapeType="1"/>
          </p:cNvSpPr>
          <p:nvPr/>
        </p:nvSpPr>
        <p:spPr bwMode="auto">
          <a:xfrm>
            <a:off x="2743200" y="2997200"/>
            <a:ext cx="381000" cy="685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5642" name="Line 10"/>
          <p:cNvSpPr>
            <a:spLocks noChangeShapeType="1"/>
          </p:cNvSpPr>
          <p:nvPr/>
        </p:nvSpPr>
        <p:spPr bwMode="auto">
          <a:xfrm flipV="1">
            <a:off x="3124200" y="3454400"/>
            <a:ext cx="609600" cy="2286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5643" name="Line 11"/>
          <p:cNvSpPr>
            <a:spLocks noChangeShapeType="1"/>
          </p:cNvSpPr>
          <p:nvPr/>
        </p:nvSpPr>
        <p:spPr bwMode="auto">
          <a:xfrm flipV="1">
            <a:off x="2895600" y="3683000"/>
            <a:ext cx="228600" cy="304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5644" name="Line 12"/>
          <p:cNvSpPr>
            <a:spLocks noChangeShapeType="1"/>
          </p:cNvSpPr>
          <p:nvPr/>
        </p:nvSpPr>
        <p:spPr bwMode="auto">
          <a:xfrm flipV="1">
            <a:off x="1828800" y="2997200"/>
            <a:ext cx="914400" cy="1524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5645" name="Text Box 13"/>
          <p:cNvSpPr txBox="1">
            <a:spLocks noChangeArrowheads="1"/>
          </p:cNvSpPr>
          <p:nvPr/>
        </p:nvSpPr>
        <p:spPr bwMode="auto">
          <a:xfrm>
            <a:off x="1327150" y="2630488"/>
            <a:ext cx="42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1800" b="1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  <a:endParaRPr lang="en-US" sz="1800" b="1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25646" name="Text Box 14"/>
          <p:cNvSpPr txBox="1">
            <a:spLocks noChangeArrowheads="1"/>
          </p:cNvSpPr>
          <p:nvPr/>
        </p:nvSpPr>
        <p:spPr bwMode="auto">
          <a:xfrm>
            <a:off x="1371600" y="3494088"/>
            <a:ext cx="42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1800" b="1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  <a:endParaRPr lang="en-US" sz="1800" b="1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25647" name="Text Box 15"/>
          <p:cNvSpPr txBox="1">
            <a:spLocks noChangeArrowheads="1"/>
          </p:cNvSpPr>
          <p:nvPr/>
        </p:nvSpPr>
        <p:spPr bwMode="auto">
          <a:xfrm>
            <a:off x="2286000" y="2540000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1800" b="1" baseline="-25000">
                <a:solidFill>
                  <a:schemeClr val="tx2"/>
                </a:solidFill>
                <a:latin typeface="Book Antiqua" pitchFamily="18" charset="0"/>
              </a:rPr>
              <a:t>4</a:t>
            </a:r>
            <a:endParaRPr lang="en-US" sz="1800" b="1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25648" name="Text Box 16"/>
          <p:cNvSpPr txBox="1">
            <a:spLocks noChangeArrowheads="1"/>
          </p:cNvSpPr>
          <p:nvPr/>
        </p:nvSpPr>
        <p:spPr bwMode="auto">
          <a:xfrm>
            <a:off x="2286000" y="3392488"/>
            <a:ext cx="42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1800" b="1" baseline="-25000">
                <a:solidFill>
                  <a:schemeClr val="tx2"/>
                </a:solidFill>
                <a:latin typeface="Book Antiqua" pitchFamily="18" charset="0"/>
              </a:rPr>
              <a:t>3</a:t>
            </a:r>
            <a:endParaRPr lang="en-US" sz="1800" b="1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25649" name="Text Box 17"/>
          <p:cNvSpPr txBox="1">
            <a:spLocks noChangeArrowheads="1"/>
          </p:cNvSpPr>
          <p:nvPr/>
        </p:nvSpPr>
        <p:spPr bwMode="auto">
          <a:xfrm>
            <a:off x="3155950" y="2935288"/>
            <a:ext cx="42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1800" b="1" baseline="-25000">
                <a:solidFill>
                  <a:schemeClr val="tx2"/>
                </a:solidFill>
                <a:latin typeface="Book Antiqua" pitchFamily="18" charset="0"/>
              </a:rPr>
              <a:t>6</a:t>
            </a:r>
            <a:endParaRPr lang="en-US" sz="1800" b="1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25650" name="Text Box 18"/>
          <p:cNvSpPr txBox="1">
            <a:spLocks noChangeArrowheads="1"/>
          </p:cNvSpPr>
          <p:nvPr/>
        </p:nvSpPr>
        <p:spPr bwMode="auto">
          <a:xfrm>
            <a:off x="3276600" y="3608388"/>
            <a:ext cx="42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1800" b="1" baseline="-25000">
                <a:solidFill>
                  <a:schemeClr val="tx2"/>
                </a:solidFill>
                <a:latin typeface="Book Antiqua" pitchFamily="18" charset="0"/>
              </a:rPr>
              <a:t>5</a:t>
            </a:r>
            <a:endParaRPr lang="en-US" sz="1800" b="1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325719" name="Group 87"/>
          <p:cNvGraphicFramePr>
            <a:graphicFrameLocks noGrp="1"/>
          </p:cNvGraphicFramePr>
          <p:nvPr/>
        </p:nvGraphicFramePr>
        <p:xfrm>
          <a:off x="4724400" y="1974850"/>
          <a:ext cx="3048000" cy="23768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4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 Antiqua" pitchFamily="18" charset="0"/>
                        </a:rPr>
                        <a:t>ForestZones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Zone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ForestOfficial</a:t>
                      </a:r>
                      <a:endParaRPr kumimoji="0" lang="en-GB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Area (m</a:t>
                      </a:r>
                      <a:r>
                        <a:rPr kumimoji="0" lang="en-GB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Stevens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3900</a:t>
                      </a:r>
                      <a:endParaRPr kumimoji="0" lang="en-GB" sz="1200" b="1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Behrens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4250</a:t>
                      </a:r>
                      <a:endParaRPr kumimoji="0" lang="en-GB" sz="1200" b="1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Lee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Goebel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Kent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Data Types for Spatial Objects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Spatial objects are described by</a:t>
            </a:r>
          </a:p>
          <a:p>
            <a:pPr marL="749300" lvl="1" indent="-177800"/>
            <a:r>
              <a:rPr lang="en-US" sz="2400"/>
              <a:t> Spatial Extent</a:t>
            </a:r>
          </a:p>
          <a:p>
            <a:pPr marL="749300" lvl="1" indent="-177800">
              <a:buFont typeface="Wingdings" pitchFamily="2" charset="2"/>
              <a:buNone/>
            </a:pPr>
            <a:r>
              <a:rPr lang="en-US" sz="2400"/>
              <a:t>	• </a:t>
            </a:r>
            <a:r>
              <a:rPr lang="en-US" sz="2400" i="1"/>
              <a:t>location </a:t>
            </a:r>
            <a:r>
              <a:rPr lang="en-US" sz="2400"/>
              <a:t>and/or </a:t>
            </a:r>
            <a:r>
              <a:rPr lang="en-US" sz="2400" i="1"/>
              <a:t>boundary </a:t>
            </a:r>
            <a:r>
              <a:rPr lang="en-US" sz="2400"/>
              <a:t>with respect to a reference point in a coordinate system, which is at least 2-dim.</a:t>
            </a:r>
          </a:p>
          <a:p>
            <a:pPr marL="749300" lvl="1" indent="-177800">
              <a:buFont typeface="Wingdings" pitchFamily="2" charset="2"/>
              <a:buNone/>
            </a:pPr>
            <a:r>
              <a:rPr lang="en-US" sz="2400"/>
              <a:t>   • Basic object types: </a:t>
            </a:r>
            <a:r>
              <a:rPr lang="en-US" sz="2400" i="1"/>
              <a:t>Point</a:t>
            </a:r>
            <a:r>
              <a:rPr lang="en-US" sz="2400"/>
              <a:t>, </a:t>
            </a:r>
            <a:r>
              <a:rPr lang="en-US" sz="2400" i="1"/>
              <a:t>Lines</a:t>
            </a:r>
            <a:r>
              <a:rPr lang="en-US" sz="2400"/>
              <a:t>, </a:t>
            </a:r>
            <a:r>
              <a:rPr lang="en-US" sz="2400" i="1"/>
              <a:t>Polygon</a:t>
            </a:r>
          </a:p>
          <a:p>
            <a:pPr marL="749300" lvl="1" indent="-177800"/>
            <a:r>
              <a:rPr lang="en-US" sz="2400"/>
              <a:t> Other Non-Spatial Attributes</a:t>
            </a:r>
          </a:p>
          <a:p>
            <a:pPr marL="749300" lvl="1" indent="-177800">
              <a:buFont typeface="Wingdings" pitchFamily="2" charset="2"/>
              <a:buNone/>
            </a:pPr>
            <a:r>
              <a:rPr lang="en-US" sz="2400"/>
              <a:t>   • Thematic attributes such as height, area, name, etc.</a:t>
            </a:r>
          </a:p>
          <a:p>
            <a:pPr marL="228600" indent="-228600"/>
            <a:r>
              <a:rPr lang="en-US" sz="2000"/>
              <a:t>       2-dim. points	         2-dim. lines	         2-dim. polygons</a:t>
            </a:r>
          </a:p>
        </p:txBody>
      </p:sp>
      <p:grpSp>
        <p:nvGrpSpPr>
          <p:cNvPr id="326672" name="Group 16"/>
          <p:cNvGrpSpPr>
            <a:grpSpLocks/>
          </p:cNvGrpSpPr>
          <p:nvPr/>
        </p:nvGrpSpPr>
        <p:grpSpPr bwMode="auto">
          <a:xfrm>
            <a:off x="6629400" y="4800600"/>
            <a:ext cx="1752600" cy="1752600"/>
            <a:chOff x="3744" y="3024"/>
            <a:chExt cx="1104" cy="1104"/>
          </a:xfrm>
        </p:grpSpPr>
        <p:sp>
          <p:nvSpPr>
            <p:cNvPr id="326662" name="Freeform 6"/>
            <p:cNvSpPr>
              <a:spLocks/>
            </p:cNvSpPr>
            <p:nvPr/>
          </p:nvSpPr>
          <p:spPr bwMode="auto">
            <a:xfrm>
              <a:off x="3744" y="3024"/>
              <a:ext cx="1104" cy="1104"/>
            </a:xfrm>
            <a:custGeom>
              <a:avLst/>
              <a:gdLst/>
              <a:ahLst/>
              <a:cxnLst>
                <a:cxn ang="0">
                  <a:pos x="1104" y="0"/>
                </a:cxn>
                <a:cxn ang="0">
                  <a:pos x="864" y="672"/>
                </a:cxn>
                <a:cxn ang="0">
                  <a:pos x="1008" y="1056"/>
                </a:cxn>
                <a:cxn ang="0">
                  <a:pos x="480" y="1104"/>
                </a:cxn>
                <a:cxn ang="0">
                  <a:pos x="96" y="672"/>
                </a:cxn>
                <a:cxn ang="0">
                  <a:pos x="0" y="672"/>
                </a:cxn>
                <a:cxn ang="0">
                  <a:pos x="480" y="96"/>
                </a:cxn>
                <a:cxn ang="0">
                  <a:pos x="1104" y="0"/>
                </a:cxn>
              </a:cxnLst>
              <a:rect l="0" t="0" r="r" b="b"/>
              <a:pathLst>
                <a:path w="1104" h="1104">
                  <a:moveTo>
                    <a:pt x="1104" y="0"/>
                  </a:moveTo>
                  <a:lnTo>
                    <a:pt x="864" y="672"/>
                  </a:lnTo>
                  <a:lnTo>
                    <a:pt x="1008" y="1056"/>
                  </a:lnTo>
                  <a:lnTo>
                    <a:pt x="480" y="1104"/>
                  </a:lnTo>
                  <a:lnTo>
                    <a:pt x="96" y="672"/>
                  </a:lnTo>
                  <a:lnTo>
                    <a:pt x="0" y="672"/>
                  </a:lnTo>
                  <a:lnTo>
                    <a:pt x="480" y="96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6664" name="Line 8"/>
            <p:cNvSpPr>
              <a:spLocks noChangeShapeType="1"/>
            </p:cNvSpPr>
            <p:nvPr/>
          </p:nvSpPr>
          <p:spPr bwMode="auto">
            <a:xfrm flipH="1" flipV="1">
              <a:off x="4272" y="3552"/>
              <a:ext cx="336" cy="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6665" name="Line 9"/>
            <p:cNvSpPr>
              <a:spLocks noChangeShapeType="1"/>
            </p:cNvSpPr>
            <p:nvPr/>
          </p:nvSpPr>
          <p:spPr bwMode="auto">
            <a:xfrm flipH="1">
              <a:off x="4008" y="3536"/>
              <a:ext cx="288" cy="3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6666" name="Line 10"/>
            <p:cNvSpPr>
              <a:spLocks noChangeShapeType="1"/>
            </p:cNvSpPr>
            <p:nvPr/>
          </p:nvSpPr>
          <p:spPr bwMode="auto">
            <a:xfrm flipV="1">
              <a:off x="4280" y="3088"/>
              <a:ext cx="144" cy="48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26669" name="Freeform 13"/>
          <p:cNvSpPr>
            <a:spLocks/>
          </p:cNvSpPr>
          <p:nvPr/>
        </p:nvSpPr>
        <p:spPr bwMode="auto">
          <a:xfrm>
            <a:off x="4114800" y="4876800"/>
            <a:ext cx="1828800" cy="144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240"/>
              </a:cxn>
              <a:cxn ang="0">
                <a:pos x="576" y="480"/>
              </a:cxn>
              <a:cxn ang="0">
                <a:pos x="624" y="624"/>
              </a:cxn>
              <a:cxn ang="0">
                <a:pos x="768" y="768"/>
              </a:cxn>
              <a:cxn ang="0">
                <a:pos x="1008" y="912"/>
              </a:cxn>
              <a:cxn ang="0">
                <a:pos x="1152" y="912"/>
              </a:cxn>
            </a:cxnLst>
            <a:rect l="0" t="0" r="r" b="b"/>
            <a:pathLst>
              <a:path w="1152" h="912">
                <a:moveTo>
                  <a:pt x="0" y="0"/>
                </a:moveTo>
                <a:lnTo>
                  <a:pt x="384" y="240"/>
                </a:lnTo>
                <a:lnTo>
                  <a:pt x="576" y="480"/>
                </a:lnTo>
                <a:lnTo>
                  <a:pt x="624" y="624"/>
                </a:lnTo>
                <a:lnTo>
                  <a:pt x="768" y="768"/>
                </a:lnTo>
                <a:lnTo>
                  <a:pt x="1008" y="912"/>
                </a:lnTo>
                <a:lnTo>
                  <a:pt x="1152" y="91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6670" name="Freeform 14"/>
          <p:cNvSpPr>
            <a:spLocks/>
          </p:cNvSpPr>
          <p:nvPr/>
        </p:nvSpPr>
        <p:spPr bwMode="auto">
          <a:xfrm>
            <a:off x="3962400" y="5410200"/>
            <a:ext cx="1841500" cy="50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" y="192"/>
              </a:cxn>
              <a:cxn ang="0">
                <a:pos x="768" y="192"/>
              </a:cxn>
              <a:cxn ang="0">
                <a:pos x="1008" y="200"/>
              </a:cxn>
              <a:cxn ang="0">
                <a:pos x="1080" y="248"/>
              </a:cxn>
              <a:cxn ang="0">
                <a:pos x="1104" y="264"/>
              </a:cxn>
              <a:cxn ang="0">
                <a:pos x="1160" y="320"/>
              </a:cxn>
            </a:cxnLst>
            <a:rect l="0" t="0" r="r" b="b"/>
            <a:pathLst>
              <a:path w="1160" h="320">
                <a:moveTo>
                  <a:pt x="0" y="0"/>
                </a:moveTo>
                <a:lnTo>
                  <a:pt x="480" y="192"/>
                </a:lnTo>
                <a:lnTo>
                  <a:pt x="768" y="192"/>
                </a:lnTo>
                <a:cubicBezTo>
                  <a:pt x="848" y="195"/>
                  <a:pt x="929" y="189"/>
                  <a:pt x="1008" y="200"/>
                </a:cubicBezTo>
                <a:cubicBezTo>
                  <a:pt x="1037" y="204"/>
                  <a:pt x="1056" y="232"/>
                  <a:pt x="1080" y="248"/>
                </a:cubicBezTo>
                <a:cubicBezTo>
                  <a:pt x="1088" y="253"/>
                  <a:pt x="1104" y="264"/>
                  <a:pt x="1104" y="264"/>
                </a:cubicBezTo>
                <a:cubicBezTo>
                  <a:pt x="1120" y="288"/>
                  <a:pt x="1134" y="307"/>
                  <a:pt x="1160" y="320"/>
                </a:cubicBez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326671" name="Picture 1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4791075"/>
            <a:ext cx="20574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6673" name="Text Box 17"/>
          <p:cNvSpPr txBox="1">
            <a:spLocks noChangeArrowheads="1"/>
          </p:cNvSpPr>
          <p:nvPr/>
        </p:nvSpPr>
        <p:spPr bwMode="auto">
          <a:xfrm>
            <a:off x="6824663" y="5486400"/>
            <a:ext cx="704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2"/>
                </a:solidFill>
              </a:rPr>
              <a:t>Water</a:t>
            </a:r>
          </a:p>
        </p:txBody>
      </p:sp>
      <p:sp>
        <p:nvSpPr>
          <p:cNvPr id="326674" name="Text Box 18"/>
          <p:cNvSpPr txBox="1">
            <a:spLocks noChangeArrowheads="1"/>
          </p:cNvSpPr>
          <p:nvPr/>
        </p:nvSpPr>
        <p:spPr bwMode="auto">
          <a:xfrm>
            <a:off x="7239000" y="6019800"/>
            <a:ext cx="814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Forest</a:t>
            </a:r>
          </a:p>
        </p:txBody>
      </p:sp>
      <p:sp>
        <p:nvSpPr>
          <p:cNvPr id="326675" name="Text Box 19"/>
          <p:cNvSpPr txBox="1">
            <a:spLocks noChangeArrowheads="1"/>
          </p:cNvSpPr>
          <p:nvPr/>
        </p:nvSpPr>
        <p:spPr bwMode="auto">
          <a:xfrm>
            <a:off x="7581900" y="5181600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Crop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Spatial Query Processing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DBMS has to support two types of operations</a:t>
            </a:r>
          </a:p>
          <a:p>
            <a:pPr marL="749300" lvl="1" indent="-177800"/>
            <a:r>
              <a:rPr lang="en-US" sz="2400"/>
              <a:t> Operations to retrieve certain subsets of spatial object from the database</a:t>
            </a:r>
          </a:p>
          <a:p>
            <a:pPr marL="1790700" lvl="2" indent="-457200"/>
            <a:r>
              <a:rPr lang="en-US" sz="2000"/>
              <a:t>“Spatial Queries/Selections”, e.g., window query, point query, etc.</a:t>
            </a:r>
          </a:p>
          <a:p>
            <a:pPr marL="749300" lvl="1" indent="-177800"/>
            <a:r>
              <a:rPr lang="en-US" sz="2400"/>
              <a:t> Operations that perform basic geometric computations and tests</a:t>
            </a:r>
          </a:p>
          <a:p>
            <a:pPr marL="1790700" lvl="2" indent="-457200"/>
            <a:r>
              <a:rPr lang="en-US" sz="2000"/>
              <a:t>E.g., point in polygon test, intersection of two polygons etc.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Spatial selections, e.g. in geographic information systems, are often supported by an interactive graphical user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Basic Spatial Queries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1181100"/>
            <a:ext cx="47625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200"/>
              <a:t> </a:t>
            </a:r>
            <a:r>
              <a:rPr lang="en-US" sz="2200" b="1" i="1" u="sng"/>
              <a:t>Containment Query</a:t>
            </a:r>
            <a:r>
              <a:rPr lang="en-US" sz="2200"/>
              <a:t>: Given a spatial object R, find all objects that completely contain R. If R is a point: </a:t>
            </a:r>
            <a:r>
              <a:rPr lang="en-US" sz="2200" b="1" i="1" u="sng"/>
              <a:t>Point Query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200"/>
              <a:t> </a:t>
            </a:r>
            <a:r>
              <a:rPr lang="en-US" sz="2200" b="1" i="1" u="sng"/>
              <a:t>Region Query</a:t>
            </a:r>
            <a:r>
              <a:rPr lang="en-US" sz="2200"/>
              <a:t>: Given a region R (polygon or circle), find all spatial objects that intersect with R. If R is a rectangle: </a:t>
            </a:r>
            <a:r>
              <a:rPr lang="en-US" sz="2200" b="1" i="1" u="sng"/>
              <a:t>Window Query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200"/>
              <a:t> </a:t>
            </a:r>
            <a:r>
              <a:rPr lang="en-US" sz="2200" b="1" i="1" u="sng"/>
              <a:t>Enclosure Query</a:t>
            </a:r>
            <a:r>
              <a:rPr lang="en-US" sz="2200"/>
              <a:t>: Given a polygon region R, find all objects that are completely contained in R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200"/>
              <a:t> </a:t>
            </a:r>
            <a:r>
              <a:rPr lang="en-US" sz="2200" b="1" i="1" u="sng"/>
              <a:t>K-Nearest Neighbor Query</a:t>
            </a:r>
            <a:r>
              <a:rPr lang="en-US" sz="2200"/>
              <a:t>: Given an object P, find the k objects that are closest to P (typically for points)</a:t>
            </a:r>
          </a:p>
        </p:txBody>
      </p:sp>
      <p:graphicFrame>
        <p:nvGraphicFramePr>
          <p:cNvPr id="328709" name="Object 5"/>
          <p:cNvGraphicFramePr>
            <a:graphicFrameLocks noChangeAspect="1"/>
          </p:cNvGraphicFramePr>
          <p:nvPr/>
        </p:nvGraphicFramePr>
        <p:xfrm>
          <a:off x="5105400" y="533400"/>
          <a:ext cx="3886200" cy="559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885714" imgH="5590476" progId="Paint.Picture">
                  <p:embed/>
                </p:oleObj>
              </mc:Choice>
              <mc:Fallback>
                <p:oleObj name="Bitmap Image" r:id="rId2" imgW="3885714" imgH="5590476" progId="Paint.Picture">
                  <p:embed/>
                  <p:pic>
                    <p:nvPicPr>
                      <p:cNvPr id="328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80FFFF"/>
                          </a:clrFrom>
                          <a:clrTo>
                            <a:srgbClr val="80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33400"/>
                        <a:ext cx="3886200" cy="559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4800600" y="2103438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hlink"/>
                </a:solidFill>
                <a:latin typeface="Book Antiqua" pitchFamily="18" charset="0"/>
              </a:rPr>
              <a:t>Containment Query</a:t>
            </a:r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7404100" y="2105025"/>
            <a:ext cx="158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hlink"/>
                </a:solidFill>
                <a:latin typeface="Book Antiqua" pitchFamily="18" charset="0"/>
              </a:rPr>
              <a:t>Point Query</a:t>
            </a:r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5016500" y="4098925"/>
            <a:ext cx="1743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hlink"/>
                </a:solidFill>
                <a:latin typeface="Book Antiqua" pitchFamily="18" charset="0"/>
              </a:rPr>
              <a:t>Region Query</a:t>
            </a:r>
          </a:p>
        </p:txBody>
      </p:sp>
      <p:sp>
        <p:nvSpPr>
          <p:cNvPr id="328714" name="Text Box 10"/>
          <p:cNvSpPr txBox="1">
            <a:spLocks noChangeArrowheads="1"/>
          </p:cNvSpPr>
          <p:nvPr/>
        </p:nvSpPr>
        <p:spPr bwMode="auto">
          <a:xfrm>
            <a:off x="7226300" y="4137025"/>
            <a:ext cx="1925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hlink"/>
                </a:solidFill>
                <a:latin typeface="Book Antiqua" pitchFamily="18" charset="0"/>
              </a:rPr>
              <a:t>Window Query</a:t>
            </a:r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7467600" y="6156325"/>
            <a:ext cx="1460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hlink"/>
                </a:solidFill>
                <a:latin typeface="Book Antiqua" pitchFamily="18" charset="0"/>
              </a:rPr>
              <a:t>2-nn Query</a:t>
            </a: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4953000" y="6156325"/>
            <a:ext cx="205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hlink"/>
                </a:solidFill>
                <a:latin typeface="Book Antiqua" pitchFamily="18" charset="0"/>
              </a:rPr>
              <a:t>Enclosure Query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Basic Spatial Queries - Spatial Join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155700"/>
            <a:ext cx="8458200" cy="5181600"/>
          </a:xfrm>
          <a:noFill/>
          <a:ln/>
        </p:spPr>
        <p:txBody>
          <a:bodyPr/>
          <a:lstStyle/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400"/>
              <a:t> </a:t>
            </a:r>
            <a:r>
              <a:rPr lang="bg-BG" sz="2400"/>
              <a:t>Given two sets of spatial objects (typically minimum bounding rectangles)</a:t>
            </a:r>
          </a:p>
          <a:p>
            <a:pPr marL="228600" indent="-228600" algn="ctr">
              <a:lnSpc>
                <a:spcPct val="90000"/>
              </a:lnSpc>
            </a:pPr>
            <a:r>
              <a:rPr lang="bg-BG" sz="2400"/>
              <a:t>S</a:t>
            </a:r>
            <a:r>
              <a:rPr lang="bg-BG" sz="2400" baseline="-25000"/>
              <a:t>1</a:t>
            </a:r>
            <a:r>
              <a:rPr lang="bg-BG" sz="2400"/>
              <a:t> = {R</a:t>
            </a:r>
            <a:r>
              <a:rPr lang="bg-BG" sz="2400" baseline="-25000"/>
              <a:t>1</a:t>
            </a:r>
            <a:r>
              <a:rPr lang="bg-BG" sz="2400"/>
              <a:t>, R</a:t>
            </a:r>
            <a:r>
              <a:rPr lang="bg-BG" sz="2400" baseline="-25000"/>
              <a:t>2</a:t>
            </a:r>
            <a:r>
              <a:rPr lang="bg-BG" sz="2400"/>
              <a:t>, …, R</a:t>
            </a:r>
            <a:r>
              <a:rPr lang="bg-BG" sz="2400" baseline="-25000"/>
              <a:t>m</a:t>
            </a:r>
            <a:r>
              <a:rPr lang="bg-BG" sz="2400"/>
              <a:t>} and S</a:t>
            </a:r>
            <a:r>
              <a:rPr lang="bg-BG" sz="2400" baseline="-25000"/>
              <a:t>2</a:t>
            </a:r>
            <a:r>
              <a:rPr lang="bg-BG" sz="2400"/>
              <a:t> = {R’</a:t>
            </a:r>
            <a:r>
              <a:rPr lang="bg-BG" sz="2400" baseline="-25000"/>
              <a:t>1</a:t>
            </a:r>
            <a:r>
              <a:rPr lang="bg-BG" sz="2400"/>
              <a:t>, R’</a:t>
            </a:r>
            <a:r>
              <a:rPr lang="bg-BG" sz="2400" baseline="-25000"/>
              <a:t>2</a:t>
            </a:r>
            <a:r>
              <a:rPr lang="bg-BG" sz="2400"/>
              <a:t>, …, R’</a:t>
            </a:r>
            <a:r>
              <a:rPr lang="bg-BG" sz="2400" baseline="-25000"/>
              <a:t>n</a:t>
            </a:r>
            <a:r>
              <a:rPr lang="bg-BG" sz="2400"/>
              <a:t>}</a:t>
            </a:r>
          </a:p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400"/>
              <a:t> </a:t>
            </a:r>
            <a:r>
              <a:rPr lang="bg-BG" sz="2400"/>
              <a:t>Spatial Join: Compute all pairs of objects (R, R’) such that</a:t>
            </a:r>
          </a:p>
          <a:p>
            <a:pPr marL="228600" indent="-228600" algn="ctr">
              <a:lnSpc>
                <a:spcPct val="90000"/>
              </a:lnSpc>
            </a:pPr>
            <a:r>
              <a:rPr lang="bg-BG" sz="2400"/>
              <a:t>R </a:t>
            </a:r>
            <a:r>
              <a:rPr lang="bg-BG" sz="2400">
                <a:sym typeface="Symbol" pitchFamily="18" charset="2"/>
              </a:rPr>
              <a:t></a:t>
            </a:r>
            <a:r>
              <a:rPr lang="bg-BG" sz="2400"/>
              <a:t> S</a:t>
            </a:r>
            <a:r>
              <a:rPr lang="bg-BG" sz="2400" baseline="-25000"/>
              <a:t>1</a:t>
            </a:r>
            <a:r>
              <a:rPr lang="bg-BG" sz="2400"/>
              <a:t>, R’ </a:t>
            </a:r>
            <a:r>
              <a:rPr lang="bg-BG" sz="2400">
                <a:sym typeface="Symbol" pitchFamily="18" charset="2"/>
              </a:rPr>
              <a:t></a:t>
            </a:r>
            <a:r>
              <a:rPr lang="bg-BG" sz="2400"/>
              <a:t> S</a:t>
            </a:r>
            <a:r>
              <a:rPr lang="bg-BG" sz="2400" baseline="-25000"/>
              <a:t>2</a:t>
            </a:r>
            <a:r>
              <a:rPr lang="en-US" sz="2400" baseline="-25000"/>
              <a:t> </a:t>
            </a:r>
            <a:r>
              <a:rPr lang="bg-BG" sz="2400"/>
              <a:t>and R intersects R’ (R ∩</a:t>
            </a:r>
            <a:r>
              <a:rPr lang="en-US" sz="2400"/>
              <a:t> </a:t>
            </a:r>
            <a:r>
              <a:rPr lang="bg-BG" sz="2400"/>
              <a:t>R’ </a:t>
            </a:r>
            <a:r>
              <a:rPr lang="bg-BG" sz="2400">
                <a:sym typeface="Symbol" pitchFamily="18" charset="2"/>
              </a:rPr>
              <a:t></a:t>
            </a:r>
            <a:r>
              <a:rPr lang="bg-BG" sz="2400"/>
              <a:t> </a:t>
            </a:r>
            <a:r>
              <a:rPr lang="bg-BG" sz="2400">
                <a:sym typeface="Symbol" pitchFamily="18" charset="2"/>
              </a:rPr>
              <a:t></a:t>
            </a:r>
            <a:r>
              <a:rPr lang="bg-BG" sz="2400"/>
              <a:t>)</a:t>
            </a:r>
          </a:p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bg-BG" sz="2400"/>
              <a:t> Spatial predicates other tha</a:t>
            </a:r>
            <a:r>
              <a:rPr lang="en-US" sz="2400"/>
              <a:t>n</a:t>
            </a:r>
            <a:r>
              <a:rPr lang="bg-BG" sz="2400"/>
              <a:t> intersection are also possible, e.g. all pairs of</a:t>
            </a:r>
            <a:r>
              <a:rPr lang="en-US" sz="2400"/>
              <a:t> </a:t>
            </a:r>
            <a:r>
              <a:rPr lang="bg-BG" sz="2400"/>
              <a:t>objects that are within a certain distance from each othe</a:t>
            </a:r>
            <a:r>
              <a:rPr lang="en-US" sz="2400"/>
              <a:t>r</a:t>
            </a:r>
          </a:p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endParaRPr lang="en-US" sz="2400"/>
          </a:p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endParaRPr lang="en-US" sz="2400"/>
          </a:p>
          <a:p>
            <a:pPr marL="228600" indent="-228600">
              <a:lnSpc>
                <a:spcPct val="90000"/>
              </a:lnSpc>
            </a:pPr>
            <a:r>
              <a:rPr lang="en-US" sz="2400"/>
              <a:t>    {A</a:t>
            </a:r>
            <a:r>
              <a:rPr lang="en-US" sz="2400" baseline="-25000"/>
              <a:t>1</a:t>
            </a:r>
            <a:r>
              <a:rPr lang="en-US" sz="2400"/>
              <a:t>, A</a:t>
            </a:r>
            <a:r>
              <a:rPr lang="en-US" sz="2400" baseline="-25000"/>
              <a:t>2</a:t>
            </a:r>
            <a:r>
              <a:rPr lang="en-US" sz="2400"/>
              <a:t>,.., A</a:t>
            </a:r>
            <a:r>
              <a:rPr lang="en-US" sz="2400" baseline="-25000"/>
              <a:t>6</a:t>
            </a:r>
            <a:r>
              <a:rPr lang="en-US" sz="2400"/>
              <a:t>} </a:t>
            </a:r>
            <a:r>
              <a:rPr lang="en-US" sz="2400">
                <a:sym typeface="Symbol" pitchFamily="18" charset="2"/>
              </a:rPr>
              <a:t> {B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,…,B</a:t>
            </a:r>
            <a:r>
              <a:rPr lang="en-US" sz="2400" baseline="-25000">
                <a:sym typeface="Symbol" pitchFamily="18" charset="2"/>
              </a:rPr>
              <a:t>3</a:t>
            </a:r>
            <a:r>
              <a:rPr lang="en-US" sz="2400">
                <a:sym typeface="Symbol" pitchFamily="18" charset="2"/>
              </a:rPr>
              <a:t>}</a:t>
            </a:r>
          </a:p>
        </p:txBody>
      </p:sp>
      <p:pic>
        <p:nvPicPr>
          <p:cNvPr id="32973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862388"/>
            <a:ext cx="2533650" cy="2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9733" name="Rectangle 5"/>
          <p:cNvSpPr>
            <a:spLocks noChangeArrowheads="1"/>
          </p:cNvSpPr>
          <p:nvPr/>
        </p:nvSpPr>
        <p:spPr bwMode="auto">
          <a:xfrm>
            <a:off x="5130800" y="6399213"/>
            <a:ext cx="16129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Spatial Join</a:t>
            </a:r>
            <a:endParaRPr lang="en-US" i="1" dirty="0">
              <a:solidFill>
                <a:schemeClr val="tx2"/>
              </a:solidFill>
              <a:latin typeface="Book Antiqua" pitchFamily="18" charset="0"/>
              <a:sym typeface="Symbol" pitchFamily="18" charset="2"/>
            </a:endParaRPr>
          </a:p>
        </p:txBody>
      </p:sp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7340600" y="3971925"/>
            <a:ext cx="15684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Answer set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(A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5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, B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(A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4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, B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(A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, B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(A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6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, B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(A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, B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3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4" ma:contentTypeDescription="Create a new document." ma:contentTypeScope="" ma:versionID="6c37eb257806cbaa5869a7d1a249c189">
  <xsd:schema xmlns:xsd="http://www.w3.org/2001/XMLSchema" xmlns:xs="http://www.w3.org/2001/XMLSchema" xmlns:p="http://schemas.microsoft.com/office/2006/metadata/properties" xmlns:ns2="58552927-2ef9-49df-b9b7-5991d12853c4" targetNamespace="http://schemas.microsoft.com/office/2006/metadata/properties" ma:root="true" ma:fieldsID="0ab6c4e7460310e25d493e7d891f5a15" ns2:_="">
    <xsd:import namespace="58552927-2ef9-49df-b9b7-5991d1285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2927-2ef9-49df-b9b7-5991d1285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BD6B3A-83BC-4D46-B75A-EACBC7485FEB}"/>
</file>

<file path=customXml/itemProps2.xml><?xml version="1.0" encoding="utf-8"?>
<ds:datastoreItem xmlns:ds="http://schemas.openxmlformats.org/officeDocument/2006/customXml" ds:itemID="{E90F4273-B0BC-4B4B-9207-2AA549C8361F}"/>
</file>

<file path=customXml/itemProps3.xml><?xml version="1.0" encoding="utf-8"?>
<ds:datastoreItem xmlns:ds="http://schemas.openxmlformats.org/officeDocument/2006/customXml" ds:itemID="{5E7488D6-77D6-4F5B-9894-71EA8B5878F3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3</TotalTime>
  <Words>3426</Words>
  <Application>Microsoft Office PowerPoint</Application>
  <PresentationFormat>On-screen Show (4:3)</PresentationFormat>
  <Paragraphs>850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Book Antiqua</vt:lpstr>
      <vt:lpstr>Calibri</vt:lpstr>
      <vt:lpstr>Calibri Light</vt:lpstr>
      <vt:lpstr>Courier New</vt:lpstr>
      <vt:lpstr>Times New Roman</vt:lpstr>
      <vt:lpstr>Verdana</vt:lpstr>
      <vt:lpstr>Wingdings</vt:lpstr>
      <vt:lpstr>Bold Stripes</vt:lpstr>
      <vt:lpstr>Office Theme</vt:lpstr>
      <vt:lpstr>Bitmap Image</vt:lpstr>
      <vt:lpstr>PowerPoint Presentation</vt:lpstr>
      <vt:lpstr>Relational Representation of Spatial Data</vt:lpstr>
      <vt:lpstr>Relational Representation of Spatial Data</vt:lpstr>
      <vt:lpstr>Extension of Relational Model for Spatial Data</vt:lpstr>
      <vt:lpstr>Extension of Relational Model for Spatial Data</vt:lpstr>
      <vt:lpstr>Data Types for Spatial Objects</vt:lpstr>
      <vt:lpstr>Spatial Query Processing</vt:lpstr>
      <vt:lpstr>Basic Spatial Queries</vt:lpstr>
      <vt:lpstr>Basic Spatial Queries - Spatial Join</vt:lpstr>
      <vt:lpstr>Index Support for Spatial Queries</vt:lpstr>
      <vt:lpstr>Index Support for Spatial Queries (cont)</vt:lpstr>
      <vt:lpstr>Query Processing Using Approximations</vt:lpstr>
      <vt:lpstr>Query Processing Using Approximations</vt:lpstr>
      <vt:lpstr>Embedding of the 2-dim. space into a 1-dim space</vt:lpstr>
      <vt:lpstr>Space Filling Curves</vt:lpstr>
      <vt:lpstr>Space Filling Curves (cont)</vt:lpstr>
      <vt:lpstr>Space Filling Curves</vt:lpstr>
      <vt:lpstr>Z-Order – Z-Values</vt:lpstr>
      <vt:lpstr>Z-Order  - Representation of Spatial Objects</vt:lpstr>
      <vt:lpstr>Z-Order – Mapping to a B+-Tree</vt:lpstr>
      <vt:lpstr>Mapping to a B+-Tree  -  Example</vt:lpstr>
      <vt:lpstr>Mapping to a B+-Tree  -  Window Query</vt:lpstr>
      <vt:lpstr>R-Trees</vt:lpstr>
      <vt:lpstr>R-Tree Properties</vt:lpstr>
      <vt:lpstr>Example of an R-Tree</vt:lpstr>
      <vt:lpstr>Example R-Tree (cont.)</vt:lpstr>
      <vt:lpstr>Search for Objects Overlapping Box Q</vt:lpstr>
      <vt:lpstr>Improving Search Using Constraints</vt:lpstr>
      <vt:lpstr>Insert Entry &lt;B, ptr&gt;</vt:lpstr>
      <vt:lpstr>Splitting a Node During Insertion</vt:lpstr>
      <vt:lpstr>R-Tree Variants</vt:lpstr>
      <vt:lpstr>GiST</vt:lpstr>
      <vt:lpstr>Indexing High-Dimensional Data</vt:lpstr>
      <vt:lpstr>Summary</vt:lpstr>
      <vt:lpstr>Comments on R-Trees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Dan Suciu</cp:lastModifiedBy>
  <cp:revision>2128</cp:revision>
  <cp:lastPrinted>1601-01-01T00:00:00Z</cp:lastPrinted>
  <dcterms:created xsi:type="dcterms:W3CDTF">2004-02-22T11:33:27Z</dcterms:created>
  <dcterms:modified xsi:type="dcterms:W3CDTF">2023-11-14T17:14:10Z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