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5.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slideLayouts/slideLayout16.xml" ContentType="application/vnd.openxmlformats-officedocument.presentationml.slideLayout+xml"/>
  <Override PartName="/ppt/notesSlides/notesSlide12.xml" ContentType="application/vnd.openxmlformats-officedocument.presentationml.notesSlide+xml"/>
  <Override PartName="/ppt/slideLayouts/slideLayout17.xml" ContentType="application/vnd.openxmlformats-officedocument.presentationml.slideLayout+xml"/>
  <Override PartName="/ppt/notesSlides/notesSlide11.xml" ContentType="application/vnd.openxmlformats-officedocument.presentationml.notesSlide+xml"/>
  <Override PartName="/ppt/slideLayouts/slideLayout18.xml" ContentType="application/vnd.openxmlformats-officedocument.presentationml.slideLayout+xml"/>
  <Override PartName="/ppt/slideLayouts/slideLayout15.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xml" ContentType="application/vnd.openxmlformats-officedocument.presentationml.notesSlid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5.xml" ContentType="application/vnd.openxmlformats-officedocument.presentationml.notesSlide+xml"/>
  <Override PartName="/ppt/notesSlides/notesSlide10.xml" ContentType="application/vnd.openxmlformats-officedocument.presentationml.notesSlide+xml"/>
  <Override PartName="/ppt/slideLayouts/slideLayout19.xml" ContentType="application/vnd.openxmlformats-officedocument.presentationml.slideLayout+xml"/>
  <Override PartName="/ppt/notesSlides/notesSlide9.xml" ContentType="application/vnd.openxmlformats-officedocument.presentationml.notesSlide+xml"/>
  <Override PartName="/ppt/slideLayouts/slideLayout23.xml" ContentType="application/vnd.openxmlformats-officedocument.presentationml.slideLayout+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notesSlides/notesSlide6.xml" ContentType="application/vnd.openxmlformats-officedocument.presentationml.notesSlide+xml"/>
  <Override PartName="/ppt/slideLayouts/slideLayout20.xml" ContentType="application/vnd.openxmlformats-officedocument.presentationml.slideLayout+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slideLayouts/slideLayout12.xml" ContentType="application/vnd.openxmlformats-officedocument.presentationml.slideLayout+xml"/>
  <Override PartName="/ppt/notesSlides/notesSlide27.xml" ContentType="application/vnd.openxmlformats-officedocument.presentationml.notesSlide+xml"/>
  <Override PartName="/ppt/slideLayouts/slideLayout3.xml" ContentType="application/vnd.openxmlformats-officedocument.presentationml.slideLayout+xml"/>
  <Override PartName="/ppt/notesSlides/notesSlide18.xml" ContentType="application/vnd.openxmlformats-officedocument.presentationml.notesSlide+xml"/>
  <Override PartName="/ppt/slideLayouts/slideLayout4.xml" ContentType="application/vnd.openxmlformats-officedocument.presentationml.slideLayout+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32.xml" ContentType="application/vnd.openxmlformats-officedocument.presentationml.notesSlide+xml"/>
  <Override PartName="/ppt/notesSlides/notesSlide31.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11.xml" ContentType="application/vnd.openxmlformats-officedocument.presentationml.slideLayout+xml"/>
  <Override PartName="/ppt/notesSlides/notesSlide19.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22.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3.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ppt/tags/tag6.xml" ContentType="application/vnd.openxmlformats-officedocument.presentationml.tag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 id="2147483721" r:id="rId2"/>
  </p:sldMasterIdLst>
  <p:notesMasterIdLst>
    <p:notesMasterId r:id="rId40"/>
  </p:notesMasterIdLst>
  <p:sldIdLst>
    <p:sldId id="256" r:id="rId3"/>
    <p:sldId id="271" r:id="rId4"/>
    <p:sldId id="257" r:id="rId5"/>
    <p:sldId id="378" r:id="rId6"/>
    <p:sldId id="562" r:id="rId7"/>
    <p:sldId id="516" r:id="rId8"/>
    <p:sldId id="517" r:id="rId9"/>
    <p:sldId id="518" r:id="rId10"/>
    <p:sldId id="564" r:id="rId11"/>
    <p:sldId id="519" r:id="rId12"/>
    <p:sldId id="542" r:id="rId13"/>
    <p:sldId id="571" r:id="rId14"/>
    <p:sldId id="548" r:id="rId15"/>
    <p:sldId id="553" r:id="rId16"/>
    <p:sldId id="572" r:id="rId17"/>
    <p:sldId id="560" r:id="rId18"/>
    <p:sldId id="515" r:id="rId19"/>
    <p:sldId id="575" r:id="rId20"/>
    <p:sldId id="566" r:id="rId21"/>
    <p:sldId id="567" r:id="rId22"/>
    <p:sldId id="573" r:id="rId23"/>
    <p:sldId id="568" r:id="rId24"/>
    <p:sldId id="574" r:id="rId25"/>
    <p:sldId id="565" r:id="rId26"/>
    <p:sldId id="520" r:id="rId27"/>
    <p:sldId id="521" r:id="rId28"/>
    <p:sldId id="522" r:id="rId29"/>
    <p:sldId id="523" r:id="rId30"/>
    <p:sldId id="524" r:id="rId31"/>
    <p:sldId id="526" r:id="rId32"/>
    <p:sldId id="527" r:id="rId33"/>
    <p:sldId id="528" r:id="rId34"/>
    <p:sldId id="529" r:id="rId35"/>
    <p:sldId id="569" r:id="rId36"/>
    <p:sldId id="570" r:id="rId37"/>
    <p:sldId id="576" r:id="rId38"/>
    <p:sldId id="311" r:id="rId3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10B1FD1-C276-49B6-9ED4-41941FE15B7B}">
          <p14:sldIdLst>
            <p14:sldId id="256"/>
            <p14:sldId id="271"/>
            <p14:sldId id="257"/>
          </p14:sldIdLst>
        </p14:section>
        <p14:section name="Errors. Exceptions" id="{FF572FEF-6AB8-4945-A920-8D24E1F68D72}">
          <p14:sldIdLst>
            <p14:sldId id="378"/>
            <p14:sldId id="562"/>
            <p14:sldId id="516"/>
            <p14:sldId id="517"/>
            <p14:sldId id="518"/>
            <p14:sldId id="564"/>
            <p14:sldId id="519"/>
            <p14:sldId id="542"/>
            <p14:sldId id="571"/>
            <p14:sldId id="548"/>
            <p14:sldId id="553"/>
            <p14:sldId id="572"/>
            <p14:sldId id="560"/>
            <p14:sldId id="515"/>
            <p14:sldId id="575"/>
            <p14:sldId id="566"/>
            <p14:sldId id="567"/>
            <p14:sldId id="573"/>
            <p14:sldId id="568"/>
            <p14:sldId id="574"/>
            <p14:sldId id="565"/>
            <p14:sldId id="520"/>
            <p14:sldId id="521"/>
            <p14:sldId id="522"/>
            <p14:sldId id="523"/>
            <p14:sldId id="524"/>
            <p14:sldId id="526"/>
            <p14:sldId id="527"/>
            <p14:sldId id="528"/>
            <p14:sldId id="529"/>
            <p14:sldId id="569"/>
            <p14:sldId id="570"/>
            <p14:sldId id="576"/>
          </p14:sldIdLst>
        </p14:section>
        <p14:section name="References" id="{7E13C9B8-9AE1-42D8-8BC5-FC936123082C}">
          <p14:sldIdLst>
            <p14:sldId id="31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6F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72483" autoAdjust="0"/>
  </p:normalViewPr>
  <p:slideViewPr>
    <p:cSldViewPr>
      <p:cViewPr>
        <p:scale>
          <a:sx n="60" d="100"/>
          <a:sy n="60" d="100"/>
        </p:scale>
        <p:origin x="-1385" y="-19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47"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notesMaster" Target="notesMasters/notesMaster1.xml"/><Relationship Id="rId45"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customXml" Target="../customXml/item2.xml"/><Relationship Id="rId20" Type="http://schemas.openxmlformats.org/officeDocument/2006/relationships/slide" Target="slides/slide18.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0C093D-ED67-4C97-9E2A-D949E852A938}" type="datetimeFigureOut">
              <a:rPr lang="en-GB" smtClean="0"/>
              <a:t>23/10/2023</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525A5E-ACC7-42E4-9BD8-302923ABFDF6}" type="slidenum">
              <a:rPr lang="en-GB" smtClean="0"/>
              <a:t>‹#›</a:t>
            </a:fld>
            <a:endParaRPr lang="en-GB"/>
          </a:p>
        </p:txBody>
      </p:sp>
    </p:spTree>
    <p:extLst>
      <p:ext uri="{BB962C8B-B14F-4D97-AF65-F5344CB8AC3E}">
        <p14:creationId xmlns:p14="http://schemas.microsoft.com/office/powerpoint/2010/main" val="28495487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sz="1200" dirty="0" smtClean="0">
                <a:latin typeface="Source Sans"/>
                <a:cs typeface="Arial" panose="020B0604020202020204" pitchFamily="34" charset="0"/>
              </a:rPr>
              <a:t>An </a:t>
            </a:r>
            <a:r>
              <a:rPr lang="en-US" sz="1200" b="0" dirty="0" smtClean="0">
                <a:latin typeface="Source Sans"/>
                <a:cs typeface="Arial" panose="020B0604020202020204" pitchFamily="34" charset="0"/>
              </a:rPr>
              <a:t>error</a:t>
            </a:r>
            <a:r>
              <a:rPr lang="en-US" sz="1200" dirty="0" smtClean="0">
                <a:latin typeface="Source Sans"/>
                <a:cs typeface="Arial" panose="020B0604020202020204" pitchFamily="34" charset="0"/>
              </a:rPr>
              <a:t> is any type of event that prevents the regular execution of a program. Some of the errors completely stop the execution, others delay it, and others just interfere with them, without having a clear impact. </a:t>
            </a:r>
          </a:p>
          <a:p>
            <a:pPr algn="just"/>
            <a:endParaRPr lang="en-US" sz="1200" dirty="0" smtClean="0">
              <a:latin typeface="Source Sans"/>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dirty="0" smtClean="0">
                <a:latin typeface="Source Sans"/>
                <a:cs typeface="Sabon Next LT" panose="02000500000000000000" pitchFamily="2" charset="0"/>
              </a:rPr>
              <a:t>Based on their source, there are different types of errors: </a:t>
            </a:r>
          </a:p>
          <a:p>
            <a:pPr marL="285750" indent="-173038" fontAlgn="base">
              <a:buClr>
                <a:schemeClr val="accent1"/>
              </a:buClr>
              <a:buFont typeface="Wingdings" panose="05000000000000000000" pitchFamily="2" charset="2"/>
              <a:buChar char="§"/>
            </a:pPr>
            <a:r>
              <a:rPr lang="en-US" b="1" dirty="0" smtClean="0">
                <a:latin typeface="Source Sans"/>
                <a:cs typeface="Sabon Next LT" panose="02000500000000000000" pitchFamily="2" charset="0"/>
              </a:rPr>
              <a:t>Syntax errors</a:t>
            </a:r>
            <a:r>
              <a:rPr lang="en-US" b="0" dirty="0" smtClean="0">
                <a:latin typeface="Source Sans"/>
                <a:cs typeface="Sabon Next LT" panose="02000500000000000000" pitchFamily="2" charset="0"/>
              </a:rPr>
              <a:t>,</a:t>
            </a:r>
            <a:r>
              <a:rPr lang="en-US" b="1" dirty="0" smtClean="0">
                <a:latin typeface="Source Sans"/>
                <a:cs typeface="Sabon Next LT" panose="02000500000000000000" pitchFamily="2" charset="0"/>
              </a:rPr>
              <a:t> </a:t>
            </a:r>
            <a:r>
              <a:rPr lang="en-US" dirty="0" smtClean="0">
                <a:latin typeface="Source Sans"/>
                <a:cs typeface="Sabon Next LT" panose="02000500000000000000" pitchFamily="2" charset="0"/>
              </a:rPr>
              <a:t>where the compiler/interpreter cannot parse the written code into meaningful computer instructions.</a:t>
            </a:r>
          </a:p>
          <a:p>
            <a:pPr marL="285750" indent="-173038" fontAlgn="base">
              <a:buClr>
                <a:schemeClr val="accent1"/>
              </a:buClr>
              <a:buFont typeface="Wingdings" panose="05000000000000000000" pitchFamily="2" charset="2"/>
              <a:buChar char="§"/>
            </a:pPr>
            <a:r>
              <a:rPr lang="en-US" b="1" dirty="0" smtClean="0">
                <a:latin typeface="Source Sans"/>
                <a:cs typeface="Sabon Next LT" panose="02000500000000000000" pitchFamily="2" charset="0"/>
              </a:rPr>
              <a:t>User errors</a:t>
            </a:r>
            <a:r>
              <a:rPr lang="en-US" dirty="0" smtClean="0">
                <a:latin typeface="Source Sans"/>
                <a:cs typeface="Sabon Next LT" panose="02000500000000000000" pitchFamily="2" charset="0"/>
              </a:rPr>
              <a:t>, where the software determines that the user’s input is not acceptable for some reason.</a:t>
            </a:r>
          </a:p>
          <a:p>
            <a:pPr marL="285750" indent="-173038" fontAlgn="base">
              <a:buClr>
                <a:schemeClr val="accent1"/>
              </a:buClr>
              <a:buFont typeface="Wingdings" panose="05000000000000000000" pitchFamily="2" charset="2"/>
              <a:buChar char="§"/>
            </a:pPr>
            <a:r>
              <a:rPr lang="en-US" b="1" dirty="0" smtClean="0">
                <a:latin typeface="Source Sans"/>
                <a:cs typeface="Sabon Next LT" panose="02000500000000000000" pitchFamily="2" charset="0"/>
              </a:rPr>
              <a:t>Programming errors</a:t>
            </a:r>
            <a:r>
              <a:rPr lang="en-US" dirty="0" smtClean="0">
                <a:latin typeface="Source Sans"/>
                <a:cs typeface="Sabon Next LT" panose="02000500000000000000" pitchFamily="2" charset="0"/>
              </a:rPr>
              <a:t>, where the program contains no syntax errors but does not produce the expected results. This are often called bugs.</a:t>
            </a:r>
          </a:p>
          <a:p>
            <a:pPr algn="just"/>
            <a:endParaRPr lang="en-US" sz="1200" dirty="0">
              <a:latin typeface="Source Sans"/>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4</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1" i="0" u="none" strike="noStrike" kern="1200" cap="none" dirty="0" smtClean="0">
                <a:solidFill>
                  <a:schemeClr val="tx1"/>
                </a:solidFill>
                <a:latin typeface="Verdana"/>
                <a:ea typeface="Verdana"/>
                <a:cs typeface="Arial" panose="020B0604020202020204" pitchFamily="34" charset="0"/>
                <a:sym typeface="Verdana"/>
              </a:rPr>
              <a:t>Throw Activity: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kern="1200" cap="none" dirty="0" smtClean="0">
                <a:solidFill>
                  <a:schemeClr val="tx1"/>
                </a:solidFill>
                <a:latin typeface="Verdana"/>
                <a:ea typeface="Verdana"/>
                <a:cs typeface="Arial" panose="020B0604020202020204" pitchFamily="34" charset="0"/>
                <a:sym typeface="Verdana"/>
              </a:rPr>
              <a:t>It is used to throw specific type of exception that user want to throw and in the catch it can handle that particular type of exception and perform action that user wants to perform on that exception.</a:t>
            </a:r>
            <a:endParaRPr lang="en-IN"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13</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kern="1200" cap="none" dirty="0" smtClean="0">
                <a:solidFill>
                  <a:schemeClr val="tx1"/>
                </a:solidFill>
                <a:latin typeface="Verdana"/>
                <a:ea typeface="Verdana"/>
                <a:cs typeface="Arial" panose="020B0604020202020204" pitchFamily="34" charset="0"/>
                <a:sym typeface="Verdana"/>
              </a:rPr>
              <a:t>Step by Step procedure for example of Rethrow:</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0" i="0" u="none" strike="noStrike" kern="1200" cap="none" dirty="0" smtClean="0">
                <a:solidFill>
                  <a:schemeClr val="tx1"/>
                </a:solidFill>
                <a:latin typeface="Verdana"/>
                <a:ea typeface="Verdana"/>
                <a:cs typeface="Arial" panose="020B0604020202020204" pitchFamily="34" charset="0"/>
                <a:sym typeface="Verdana"/>
              </a:rPr>
              <a:t>Create two variables with the name “a” and “b” of type integer and pass the values a =12, b =24.</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US" sz="1200" b="0" i="0" u="none" strike="noStrike" cap="none" dirty="0" smtClean="0">
                <a:solidFill>
                  <a:schemeClr val="dk1"/>
                </a:solidFill>
                <a:effectLst/>
                <a:latin typeface="Verdana"/>
                <a:ea typeface="Verdana"/>
                <a:cs typeface="Verdana"/>
                <a:sym typeface="Verdana"/>
              </a:rPr>
              <a:t>Drag and drop the Try-Catch activity inside it and drag and drop one more try catch activity.</a:t>
            </a:r>
            <a:endParaRPr lang="en-GB" sz="1200" b="0" i="0" u="none" strike="noStrike" cap="none" dirty="0" smtClean="0">
              <a:solidFill>
                <a:schemeClr val="dk1"/>
              </a:solidFill>
              <a:effectLst/>
              <a:latin typeface="Verdana"/>
              <a:ea typeface="Verdana"/>
              <a:cs typeface="Verdana"/>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14</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15</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startAt="9"/>
              <a:tabLst/>
              <a:defRPr/>
            </a:pPr>
            <a:endParaRPr lang="en-IN"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16</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dirty="0" smtClean="0">
                <a:latin typeface="Source Sans"/>
                <a:cs typeface="Arial" panose="020B0604020202020204" pitchFamily="34" charset="0"/>
              </a:rPr>
              <a:t>Retry Scope activity r</a:t>
            </a:r>
            <a:r>
              <a:rPr lang="en-US" sz="1200" b="0" dirty="0" smtClean="0">
                <a:latin typeface="Source Sans"/>
              </a:rPr>
              <a:t>etries the contained activities as long as the condition is not met, or an error is thrown.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dirty="0" smtClean="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dirty="0" smtClean="0">
                <a:latin typeface="Source Sans"/>
                <a:cs typeface="Arial" panose="020B0604020202020204" pitchFamily="34" charset="0"/>
              </a:rPr>
              <a:t>It is used to retry the execution in situations in which an error is expected. The execution will be retried until a certain event happens (for a number of times) or without any condition (retried until no exception is thrown).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dirty="0" smtClean="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dirty="0" smtClean="0">
                <a:latin typeface="Source Sans"/>
              </a:rPr>
              <a:t>It </a:t>
            </a:r>
            <a:r>
              <a:rPr lang="en-US" sz="1200" b="0" i="0" kern="1200" dirty="0" smtClean="0">
                <a:solidFill>
                  <a:schemeClr val="tx1"/>
                </a:solidFill>
                <a:effectLst/>
                <a:latin typeface="Source Sans"/>
                <a:ea typeface="+mn-ea"/>
                <a:cs typeface="+mn-cs"/>
              </a:rPr>
              <a:t>is used for catching and handling an error, which is why it’s similar to Try Catch. The difference is that this activity simply retries the execution instead of providing a more complex handling mechanism.</a:t>
            </a:r>
            <a:endParaRPr lang="en-US" sz="1200" b="0" dirty="0" smtClean="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b="0" dirty="0" smtClean="0">
              <a:latin typeface="Source Sans"/>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b="0" dirty="0" smtClean="0">
                <a:latin typeface="Source Sans"/>
                <a:cs typeface="Arial" panose="020B0604020202020204" pitchFamily="34" charset="0"/>
              </a:rPr>
              <a:t>Some of the properties of Retry Scope are: </a:t>
            </a:r>
          </a:p>
          <a:p>
            <a:pPr marL="171450" indent="-171450">
              <a:buFont typeface="Arial" panose="020B0604020202020204" pitchFamily="34" charset="0"/>
              <a:buChar char="•"/>
            </a:pPr>
            <a:r>
              <a:rPr lang="en-US" sz="1200" b="0" i="0" kern="1200" dirty="0" err="1" smtClean="0">
                <a:solidFill>
                  <a:schemeClr val="tx1"/>
                </a:solidFill>
                <a:effectLst/>
                <a:latin typeface="Source Sans"/>
                <a:ea typeface="+mn-ea"/>
                <a:cs typeface="+mn-cs"/>
              </a:rPr>
              <a:t>NumberOfRetries</a:t>
            </a:r>
            <a:r>
              <a:rPr lang="en-US" sz="1200" b="0" i="0" kern="1200" dirty="0" smtClean="0">
                <a:solidFill>
                  <a:schemeClr val="tx1"/>
                </a:solidFill>
                <a:effectLst/>
                <a:latin typeface="Source Sans"/>
                <a:ea typeface="+mn-ea"/>
                <a:cs typeface="+mn-cs"/>
              </a:rPr>
              <a:t> - The number of times that the sequence is to be retried.</a:t>
            </a:r>
          </a:p>
          <a:p>
            <a:pPr marL="171450" indent="-171450">
              <a:buFont typeface="Arial" panose="020B0604020202020204" pitchFamily="34" charset="0"/>
              <a:buChar char="•"/>
            </a:pPr>
            <a:r>
              <a:rPr lang="en-US" sz="1200" b="0" i="0" kern="1200" dirty="0" err="1" smtClean="0">
                <a:solidFill>
                  <a:schemeClr val="tx1"/>
                </a:solidFill>
                <a:effectLst/>
                <a:latin typeface="Source Sans"/>
                <a:ea typeface="+mn-ea"/>
                <a:cs typeface="+mn-cs"/>
              </a:rPr>
              <a:t>RetryInterval</a:t>
            </a:r>
            <a:r>
              <a:rPr lang="en-US" sz="1200" b="0" i="0" kern="1200" dirty="0" smtClean="0">
                <a:solidFill>
                  <a:schemeClr val="tx1"/>
                </a:solidFill>
                <a:effectLst/>
                <a:latin typeface="Source Sans"/>
                <a:ea typeface="+mn-ea"/>
                <a:cs typeface="+mn-cs"/>
              </a:rPr>
              <a:t> - Specifies the amount of time (in seconds) between each retry.</a:t>
            </a:r>
          </a:p>
          <a:p>
            <a:pPr algn="just"/>
            <a:endParaRPr lang="en-US" sz="1200" b="0" dirty="0" smtClean="0">
              <a:latin typeface="Source Sans"/>
              <a:cs typeface="Arial" panose="020B0604020202020204" pitchFamily="34" charset="0"/>
            </a:endParaRPr>
          </a:p>
          <a:p>
            <a:pPr algn="just"/>
            <a:r>
              <a:rPr lang="en-US" sz="1200" b="0" dirty="0" smtClean="0">
                <a:latin typeface="Source Sans"/>
                <a:cs typeface="Arial" panose="020B0604020202020204" pitchFamily="34" charset="0"/>
              </a:rPr>
              <a:t>For example, consider a website that simply works faulty and the user just needs to click the same button over and over until it goes to the desired screen.</a:t>
            </a:r>
          </a:p>
          <a:p>
            <a:endParaRPr lang="en-US" b="0" dirty="0">
              <a:latin typeface="Source Sans"/>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17</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18</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Source Sans"/>
                <a:cs typeface="Arial" panose="020B0604020202020204" pitchFamily="34" charset="0"/>
              </a:rPr>
              <a:t>The Global Exception Handler has a predefined structure.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Source Sans"/>
              <a:cs typeface="Arial" panose="020B0604020202020204" pitchFamily="34" charset="0"/>
            </a:endParaRPr>
          </a:p>
          <a:p>
            <a:pPr fontAlgn="base"/>
            <a:r>
              <a:rPr lang="en-US" sz="1200" b="0" kern="1200" dirty="0" smtClean="0">
                <a:solidFill>
                  <a:schemeClr val="tx1"/>
                </a:solidFill>
                <a:effectLst/>
                <a:latin typeface="Source Sans"/>
                <a:ea typeface="+mn-ea"/>
                <a:cs typeface="+mn-cs"/>
              </a:rPr>
              <a:t>It has two </a:t>
            </a:r>
            <a:r>
              <a:rPr lang="en-US" sz="1200" b="1" kern="1200" dirty="0" smtClean="0">
                <a:solidFill>
                  <a:schemeClr val="tx1"/>
                </a:solidFill>
                <a:effectLst/>
                <a:latin typeface="Source Sans"/>
                <a:ea typeface="+mn-ea"/>
                <a:cs typeface="+mn-cs"/>
              </a:rPr>
              <a:t>predefined arguments </a:t>
            </a:r>
            <a:r>
              <a:rPr lang="en-US" sz="1200" b="0" kern="1200" dirty="0" smtClean="0">
                <a:solidFill>
                  <a:schemeClr val="tx1"/>
                </a:solidFill>
                <a:effectLst/>
                <a:latin typeface="Source Sans"/>
                <a:ea typeface="+mn-ea"/>
                <a:cs typeface="+mn-cs"/>
              </a:rPr>
              <a:t>(that shouldn't be removed):</a:t>
            </a:r>
          </a:p>
          <a:p>
            <a:pPr marL="171450" indent="-171450" fontAlgn="base">
              <a:buFont typeface="Arial" panose="020B0604020202020204" pitchFamily="34" charset="0"/>
              <a:buChar char="•"/>
            </a:pPr>
            <a:r>
              <a:rPr lang="en-US" sz="1200" kern="1200" dirty="0" err="1" smtClean="0">
                <a:solidFill>
                  <a:schemeClr val="tx1"/>
                </a:solidFill>
                <a:effectLst/>
                <a:latin typeface="Source Sans"/>
                <a:ea typeface="+mn-ea"/>
                <a:cs typeface="+mn-cs"/>
              </a:rPr>
              <a:t>errorInfo</a:t>
            </a:r>
            <a:r>
              <a:rPr lang="en-US" sz="1200" kern="1200" dirty="0" smtClean="0">
                <a:solidFill>
                  <a:schemeClr val="tx1"/>
                </a:solidFill>
                <a:effectLst/>
                <a:latin typeface="Source Sans"/>
                <a:ea typeface="+mn-ea"/>
                <a:cs typeface="+mn-cs"/>
              </a:rPr>
              <a:t>, with the In direction - contains the error that was thrown and the workflow that failed</a:t>
            </a:r>
          </a:p>
          <a:p>
            <a:pPr marL="171450" indent="-171450" fontAlgn="base">
              <a:buFont typeface="Arial" panose="020B0604020202020204" pitchFamily="34" charset="0"/>
              <a:buChar char="•"/>
            </a:pPr>
            <a:r>
              <a:rPr lang="en-US" sz="1200" kern="1200" dirty="0" smtClean="0">
                <a:solidFill>
                  <a:schemeClr val="tx1"/>
                </a:solidFill>
                <a:effectLst/>
                <a:latin typeface="Source Sans"/>
                <a:ea typeface="+mn-ea"/>
                <a:cs typeface="+mn-cs"/>
              </a:rPr>
              <a:t>result, with the Out direction - will store the next behavior of the process when it encounters the error</a:t>
            </a:r>
          </a:p>
          <a:p>
            <a:pPr fontAlgn="base"/>
            <a:endParaRPr lang="en-US" sz="1200" b="0" kern="1200" dirty="0" smtClean="0">
              <a:solidFill>
                <a:schemeClr val="tx1"/>
              </a:solidFill>
              <a:effectLst/>
              <a:latin typeface="Source Sans"/>
              <a:ea typeface="+mn-ea"/>
              <a:cs typeface="+mn-cs"/>
            </a:endParaRPr>
          </a:p>
          <a:p>
            <a:pPr fontAlgn="base"/>
            <a:r>
              <a:rPr lang="en-US" sz="1200" b="0" kern="1200" dirty="0" smtClean="0">
                <a:solidFill>
                  <a:schemeClr val="tx1"/>
                </a:solidFill>
                <a:effectLst/>
                <a:latin typeface="Source Sans"/>
                <a:ea typeface="+mn-ea"/>
                <a:cs typeface="+mn-cs"/>
              </a:rPr>
              <a:t>It contains two </a:t>
            </a:r>
            <a:r>
              <a:rPr lang="en-US" sz="1200" b="1" kern="1200" dirty="0" smtClean="0">
                <a:solidFill>
                  <a:schemeClr val="tx1"/>
                </a:solidFill>
                <a:effectLst/>
                <a:latin typeface="Source Sans"/>
                <a:ea typeface="+mn-ea"/>
                <a:cs typeface="+mn-cs"/>
              </a:rPr>
              <a:t>predefined actions </a:t>
            </a:r>
            <a:r>
              <a:rPr lang="en-US" sz="1200" b="0" kern="1200" dirty="0" smtClean="0">
                <a:solidFill>
                  <a:schemeClr val="tx1"/>
                </a:solidFill>
                <a:effectLst/>
                <a:latin typeface="Source Sans"/>
                <a:ea typeface="+mn-ea"/>
                <a:cs typeface="+mn-cs"/>
              </a:rPr>
              <a:t>(that can be removed, and other actions can be added):</a:t>
            </a:r>
          </a:p>
          <a:p>
            <a:pPr marL="171450"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Log Error: This part simply logs the error. The developer gets to choose the logging level: Fatal, Error, Warning, Info, and so on.</a:t>
            </a:r>
          </a:p>
          <a:p>
            <a:pPr marL="171450"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Choose Next Behavior: Here the developer can choose the action to be taken when an error is encountered during execution: </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Continue - The exception is re-thrown</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Ignore - The exception is ignored, and the execution continues from the next activity</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Retry - The activity which threw the exception is retried</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Abort - The execution stops after running the current handler</a:t>
            </a:r>
            <a:endParaRPr lang="en-US" sz="1200" b="0" i="0" kern="1200" dirty="0">
              <a:solidFill>
                <a:schemeClr val="tx1"/>
              </a:solidFill>
              <a:effectLst/>
              <a:latin typeface="Source Sans"/>
              <a:ea typeface="+mn-ea"/>
              <a:cs typeface="+mn-cs"/>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19</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200" dirty="0" smtClean="0">
                <a:latin typeface="Source Sans"/>
                <a:cs typeface="Arial" panose="020B0604020202020204" pitchFamily="34" charset="0"/>
              </a:rPr>
              <a:t>The Global Exception Handler has a predefined structure.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sz="1200" dirty="0" smtClean="0">
              <a:latin typeface="Source Sans"/>
              <a:cs typeface="Arial" panose="020B0604020202020204" pitchFamily="34" charset="0"/>
            </a:endParaRPr>
          </a:p>
          <a:p>
            <a:pPr fontAlgn="base"/>
            <a:r>
              <a:rPr lang="en-US" sz="1200" b="0" kern="1200" dirty="0" smtClean="0">
                <a:solidFill>
                  <a:schemeClr val="tx1"/>
                </a:solidFill>
                <a:effectLst/>
                <a:latin typeface="Source Sans"/>
                <a:ea typeface="+mn-ea"/>
                <a:cs typeface="+mn-cs"/>
              </a:rPr>
              <a:t>It has two </a:t>
            </a:r>
            <a:r>
              <a:rPr lang="en-US" sz="1200" b="1" kern="1200" dirty="0" smtClean="0">
                <a:solidFill>
                  <a:schemeClr val="tx1"/>
                </a:solidFill>
                <a:effectLst/>
                <a:latin typeface="Source Sans"/>
                <a:ea typeface="+mn-ea"/>
                <a:cs typeface="+mn-cs"/>
              </a:rPr>
              <a:t>predefined arguments </a:t>
            </a:r>
            <a:r>
              <a:rPr lang="en-US" sz="1200" b="0" kern="1200" dirty="0" smtClean="0">
                <a:solidFill>
                  <a:schemeClr val="tx1"/>
                </a:solidFill>
                <a:effectLst/>
                <a:latin typeface="Source Sans"/>
                <a:ea typeface="+mn-ea"/>
                <a:cs typeface="+mn-cs"/>
              </a:rPr>
              <a:t>(that shouldn't be removed):</a:t>
            </a:r>
          </a:p>
          <a:p>
            <a:pPr marL="171450" indent="-171450" fontAlgn="base">
              <a:buFont typeface="Arial" panose="020B0604020202020204" pitchFamily="34" charset="0"/>
              <a:buChar char="•"/>
            </a:pPr>
            <a:r>
              <a:rPr lang="en-US" sz="1200" kern="1200" dirty="0" err="1" smtClean="0">
                <a:solidFill>
                  <a:schemeClr val="tx1"/>
                </a:solidFill>
                <a:effectLst/>
                <a:latin typeface="Source Sans"/>
                <a:ea typeface="+mn-ea"/>
                <a:cs typeface="+mn-cs"/>
              </a:rPr>
              <a:t>errorInfo</a:t>
            </a:r>
            <a:r>
              <a:rPr lang="en-US" sz="1200" kern="1200" dirty="0" smtClean="0">
                <a:solidFill>
                  <a:schemeClr val="tx1"/>
                </a:solidFill>
                <a:effectLst/>
                <a:latin typeface="Source Sans"/>
                <a:ea typeface="+mn-ea"/>
                <a:cs typeface="+mn-cs"/>
              </a:rPr>
              <a:t>, with the In direction - contains the error that was thrown and the workflow that failed</a:t>
            </a:r>
          </a:p>
          <a:p>
            <a:pPr marL="171450" indent="-171450" fontAlgn="base">
              <a:buFont typeface="Arial" panose="020B0604020202020204" pitchFamily="34" charset="0"/>
              <a:buChar char="•"/>
            </a:pPr>
            <a:r>
              <a:rPr lang="en-US" sz="1200" kern="1200" dirty="0" smtClean="0">
                <a:solidFill>
                  <a:schemeClr val="tx1"/>
                </a:solidFill>
                <a:effectLst/>
                <a:latin typeface="Source Sans"/>
                <a:ea typeface="+mn-ea"/>
                <a:cs typeface="+mn-cs"/>
              </a:rPr>
              <a:t>result, with the Out direction - will store the next behavior of the process when it encounters the error</a:t>
            </a:r>
          </a:p>
          <a:p>
            <a:pPr fontAlgn="base"/>
            <a:endParaRPr lang="en-US" sz="1200" b="0" kern="1200" dirty="0" smtClean="0">
              <a:solidFill>
                <a:schemeClr val="tx1"/>
              </a:solidFill>
              <a:effectLst/>
              <a:latin typeface="Source Sans"/>
              <a:ea typeface="+mn-ea"/>
              <a:cs typeface="+mn-cs"/>
            </a:endParaRPr>
          </a:p>
          <a:p>
            <a:pPr fontAlgn="base"/>
            <a:r>
              <a:rPr lang="en-US" sz="1200" b="0" kern="1200" dirty="0" smtClean="0">
                <a:solidFill>
                  <a:schemeClr val="tx1"/>
                </a:solidFill>
                <a:effectLst/>
                <a:latin typeface="Source Sans"/>
                <a:ea typeface="+mn-ea"/>
                <a:cs typeface="+mn-cs"/>
              </a:rPr>
              <a:t>It contains two </a:t>
            </a:r>
            <a:r>
              <a:rPr lang="en-US" sz="1200" b="1" kern="1200" dirty="0" smtClean="0">
                <a:solidFill>
                  <a:schemeClr val="tx1"/>
                </a:solidFill>
                <a:effectLst/>
                <a:latin typeface="Source Sans"/>
                <a:ea typeface="+mn-ea"/>
                <a:cs typeface="+mn-cs"/>
              </a:rPr>
              <a:t>predefined actions </a:t>
            </a:r>
            <a:r>
              <a:rPr lang="en-US" sz="1200" b="0" kern="1200" dirty="0" smtClean="0">
                <a:solidFill>
                  <a:schemeClr val="tx1"/>
                </a:solidFill>
                <a:effectLst/>
                <a:latin typeface="Source Sans"/>
                <a:ea typeface="+mn-ea"/>
                <a:cs typeface="+mn-cs"/>
              </a:rPr>
              <a:t>(that can be removed, and other actions can be added):</a:t>
            </a:r>
          </a:p>
          <a:p>
            <a:pPr marL="171450"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Log Error: This part simply logs the error. The developer gets to choose the logging level: Fatal, Error, Warning, Info, and so on.</a:t>
            </a:r>
          </a:p>
          <a:p>
            <a:pPr marL="171450"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Choose Next Behavior: Here the developer can choose the action to be taken when an error is encountered during execution: </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Continue - The exception is re-thrown</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Ignore - The exception is ignored, and the execution continues from the next activity</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Retry - The activity which threw the exception is retried</a:t>
            </a:r>
          </a:p>
          <a:p>
            <a:pPr marL="628650" lvl="1" indent="-171450" fontAlgn="base">
              <a:buFont typeface="Arial" panose="020B0604020202020204" pitchFamily="34" charset="0"/>
              <a:buChar char="•"/>
            </a:pPr>
            <a:r>
              <a:rPr lang="en-US" sz="1200" b="0" i="0" kern="1200" dirty="0" smtClean="0">
                <a:solidFill>
                  <a:schemeClr val="tx1"/>
                </a:solidFill>
                <a:effectLst/>
                <a:latin typeface="Source Sans"/>
                <a:ea typeface="+mn-ea"/>
                <a:cs typeface="+mn-cs"/>
              </a:rPr>
              <a:t>Abort - The execution stops after running the current handler</a:t>
            </a:r>
            <a:endParaRPr lang="en-US" sz="1200" b="0" i="0" kern="1200" dirty="0">
              <a:solidFill>
                <a:schemeClr val="tx1"/>
              </a:solidFill>
              <a:effectLst/>
              <a:latin typeface="Source Sans"/>
              <a:ea typeface="+mn-ea"/>
              <a:cs typeface="+mn-cs"/>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20</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21</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Source Sans"/>
                <a:ea typeface="+mn-ea"/>
                <a:cs typeface="+mn-cs"/>
              </a:rPr>
              <a:t>Continue On Error is very useful for activities that work with UI interactions. It is the easiest way to tell the workflow to continue even if the activity throws an error.</a:t>
            </a:r>
          </a:p>
          <a:p>
            <a:pPr algn="just"/>
            <a:endParaRPr lang="en-US" sz="1200" b="0" i="0" kern="1200" dirty="0" smtClean="0">
              <a:solidFill>
                <a:schemeClr val="tx1"/>
              </a:solidFill>
              <a:effectLst/>
              <a:latin typeface="+mn-lt"/>
              <a:ea typeface="+mn-ea"/>
              <a:cs typeface="+mn-cs"/>
            </a:endParaRPr>
          </a:p>
          <a:p>
            <a:pPr algn="just"/>
            <a:r>
              <a:rPr lang="en-US" sz="1200" b="0" i="0" kern="1200" dirty="0" smtClean="0">
                <a:solidFill>
                  <a:schemeClr val="tx1"/>
                </a:solidFill>
                <a:effectLst/>
                <a:latin typeface="+mn-lt"/>
                <a:ea typeface="+mn-ea"/>
                <a:cs typeface="+mn-cs"/>
              </a:rPr>
              <a:t>This field only supports Boolean values (True, False). The default value in this field is False. As a result, if this field is blank and an error is thrown, the execution of the project stops. If the value is set to True, the execution of the project continues regardless of any error.</a:t>
            </a:r>
          </a:p>
          <a:p>
            <a:pPr algn="just"/>
            <a:endParaRPr lang="en-US" sz="1200" b="0" i="0" kern="1200" dirty="0" smtClean="0">
              <a:solidFill>
                <a:schemeClr val="tx1"/>
              </a:solidFill>
              <a:effectLst/>
              <a:latin typeface="+mn-lt"/>
              <a:ea typeface="+mn-ea"/>
              <a:cs typeface="+mn-cs"/>
            </a:endParaRPr>
          </a:p>
          <a:p>
            <a:pPr algn="just"/>
            <a:r>
              <a:rPr lang="en-US" sz="1200" b="0" i="0" kern="1200" dirty="0" smtClean="0">
                <a:solidFill>
                  <a:schemeClr val="tx1"/>
                </a:solidFill>
                <a:effectLst/>
                <a:latin typeface="+mn-lt"/>
                <a:ea typeface="+mn-ea"/>
                <a:cs typeface="+mn-cs"/>
              </a:rPr>
              <a:t>When it is set to True on an activity that has a scope (such as Attach Window or Attach Browser), then all the errors that occur in other activities inside that scope are also ignored. </a:t>
            </a:r>
            <a:endParaRPr lang="en-US" sz="1200" dirty="0" smtClean="0">
              <a:latin typeface="Arial" panose="020B0604020202020204" pitchFamily="34" charset="0"/>
              <a:cs typeface="Arial" panose="020B0604020202020204" pitchFamily="34" charset="0"/>
            </a:endParaRPr>
          </a:p>
          <a:p>
            <a:endParaRPr lang="en-US" dirty="0" smtClean="0"/>
          </a:p>
          <a:p>
            <a:r>
              <a:rPr lang="en-US" dirty="0" smtClean="0"/>
              <a:t>It is used when:</a:t>
            </a:r>
          </a:p>
          <a:p>
            <a:pPr marL="285750" lvl="0" indent="-173038" fontAlgn="base">
              <a:buClr>
                <a:schemeClr val="accent1"/>
              </a:buClr>
              <a:buFont typeface="Wingdings" panose="05000000000000000000" pitchFamily="2" charset="2"/>
              <a:buChar char="§"/>
              <a:defRPr/>
            </a:pPr>
            <a:r>
              <a:rPr lang="en-US" dirty="0" smtClean="0">
                <a:solidFill>
                  <a:srgbClr val="58595B"/>
                </a:solidFill>
                <a:latin typeface="Arial" panose="020B0604020202020204" pitchFamily="34" charset="0"/>
                <a:cs typeface="Arial" panose="020B0604020202020204" pitchFamily="34" charset="0"/>
              </a:rPr>
              <a:t>Using data scraping, so that the activity doesn't throw an error on the last page (when the selector of the 'Next' button is no longer found);</a:t>
            </a:r>
          </a:p>
          <a:p>
            <a:pPr marL="285750" lvl="0" indent="-173038" fontAlgn="base">
              <a:buClr>
                <a:schemeClr val="accent1"/>
              </a:buClr>
              <a:buFont typeface="Wingdings" panose="05000000000000000000" pitchFamily="2" charset="2"/>
              <a:buChar char="§"/>
              <a:defRPr/>
            </a:pPr>
            <a:r>
              <a:rPr lang="en-US" dirty="0" smtClean="0">
                <a:solidFill>
                  <a:srgbClr val="58595B"/>
                </a:solidFill>
                <a:latin typeface="Arial" panose="020B0604020202020204" pitchFamily="34" charset="0"/>
                <a:cs typeface="Arial" panose="020B0604020202020204" pitchFamily="34" charset="0"/>
              </a:rPr>
              <a:t>The user is not interested in capturing the error, but simply in the execution of the activity.</a:t>
            </a:r>
            <a:endParaRPr kumimoji="0" lang="en-US" sz="1200" b="0" i="0" u="none" strike="noStrike" kern="1200" cap="none" spc="0" normalizeH="0" baseline="0" noProof="0" dirty="0" smtClean="0">
              <a:ln>
                <a:noFill/>
              </a:ln>
              <a:solidFill>
                <a:srgbClr val="58595B"/>
              </a:solidFill>
              <a:effectLst/>
              <a:uLnTx/>
              <a:uFillTx/>
              <a:latin typeface="Arial" panose="020B0604020202020204" pitchFamily="34" charset="0"/>
              <a:ea typeface="+mn-ea"/>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fld id="{8E525A5E-ACC7-42E4-9BD8-302923ABFDF6}" type="slidenum">
              <a:rPr lang="en-GB" smtClean="0"/>
              <a:t>22</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dirty="0" smtClean="0">
                <a:latin typeface="Source Sans"/>
                <a:cs typeface="Arial" panose="020B0604020202020204" pitchFamily="34" charset="0"/>
              </a:rPr>
              <a:t>Exceptions</a:t>
            </a:r>
            <a:r>
              <a:rPr lang="en-US" sz="1200" dirty="0" smtClean="0">
                <a:latin typeface="Source Sans"/>
                <a:cs typeface="Arial" panose="020B0604020202020204" pitchFamily="34" charset="0"/>
              </a:rPr>
              <a:t> are a subset of errors that are serious enough to produce a material effect and for which there can be a mechanism to identify and address them. Exception handling mechanism refers to how to prevent and</a:t>
            </a:r>
            <a:r>
              <a:rPr lang="en-US" sz="1200" b="0" dirty="0" smtClean="0">
                <a:latin typeface="Source Sans"/>
                <a:cs typeface="Arial" panose="020B0604020202020204" pitchFamily="34" charset="0"/>
              </a:rPr>
              <a:t>/or respond to exceptions. </a:t>
            </a:r>
            <a:r>
              <a:rPr lang="en-US" dirty="0" smtClean="0">
                <a:latin typeface="Source Sans"/>
                <a:cs typeface="Arial" panose="020B0604020202020204" pitchFamily="34" charset="0"/>
              </a:rPr>
              <a:t>Sometimes, the handling mechanism can be simply stopping the execution. </a:t>
            </a:r>
            <a:r>
              <a:rPr lang="en-US" b="0" dirty="0" smtClean="0">
                <a:latin typeface="Source Sans"/>
                <a:cs typeface="Arial" panose="020B0604020202020204" pitchFamily="34" charset="0"/>
              </a:rPr>
              <a:t>Some of the exceptions are linked to the systems used, while others are linked to the logic of the business process.</a:t>
            </a:r>
          </a:p>
          <a:p>
            <a:pPr marL="0" marR="0" lvl="0" indent="0" algn="l" defTabSz="914400" rtl="0" eaLnBrk="1" fontAlgn="base" latinLnBrk="0" hangingPunct="1">
              <a:lnSpc>
                <a:spcPct val="100000"/>
              </a:lnSpc>
              <a:spcBef>
                <a:spcPts val="0"/>
              </a:spcBef>
              <a:spcAft>
                <a:spcPts val="0"/>
              </a:spcAft>
              <a:buClrTx/>
              <a:buSzTx/>
              <a:buFontTx/>
              <a:buNone/>
              <a:tabLst/>
              <a:defRPr/>
            </a:pPr>
            <a:endParaRPr lang="en-US" b="0" dirty="0" smtClean="0">
              <a:latin typeface="Source Sans"/>
              <a:cs typeface="Arial" panose="020B0604020202020204" pitchFamily="34" charset="0"/>
            </a:endParaRPr>
          </a:p>
          <a:p>
            <a:pPr marL="0" marR="0" lvl="0" indent="0" algn="l" defTabSz="914400" rtl="0" eaLnBrk="1" fontAlgn="base" latinLnBrk="0" hangingPunct="1">
              <a:lnSpc>
                <a:spcPct val="100000"/>
              </a:lnSpc>
              <a:spcBef>
                <a:spcPts val="0"/>
              </a:spcBef>
              <a:spcAft>
                <a:spcPts val="0"/>
              </a:spcAft>
              <a:buClrTx/>
              <a:buSzTx/>
              <a:buFontTx/>
              <a:buNone/>
              <a:tabLst/>
              <a:defRPr/>
            </a:pPr>
            <a:r>
              <a:rPr lang="en-US" b="0" dirty="0" smtClean="0">
                <a:latin typeface="Source Sans"/>
                <a:cs typeface="Arial" panose="020B0604020202020204" pitchFamily="34" charset="0"/>
              </a:rPr>
              <a:t>The types of exceptions are: </a:t>
            </a:r>
          </a:p>
          <a:p>
            <a:pPr fontAlgn="base"/>
            <a:endParaRPr lang="en-US" sz="1200" b="1" dirty="0" smtClean="0">
              <a:latin typeface="Source Sans"/>
              <a:cs typeface="Arial" panose="020B0604020202020204" pitchFamily="34" charset="0"/>
            </a:endParaRPr>
          </a:p>
          <a:p>
            <a:pPr marL="171450" indent="-171450" fontAlgn="base">
              <a:buFont typeface="Arial" panose="020B0604020202020204" pitchFamily="34" charset="0"/>
              <a:buChar char="•"/>
            </a:pPr>
            <a:r>
              <a:rPr lang="en-US" sz="1200" b="1" dirty="0" smtClean="0">
                <a:latin typeface="Source Sans"/>
                <a:cs typeface="Arial" panose="020B0604020202020204" pitchFamily="34" charset="0"/>
              </a:rPr>
              <a:t>Application (System) Exception</a:t>
            </a:r>
            <a:r>
              <a:rPr lang="en-US" sz="1200" dirty="0" smtClean="0">
                <a:latin typeface="Source Sans"/>
                <a:cs typeface="Arial" panose="020B0604020202020204" pitchFamily="34" charset="0"/>
              </a:rPr>
              <a:t>:</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lang="en-US" sz="1200" kern="0" dirty="0" smtClean="0">
                <a:latin typeface="Source Sans"/>
                <a:ea typeface="Poppins"/>
                <a:cs typeface="Arial" panose="020B0604020202020204" pitchFamily="34" charset="0"/>
                <a:sym typeface="Poppins"/>
              </a:rPr>
              <a:t>D</a:t>
            </a: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escribes an error rooted in a technical issue, such as an application that is not responding.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lang="en-US" sz="1200" kern="0" dirty="0" smtClean="0">
                <a:latin typeface="Source Sans"/>
                <a:ea typeface="Poppins"/>
                <a:cs typeface="Arial" panose="020B0604020202020204" pitchFamily="34" charset="0"/>
                <a:sym typeface="Poppins"/>
              </a:rPr>
              <a:t>Has</a:t>
            </a: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 a chance of being solved simply by retrying the transaction, as the application can unfreeze.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Can be managed by following good naming conventions for activities and workflows. This helps in tracking the activity that caused the exception.</a:t>
            </a:r>
          </a:p>
          <a:p>
            <a:pPr marL="171450" indent="-171450" fontAlgn="base">
              <a:buFont typeface="Arial" panose="020B0604020202020204" pitchFamily="34" charset="0"/>
              <a:buChar char="•"/>
            </a:pPr>
            <a:endParaRPr lang="en-US" sz="1200" dirty="0" smtClean="0">
              <a:latin typeface="Source Sans"/>
              <a:cs typeface="Arial" panose="020B0604020202020204" pitchFamily="34" charset="0"/>
            </a:endParaRPr>
          </a:p>
          <a:p>
            <a:pPr marL="171450" indent="-171450" fontAlgn="base">
              <a:buFont typeface="Arial" panose="020B0604020202020204" pitchFamily="34" charset="0"/>
              <a:buChar char="•"/>
            </a:pPr>
            <a:r>
              <a:rPr lang="en-US" sz="1200" b="1" dirty="0" smtClean="0">
                <a:latin typeface="Source Sans"/>
                <a:cs typeface="Arial" panose="020B0604020202020204" pitchFamily="34" charset="0"/>
              </a:rPr>
              <a:t>Business Exception</a:t>
            </a:r>
            <a:r>
              <a:rPr lang="en-US" sz="1200" dirty="0" smtClean="0">
                <a:latin typeface="Source Sans"/>
                <a:cs typeface="Arial" panose="020B0604020202020204" pitchFamily="34" charset="0"/>
              </a:rPr>
              <a:t>: </a:t>
            </a:r>
            <a:endParaRPr kumimoji="0" lang="en-US" sz="1200" b="0" i="0" u="none" strike="noStrike" kern="1200" cap="none" spc="0" normalizeH="0" baseline="0" dirty="0" smtClean="0">
              <a:ln>
                <a:noFill/>
              </a:ln>
              <a:effectLst/>
              <a:uLnTx/>
              <a:uFillTx/>
              <a:latin typeface="Source Sans"/>
              <a:ea typeface="+mn-ea"/>
              <a:cs typeface="Arial" panose="020B0604020202020204" pitchFamily="34" charset="0"/>
            </a:endParaRPr>
          </a:p>
          <a:p>
            <a:pPr marL="628650" lvl="1" indent="-171450" fontAlgn="base">
              <a:buFont typeface="Arial" panose="020B0604020202020204" pitchFamily="34" charset="0"/>
              <a:buChar char="•"/>
            </a:pPr>
            <a:r>
              <a:rPr kumimoji="0" lang="en-US" sz="1200" b="0" i="0" u="none" strike="noStrike" kern="1200" cap="none" spc="0" normalizeH="0" baseline="0" noProof="0" dirty="0" smtClean="0">
                <a:ln>
                  <a:noFill/>
                </a:ln>
                <a:effectLst/>
                <a:uLnTx/>
                <a:uFillTx/>
                <a:latin typeface="Source Sans"/>
                <a:ea typeface="+mn-ea"/>
                <a:cs typeface="Arial" panose="020B0604020202020204" pitchFamily="34" charset="0"/>
                <a:sym typeface="Poppins"/>
              </a:rPr>
              <a:t>D</a:t>
            </a: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escribes an error rooted in the fact that certain data which the automation project depends on is incomplete, missing, outside of set boundaries or does not pass other data validation criteria.</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It is an exception from the usual process flow and the validation is made explicitly by the developer inside the workflow. </a:t>
            </a:r>
          </a:p>
          <a:p>
            <a:pPr marL="628650" marR="0" lvl="1" indent="-171450" algn="l" defTabSz="914400" rtl="0" eaLnBrk="1" fontAlgn="auto" latinLnBrk="0" hangingPunct="1">
              <a:lnSpc>
                <a:spcPct val="80000"/>
              </a:lnSpc>
              <a:spcBef>
                <a:spcPts val="0"/>
              </a:spcBef>
              <a:spcAft>
                <a:spcPts val="0"/>
              </a:spcAft>
              <a:buClr>
                <a:srgbClr val="0085CA"/>
              </a:buClr>
              <a:buSzPts val="1400"/>
              <a:buFont typeface="Arial" panose="020B0604020202020204" pitchFamily="34" charset="0"/>
              <a:buChar char="•"/>
              <a:tabLst/>
              <a:defRPr/>
            </a:pPr>
            <a:r>
              <a:rPr kumimoji="0" lang="en-US" sz="1200" b="0" i="0" u="none" strike="noStrike" kern="0" cap="none" spc="0" normalizeH="0" baseline="0" noProof="0" dirty="0" smtClean="0">
                <a:ln>
                  <a:noFill/>
                </a:ln>
                <a:effectLst/>
                <a:uLnTx/>
                <a:uFillTx/>
                <a:latin typeface="Source Sans"/>
                <a:ea typeface="Poppins"/>
                <a:cs typeface="Arial" panose="020B0604020202020204" pitchFamily="34" charset="0"/>
                <a:sym typeface="Poppins"/>
              </a:rPr>
              <a:t>The text in the exception should contain enough information for a human user (business user or developer) to understand what happened and what actions need to be taken. </a:t>
            </a:r>
            <a:endParaRPr kumimoji="0" lang="en-US" sz="1200" b="0" i="0" u="none" strike="noStrike" kern="0" cap="none" spc="0" normalizeH="0" baseline="0" noProof="0" dirty="0">
              <a:ln>
                <a:noFill/>
              </a:ln>
              <a:effectLst/>
              <a:uLnTx/>
              <a:uFillTx/>
              <a:latin typeface="Source Sans"/>
              <a:ea typeface="Poppins"/>
              <a:cs typeface="Arial" panose="020B0604020202020204" pitchFamily="34" charset="0"/>
              <a:sym typeface="Poppins"/>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5</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23</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alt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The process of identifying error or bug in the running software or Robot is called debugging. It ensures that the error is identified and resolved so that it does not impact the operation and running of the robot. It is a multi-step process that ensures that the program to develop a software or application is perfect. Debugging helps in maintaining the quality and continuity of the code by resolving the errors.</a:t>
            </a:r>
          </a:p>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alt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There are multiple types of debugging methods such as interactive debugging, log file analysis, unit testing, control flow analysis, memory dumps, integration testing and profiling.</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Validate is one of the key method used in </a:t>
            </a:r>
            <a:r>
              <a:rPr kumimoji="0" lang="en-IN" b="0" i="0" u="none" strike="noStrike" cap="none" normalizeH="0" baseline="0" dirty="0" err="1"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UiPath</a:t>
            </a:r>
            <a:r>
              <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 to identify and resolve the error. This includes identification of the error causing element and then resolving them by following certain steps.</a:t>
            </a:r>
            <a:endParaRPr lang="en-US" dirty="0" smtClean="0">
              <a:latin typeface="Verdana" panose="020B0604030504040204" pitchFamily="34" charset="0"/>
              <a:ea typeface="Verdana" panose="020B0604030504040204" pitchFamily="34" charset="0"/>
              <a:cs typeface="Arial" panose="020B0604020202020204" pitchFamily="34" charset="0"/>
            </a:endParaRPr>
          </a:p>
          <a:p>
            <a:pPr marL="0" indent="0" algn="just"/>
            <a:endParaRPr lang="en-US" dirty="0" smtClean="0">
              <a:latin typeface="Verdana" panose="020B0604030504040204" pitchFamily="34" charset="0"/>
              <a:ea typeface="Verdana" panose="020B0604030504040204" pitchFamily="34" charset="0"/>
              <a:cs typeface="Arial" panose="020B0604020202020204" pitchFamily="34" charset="0"/>
            </a:endParaRPr>
          </a:p>
          <a:p>
            <a:pPr marL="0" indent="0" algn="just"/>
            <a:r>
              <a:rPr lang="en-US" dirty="0" smtClean="0">
                <a:latin typeface="Verdana" panose="020B0604030504040204" pitchFamily="34" charset="0"/>
                <a:ea typeface="Verdana" panose="020B0604030504040204" pitchFamily="34" charset="0"/>
                <a:cs typeface="Arial" panose="020B0604020202020204" pitchFamily="34" charset="0"/>
              </a:rPr>
              <a:t>In RPA, there are six steps which are helpful in error handling:</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Step Into and Step Over </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Validate</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Breakpoints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Slow Steps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Options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Logs Section </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lang="en-US" sz="10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24</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alt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The process of identifying error or bug in the running software or Robot is called debugging. It ensures that the error is identified and resolved so that it does not impact the operation and running of the robot. It is a multi-step process that ensures that the program to develop a software or application is perfect. Debugging helps in maintaining the quality and continuity of the code by resolving the errors.</a:t>
            </a:r>
          </a:p>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altLang="en-US"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There are multiple types of debugging methods such as interactive debugging, log file analysis, unit testing, control flow analysis, memory dumps, integration testing and profiling.</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Validate is one of the key method used in </a:t>
            </a:r>
            <a:r>
              <a:rPr kumimoji="0" lang="en-IN" b="0" i="0" u="none" strike="noStrike" cap="none" normalizeH="0" baseline="0" dirty="0" err="1"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UiPath</a:t>
            </a:r>
            <a:r>
              <a:rPr kumimoji="0" lang="en-IN"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 to identify and resolve the error. This includes identification of the error causing element and then resolving them by following certain steps.</a:t>
            </a:r>
            <a:endParaRPr lang="en-US" dirty="0" smtClean="0">
              <a:latin typeface="Verdana" panose="020B0604030504040204" pitchFamily="34" charset="0"/>
              <a:ea typeface="Verdana" panose="020B0604030504040204" pitchFamily="34" charset="0"/>
              <a:cs typeface="Arial" panose="020B0604020202020204" pitchFamily="34" charset="0"/>
            </a:endParaRPr>
          </a:p>
          <a:p>
            <a:pPr marL="0" indent="0" algn="just"/>
            <a:endParaRPr lang="en-US" dirty="0" smtClean="0">
              <a:latin typeface="Verdana" panose="020B0604030504040204" pitchFamily="34" charset="0"/>
              <a:ea typeface="Verdana" panose="020B0604030504040204" pitchFamily="34" charset="0"/>
              <a:cs typeface="Arial" panose="020B0604020202020204" pitchFamily="34" charset="0"/>
            </a:endParaRPr>
          </a:p>
          <a:p>
            <a:pPr marL="0" indent="0" algn="just"/>
            <a:r>
              <a:rPr lang="en-US" dirty="0" smtClean="0">
                <a:latin typeface="Verdana" panose="020B0604030504040204" pitchFamily="34" charset="0"/>
                <a:ea typeface="Verdana" panose="020B0604030504040204" pitchFamily="34" charset="0"/>
                <a:cs typeface="Arial" panose="020B0604020202020204" pitchFamily="34" charset="0"/>
              </a:rPr>
              <a:t>In RPA, there are six steps which are helpful in error handling:</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Step Into and Step Over </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Validate</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Breakpoints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Slow Steps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Options</a:t>
            </a:r>
          </a:p>
          <a:p>
            <a:pPr marL="171450" indent="-171450" algn="just">
              <a:buFont typeface="Wingdings" panose="05000000000000000000" pitchFamily="2" charset="2"/>
              <a:buChar char="§"/>
            </a:pPr>
            <a:r>
              <a:rPr lang="en-US" dirty="0" smtClean="0">
                <a:latin typeface="Verdana" panose="020B0604030504040204" pitchFamily="34" charset="0"/>
                <a:ea typeface="Verdana" panose="020B0604030504040204" pitchFamily="34" charset="0"/>
                <a:cs typeface="Arial" panose="020B0604020202020204" pitchFamily="34" charset="0"/>
              </a:rPr>
              <a:t>Logs Section </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lang="en-US" sz="10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25</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just"/>
            <a:r>
              <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the most important </a:t>
            </a:r>
            <a:r>
              <a:rPr lang="en-IN" sz="1200" b="0" dirty="0" smtClean="0">
                <a:solidFill>
                  <a:schemeClr val="tx1"/>
                </a:solidFill>
                <a:latin typeface="Verdana" panose="020B0604030504040204" pitchFamily="34" charset="0"/>
                <a:ea typeface="Verdana" panose="020B0604030504040204" pitchFamily="34" charset="0"/>
                <a:cs typeface="Arial" panose="020B0604020202020204" pitchFamily="34" charset="0"/>
              </a:rPr>
              <a:t>method</a:t>
            </a:r>
            <a:r>
              <a:rPr lang="en-IN"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 </a:t>
            </a:r>
            <a:r>
              <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by which developers identify the error or bugs in the developed code and make changes so that we can get error-free programs. </a:t>
            </a:r>
          </a:p>
          <a:p>
            <a:pPr marL="0" indent="0" algn="just"/>
            <a:endParaRPr lang="en-IN" sz="1200" b="0" i="1"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b="0" i="1" dirty="0" smtClean="0">
                <a:solidFill>
                  <a:schemeClr val="tx1"/>
                </a:solidFill>
                <a:latin typeface="Verdana" panose="020B0604030504040204" pitchFamily="34" charset="0"/>
                <a:ea typeface="Verdana" panose="020B0604030504040204" pitchFamily="34" charset="0"/>
                <a:cs typeface="Arial" panose="020B0604020202020204" pitchFamily="34" charset="0"/>
              </a:rPr>
              <a:t>You can use “F7 key to run the debugging process and F9 key for breakpoint purpose”.</a:t>
            </a:r>
          </a:p>
          <a:p>
            <a:pPr marL="0" indent="0" algn="just"/>
            <a:endPar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In the Robotic Process Automation, various tools have been provided by </a:t>
            </a:r>
            <a:r>
              <a:rPr lang="en-IN" sz="1200" dirty="0" err="1" smtClean="0">
                <a:solidFill>
                  <a:schemeClr val="tx1"/>
                </a:solidFill>
                <a:latin typeface="Verdana" panose="020B0604030504040204" pitchFamily="34" charset="0"/>
                <a:ea typeface="Verdana" panose="020B0604030504040204" pitchFamily="34" charset="0"/>
                <a:cs typeface="Arial" panose="020B0604020202020204" pitchFamily="34" charset="0"/>
              </a:rPr>
              <a:t>UiPath</a:t>
            </a:r>
            <a:r>
              <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 Studio for debugging. These tools are helpful to check the workflow of the programming structure and find the exception. Apart from this, debugging also helps in checking the execution process of each data that is validated or checked.</a:t>
            </a:r>
          </a:p>
          <a:p>
            <a:pPr marL="0" indent="0" algn="just"/>
            <a:endPar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indent="0" algn="just"/>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On Clicking “Start Debug”, three panels appear on the workstation screen:</a:t>
            </a:r>
          </a:p>
          <a:p>
            <a:pPr marL="171450" indent="-171450" algn="just">
              <a:buFont typeface="Wingdings" panose="05000000000000000000" pitchFamily="2" charset="2"/>
              <a:buChar cha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Locals panel</a:t>
            </a:r>
          </a:p>
          <a:p>
            <a:pPr marL="171450" indent="-171450" algn="just">
              <a:buFont typeface="Wingdings" panose="05000000000000000000" pitchFamily="2" charset="2"/>
              <a:buChar cha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Output panel</a:t>
            </a:r>
          </a:p>
          <a:p>
            <a:pPr marL="171450" indent="-171450" algn="just">
              <a:buFont typeface="Wingdings" panose="05000000000000000000" pitchFamily="2" charset="2"/>
              <a:buChar cha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Properties Inspector Panel</a:t>
            </a:r>
          </a:p>
          <a:p>
            <a:pPr marL="0" indent="0" algn="just">
              <a:buFont typeface="Wingdings" panose="05000000000000000000" pitchFamily="2" charset="2"/>
              <a:buNone/>
            </a:pPr>
            <a:endParaRPr lang="en-US" sz="1200" dirty="0" smtClean="0">
              <a:latin typeface="Verdana" panose="020B0604030504040204" pitchFamily="34" charset="0"/>
              <a:ea typeface="Verdana" panose="020B0604030504040204" pitchFamily="34" charset="0"/>
              <a:cs typeface="Arial" panose="020B0604020202020204" pitchFamily="34" charset="0"/>
            </a:endParaRPr>
          </a:p>
          <a:p>
            <a:pPr marL="171450" indent="-171450" algn="just">
              <a:buFont typeface="Wingdings" panose="05000000000000000000" pitchFamily="2" charset="2"/>
              <a:buChar char="§"/>
            </a:pPr>
            <a:endParaRPr lang="en-US" sz="1200" dirty="0" smtClean="0">
              <a:latin typeface="Verdana" panose="020B0604030504040204" pitchFamily="34" charset="0"/>
              <a:ea typeface="Verdana" panose="020B0604030504040204" pitchFamily="34" charset="0"/>
              <a:cs typeface="Arial" panose="020B0604020202020204" pitchFamily="34" charset="0"/>
            </a:endParaRPr>
          </a:p>
          <a:p>
            <a:pPr marL="60325" indent="0" algn="just"/>
            <a:endParaRPr lang="en-US" sz="1000" dirty="0">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26</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325" indent="0" algn="l"/>
            <a:r>
              <a:rPr lang="en-IN" b="1" dirty="0" smtClean="0">
                <a:latin typeface="Verdana" panose="020B0604030504040204" pitchFamily="34" charset="0"/>
                <a:ea typeface="Verdana" panose="020B0604030504040204" pitchFamily="34" charset="0"/>
                <a:cs typeface="Arial" panose="020B0604020202020204" pitchFamily="34" charset="0"/>
              </a:rPr>
              <a:t>Local Panel:</a:t>
            </a:r>
          </a:p>
          <a:p>
            <a:pPr marL="60325" indent="0" algn="l"/>
            <a:r>
              <a:rPr lang="en-IN" dirty="0" smtClean="0">
                <a:latin typeface="Verdana" panose="020B0604030504040204" pitchFamily="34" charset="0"/>
                <a:ea typeface="Verdana" panose="020B0604030504040204" pitchFamily="34" charset="0"/>
                <a:cs typeface="Arial" panose="020B0604020202020204" pitchFamily="34" charset="0"/>
              </a:rPr>
              <a:t>Once we click on the break, a workflow (that holds the data variables) running in debugging mode appears on the screen. The local panel will show the values of all variables and highlight the recently executing activity in yellow colour which is helpful to find the data path. However, all these things can happen only when the data convention is assigned accurately.</a:t>
            </a:r>
            <a:endParaRPr lang="en-US" sz="1200" dirty="0">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27</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b="0" i="0" u="none" strike="noStrike" kern="1200" cap="none" dirty="0" smtClean="0">
                <a:solidFill>
                  <a:schemeClr val="tx1"/>
                </a:solidFill>
                <a:latin typeface="Verdana"/>
                <a:ea typeface="Verdana"/>
                <a:cs typeface="Arial" panose="020B0604020202020204" pitchFamily="34" charset="0"/>
                <a:sym typeface="Verdana"/>
              </a:rPr>
              <a:t>The Output Panel is an essential panel in the RPA debugging. It displays </a:t>
            </a:r>
            <a:r>
              <a:rPr lang="en-US" sz="1200" b="0" i="0" u="none" strike="noStrike" kern="1200" cap="none" dirty="0" smtClean="0">
                <a:solidFill>
                  <a:schemeClr val="tx1"/>
                </a:solidFill>
                <a:latin typeface="Verdana"/>
                <a:ea typeface="Verdana"/>
                <a:cs typeface="Arial" panose="020B0604020202020204" pitchFamily="34" charset="0"/>
                <a:sym typeface="Verdana"/>
              </a:rPr>
              <a:t>the detailed log of the current stage of workflow and the status of all activities executed by the Robot.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sz="1000" b="0" i="0" u="none" strike="noStrike"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28</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defRPr/>
            </a:pPr>
            <a:r>
              <a:rPr lang="en-IN" kern="1200" dirty="0" smtClean="0">
                <a:solidFill>
                  <a:schemeClr val="tx1"/>
                </a:solidFill>
                <a:cs typeface="Arial" panose="020B0604020202020204" pitchFamily="34" charset="0"/>
              </a:rPr>
              <a:t>The Properties Inspector Panel is used to show the active action properties, variable values declaration and debugging in the given data scope. </a:t>
            </a:r>
            <a:endParaRPr lang="en-US" sz="1000" b="0" i="0" u="none" strike="noStrike"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29</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a:buNone/>
              <a:tabLst/>
              <a:defRPr/>
            </a:pP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The Debugging is a feature embedded in </a:t>
            </a:r>
            <a:r>
              <a:rPr kumimoji="0" lang="en-US" altLang="en-US" sz="1200" b="0" i="0" u="none" strike="noStrike" cap="none" normalizeH="0" baseline="0" dirty="0" err="1"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UiPath</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 Studio, which</a:t>
            </a:r>
            <a:r>
              <a:rPr kumimoji="0" lang="en-US" altLang="en-US" sz="1200" b="1"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 </a:t>
            </a:r>
            <a:r>
              <a:rPr kumimoji="0" lang="en-US" altLang="en-US" sz="12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cs typeface="Arial" panose="020B0604020202020204" pitchFamily="34" charset="0"/>
              </a:rPr>
              <a:t>can be accessed </a:t>
            </a:r>
            <a:r>
              <a:rPr lang="en-US" alt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through the Execute Ribbon. </a:t>
            </a:r>
            <a:endPar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a:buNone/>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The various techniques for debugging are:</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Setting Breakpoint</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Step Into</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Step Over</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Slow Step</a:t>
            </a:r>
          </a:p>
          <a:p>
            <a:pPr marL="171450" marR="0" lvl="0" indent="-171450" algn="just"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Highlight elements</a:t>
            </a:r>
            <a:endParaRPr lang="en-US" sz="1200" dirty="0">
              <a:solidFill>
                <a:schemeClr val="tx1"/>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30</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solidFill>
                  <a:schemeClr val="tx1"/>
                </a:solidFill>
                <a:latin typeface="Verdana" panose="020B0604030504040204" pitchFamily="34" charset="0"/>
                <a:ea typeface="Verdana" panose="020B0604030504040204" pitchFamily="34" charset="0"/>
                <a:cs typeface="Arial" panose="020B0604020202020204" pitchFamily="34" charset="0"/>
              </a:rPr>
              <a:t>Setting Breakpoint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used when the user wants to pause the program at a specific location. Once we set the toggle breakpoint to an activity, the program will run till that activity but not execute it. Once the execution is paused, the user can see the current value of the variables, the current state of workflow, identify and correct the error causing element.</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dirty="0" smtClean="0">
                <a:solidFill>
                  <a:schemeClr val="tx1"/>
                </a:solidFill>
                <a:latin typeface="Verdana" panose="020B0604030504040204" pitchFamily="34" charset="0"/>
                <a:ea typeface="Verdana" panose="020B0604030504040204" pitchFamily="34" charset="0"/>
                <a:cs typeface="Arial" panose="020B0604020202020204" pitchFamily="34" charset="0"/>
              </a:rPr>
              <a:t>The user can choose to Continue, Step Into, Step Over, or Stop the debugging process.</a:t>
            </a:r>
            <a:endParaRPr lang="en-US" b="0" i="0" u="none" strike="noStrike" cap="none" dirty="0" smtClean="0">
              <a:solidFill>
                <a:schemeClr val="tx1"/>
              </a:solidFill>
              <a:effectLst/>
              <a:latin typeface="Verdana" panose="020B0604030504040204" pitchFamily="34" charset="0"/>
              <a:ea typeface="Verdana" panose="020B0604030504040204" pitchFamily="34" charset="0"/>
              <a:cs typeface="Arial" panose="020B0604020202020204" pitchFamily="34" charset="0"/>
              <a:sym typeface="Verdana"/>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smtClean="0">
                <a:solidFill>
                  <a:schemeClr val="tx1"/>
                </a:solidFill>
                <a:latin typeface="Verdana" panose="020B0604030504040204" pitchFamily="34" charset="0"/>
                <a:ea typeface="Verdana" panose="020B0604030504040204" pitchFamily="34" charset="0"/>
                <a:cs typeface="Arial" panose="020B0604020202020204" pitchFamily="34" charset="0"/>
              </a:rPr>
              <a:t>Enable Breakpoint</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IN" dirty="0" smtClean="0">
                <a:solidFill>
                  <a:schemeClr val="tx1"/>
                </a:solidFill>
                <a:latin typeface="Verdana" panose="020B0604030504040204" pitchFamily="34" charset="0"/>
                <a:ea typeface="Verdana" panose="020B0604030504040204" pitchFamily="34" charset="0"/>
                <a:cs typeface="Arial" panose="020B0604020202020204" pitchFamily="34" charset="0"/>
              </a:rPr>
              <a:t>Select the activity until the point which you don’t want to execute in the project.</a:t>
            </a:r>
          </a:p>
          <a:p>
            <a:pPr marL="228600" marR="0" lvl="0" indent="-228600" algn="just" defTabSz="914400" rtl="0" eaLnBrk="1" fontAlgn="auto" latinLnBrk="0" hangingPunct="1">
              <a:lnSpc>
                <a:spcPct val="100000"/>
              </a:lnSpc>
              <a:spcBef>
                <a:spcPts val="0"/>
              </a:spcBef>
              <a:spcAft>
                <a:spcPts val="0"/>
              </a:spcAft>
              <a:buClrTx/>
              <a:buSzTx/>
              <a:buFont typeface="+mj-lt"/>
              <a:buAutoNum type="arabicPeriod"/>
              <a:tabLst/>
              <a:defRPr/>
            </a:pPr>
            <a:r>
              <a:rPr lang="en-IN" dirty="0" smtClean="0">
                <a:solidFill>
                  <a:schemeClr val="tx1"/>
                </a:solidFill>
                <a:latin typeface="Verdana" panose="020B0604030504040204" pitchFamily="34" charset="0"/>
                <a:ea typeface="Verdana" panose="020B0604030504040204" pitchFamily="34" charset="0"/>
                <a:cs typeface="Arial" panose="020B0604020202020204" pitchFamily="34" charset="0"/>
              </a:rPr>
              <a:t>Right-click and choose toggle breakpoint.</a:t>
            </a:r>
          </a:p>
          <a:p>
            <a:pPr marL="0" marR="0" lvl="0" indent="0" algn="just" defTabSz="914400" rtl="0" eaLnBrk="1" fontAlgn="auto" latinLnBrk="0" hangingPunct="1">
              <a:lnSpc>
                <a:spcPct val="100000"/>
              </a:lnSpc>
              <a:spcBef>
                <a:spcPts val="0"/>
              </a:spcBef>
              <a:spcAft>
                <a:spcPts val="0"/>
              </a:spcAft>
              <a:buClrTx/>
              <a:buSzTx/>
              <a:buFont typeface="+mj-lt"/>
              <a:buNone/>
              <a:tabLst/>
              <a:defRPr/>
            </a:pPr>
            <a:endParaRPr lang="en-IN"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dirty="0" smtClean="0">
                <a:solidFill>
                  <a:schemeClr val="tx1"/>
                </a:solidFill>
                <a:latin typeface="Verdana" panose="020B0604030504040204" pitchFamily="34" charset="0"/>
                <a:ea typeface="Verdana" panose="020B0604030504040204" pitchFamily="34" charset="0"/>
                <a:cs typeface="Arial" panose="020B0604020202020204" pitchFamily="34" charset="0"/>
              </a:rPr>
              <a:t>You can continue the activity by clicking on the resume button which can start your breakpoint activity on the last activity basis. </a:t>
            </a:r>
            <a:endParaRPr lang="en-US" dirty="0">
              <a:solidFill>
                <a:schemeClr val="tx1"/>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31</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b="1" dirty="0" smtClean="0">
                <a:solidFill>
                  <a:schemeClr val="tx1"/>
                </a:solidFill>
                <a:latin typeface="Verdana" panose="020B0604030504040204" pitchFamily="34" charset="0"/>
                <a:ea typeface="Verdana" panose="020B0604030504040204" pitchFamily="34" charset="0"/>
                <a:cs typeface="Arial" panose="020B0604020202020204" pitchFamily="34" charset="0"/>
              </a:rPr>
              <a:t>Here we have mentioned techniques of Debugging which you can follow in the Debugging and Exception Handling process.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u="none" strike="noStrike" cap="none" dirty="0" smtClean="0">
                <a:solidFill>
                  <a:schemeClr val="tx1"/>
                </a:solidFill>
                <a:effectLst/>
                <a:latin typeface="Verdana" panose="020B0604030504040204" pitchFamily="34" charset="0"/>
                <a:ea typeface="Verdana" panose="020B0604030504040204" pitchFamily="34" charset="0"/>
                <a:sym typeface="Verdana"/>
              </a:rPr>
              <a:t>1. Step Into : </a:t>
            </a:r>
            <a:r>
              <a:rPr lang="en-US"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used to start execution from the part where the user has indicated the breakpoint.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solidFill>
                  <a:schemeClr val="tx1"/>
                </a:solidFill>
                <a:latin typeface="Verdana" panose="020B0604030504040204" pitchFamily="34" charset="0"/>
                <a:ea typeface="Verdana" panose="020B0604030504040204" pitchFamily="34" charset="0"/>
                <a:cs typeface="Arial" panose="020B0604020202020204" pitchFamily="34" charset="0"/>
              </a:rPr>
              <a:t>2. Step Over: </a:t>
            </a:r>
            <a:r>
              <a:rPr lang="en-US"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used to jump to the next activity from the part where the user has indicated the breakpoint. </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1"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smtClean="0">
                <a:solidFill>
                  <a:schemeClr val="tx1"/>
                </a:solidFill>
                <a:latin typeface="Verdana" panose="020B0604030504040204" pitchFamily="34" charset="0"/>
                <a:ea typeface="Verdana" panose="020B0604030504040204" pitchFamily="34" charset="0"/>
                <a:cs typeface="Arial" panose="020B0604020202020204" pitchFamily="34" charset="0"/>
              </a:rPr>
              <a:t>Note* </a:t>
            </a:r>
            <a:r>
              <a:rPr lang="en-US" b="0" dirty="0" smtClean="0">
                <a:solidFill>
                  <a:schemeClr val="tx1"/>
                </a:solidFill>
                <a:latin typeface="Verdana" panose="020B0604030504040204" pitchFamily="34" charset="0"/>
                <a:ea typeface="Verdana" panose="020B0604030504040204" pitchFamily="34" charset="0"/>
                <a:cs typeface="Arial" panose="020B0604020202020204" pitchFamily="34" charset="0"/>
              </a:rPr>
              <a:t>Both the activities cannot work simultaneously, they can only work one by one. They are used only when the user has indicated a breakpoint.</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lang="en-US" sz="9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32</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sz="1200" b="0" i="0" u="none" strike="noStrike" cap="none" dirty="0" smtClean="0">
                <a:solidFill>
                  <a:schemeClr val="dk1"/>
                </a:solidFill>
                <a:effectLst/>
                <a:latin typeface="Verdana"/>
                <a:ea typeface="Verdana"/>
                <a:cs typeface="Verdana"/>
                <a:sym typeface="Verdana"/>
              </a:rPr>
              <a:t>In </a:t>
            </a:r>
            <a:r>
              <a:rPr lang="en-US" sz="1200" b="0" i="0" u="none" strike="noStrike" cap="none" dirty="0" err="1" smtClean="0">
                <a:solidFill>
                  <a:schemeClr val="dk1"/>
                </a:solidFill>
                <a:effectLst/>
                <a:latin typeface="Verdana"/>
                <a:ea typeface="Verdana"/>
                <a:cs typeface="Verdana"/>
                <a:sym typeface="Verdana"/>
              </a:rPr>
              <a:t>UiPath</a:t>
            </a:r>
            <a:r>
              <a:rPr lang="en-US" sz="1200" b="0" i="0" u="none" strike="noStrike" cap="none" dirty="0" smtClean="0">
                <a:solidFill>
                  <a:schemeClr val="dk1"/>
                </a:solidFill>
                <a:effectLst/>
                <a:latin typeface="Verdana"/>
                <a:ea typeface="Verdana"/>
                <a:cs typeface="Verdana"/>
                <a:sym typeface="Verdana"/>
              </a:rPr>
              <a:t>, there are basically two types of exceptions:</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smtClean="0">
                <a:solidFill>
                  <a:schemeClr val="dk1"/>
                </a:solidFill>
                <a:effectLst/>
                <a:latin typeface="Verdana"/>
                <a:ea typeface="Verdana"/>
                <a:cs typeface="Verdana"/>
                <a:sym typeface="Verdana"/>
              </a:rPr>
              <a:t>Business Exception</a:t>
            </a:r>
          </a:p>
          <a:p>
            <a:pPr marL="171450" marR="0" lvl="0" indent="-17145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Char char="§"/>
              <a:tabLst/>
              <a:defRPr/>
            </a:pPr>
            <a:r>
              <a:rPr lang="en-US" sz="1200" b="0" i="0" u="none" strike="noStrike" cap="none" dirty="0" smtClean="0">
                <a:solidFill>
                  <a:schemeClr val="dk1"/>
                </a:solidFill>
                <a:effectLst/>
                <a:latin typeface="Verdana"/>
                <a:ea typeface="Verdana"/>
                <a:cs typeface="Verdana"/>
                <a:sym typeface="Verdana"/>
              </a:rPr>
              <a:t>System Exception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IN" sz="1200" kern="1200" dirty="0">
              <a:solidFill>
                <a:srgbClr val="7F7F7F"/>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6</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3. Slow Step:</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used to reduce the execution speed of the process. It helps the user to identify each and every activity and also see the changes in values of variables after executing every activity. It can be activated and deactivated while the workflow is running.</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4. Highlight Elements: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shows the effect of the current application over the other application element, while the debugging mode is on. This is only helpful for the input and output activities.</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lang="en-US" sz="9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33</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3. Slow Step:</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used to reduce the execution speed of the process. It helps the user to identify each and every activity and also see the changes in values of variables after executing every activity. It can be activated and deactivated while the workflow is running.</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IN" sz="1200" dirty="0" smtClean="0">
              <a:solidFill>
                <a:schemeClr val="tx1"/>
              </a:solidFill>
              <a:latin typeface="Verdana" panose="020B0604030504040204" pitchFamily="34" charset="0"/>
              <a:ea typeface="Verdana" panose="020B0604030504040204" pitchFamily="34" charset="0"/>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IN"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4. Highlight Elements:</a:t>
            </a:r>
          </a:p>
          <a:p>
            <a:pPr marL="0" marR="0" lvl="0" indent="0" algn="just"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shows the effect of the current application over the other application element, while the debugging mode is on. This is only helpful for the input and output activities.</a:t>
            </a:r>
          </a:p>
          <a:p>
            <a:pPr marL="0" marR="0" lvl="0" indent="0" algn="just" defTabSz="914400" rtl="0" eaLnBrk="1" fontAlgn="auto" latinLnBrk="0" hangingPunct="1">
              <a:lnSpc>
                <a:spcPct val="100000"/>
              </a:lnSpc>
              <a:spcBef>
                <a:spcPts val="0"/>
              </a:spcBef>
              <a:spcAft>
                <a:spcPts val="0"/>
              </a:spcAft>
              <a:buClrTx/>
              <a:buSzTx/>
              <a:buFont typeface="Arial"/>
              <a:buNone/>
              <a:tabLst/>
              <a:defRPr/>
            </a:pPr>
            <a:endParaRPr lang="en-US" sz="900" dirty="0">
              <a:solidFill>
                <a:schemeClr val="tx1"/>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34</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E525A5E-ACC7-42E4-9BD8-302923ABFDF6}" type="slidenum">
              <a:rPr lang="en-GB" smtClean="0"/>
              <a:t>37</a:t>
            </a:fld>
            <a:endParaRPr lang="en-GB"/>
          </a:p>
        </p:txBody>
      </p:sp>
    </p:spTree>
    <p:extLst>
      <p:ext uri="{BB962C8B-B14F-4D97-AF65-F5344CB8AC3E}">
        <p14:creationId xmlns:p14="http://schemas.microsoft.com/office/powerpoint/2010/main" val="1743644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1"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Business Exception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The exception that occurs in a business process is called a business exception. The exception is dependent on the type of business. When an exception is caused due to the current working structure, it is termed as business exception.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If we have to download an attachment from an email, then we need to have a unique identifier. If the subject of the email is not standard and keeps on changing the robot will not able to pick and </a:t>
            </a:r>
            <a:r>
              <a:rPr lang="en-IN" sz="1200" b="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this will result in a </a:t>
            </a: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business exception. Any deviation from the standard business rule in any process or activity is called business exception. Hence to avoid the business exception we need to understand the business process very carefully.</a:t>
            </a: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1"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Business Rule: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In RPA, business rule is defined as a set of specific instructions on how the input and output of data should be processed. </a:t>
            </a:r>
            <a:endParaRPr lang="en-US" sz="1200" b="0" i="0" u="none" strike="noStrike" cap="none" dirty="0" smtClean="0">
              <a:solidFill>
                <a:schemeClr val="tx1"/>
              </a:solidFill>
              <a:effectLst/>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7</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1"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System Exception</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Every business process that we automate requires different applications and tools such as Microsoft office, SAP ERP, CRM, Oracle and many more. When the normal flow of the automation process is disrupted or stopped due to the failure of system, this is called system exception. </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Example:</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It is mandatory to have Microsoft outlook to automate a business process. The Robot picks the attachment from an email and then downloads the same. If the outlook is not working, the robot will not be able to open the attachment. The error caused is due to Microsoft outlook failure and has nothing to do with the programming or business rule hence this is categorized as System error.</a:t>
            </a:r>
          </a:p>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IN" sz="1200" kern="1200" dirty="0" smtClean="0">
                <a:solidFill>
                  <a:schemeClr val="tx1"/>
                </a:solidFill>
                <a:latin typeface="Verdana" panose="020B0604030504040204" pitchFamily="34" charset="0"/>
                <a:ea typeface="Verdana" panose="020B0604030504040204" pitchFamily="34" charset="0"/>
                <a:cs typeface="Arial" panose="020B0604020202020204" pitchFamily="34" charset="0"/>
              </a:rPr>
              <a:t>A System error can be minimized by making the code error proof.</a:t>
            </a: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200" b="0" i="0" u="none" strike="noStrike" cap="none" dirty="0" smtClean="0">
              <a:solidFill>
                <a:schemeClr val="dk1"/>
              </a:solidFill>
              <a:effectLst/>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n-US" sz="1000" dirty="0">
              <a:solidFill>
                <a:schemeClr val="tx1"/>
              </a:solidFill>
              <a:latin typeface="Verdana" panose="020B0604030504040204" pitchFamily="34" charset="0"/>
              <a:ea typeface="Verdana" panose="020B060403050404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8</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b="0" dirty="0" smtClean="0">
                <a:solidFill>
                  <a:srgbClr val="58595B"/>
                </a:solidFill>
                <a:latin typeface="Source Sans"/>
              </a:rPr>
              <a:t>It is common for automation projects to encounter events that interrupt or interfere with the projected execution.</a:t>
            </a:r>
            <a:r>
              <a:rPr lang="en-US" sz="1200" b="0" dirty="0" smtClean="0">
                <a:solidFill>
                  <a:srgbClr val="000000"/>
                </a:solidFill>
                <a:latin typeface="Source Sans"/>
              </a:rPr>
              <a:t>​ </a:t>
            </a:r>
          </a:p>
          <a:p>
            <a:pPr fontAlgn="base"/>
            <a:r>
              <a:rPr lang="en-US" b="0" dirty="0" smtClean="0">
                <a:solidFill>
                  <a:srgbClr val="000000"/>
                </a:solidFill>
                <a:latin typeface="Source Sans"/>
              </a:rPr>
              <a:t>​</a:t>
            </a:r>
          </a:p>
          <a:p>
            <a:pPr fontAlgn="base"/>
            <a:r>
              <a:rPr lang="en-US" b="0" dirty="0" smtClean="0">
                <a:solidFill>
                  <a:srgbClr val="58595B"/>
                </a:solidFill>
                <a:latin typeface="Source Sans"/>
              </a:rPr>
              <a:t>A good project design will include ways of recognizing and categorizing the exception, and patterns of action that are executed only when exceptions are caught:</a:t>
            </a:r>
            <a:r>
              <a:rPr lang="en-US" b="0" dirty="0" smtClean="0">
                <a:solidFill>
                  <a:srgbClr val="000000"/>
                </a:solidFill>
                <a:latin typeface="Source Sans"/>
              </a:rPr>
              <a:t>​</a:t>
            </a:r>
          </a:p>
          <a:p>
            <a:pPr marL="171450" indent="-171450" fontAlgn="base">
              <a:buFont typeface="Arial" panose="020B0604020202020204" pitchFamily="34" charset="0"/>
              <a:buChar char="•"/>
            </a:pPr>
            <a:r>
              <a:rPr lang="en-US" b="0" dirty="0" smtClean="0">
                <a:solidFill>
                  <a:srgbClr val="58595B"/>
                </a:solidFill>
                <a:latin typeface="Source Sans"/>
              </a:rPr>
              <a:t>Simply stopping the execution</a:t>
            </a:r>
            <a:r>
              <a:rPr lang="en-US" b="0" dirty="0" smtClean="0">
                <a:solidFill>
                  <a:srgbClr val="000000"/>
                </a:solidFill>
                <a:latin typeface="Source Sans"/>
              </a:rPr>
              <a:t>​</a:t>
            </a:r>
          </a:p>
          <a:p>
            <a:pPr marL="171450" indent="-171450" fontAlgn="base">
              <a:buFont typeface="Arial" panose="020B0604020202020204" pitchFamily="34" charset="0"/>
              <a:buChar char="•"/>
            </a:pPr>
            <a:r>
              <a:rPr lang="en-US" b="0" dirty="0" smtClean="0">
                <a:solidFill>
                  <a:srgbClr val="58595B"/>
                </a:solidFill>
                <a:latin typeface="Source Sans"/>
              </a:rPr>
              <a:t>Executing automatically explicit actions within the workflow</a:t>
            </a:r>
            <a:r>
              <a:rPr lang="en-US" b="0" dirty="0" smtClean="0">
                <a:solidFill>
                  <a:srgbClr val="000000"/>
                </a:solidFill>
                <a:latin typeface="Source Sans"/>
              </a:rPr>
              <a:t>​</a:t>
            </a:r>
          </a:p>
          <a:p>
            <a:pPr marL="171450" indent="-171450" fontAlgn="base">
              <a:buFont typeface="Arial" panose="020B0604020202020204" pitchFamily="34" charset="0"/>
              <a:buChar char="•"/>
            </a:pPr>
            <a:r>
              <a:rPr lang="en-US" b="0" dirty="0" smtClean="0">
                <a:solidFill>
                  <a:srgbClr val="58595B"/>
                </a:solidFill>
                <a:latin typeface="Source Sans"/>
              </a:rPr>
              <a:t>Escalating the issue to a human operator</a:t>
            </a:r>
            <a:endParaRPr lang="en-US" b="0" dirty="0" smtClean="0">
              <a:solidFill>
                <a:srgbClr val="000000"/>
              </a:solidFill>
              <a:latin typeface="Source Sans"/>
            </a:endParaRPr>
          </a:p>
          <a:p>
            <a:pPr fontAlgn="base"/>
            <a:r>
              <a:rPr lang="en-US" b="0" dirty="0" smtClean="0">
                <a:solidFill>
                  <a:srgbClr val="000000"/>
                </a:solidFill>
                <a:latin typeface="Source Sans"/>
              </a:rPr>
              <a:t>​</a:t>
            </a:r>
          </a:p>
          <a:p>
            <a:pPr fontAlgn="base"/>
            <a:r>
              <a:rPr lang="en-US" b="0" dirty="0" smtClean="0">
                <a:solidFill>
                  <a:srgbClr val="58595B"/>
                </a:solidFill>
                <a:latin typeface="Source Sans"/>
              </a:rPr>
              <a:t>Predicting and treating exceptions can be done in two ways:</a:t>
            </a:r>
            <a:r>
              <a:rPr lang="en-US" b="0" dirty="0" smtClean="0">
                <a:solidFill>
                  <a:srgbClr val="000000"/>
                </a:solidFill>
                <a:latin typeface="Source Sans"/>
              </a:rPr>
              <a:t>​</a:t>
            </a:r>
          </a:p>
          <a:p>
            <a:pPr marL="171450" indent="-171450" fontAlgn="base">
              <a:buFont typeface="Arial" panose="020B0604020202020204" pitchFamily="34" charset="0"/>
              <a:buChar char="•"/>
            </a:pPr>
            <a:r>
              <a:rPr lang="en-US" b="1" dirty="0" smtClean="0">
                <a:solidFill>
                  <a:srgbClr val="58595B"/>
                </a:solidFill>
                <a:latin typeface="Source Sans"/>
              </a:rPr>
              <a:t>At activity level</a:t>
            </a:r>
            <a:r>
              <a:rPr lang="en-US" b="0" dirty="0" smtClean="0">
                <a:solidFill>
                  <a:srgbClr val="58595B"/>
                </a:solidFill>
                <a:latin typeface="Source Sans"/>
              </a:rPr>
              <a:t>: Using Try/Catch or Retry Scope;</a:t>
            </a:r>
            <a:endParaRPr lang="en-US" b="0" dirty="0" smtClean="0">
              <a:solidFill>
                <a:srgbClr val="000000"/>
              </a:solidFill>
              <a:latin typeface="Source Sans"/>
            </a:endParaRPr>
          </a:p>
          <a:p>
            <a:pPr marL="171450" indent="-171450" fontAlgn="base">
              <a:buFont typeface="Arial" panose="020B0604020202020204" pitchFamily="34" charset="0"/>
              <a:buChar char="•"/>
            </a:pPr>
            <a:r>
              <a:rPr lang="en-US" b="1" dirty="0" smtClean="0">
                <a:solidFill>
                  <a:srgbClr val="58595B"/>
                </a:solidFill>
                <a:latin typeface="Source Sans"/>
              </a:rPr>
              <a:t>At a global level</a:t>
            </a:r>
            <a:r>
              <a:rPr lang="en-US" b="0" dirty="0" smtClean="0">
                <a:solidFill>
                  <a:srgbClr val="58595B"/>
                </a:solidFill>
                <a:latin typeface="Source Sans"/>
              </a:rPr>
              <a:t>: Using the Global Exception Handler.</a:t>
            </a:r>
            <a:endParaRPr lang="en-US" b="0" i="0" dirty="0" smtClean="0">
              <a:solidFill>
                <a:srgbClr val="000000"/>
              </a:solidFill>
              <a:effectLst/>
              <a:latin typeface="Source Sans"/>
            </a:endParaRPr>
          </a:p>
          <a:p>
            <a:endParaRPr lang="en-US" b="0" dirty="0">
              <a:latin typeface="Source Sans"/>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9</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72000"/>
            <a:r>
              <a:rPr lang="en-US" sz="1200" b="1" i="0" u="none" strike="noStrike" cap="none" dirty="0" smtClean="0">
                <a:solidFill>
                  <a:schemeClr val="dk1"/>
                </a:solidFill>
                <a:effectLst/>
                <a:latin typeface="Verdana"/>
                <a:ea typeface="Verdana"/>
                <a:cs typeface="Verdana"/>
                <a:sym typeface="Verdana"/>
              </a:rPr>
              <a:t>Catching</a:t>
            </a:r>
            <a:r>
              <a:rPr lang="en-US" sz="1200" b="1" i="0" u="none" strike="noStrike" cap="none" baseline="0" dirty="0" smtClean="0">
                <a:solidFill>
                  <a:schemeClr val="dk1"/>
                </a:solidFill>
                <a:effectLst/>
                <a:latin typeface="Verdana"/>
                <a:ea typeface="Verdana"/>
                <a:cs typeface="Verdana"/>
                <a:sym typeface="Verdana"/>
              </a:rPr>
              <a:t> Errors:</a:t>
            </a:r>
          </a:p>
          <a:p>
            <a:pPr marL="0" indent="-72000"/>
            <a:r>
              <a:rPr lang="en-US" sz="1200" b="0" i="0" u="none" strike="noStrike" cap="none" dirty="0" smtClean="0">
                <a:solidFill>
                  <a:schemeClr val="dk1"/>
                </a:solidFill>
                <a:effectLst/>
                <a:latin typeface="Verdana"/>
                <a:ea typeface="Verdana"/>
                <a:cs typeface="Verdana"/>
                <a:sym typeface="Verdana"/>
              </a:rPr>
              <a:t>This is the remedial method used in </a:t>
            </a:r>
            <a:r>
              <a:rPr lang="en-US" sz="1200" b="0" i="0" u="none" strike="noStrike" cap="none" dirty="0" err="1" smtClean="0">
                <a:solidFill>
                  <a:schemeClr val="dk1"/>
                </a:solidFill>
                <a:effectLst/>
                <a:latin typeface="Verdana"/>
                <a:ea typeface="Verdana"/>
                <a:cs typeface="Verdana"/>
                <a:sym typeface="Verdana"/>
              </a:rPr>
              <a:t>UiPath</a:t>
            </a:r>
            <a:r>
              <a:rPr lang="en-US" sz="1200" b="0" i="0" u="none" strike="noStrike" cap="none" dirty="0" smtClean="0">
                <a:solidFill>
                  <a:schemeClr val="dk1"/>
                </a:solidFill>
                <a:effectLst/>
                <a:latin typeface="Verdana"/>
                <a:ea typeface="Verdana"/>
                <a:cs typeface="Verdana"/>
                <a:sym typeface="Verdana"/>
              </a:rPr>
              <a:t> studio to identify the reason of failure and detect the error. One of the most reliable method that we use in </a:t>
            </a:r>
            <a:r>
              <a:rPr lang="en-US" sz="1200" b="0" i="0" u="none" strike="noStrike" cap="none" dirty="0" err="1" smtClean="0">
                <a:solidFill>
                  <a:schemeClr val="dk1"/>
                </a:solidFill>
                <a:effectLst/>
                <a:latin typeface="Verdana"/>
                <a:ea typeface="Verdana"/>
                <a:cs typeface="Verdana"/>
                <a:sym typeface="Verdana"/>
              </a:rPr>
              <a:t>UiPath</a:t>
            </a:r>
            <a:r>
              <a:rPr lang="en-US" sz="1200" b="0" i="0" u="none" strike="noStrike" cap="none" dirty="0" smtClean="0">
                <a:solidFill>
                  <a:schemeClr val="dk1"/>
                </a:solidFill>
                <a:effectLst/>
                <a:latin typeface="Verdana"/>
                <a:ea typeface="Verdana"/>
                <a:cs typeface="Verdana"/>
                <a:sym typeface="Verdana"/>
              </a:rPr>
              <a:t> is Try Catch activity.</a:t>
            </a:r>
            <a:r>
              <a:rPr lang="en-GB" sz="1200" b="0" i="0" u="none" strike="noStrike" cap="none" dirty="0" smtClean="0">
                <a:solidFill>
                  <a:schemeClr val="dk1"/>
                </a:solidFill>
                <a:effectLst/>
                <a:latin typeface="Verdana"/>
                <a:ea typeface="Verdana"/>
                <a:cs typeface="Verdana"/>
                <a:sym typeface="Verdana"/>
              </a:rPr>
              <a:t> </a:t>
            </a:r>
            <a:r>
              <a:rPr lang="en-US" sz="1200" b="0" i="0" u="none" strike="noStrike" cap="none" dirty="0" smtClean="0">
                <a:solidFill>
                  <a:schemeClr val="dk1"/>
                </a:solidFill>
                <a:effectLst/>
                <a:latin typeface="Verdana"/>
                <a:ea typeface="Verdana"/>
                <a:cs typeface="Verdana"/>
                <a:sym typeface="Verdana"/>
              </a:rPr>
              <a:t>In every automation process, user want to be able to detect the errors as they happen and perform various actions to rectify the errors when they occur. </a:t>
            </a:r>
          </a:p>
          <a:p>
            <a:pPr marL="0" indent="-72000"/>
            <a:endParaRPr lang="en-GB" sz="1200" b="0" i="0" u="none" strike="noStrike" cap="none" dirty="0" smtClean="0">
              <a:solidFill>
                <a:schemeClr val="dk1"/>
              </a:solidFill>
              <a:effectLst/>
              <a:latin typeface="Verdana"/>
              <a:ea typeface="Verdana"/>
              <a:cs typeface="Verdana"/>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US" sz="1200" b="1" dirty="0" smtClean="0">
                <a:solidFill>
                  <a:schemeClr val="tx1"/>
                </a:solidFill>
                <a:latin typeface="Verdana" panose="020B0604030504040204" pitchFamily="34" charset="0"/>
                <a:ea typeface="Verdana" panose="020B0604030504040204" pitchFamily="34" charset="0"/>
                <a:cs typeface="Arial" panose="020B0604020202020204" pitchFamily="34" charset="0"/>
              </a:rPr>
              <a:t>1. Try-Catch Activity</a:t>
            </a:r>
            <a:endPar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It is used to recover from specific error instead of crashing and terminating the whole workflow. The Try-Catch activity can be found in the activities panel. To use Try-Catch activity, we will drag and drop it inside the workflow. </a:t>
            </a:r>
            <a:endParaRPr lang="en-IN" dirty="0"/>
          </a:p>
        </p:txBody>
      </p:sp>
      <p:sp>
        <p:nvSpPr>
          <p:cNvPr id="4" name="Slide Number Placeholder 3"/>
          <p:cNvSpPr>
            <a:spLocks noGrp="1"/>
          </p:cNvSpPr>
          <p:nvPr>
            <p:ph type="sldNum" sz="quarter" idx="10"/>
          </p:nvPr>
        </p:nvSpPr>
        <p:spPr/>
        <p:txBody>
          <a:bodyPr/>
          <a:lstStyle/>
          <a:p>
            <a:fld id="{8E525A5E-ACC7-42E4-9BD8-302923ABFDF6}" type="slidenum">
              <a:rPr lang="en-GB" smtClean="0"/>
              <a:t>10</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11</a:t>
            </a:fld>
            <a:endParaRPr lang="en-GB"/>
          </a:p>
        </p:txBody>
      </p:sp>
    </p:spTree>
    <p:extLst>
      <p:ext uri="{BB962C8B-B14F-4D97-AF65-F5344CB8AC3E}">
        <p14:creationId xmlns:p14="http://schemas.microsoft.com/office/powerpoint/2010/main" val="2497481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For handling errors in Try Catch block, the user has to divide the whole workflow into 3 parts: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Try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In this, the user has to put all the activities that might throw an error. All the possible activities which you create that cause error that's why it should be placed in the blocks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Catch Block: </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This is another very important activity to remove the errors. It is actually called “Catches” in </a:t>
            </a:r>
            <a:r>
              <a:rPr lang="en-IN" sz="1200" b="0" i="0" u="none" strike="noStrike" kern="1200" cap="none" dirty="0" err="1"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UiPath</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since user can add multiple type of catches.</a:t>
            </a: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r>
              <a:rPr lang="en-IN" sz="1200" b="1"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Finally (Optional one):</a:t>
            </a:r>
            <a:r>
              <a:rPr lang="en-IN" sz="1200" b="0" i="0" u="none" strike="noStrike" kern="1200" cap="none" dirty="0" smtClean="0">
                <a:solidFill>
                  <a:schemeClr val="tx1"/>
                </a:solidFill>
                <a:latin typeface="Verdana" panose="020B0604030504040204" pitchFamily="34" charset="0"/>
                <a:ea typeface="Verdana" panose="020B0604030504040204" pitchFamily="34" charset="0"/>
                <a:cs typeface="Arial" panose="020B0604020202020204" pitchFamily="34" charset="0"/>
                <a:sym typeface="Verdana"/>
              </a:rPr>
              <a:t> </a:t>
            </a:r>
            <a:r>
              <a:rPr lang="en-US" sz="1200" b="0" i="0" u="none" strike="noStrike" cap="none" dirty="0" smtClean="0">
                <a:solidFill>
                  <a:schemeClr val="tx1"/>
                </a:solidFill>
                <a:effectLst/>
                <a:latin typeface="Verdana" panose="020B0604030504040204" pitchFamily="34" charset="0"/>
                <a:ea typeface="Verdana" panose="020B0604030504040204" pitchFamily="34" charset="0"/>
                <a:sym typeface="Verdana"/>
              </a:rPr>
              <a:t>It is just for the actions to be performed after the try &amp; catch blocks. In case of error or no error still the finally bock will be executed.  </a:t>
            </a:r>
            <a:endParaRPr lang="en-GB" sz="1200" b="0" i="0" u="none" strike="noStrike" cap="none" dirty="0" smtClean="0">
              <a:solidFill>
                <a:schemeClr val="tx1"/>
              </a:solidFill>
              <a:effectLst/>
              <a:latin typeface="Verdana" panose="020B0604030504040204" pitchFamily="34" charset="0"/>
              <a:ea typeface="Verdana" panose="020B060403050404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228600" marR="0" lvl="0" indent="-228600" algn="l" defTabSz="914400" rtl="0" eaLnBrk="1" fontAlgn="auto" latinLnBrk="0" hangingPunct="1">
              <a:lnSpc>
                <a:spcPct val="100000"/>
              </a:lnSpc>
              <a:spcBef>
                <a:spcPts val="0"/>
              </a:spcBef>
              <a:spcAft>
                <a:spcPts val="0"/>
              </a:spcAft>
              <a:buClr>
                <a:srgbClr val="000000"/>
              </a:buClr>
              <a:buSzPts val="1400"/>
              <a:buFont typeface="+mj-lt"/>
              <a:buAutoNum type="arabicPeriod"/>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Wingdings" panose="05000000000000000000" pitchFamily="2" charset="2"/>
              <a:buNone/>
              <a:tabLst/>
              <a:defRPr/>
            </a:pPr>
            <a:endParaRPr lang="en-IN" sz="1200" b="0" i="0" u="none" strike="noStrike" kern="1200" cap="none" dirty="0" smtClean="0">
              <a:solidFill>
                <a:schemeClr val="tx1"/>
              </a:solidFill>
              <a:latin typeface="Verdana"/>
              <a:ea typeface="Verdana"/>
              <a:cs typeface="Arial" panose="020B0604020202020204" pitchFamily="34" charset="0"/>
              <a:sym typeface="Verdana"/>
            </a:endParaRPr>
          </a:p>
          <a:p>
            <a:pPr marL="0" marR="0" lvl="0" indent="0" algn="l" defTabSz="914400" rtl="0" eaLnBrk="1" fontAlgn="auto" latinLnBrk="0" hangingPunct="1">
              <a:lnSpc>
                <a:spcPct val="100000"/>
              </a:lnSpc>
              <a:spcBef>
                <a:spcPts val="0"/>
              </a:spcBef>
              <a:spcAft>
                <a:spcPts val="0"/>
              </a:spcAft>
              <a:buClr>
                <a:srgbClr val="000000"/>
              </a:buClr>
              <a:buSzPts val="1400"/>
              <a:buFont typeface="+mj-lt"/>
              <a:buNone/>
              <a:tabLst/>
              <a:defRPr/>
            </a:pPr>
            <a:endParaRPr lang="en-US" sz="1200" b="0" i="0" u="none" strike="noStrike" kern="1200" cap="none" dirty="0">
              <a:solidFill>
                <a:schemeClr val="tx1"/>
              </a:solidFill>
              <a:latin typeface="Verdana"/>
              <a:ea typeface="Verdana"/>
              <a:cs typeface="Arial" panose="020B0604020202020204" pitchFamily="34" charset="0"/>
              <a:sym typeface="Verdana"/>
            </a:endParaRPr>
          </a:p>
        </p:txBody>
      </p:sp>
      <p:sp>
        <p:nvSpPr>
          <p:cNvPr id="4" name="Slide Number Placeholder 3"/>
          <p:cNvSpPr>
            <a:spLocks noGrp="1"/>
          </p:cNvSpPr>
          <p:nvPr>
            <p:ph type="sldNum" sz="quarter" idx="10"/>
          </p:nvPr>
        </p:nvSpPr>
        <p:spPr/>
        <p:txBody>
          <a:bodyPr/>
          <a:lstStyle/>
          <a:p>
            <a:fld id="{8E525A5E-ACC7-42E4-9BD8-302923ABFDF6}" type="slidenum">
              <a:rPr lang="en-GB" smtClean="0"/>
              <a:t>12</a:t>
            </a:fld>
            <a:endParaRPr lang="en-GB"/>
          </a:p>
        </p:txBody>
      </p:sp>
    </p:spTree>
    <p:extLst>
      <p:ext uri="{BB962C8B-B14F-4D97-AF65-F5344CB8AC3E}">
        <p14:creationId xmlns:p14="http://schemas.microsoft.com/office/powerpoint/2010/main" val="2497481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F5105DD5-E9E6-4749-A642-CADD436831B5}"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39986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105DD5-E9E6-4749-A642-CADD436831B5}"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129202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105DD5-E9E6-4749-A642-CADD436831B5}"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80252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latin typeface="Calibri" panose="020F0502020204030204" pitchFamily="34" charset="0"/>
                <a:cs typeface="Calibri" panose="020F050202020403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838AC3FE-6719-4ED0-AFE9-9C3D93B806C4}" type="datetimeFigureOut">
              <a:rPr lang="en-GB" smtClean="0"/>
              <a:pPr/>
              <a:t>23/10/2023</a:t>
            </a:fld>
            <a:endParaRPr lang="en-GB"/>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6522DEBD-9FCE-4170-9E21-A6A6AFD495E2}" type="slidenum">
              <a:rPr lang="en-GB" smtClean="0"/>
              <a:pPr/>
              <a:t>‹#›</a:t>
            </a:fld>
            <a:endParaRPr lang="en-GB"/>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838AC3FE-6719-4ED0-AFE9-9C3D93B806C4}" type="datetimeFigureOut">
              <a:rPr lang="en-GB" smtClean="0"/>
              <a:pPr/>
              <a:t>23/10/2023</a:t>
            </a:fld>
            <a:endParaRPr lang="en-GB"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6522DEBD-9FCE-4170-9E21-A6A6AFD495E2}" type="slidenum">
              <a:rPr lang="en-GB" smtClean="0"/>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atin typeface="Calibri" panose="020F0502020204030204" pitchFamily="34" charset="0"/>
                <a:cs typeface="Calibri" panose="020F050202020403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fld id="{838AC3FE-6719-4ED0-AFE9-9C3D93B806C4}" type="datetimeFigureOut">
              <a:rPr lang="en-GB" smtClean="0"/>
              <a:pPr/>
              <a:t>23/10/2023</a:t>
            </a:fld>
            <a:endParaRPr lang="en-GB"/>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a:p>
        </p:txBody>
      </p:sp>
      <p:sp>
        <p:nvSpPr>
          <p:cNvPr id="6" name="Slide Number Placeholder 5"/>
          <p:cNvSpPr>
            <a:spLocks noGrp="1"/>
          </p:cNvSpPr>
          <p:nvPr>
            <p:ph type="sldNum" sz="quarter" idx="12"/>
          </p:nvPr>
        </p:nvSpPr>
        <p:spPr/>
        <p:txBody>
          <a:bodyPr/>
          <a:lstStyle>
            <a:lvl1pPr>
              <a:defRPr>
                <a:latin typeface="Calibri" panose="020F0502020204030204" pitchFamily="34" charset="0"/>
                <a:cs typeface="Calibri" panose="020F0502020204030204" pitchFamily="34" charset="0"/>
              </a:defRPr>
            </a:lvl1pPr>
          </a:lstStyle>
          <a:p>
            <a:fld id="{6522DEBD-9FCE-4170-9E21-A6A6AFD495E2}" type="slidenum">
              <a:rPr lang="en-GB" smtClean="0"/>
              <a:pPr/>
              <a:t>‹#›</a:t>
            </a:fld>
            <a:endParaRPr lang="en-GB"/>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38AC3FE-6719-4ED0-AFE9-9C3D93B806C4}"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2DEBD-9FCE-4170-9E21-A6A6AFD495E2}" type="slidenum">
              <a:rPr lang="en-GB" smtClean="0"/>
              <a:t>‹#›</a:t>
            </a:fld>
            <a:endParaRPr lang="en-GB"/>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38AC3FE-6719-4ED0-AFE9-9C3D93B806C4}" type="datetimeFigureOut">
              <a:rPr lang="en-GB" smtClean="0"/>
              <a:t>23/10/2023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522DEBD-9FCE-4170-9E21-A6A6AFD495E2}" type="slidenum">
              <a:rPr lang="en-GB" smtClean="0"/>
              <a:t>‹#›</a:t>
            </a:fld>
            <a:endParaRPr lang="en-GB"/>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8AC3FE-6719-4ED0-AFE9-9C3D93B806C4}" type="datetimeFigureOut">
              <a:rPr lang="en-GB" smtClean="0"/>
              <a:t>23/10/2023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22DEBD-9FCE-4170-9E21-A6A6AFD495E2}" type="slidenum">
              <a:rPr lang="en-GB" smtClean="0"/>
              <a:t>‹#›</a:t>
            </a:fld>
            <a:endParaRPr lang="en-GB"/>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8AC3FE-6719-4ED0-AFE9-9C3D93B806C4}" type="datetimeFigureOut">
              <a:rPr lang="en-GB" smtClean="0"/>
              <a:t>23/10/2023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522DEBD-9FCE-4170-9E21-A6A6AFD495E2}" type="slidenum">
              <a:rPr lang="en-GB" smtClean="0"/>
              <a:t>‹#›</a:t>
            </a:fld>
            <a:endParaRPr lang="en-GB"/>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AC3FE-6719-4ED0-AFE9-9C3D93B806C4}"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2DEBD-9FCE-4170-9E21-A6A6AFD495E2}" type="slidenum">
              <a:rPr lang="en-GB" smtClean="0"/>
              <a:t>‹#›</a:t>
            </a:fld>
            <a:endParaRPr lang="en-GB"/>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F5105DD5-E9E6-4749-A642-CADD436831B5}"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105983731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38AC3FE-6719-4ED0-AFE9-9C3D93B806C4}"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522DEBD-9FCE-4170-9E21-A6A6AFD495E2}" type="slidenum">
              <a:rPr lang="en-GB" smtClean="0"/>
              <a:t>‹#›</a:t>
            </a:fld>
            <a:endParaRPr lang="en-GB"/>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38AC3FE-6719-4ED0-AFE9-9C3D93B806C4}"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2DEBD-9FCE-4170-9E21-A6A6AFD495E2}" type="slidenum">
              <a:rPr lang="en-GB" smtClean="0"/>
              <a:t>‹#›</a:t>
            </a:fld>
            <a:endParaRPr lang="en-GB"/>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38AC3FE-6719-4ED0-AFE9-9C3D93B806C4}" type="datetimeFigureOut">
              <a:rPr lang="en-GB" smtClean="0"/>
              <a:pPr/>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522DEBD-9FCE-4170-9E21-A6A6AFD495E2}" type="slidenum">
              <a:rPr lang="en-GB" smtClean="0"/>
              <a:pPr/>
              <a:t>‹#›</a:t>
            </a:fld>
            <a:endParaRPr lang="en-GB"/>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838AC3FE-6719-4ED0-AFE9-9C3D93B806C4}" type="datetimeFigureOut">
              <a:rPr lang="en-GB" smtClean="0"/>
              <a:pPr/>
              <a:t>23/10/2023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522DEBD-9FCE-4170-9E21-A6A6AFD495E2}" type="slidenum">
              <a:rPr lang="en-GB" smtClean="0"/>
              <a:pPr/>
              <a:t>‹#›</a:t>
            </a:fld>
            <a:endParaRPr lang="en-GB"/>
          </a:p>
        </p:txBody>
      </p:sp>
    </p:spTree>
    <p:extLst>
      <p:ext uri="{BB962C8B-B14F-4D97-AF65-F5344CB8AC3E}">
        <p14:creationId xmlns:p14="http://schemas.microsoft.com/office/powerpoint/2010/main" val="4110891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5105DD5-E9E6-4749-A642-CADD436831B5}" type="datetimeFigureOut">
              <a:rPr lang="en-GB" smtClean="0"/>
              <a:t>23/10/2023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4085803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F5105DD5-E9E6-4749-A642-CADD436831B5}"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80545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F5105DD5-E9E6-4749-A642-CADD436831B5}" type="datetimeFigureOut">
              <a:rPr lang="en-GB" smtClean="0"/>
              <a:t>23/10/2023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262030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F5105DD5-E9E6-4749-A642-CADD436831B5}" type="datetimeFigureOut">
              <a:rPr lang="en-GB" smtClean="0"/>
              <a:t>23/10/2023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2238642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105DD5-E9E6-4749-A642-CADD436831B5}" type="datetimeFigureOut">
              <a:rPr lang="en-GB" smtClean="0"/>
              <a:t>23/10/2023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126902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05DD5-E9E6-4749-A642-CADD436831B5}"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2106433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5105DD5-E9E6-4749-A642-CADD436831B5}" type="datetimeFigureOut">
              <a:rPr lang="en-GB" smtClean="0"/>
              <a:t>23/10/2023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1C81B3A-E0D2-4F7E-B18A-6C7C98AE4860}" type="slidenum">
              <a:rPr lang="en-GB" smtClean="0"/>
              <a:t>‹#›</a:t>
            </a:fld>
            <a:endParaRPr lang="en-GB"/>
          </a:p>
        </p:txBody>
      </p:sp>
    </p:spTree>
    <p:extLst>
      <p:ext uri="{BB962C8B-B14F-4D97-AF65-F5344CB8AC3E}">
        <p14:creationId xmlns:p14="http://schemas.microsoft.com/office/powerpoint/2010/main" val="3992406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5105DD5-E9E6-4749-A642-CADD436831B5}" type="datetimeFigureOut">
              <a:rPr lang="en-GB" smtClean="0"/>
              <a:t>23/10/2023</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81B3A-E0D2-4F7E-B18A-6C7C98AE4860}" type="slidenum">
              <a:rPr lang="en-GB" smtClean="0"/>
              <a:t>‹#›</a:t>
            </a:fld>
            <a:endParaRPr lang="en-GB"/>
          </a:p>
        </p:txBody>
      </p:sp>
    </p:spTree>
    <p:extLst>
      <p:ext uri="{BB962C8B-B14F-4D97-AF65-F5344CB8AC3E}">
        <p14:creationId xmlns:p14="http://schemas.microsoft.com/office/powerpoint/2010/main" val="801247521"/>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838AC3FE-6719-4ED0-AFE9-9C3D93B806C4}" type="datetimeFigureOut">
              <a:rPr lang="en-GB" smtClean="0"/>
              <a:pPr/>
              <a:t>23/10/2023</a:t>
            </a:fld>
            <a:endParaRPr lang="en-GB"/>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GB"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6522DEBD-9FCE-4170-9E21-A6A6AFD495E2}"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 id="2147483708" r:id="rId12"/>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hyperlink" Target="https://docs.uipath.com/" TargetMode="External"/><Relationship Id="rId2" Type="http://schemas.openxmlformats.org/officeDocument/2006/relationships/notesSlide" Target="../notesSlides/notesSlide32.xml"/><Relationship Id="rId1" Type="http://schemas.openxmlformats.org/officeDocument/2006/relationships/slideLayout" Target="../slideLayouts/slideLayout13.xml"/><Relationship Id="rId6" Type="http://schemas.openxmlformats.org/officeDocument/2006/relationships/hyperlink" Target="https://academy.uipath.com/" TargetMode="External"/><Relationship Id="rId5" Type="http://schemas.openxmlformats.org/officeDocument/2006/relationships/hyperlink" Target="https://forum.uipath.com/" TargetMode="External"/><Relationship Id="rId4" Type="http://schemas.openxmlformats.org/officeDocument/2006/relationships/hyperlink" Target="https://docs.uipath.com/studio/standalone/2023.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3" Type="http://schemas.openxmlformats.org/officeDocument/2006/relationships/tags" Target="../tags/tag3.xml"/><Relationship Id="rId7" Type="http://schemas.openxmlformats.org/officeDocument/2006/relationships/slideLayout" Target="../slideLayouts/slideLayout1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371600"/>
            <a:ext cx="8892480" cy="1927225"/>
          </a:xfrm>
        </p:spPr>
        <p:txBody>
          <a:bodyPr/>
          <a:lstStyle/>
          <a:p>
            <a:pPr algn="r"/>
            <a:r>
              <a:rPr lang="ro-RO" dirty="0" smtClean="0"/>
              <a:t>Lecture</a:t>
            </a:r>
            <a:r>
              <a:rPr lang="en-GB" dirty="0" smtClean="0"/>
              <a:t> </a:t>
            </a:r>
            <a:r>
              <a:rPr lang="en-GB" dirty="0" smtClean="0"/>
              <a:t>04</a:t>
            </a:r>
            <a:r>
              <a:rPr lang="ro-RO" dirty="0" smtClean="0"/>
              <a:t>.</a:t>
            </a:r>
            <a:r>
              <a:rPr lang="en-GB" dirty="0" smtClean="0"/>
              <a:t/>
            </a:r>
            <a:br>
              <a:rPr lang="en-GB" dirty="0" smtClean="0"/>
            </a:br>
            <a:r>
              <a:rPr lang="en-GB" dirty="0"/>
              <a:t>Exception handling and </a:t>
            </a:r>
            <a:r>
              <a:rPr lang="en-GB" dirty="0" smtClean="0"/>
              <a:t>debugging</a:t>
            </a:r>
            <a:endParaRPr lang="en-GB" dirty="0"/>
          </a:p>
        </p:txBody>
      </p:sp>
      <p:sp>
        <p:nvSpPr>
          <p:cNvPr id="3" name="Subtitle 2"/>
          <p:cNvSpPr>
            <a:spLocks noGrp="1"/>
          </p:cNvSpPr>
          <p:nvPr>
            <p:ph type="subTitle" idx="1"/>
          </p:nvPr>
        </p:nvSpPr>
        <p:spPr>
          <a:xfrm>
            <a:off x="899592" y="3573016"/>
            <a:ext cx="6400800" cy="2448272"/>
          </a:xfrm>
        </p:spPr>
        <p:txBody>
          <a:bodyPr>
            <a:noAutofit/>
          </a:bodyPr>
          <a:lstStyle/>
          <a:p>
            <a:r>
              <a:rPr lang="en-GB" sz="1600" b="1" dirty="0" smtClean="0"/>
              <a:t>Robotic Process Automation</a:t>
            </a:r>
          </a:p>
          <a:p>
            <a:r>
              <a:rPr lang="en-GB" sz="1600" b="1" dirty="0" smtClean="0"/>
              <a:t>[24 </a:t>
            </a:r>
            <a:r>
              <a:rPr lang="en-GB" sz="1600" b="1" dirty="0" smtClean="0"/>
              <a:t>October </a:t>
            </a:r>
            <a:r>
              <a:rPr lang="en-GB" sz="1600" b="1" dirty="0" smtClean="0"/>
              <a:t>2023]</a:t>
            </a:r>
            <a:endParaRPr lang="ro-RO" sz="1600" b="1" dirty="0" smtClean="0"/>
          </a:p>
          <a:p>
            <a:endParaRPr lang="ro-RO" sz="1600" dirty="0" smtClean="0"/>
          </a:p>
          <a:p>
            <a:endParaRPr lang="ro-RO" sz="1600" dirty="0" smtClean="0"/>
          </a:p>
          <a:p>
            <a:r>
              <a:rPr lang="en-GB" sz="1600" dirty="0" smtClean="0"/>
              <a:t>Elective </a:t>
            </a:r>
            <a:r>
              <a:rPr lang="ro-RO" sz="1600" dirty="0" smtClean="0"/>
              <a:t>Course, 20</a:t>
            </a:r>
            <a:r>
              <a:rPr lang="en-GB" sz="1600" dirty="0" smtClean="0"/>
              <a:t>23</a:t>
            </a:r>
            <a:r>
              <a:rPr lang="ro-RO" sz="1600" dirty="0" smtClean="0"/>
              <a:t>-20</a:t>
            </a:r>
            <a:r>
              <a:rPr lang="en-GB" sz="1600" dirty="0" smtClean="0"/>
              <a:t>24</a:t>
            </a:r>
            <a:r>
              <a:rPr lang="ro-RO" sz="1600" dirty="0" smtClean="0"/>
              <a:t>, </a:t>
            </a:r>
            <a:r>
              <a:rPr lang="en-GB" sz="1600" dirty="0" smtClean="0"/>
              <a:t>Fall </a:t>
            </a:r>
            <a:r>
              <a:rPr lang="ro-RO" sz="1600" dirty="0" smtClean="0"/>
              <a:t>Semester</a:t>
            </a:r>
          </a:p>
          <a:p>
            <a:endParaRPr lang="ro-RO" sz="1600" dirty="0"/>
          </a:p>
          <a:p>
            <a:r>
              <a:rPr lang="ro-RO" sz="1600" dirty="0" smtClean="0"/>
              <a:t>Camelia Chisăliţă-Creţu, Lecturer PhD</a:t>
            </a:r>
          </a:p>
          <a:p>
            <a:r>
              <a:rPr lang="ro-RO" sz="1600" dirty="0" smtClean="0"/>
              <a:t>Babeş-Bolyai University</a:t>
            </a:r>
            <a:endParaRPr lang="en-GB" sz="1600" dirty="0"/>
          </a:p>
        </p:txBody>
      </p:sp>
    </p:spTree>
    <p:extLst>
      <p:ext uri="{BB962C8B-B14F-4D97-AF65-F5344CB8AC3E}">
        <p14:creationId xmlns:p14="http://schemas.microsoft.com/office/powerpoint/2010/main" val="9135902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Try Catch Activity.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dirty="0"/>
              <a:t>in every automation process, user want to be able to detect the errors as they happen and perform various actions to rectify the errors when they occur; </a:t>
            </a:r>
          </a:p>
          <a:p>
            <a:pPr algn="just">
              <a:buClr>
                <a:srgbClr val="93A299"/>
              </a:buClr>
            </a:pPr>
            <a:r>
              <a:rPr lang="en-US" sz="1800" b="1" dirty="0" smtClean="0">
                <a:solidFill>
                  <a:srgbClr val="0070C0"/>
                </a:solidFill>
              </a:rPr>
              <a:t>Try </a:t>
            </a:r>
            <a:r>
              <a:rPr lang="en-US" sz="1800" b="1" dirty="0">
                <a:solidFill>
                  <a:srgbClr val="0070C0"/>
                </a:solidFill>
              </a:rPr>
              <a:t>Catch </a:t>
            </a:r>
            <a:r>
              <a:rPr lang="en-US" sz="1800" dirty="0" smtClean="0"/>
              <a:t>activity</a:t>
            </a:r>
          </a:p>
          <a:p>
            <a:pPr lvl="1" algn="just">
              <a:buClr>
                <a:srgbClr val="93A299"/>
              </a:buClr>
            </a:pPr>
            <a:r>
              <a:rPr lang="en-US" sz="1800" dirty="0" smtClean="0"/>
              <a:t>is </a:t>
            </a:r>
            <a:r>
              <a:rPr lang="en-US" sz="1800" dirty="0"/>
              <a:t>used to enable the program to recover from specific error instead of crashing and terminating the whole </a:t>
            </a:r>
            <a:r>
              <a:rPr lang="en-US" sz="1800" dirty="0" smtClean="0"/>
              <a:t>workflow</a:t>
            </a:r>
            <a:r>
              <a:rPr lang="en-US" sz="1800" dirty="0"/>
              <a:t>;</a:t>
            </a:r>
          </a:p>
          <a:p>
            <a:pPr algn="just">
              <a:buClr>
                <a:srgbClr val="93A299"/>
              </a:buClr>
            </a:pPr>
            <a:r>
              <a:rPr lang="en-US" sz="1800" dirty="0" smtClean="0"/>
              <a:t>represents a </a:t>
            </a:r>
            <a:r>
              <a:rPr lang="en-US" sz="1800" dirty="0"/>
              <a:t>reliable method </a:t>
            </a:r>
            <a:r>
              <a:rPr lang="en-US" sz="1800" dirty="0" smtClean="0"/>
              <a:t>available in </a:t>
            </a:r>
            <a:r>
              <a:rPr lang="en-US" sz="1800" dirty="0" err="1"/>
              <a:t>UiPath</a:t>
            </a:r>
            <a:r>
              <a:rPr lang="en-US" sz="1800" dirty="0"/>
              <a:t> to identify the reason of </a:t>
            </a:r>
            <a:r>
              <a:rPr lang="en-US" sz="1800" dirty="0" smtClean="0"/>
              <a:t>failure.</a:t>
            </a:r>
          </a:p>
          <a:p>
            <a:pPr algn="just">
              <a:buClr>
                <a:srgbClr val="93A299"/>
              </a:buClr>
            </a:pP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 name="Picture 23">
            <a:extLst>
              <a:ext uri="{FF2B5EF4-FFF2-40B4-BE49-F238E27FC236}">
                <a16:creationId xmlns:a16="http://schemas.microsoft.com/office/drawing/2014/main" xmlns="" id="{2F1699BD-C2B0-46BA-9694-D60BDD194DA2}"/>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411760" y="3429000"/>
            <a:ext cx="3326888" cy="2786098"/>
          </a:xfrm>
          <a:prstGeom prst="rect">
            <a:avLst/>
          </a:prstGeom>
          <a:ln>
            <a:solidFill>
              <a:srgbClr val="3285E5"/>
            </a:solidFill>
          </a:ln>
        </p:spPr>
      </p:pic>
      <p:sp>
        <p:nvSpPr>
          <p:cNvPr id="25" name="Content Placeholder 2"/>
          <p:cNvSpPr txBox="1">
            <a:spLocks/>
          </p:cNvSpPr>
          <p:nvPr/>
        </p:nvSpPr>
        <p:spPr>
          <a:xfrm>
            <a:off x="2411760" y="6330980"/>
            <a:ext cx="3888432"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Demo1 </a:t>
            </a:r>
            <a:r>
              <a:rPr lang="en-US" sz="1800" b="1" dirty="0"/>
              <a:t>– </a:t>
            </a:r>
            <a:r>
              <a:rPr lang="en-US" sz="1800" b="1" dirty="0" err="1" smtClean="0"/>
              <a:t>TryCatchFinally</a:t>
            </a:r>
            <a:endParaRPr lang="en-US" sz="1800" b="1" dirty="0"/>
          </a:p>
        </p:txBody>
      </p:sp>
    </p:spTree>
    <p:extLst>
      <p:ext uri="{BB962C8B-B14F-4D97-AF65-F5344CB8AC3E}">
        <p14:creationId xmlns:p14="http://schemas.microsoft.com/office/powerpoint/2010/main" val="30747740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Try Catch Activity. Components</a:t>
            </a:r>
            <a:endParaRPr lang="en-GB" sz="3600" dirty="0"/>
          </a:p>
        </p:txBody>
      </p:sp>
      <p:sp>
        <p:nvSpPr>
          <p:cNvPr id="3" name="Content Placeholder 2"/>
          <p:cNvSpPr>
            <a:spLocks noGrp="1"/>
          </p:cNvSpPr>
          <p:nvPr>
            <p:ph idx="1"/>
          </p:nvPr>
        </p:nvSpPr>
        <p:spPr>
          <a:xfrm>
            <a:off x="179512" y="1484784"/>
            <a:ext cx="8640960" cy="4876800"/>
          </a:xfrm>
        </p:spPr>
        <p:txBody>
          <a:bodyPr>
            <a:noAutofit/>
          </a:bodyPr>
          <a:lstStyle/>
          <a:p>
            <a:pPr algn="just">
              <a:buClr>
                <a:srgbClr val="93A299"/>
              </a:buClr>
            </a:pPr>
            <a:r>
              <a:rPr lang="en-US" sz="1800" dirty="0" smtClean="0"/>
              <a:t>for </a:t>
            </a:r>
            <a:r>
              <a:rPr lang="en-US" sz="1800" dirty="0"/>
              <a:t>handling errors in </a:t>
            </a:r>
            <a:r>
              <a:rPr lang="en-US" sz="1800" b="1" dirty="0"/>
              <a:t>Try Catch </a:t>
            </a:r>
            <a:r>
              <a:rPr lang="en-US" sz="1800" dirty="0"/>
              <a:t>block, the workflow is divided into 3 parts:</a:t>
            </a:r>
          </a:p>
          <a:p>
            <a:pPr algn="just">
              <a:buClr>
                <a:srgbClr val="93A299"/>
              </a:buClr>
            </a:pPr>
            <a:r>
              <a:rPr lang="en-US" sz="1800" b="1" dirty="0" smtClean="0">
                <a:solidFill>
                  <a:srgbClr val="7030A0"/>
                </a:solidFill>
              </a:rPr>
              <a:t>Try </a:t>
            </a:r>
            <a:r>
              <a:rPr lang="en-US" sz="1800" b="1" dirty="0">
                <a:solidFill>
                  <a:srgbClr val="7030A0"/>
                </a:solidFill>
              </a:rPr>
              <a:t>Block</a:t>
            </a:r>
          </a:p>
          <a:p>
            <a:pPr lvl="1" algn="just">
              <a:buClr>
                <a:srgbClr val="93A299"/>
              </a:buClr>
            </a:pPr>
            <a:r>
              <a:rPr lang="en-US" sz="1800" dirty="0" smtClean="0"/>
              <a:t>all </a:t>
            </a:r>
            <a:r>
              <a:rPr lang="en-US" sz="1800" dirty="0"/>
              <a:t>the possible activities that can create or cause error should be placed in this </a:t>
            </a:r>
            <a:r>
              <a:rPr lang="en-US" sz="1800" dirty="0" smtClean="0"/>
              <a:t>block;</a:t>
            </a:r>
          </a:p>
          <a:p>
            <a:pPr algn="just">
              <a:buClr>
                <a:srgbClr val="93A299"/>
              </a:buClr>
            </a:pPr>
            <a:r>
              <a:rPr lang="en-US" sz="1800" b="1" dirty="0" smtClean="0">
                <a:solidFill>
                  <a:srgbClr val="7030A0"/>
                </a:solidFill>
              </a:rPr>
              <a:t>Catches </a:t>
            </a:r>
            <a:r>
              <a:rPr lang="en-US" sz="1800" b="1" dirty="0">
                <a:solidFill>
                  <a:srgbClr val="7030A0"/>
                </a:solidFill>
              </a:rPr>
              <a:t>Block</a:t>
            </a:r>
          </a:p>
          <a:p>
            <a:pPr lvl="1" algn="just">
              <a:buClr>
                <a:srgbClr val="93A299"/>
              </a:buClr>
            </a:pPr>
            <a:r>
              <a:rPr lang="en-US" sz="1800" dirty="0" smtClean="0"/>
              <a:t>the </a:t>
            </a:r>
            <a:r>
              <a:rPr lang="en-US" sz="1800" dirty="0"/>
              <a:t>user can add multiple type of catches in this </a:t>
            </a:r>
            <a:r>
              <a:rPr lang="en-US" sz="1800" dirty="0" smtClean="0"/>
              <a:t>block;</a:t>
            </a:r>
          </a:p>
          <a:p>
            <a:pPr lvl="1" algn="just">
              <a:buClr>
                <a:srgbClr val="93A299"/>
              </a:buClr>
            </a:pPr>
            <a:r>
              <a:rPr lang="en-US" sz="1800" dirty="0"/>
              <a:t>the clause name is “Catches” in </a:t>
            </a:r>
            <a:r>
              <a:rPr lang="en-US" sz="1800" dirty="0" err="1" smtClean="0"/>
              <a:t>UiPath</a:t>
            </a:r>
            <a:r>
              <a:rPr lang="en-US" sz="1800" dirty="0" smtClean="0"/>
              <a:t>;</a:t>
            </a:r>
          </a:p>
          <a:p>
            <a:pPr algn="just">
              <a:buClr>
                <a:srgbClr val="93A299"/>
              </a:buClr>
            </a:pPr>
            <a:r>
              <a:rPr lang="en-US" sz="1800" b="1" dirty="0" smtClean="0">
                <a:solidFill>
                  <a:srgbClr val="7030A0"/>
                </a:solidFill>
              </a:rPr>
              <a:t>Finally </a:t>
            </a:r>
            <a:r>
              <a:rPr lang="en-US" sz="1800" b="1" dirty="0">
                <a:solidFill>
                  <a:srgbClr val="7030A0"/>
                </a:solidFill>
              </a:rPr>
              <a:t>Block</a:t>
            </a:r>
          </a:p>
          <a:p>
            <a:pPr lvl="1" algn="just">
              <a:buClr>
                <a:srgbClr val="93A299"/>
              </a:buClr>
            </a:pPr>
            <a:r>
              <a:rPr lang="en-US" sz="1800" dirty="0" smtClean="0"/>
              <a:t>it </a:t>
            </a:r>
            <a:r>
              <a:rPr lang="en-US" sz="1800" dirty="0"/>
              <a:t>is used for the actions to be performed after the </a:t>
            </a:r>
            <a:r>
              <a:rPr lang="en-US" sz="1800" b="1" dirty="0" smtClean="0"/>
              <a:t>Try-Catch </a:t>
            </a:r>
            <a:r>
              <a:rPr lang="en-US" sz="1800" dirty="0" smtClean="0"/>
              <a:t>blocks;</a:t>
            </a:r>
          </a:p>
          <a:p>
            <a:pPr lvl="1" algn="just">
              <a:buClr>
                <a:srgbClr val="93A299"/>
              </a:buClr>
            </a:pPr>
            <a:r>
              <a:rPr lang="en-US" sz="1800" dirty="0" smtClean="0"/>
              <a:t>it is executed in </a:t>
            </a:r>
            <a:r>
              <a:rPr lang="en-US" sz="1800" dirty="0"/>
              <a:t>case of </a:t>
            </a:r>
            <a:r>
              <a:rPr lang="en-US" sz="1800" dirty="0" smtClean="0"/>
              <a:t>an error or </a:t>
            </a:r>
            <a:r>
              <a:rPr lang="en-US" sz="1800" dirty="0"/>
              <a:t>no error </a:t>
            </a:r>
            <a:r>
              <a:rPr lang="en-US" sz="1800" dirty="0" smtClean="0"/>
              <a:t>is caught in the </a:t>
            </a:r>
            <a:r>
              <a:rPr lang="en-US" sz="1800" b="1" dirty="0" smtClean="0"/>
              <a:t>Catches</a:t>
            </a:r>
            <a:r>
              <a:rPr lang="en-US" sz="1800" dirty="0" smtClean="0"/>
              <a:t> block.</a:t>
            </a:r>
          </a:p>
          <a:p>
            <a:pPr algn="just">
              <a:buClr>
                <a:srgbClr val="93A299"/>
              </a:buClr>
            </a:pP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627784" y="4500098"/>
            <a:ext cx="2736304" cy="1973986"/>
            <a:chOff x="6396348" y="1643766"/>
            <a:chExt cx="5552148" cy="4542588"/>
          </a:xfrm>
        </p:grpSpPr>
        <p:pic>
          <p:nvPicPr>
            <p:cNvPr id="28" name="Picture 27">
              <a:extLst>
                <a:ext uri="{FF2B5EF4-FFF2-40B4-BE49-F238E27FC236}">
                  <a16:creationId xmlns:a16="http://schemas.microsoft.com/office/drawing/2014/main" xmlns="" id="{B4DFA9A0-515D-46DE-962B-8A3833B4D7BB}"/>
                </a:ext>
              </a:extLst>
            </p:cNvPr>
            <p:cNvPicPr/>
            <p:nvPr/>
          </p:nvPicPr>
          <p:blipFill rotWithShape="1">
            <a:blip r:embed="rId4">
              <a:extLst>
                <a:ext uri="{28A0092B-C50C-407E-A947-70E740481C1C}">
                  <a14:useLocalDpi xmlns:a14="http://schemas.microsoft.com/office/drawing/2010/main" val="0"/>
                </a:ext>
              </a:extLst>
            </a:blip>
            <a:srcRect l="3061" t="18648" r="2610" b="9942"/>
            <a:stretch/>
          </p:blipFill>
          <p:spPr bwMode="auto">
            <a:xfrm>
              <a:off x="6404947" y="1643766"/>
              <a:ext cx="5543549" cy="4542588"/>
            </a:xfrm>
            <a:prstGeom prst="rect">
              <a:avLst/>
            </a:prstGeom>
            <a:noFill/>
            <a:ln>
              <a:solidFill>
                <a:schemeClr val="accent1"/>
              </a:solidFill>
            </a:ln>
            <a:extLst>
              <a:ext uri="{53640926-AAD7-44D8-BBD7-CCE9431645EC}">
                <a14:shadowObscured xmlns:a14="http://schemas.microsoft.com/office/drawing/2010/main"/>
              </a:ext>
            </a:extLst>
          </p:spPr>
        </p:pic>
        <p:sp>
          <p:nvSpPr>
            <p:cNvPr id="29" name="Rectangle 28">
              <a:extLst>
                <a:ext uri="{FF2B5EF4-FFF2-40B4-BE49-F238E27FC236}">
                  <a16:creationId xmlns:a16="http://schemas.microsoft.com/office/drawing/2014/main" xmlns="" id="{ABEC57C8-10E3-4176-B240-BE0ABB005D66}"/>
                </a:ext>
              </a:extLst>
            </p:cNvPr>
            <p:cNvSpPr/>
            <p:nvPr/>
          </p:nvSpPr>
          <p:spPr>
            <a:xfrm>
              <a:off x="6404947" y="2468880"/>
              <a:ext cx="5543549" cy="2084814"/>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xmlns="" id="{8A7914CF-52E2-4E4E-9E16-2FF63969FD0F}"/>
                </a:ext>
              </a:extLst>
            </p:cNvPr>
            <p:cNvSpPr/>
            <p:nvPr/>
          </p:nvSpPr>
          <p:spPr>
            <a:xfrm>
              <a:off x="6396348" y="4553694"/>
              <a:ext cx="5543549" cy="794634"/>
            </a:xfrm>
            <a:prstGeom prst="rect">
              <a:avLst/>
            </a:prstGeom>
            <a:noFill/>
            <a:ln w="38100">
              <a:solidFill>
                <a:srgbClr val="0085C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xmlns="" id="{9EA5829E-2BB1-4275-9E52-4FA431AFE1E4}"/>
                </a:ext>
              </a:extLst>
            </p:cNvPr>
            <p:cNvSpPr/>
            <p:nvPr/>
          </p:nvSpPr>
          <p:spPr>
            <a:xfrm>
              <a:off x="6404946" y="5351793"/>
              <a:ext cx="5543549" cy="794634"/>
            </a:xfrm>
            <a:prstGeom prst="rect">
              <a:avLst/>
            </a:prstGeom>
            <a:noFill/>
            <a:ln w="38100">
              <a:solidFill>
                <a:srgbClr val="00285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10" name="Content Placeholder 2"/>
          <p:cNvSpPr txBox="1">
            <a:spLocks/>
          </p:cNvSpPr>
          <p:nvPr/>
        </p:nvSpPr>
        <p:spPr>
          <a:xfrm>
            <a:off x="5580112" y="5764640"/>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Demo1 </a:t>
            </a:r>
            <a:r>
              <a:rPr lang="en-US" sz="1800" b="1" dirty="0"/>
              <a:t>– </a:t>
            </a:r>
            <a:r>
              <a:rPr lang="en-US" sz="1800" b="1" dirty="0" err="1" smtClean="0"/>
              <a:t>TryCatchFinally</a:t>
            </a:r>
            <a:endParaRPr lang="en-US" sz="1800" b="1" dirty="0"/>
          </a:p>
        </p:txBody>
      </p:sp>
    </p:spTree>
    <p:extLst>
      <p:ext uri="{BB962C8B-B14F-4D97-AF65-F5344CB8AC3E}">
        <p14:creationId xmlns:p14="http://schemas.microsoft.com/office/powerpoint/2010/main" val="24342878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Demo1. Try Catch Activity</a:t>
            </a:r>
            <a:endParaRPr lang="en-GB" sz="3600" dirty="0"/>
          </a:p>
        </p:txBody>
      </p:sp>
      <p:sp>
        <p:nvSpPr>
          <p:cNvPr id="3" name="Content Placeholder 2"/>
          <p:cNvSpPr>
            <a:spLocks noGrp="1"/>
          </p:cNvSpPr>
          <p:nvPr>
            <p:ph idx="1"/>
          </p:nvPr>
        </p:nvSpPr>
        <p:spPr>
          <a:xfrm>
            <a:off x="179512" y="1484784"/>
            <a:ext cx="5112568" cy="4876800"/>
          </a:xfrm>
        </p:spPr>
        <p:txBody>
          <a:bodyPr>
            <a:noAutofit/>
          </a:bodyPr>
          <a:lstStyle/>
          <a:p>
            <a:pPr algn="just">
              <a:buClr>
                <a:srgbClr val="93A299"/>
              </a:buClr>
            </a:pPr>
            <a:r>
              <a:rPr lang="en-US" sz="1800" dirty="0" smtClean="0"/>
              <a:t>Design a workflow that attempts to execute the following steps:</a:t>
            </a:r>
          </a:p>
          <a:p>
            <a:pPr lvl="1" algn="just">
              <a:buClr>
                <a:srgbClr val="93A299"/>
              </a:buClr>
            </a:pPr>
            <a:r>
              <a:rPr lang="en-US" sz="1800" dirty="0" smtClean="0"/>
              <a:t>1. </a:t>
            </a:r>
            <a:r>
              <a:rPr lang="en-US" sz="1800" i="1" dirty="0" smtClean="0"/>
              <a:t>opens</a:t>
            </a:r>
            <a:r>
              <a:rPr lang="en-US" sz="1800" dirty="0" smtClean="0"/>
              <a:t> the file </a:t>
            </a:r>
            <a:r>
              <a:rPr lang="en-US" sz="1800" b="1" i="1" dirty="0" smtClean="0"/>
              <a:t>File1.txt</a:t>
            </a:r>
          </a:p>
          <a:p>
            <a:pPr lvl="1" algn="just">
              <a:buClr>
                <a:srgbClr val="93A299"/>
              </a:buClr>
            </a:pPr>
            <a:r>
              <a:rPr lang="en-US" sz="1800" dirty="0" smtClean="0"/>
              <a:t>2. </a:t>
            </a:r>
            <a:r>
              <a:rPr lang="en-US" sz="1800" i="1" dirty="0" smtClean="0"/>
              <a:t>fills in </a:t>
            </a:r>
            <a:r>
              <a:rPr lang="en-US" sz="1800" dirty="0" smtClean="0"/>
              <a:t>the text “</a:t>
            </a:r>
            <a:r>
              <a:rPr lang="en-US" sz="1800" dirty="0" smtClean="0"/>
              <a:t>Hello, </a:t>
            </a:r>
            <a:r>
              <a:rPr lang="en-US" sz="1800" dirty="0" smtClean="0"/>
              <a:t>dear friend!”</a:t>
            </a:r>
          </a:p>
          <a:p>
            <a:pPr lvl="1" algn="just">
              <a:buClr>
                <a:srgbClr val="93A299"/>
              </a:buClr>
            </a:pPr>
            <a:r>
              <a:rPr lang="en-US" sz="1800" dirty="0" smtClean="0"/>
              <a:t>3. </a:t>
            </a:r>
            <a:r>
              <a:rPr lang="en-US" sz="1800" i="1" dirty="0" smtClean="0"/>
              <a:t>fills in </a:t>
            </a:r>
            <a:r>
              <a:rPr lang="en-US" sz="1800" dirty="0" smtClean="0"/>
              <a:t>the text “Have a nice day!” </a:t>
            </a:r>
            <a:r>
              <a:rPr lang="en-US" sz="1800" i="1" dirty="0" smtClean="0">
                <a:solidFill>
                  <a:srgbClr val="FF0000"/>
                </a:solidFill>
              </a:rPr>
              <a:t>---&gt; issue</a:t>
            </a:r>
          </a:p>
          <a:p>
            <a:pPr algn="just">
              <a:buClr>
                <a:srgbClr val="93A299"/>
              </a:buClr>
            </a:pPr>
            <a:r>
              <a:rPr lang="en-US" sz="1800" b="1" dirty="0" smtClean="0"/>
              <a:t>Goals</a:t>
            </a:r>
            <a:r>
              <a:rPr lang="en-US" sz="1800" dirty="0" smtClean="0"/>
              <a:t>: emphasize the use of </a:t>
            </a:r>
            <a:r>
              <a:rPr lang="en-US" sz="1800" b="1" dirty="0" smtClean="0">
                <a:solidFill>
                  <a:srgbClr val="0070C0"/>
                </a:solidFill>
              </a:rPr>
              <a:t>Try Catch </a:t>
            </a:r>
            <a:r>
              <a:rPr lang="en-US" sz="1800" dirty="0" smtClean="0"/>
              <a:t>activity by:</a:t>
            </a:r>
          </a:p>
          <a:p>
            <a:pPr lvl="1" algn="just">
              <a:buClr>
                <a:srgbClr val="93A299"/>
              </a:buClr>
            </a:pPr>
            <a:r>
              <a:rPr lang="en-US" sz="1800" dirty="0" smtClean="0"/>
              <a:t>Including the desired steps into the </a:t>
            </a:r>
            <a:r>
              <a:rPr lang="en-US" sz="1800" b="1" dirty="0" smtClean="0"/>
              <a:t>Try</a:t>
            </a:r>
            <a:r>
              <a:rPr lang="en-US" sz="1800" dirty="0" smtClean="0"/>
              <a:t> component;</a:t>
            </a:r>
          </a:p>
          <a:p>
            <a:pPr lvl="1" algn="just">
              <a:buClr>
                <a:srgbClr val="93A299"/>
              </a:buClr>
            </a:pPr>
            <a:r>
              <a:rPr lang="en-US" sz="1800" dirty="0" smtClean="0"/>
              <a:t>Handling any exception occurred by presenting using the </a:t>
            </a:r>
            <a:r>
              <a:rPr lang="en-US" sz="1800" b="1" dirty="0" err="1">
                <a:solidFill>
                  <a:srgbClr val="0070C0"/>
                </a:solidFill>
              </a:rPr>
              <a:t>MessageBox</a:t>
            </a:r>
            <a:r>
              <a:rPr lang="en-US" sz="1800" dirty="0" smtClean="0"/>
              <a:t> activity the exception message inside the </a:t>
            </a:r>
            <a:r>
              <a:rPr lang="en-US" sz="1800" b="1" dirty="0" smtClean="0"/>
              <a:t>Catch</a:t>
            </a:r>
            <a:r>
              <a:rPr lang="en-US" sz="1800" dirty="0" smtClean="0"/>
              <a:t> component;</a:t>
            </a:r>
          </a:p>
          <a:p>
            <a:pPr lvl="1" algn="just">
              <a:buClr>
                <a:srgbClr val="93A299"/>
              </a:buClr>
            </a:pPr>
            <a:r>
              <a:rPr lang="en-US" sz="1800" dirty="0" smtClean="0"/>
              <a:t>Closing the workflow with particular action for the </a:t>
            </a:r>
            <a:r>
              <a:rPr lang="en-US" sz="1800" b="1" dirty="0" smtClean="0"/>
              <a:t>Finally</a:t>
            </a:r>
            <a:r>
              <a:rPr lang="en-US" sz="1800" dirty="0" smtClean="0"/>
              <a:t> component.</a:t>
            </a:r>
          </a:p>
          <a:p>
            <a:pPr lvl="1" algn="just">
              <a:buClr>
                <a:srgbClr val="93A299"/>
              </a:buClr>
            </a:pPr>
            <a:endParaRPr lang="en-US" sz="1800" dirty="0" smtClean="0"/>
          </a:p>
          <a:p>
            <a:pPr algn="just">
              <a:buClr>
                <a:srgbClr val="93A299"/>
              </a:buClr>
            </a:pP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5580112" y="5764640"/>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Demo1 </a:t>
            </a:r>
            <a:r>
              <a:rPr lang="en-US" sz="1800" b="1" dirty="0"/>
              <a:t>– </a:t>
            </a:r>
            <a:r>
              <a:rPr lang="en-US" sz="1800" b="1" dirty="0" err="1" smtClean="0"/>
              <a:t>TryCatchFinally</a:t>
            </a:r>
            <a:endParaRPr lang="en-US" sz="1800" b="1"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388058" y="1700808"/>
            <a:ext cx="3400714" cy="36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631703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Throw Activity. Details</a:t>
            </a:r>
            <a:endParaRPr lang="en-GB" sz="3600" dirty="0"/>
          </a:p>
        </p:txBody>
      </p:sp>
      <p:sp>
        <p:nvSpPr>
          <p:cNvPr id="3" name="Content Placeholder 2"/>
          <p:cNvSpPr>
            <a:spLocks noGrp="1"/>
          </p:cNvSpPr>
          <p:nvPr>
            <p:ph idx="1"/>
          </p:nvPr>
        </p:nvSpPr>
        <p:spPr>
          <a:xfrm>
            <a:off x="179512" y="1484784"/>
            <a:ext cx="8640960" cy="4876800"/>
          </a:xfrm>
        </p:spPr>
        <p:txBody>
          <a:bodyPr>
            <a:noAutofit/>
          </a:bodyPr>
          <a:lstStyle/>
          <a:p>
            <a:pPr algn="just">
              <a:buClr>
                <a:srgbClr val="93A299"/>
              </a:buClr>
            </a:pPr>
            <a:r>
              <a:rPr lang="en-US" sz="1800" b="1" dirty="0" smtClean="0">
                <a:solidFill>
                  <a:srgbClr val="0070C0"/>
                </a:solidFill>
              </a:rPr>
              <a:t>Throw</a:t>
            </a:r>
            <a:r>
              <a:rPr lang="en-US" sz="1800" dirty="0" smtClean="0"/>
              <a:t> activity is</a:t>
            </a:r>
          </a:p>
          <a:p>
            <a:pPr lvl="1" algn="just">
              <a:buClr>
                <a:srgbClr val="93A299"/>
              </a:buClr>
            </a:pPr>
            <a:r>
              <a:rPr lang="en-US" sz="1800" dirty="0" smtClean="0"/>
              <a:t>used </a:t>
            </a:r>
            <a:r>
              <a:rPr lang="en-US" sz="1800" dirty="0"/>
              <a:t>to throw a specific type of exception that the user </a:t>
            </a:r>
            <a:r>
              <a:rPr lang="en-US" sz="1800" dirty="0" smtClean="0"/>
              <a:t>intends to expose;</a:t>
            </a:r>
          </a:p>
          <a:p>
            <a:pPr algn="just">
              <a:buClr>
                <a:srgbClr val="93A299"/>
              </a:buClr>
            </a:pPr>
            <a:r>
              <a:rPr lang="en-US" sz="1800" dirty="0" smtClean="0"/>
              <a:t>the </a:t>
            </a:r>
            <a:r>
              <a:rPr lang="en-US" sz="1800" b="1" dirty="0" smtClean="0">
                <a:solidFill>
                  <a:srgbClr val="7030A0"/>
                </a:solidFill>
              </a:rPr>
              <a:t>Catches</a:t>
            </a:r>
            <a:r>
              <a:rPr lang="en-US" sz="1800" dirty="0" smtClean="0"/>
              <a:t> </a:t>
            </a:r>
            <a:r>
              <a:rPr lang="en-US" sz="1800" dirty="0"/>
              <a:t>block handles that particular type of exception and performs </a:t>
            </a:r>
            <a:r>
              <a:rPr lang="en-US" sz="1800" dirty="0" smtClean="0"/>
              <a:t>a specific action intended by the user for that special circumstances.</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Demo2 </a:t>
            </a:r>
            <a:r>
              <a:rPr lang="en-US" sz="1800" b="1" dirty="0"/>
              <a:t>– </a:t>
            </a:r>
            <a:r>
              <a:rPr lang="en-US" sz="1800" b="1" dirty="0" err="1" smtClean="0"/>
              <a:t>ThrowRethrow</a:t>
            </a:r>
            <a:endParaRPr lang="en-US" sz="1800" b="1"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835696" y="3645024"/>
            <a:ext cx="5362575" cy="1244600"/>
          </a:xfrm>
          <a:prstGeom prst="rect">
            <a:avLst/>
          </a:prstGeom>
          <a:noFill/>
          <a:ln w="9525">
            <a:solidFill>
              <a:schemeClr val="tx2"/>
            </a:solidFill>
            <a:miter lim="800000"/>
            <a:headEnd/>
            <a:tailEnd/>
          </a:ln>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8178043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Rethrow Activity. Details</a:t>
            </a:r>
            <a:endParaRPr lang="en-GB" sz="3600" dirty="0"/>
          </a:p>
        </p:txBody>
      </p:sp>
      <p:sp>
        <p:nvSpPr>
          <p:cNvPr id="3" name="Content Placeholder 2"/>
          <p:cNvSpPr>
            <a:spLocks noGrp="1"/>
          </p:cNvSpPr>
          <p:nvPr>
            <p:ph idx="1"/>
          </p:nvPr>
        </p:nvSpPr>
        <p:spPr>
          <a:xfrm>
            <a:off x="179512" y="1484784"/>
            <a:ext cx="8640960" cy="4876800"/>
          </a:xfrm>
        </p:spPr>
        <p:txBody>
          <a:bodyPr>
            <a:noAutofit/>
          </a:bodyPr>
          <a:lstStyle/>
          <a:p>
            <a:pPr algn="just">
              <a:buClr>
                <a:srgbClr val="93A299"/>
              </a:buClr>
            </a:pPr>
            <a:r>
              <a:rPr lang="en-US" sz="1800" b="1" dirty="0" smtClean="0">
                <a:solidFill>
                  <a:srgbClr val="0070C0"/>
                </a:solidFill>
              </a:rPr>
              <a:t>Rethrow</a:t>
            </a:r>
            <a:r>
              <a:rPr lang="en-US" sz="1800" dirty="0" smtClean="0"/>
              <a:t> activity is</a:t>
            </a:r>
          </a:p>
          <a:p>
            <a:pPr lvl="1" algn="just">
              <a:buClr>
                <a:srgbClr val="93A299"/>
              </a:buClr>
            </a:pPr>
            <a:r>
              <a:rPr lang="en-US" sz="1800" dirty="0"/>
              <a:t>used to clear an exception</a:t>
            </a:r>
            <a:r>
              <a:rPr lang="en-US" sz="1800" dirty="0" smtClean="0"/>
              <a:t>;</a:t>
            </a:r>
          </a:p>
          <a:p>
            <a:pPr algn="just">
              <a:buClr>
                <a:srgbClr val="93A299"/>
              </a:buClr>
            </a:pPr>
            <a:r>
              <a:rPr lang="en-US" sz="1800" dirty="0"/>
              <a:t>i</a:t>
            </a:r>
            <a:r>
              <a:rPr lang="en-US" sz="1800" dirty="0" smtClean="0"/>
              <a:t>t </a:t>
            </a:r>
            <a:r>
              <a:rPr lang="en-US" sz="1800" dirty="0"/>
              <a:t>is similar to the </a:t>
            </a:r>
            <a:r>
              <a:rPr lang="en-US" sz="1800" b="1" dirty="0" smtClean="0">
                <a:solidFill>
                  <a:srgbClr val="0070C0"/>
                </a:solidFill>
              </a:rPr>
              <a:t>Throw </a:t>
            </a:r>
            <a:r>
              <a:rPr lang="en-US" sz="1800" dirty="0"/>
              <a:t>activity and can be used in </a:t>
            </a:r>
            <a:r>
              <a:rPr lang="en-US" sz="1800" b="1" dirty="0" smtClean="0">
                <a:solidFill>
                  <a:srgbClr val="7030A0"/>
                </a:solidFill>
              </a:rPr>
              <a:t>Catches</a:t>
            </a:r>
            <a:r>
              <a:rPr lang="en-US" sz="1800" dirty="0" smtClean="0"/>
              <a:t> block</a:t>
            </a:r>
            <a:r>
              <a:rPr lang="en-US" sz="1800" dirty="0"/>
              <a:t>.</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91680" y="3717032"/>
            <a:ext cx="5274040" cy="1242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Demo2 </a:t>
            </a:r>
            <a:r>
              <a:rPr lang="en-US" sz="1800" b="1" dirty="0"/>
              <a:t>– </a:t>
            </a:r>
            <a:r>
              <a:rPr lang="en-US" sz="1800" b="1" dirty="0" err="1"/>
              <a:t>ThrowRethrow</a:t>
            </a:r>
            <a:endParaRPr lang="en-US" sz="1800" b="1" dirty="0"/>
          </a:p>
        </p:txBody>
      </p:sp>
    </p:spTree>
    <p:extLst>
      <p:ext uri="{BB962C8B-B14F-4D97-AF65-F5344CB8AC3E}">
        <p14:creationId xmlns:p14="http://schemas.microsoft.com/office/powerpoint/2010/main" val="3550085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Demo2. Throw, Rethrow Activities</a:t>
            </a:r>
            <a:endParaRPr lang="en-GB" sz="3600" dirty="0"/>
          </a:p>
        </p:txBody>
      </p:sp>
      <p:sp>
        <p:nvSpPr>
          <p:cNvPr id="3" name="Content Placeholder 2"/>
          <p:cNvSpPr>
            <a:spLocks noGrp="1"/>
          </p:cNvSpPr>
          <p:nvPr>
            <p:ph idx="1"/>
          </p:nvPr>
        </p:nvSpPr>
        <p:spPr>
          <a:xfrm>
            <a:off x="179512" y="1484784"/>
            <a:ext cx="5184576" cy="4876800"/>
          </a:xfrm>
        </p:spPr>
        <p:txBody>
          <a:bodyPr>
            <a:noAutofit/>
          </a:bodyPr>
          <a:lstStyle/>
          <a:p>
            <a:pPr algn="just">
              <a:buClr>
                <a:srgbClr val="93A299"/>
              </a:buClr>
            </a:pPr>
            <a:r>
              <a:rPr lang="en-US" sz="1800" dirty="0" smtClean="0"/>
              <a:t>Design a workflow that attempts to execute the following steps:</a:t>
            </a:r>
          </a:p>
          <a:p>
            <a:pPr lvl="1" algn="just">
              <a:buClr>
                <a:srgbClr val="93A299"/>
              </a:buClr>
            </a:pPr>
            <a:r>
              <a:rPr lang="en-US" sz="1800" dirty="0" smtClean="0"/>
              <a:t>1. </a:t>
            </a:r>
            <a:r>
              <a:rPr lang="en-US" sz="1800" i="1" dirty="0" smtClean="0"/>
              <a:t>reads </a:t>
            </a:r>
            <a:r>
              <a:rPr lang="en-US" sz="1800" dirty="0" smtClean="0"/>
              <a:t>an integer number (nr1)</a:t>
            </a:r>
          </a:p>
          <a:p>
            <a:pPr lvl="1" algn="just">
              <a:buClr>
                <a:srgbClr val="93A299"/>
              </a:buClr>
            </a:pPr>
            <a:r>
              <a:rPr lang="en-US" sz="1800" dirty="0" smtClean="0"/>
              <a:t>2. </a:t>
            </a:r>
            <a:r>
              <a:rPr lang="en-US" sz="1800" i="1" dirty="0" smtClean="0"/>
              <a:t>reads </a:t>
            </a:r>
            <a:r>
              <a:rPr lang="en-US" sz="1800" dirty="0" smtClean="0"/>
              <a:t>an integer number (nr2)</a:t>
            </a:r>
          </a:p>
          <a:p>
            <a:pPr lvl="1" algn="just">
              <a:buClr>
                <a:srgbClr val="93A299"/>
              </a:buClr>
            </a:pPr>
            <a:r>
              <a:rPr lang="en-US" sz="1800" dirty="0" smtClean="0"/>
              <a:t>3. </a:t>
            </a:r>
            <a:r>
              <a:rPr lang="en-US" sz="1800" i="1" dirty="0" smtClean="0"/>
              <a:t>checks </a:t>
            </a:r>
            <a:r>
              <a:rPr lang="en-US" sz="1800" dirty="0" smtClean="0"/>
              <a:t>if n1 divides nr2, i.e., </a:t>
            </a:r>
            <a:r>
              <a:rPr lang="en-US" sz="1800" b="1" dirty="0" smtClean="0"/>
              <a:t>nr1 % nr2 == 0 </a:t>
            </a:r>
            <a:r>
              <a:rPr lang="en-US" sz="1800" dirty="0" smtClean="0"/>
              <a:t>(inner </a:t>
            </a:r>
            <a:r>
              <a:rPr lang="en-US" sz="1800" b="1" dirty="0" smtClean="0">
                <a:solidFill>
                  <a:srgbClr val="0070C0"/>
                </a:solidFill>
              </a:rPr>
              <a:t>Try Catch </a:t>
            </a:r>
            <a:r>
              <a:rPr lang="en-US" sz="1800" dirty="0" smtClean="0"/>
              <a:t>activity)</a:t>
            </a:r>
          </a:p>
          <a:p>
            <a:pPr lvl="2" algn="just">
              <a:buClr>
                <a:srgbClr val="93A299"/>
              </a:buClr>
            </a:pPr>
            <a:r>
              <a:rPr lang="en-US" dirty="0"/>
              <a:t>i</a:t>
            </a:r>
            <a:r>
              <a:rPr lang="en-US" dirty="0" smtClean="0"/>
              <a:t>f yes ==&gt; a message is shown</a:t>
            </a:r>
          </a:p>
          <a:p>
            <a:pPr lvl="2" algn="just">
              <a:buClr>
                <a:srgbClr val="93A299"/>
              </a:buClr>
            </a:pPr>
            <a:r>
              <a:rPr lang="en-US" dirty="0"/>
              <a:t>i</a:t>
            </a:r>
            <a:r>
              <a:rPr lang="en-US" dirty="0" smtClean="0"/>
              <a:t>f no ==&gt; an exception is thrown, i.e., an object of type </a:t>
            </a:r>
            <a:r>
              <a:rPr lang="en-US" b="1" dirty="0" err="1" smtClean="0">
                <a:solidFill>
                  <a:srgbClr val="0070C0"/>
                </a:solidFill>
              </a:rPr>
              <a:t>BusinessRuleException</a:t>
            </a:r>
            <a:r>
              <a:rPr lang="en-US" dirty="0" smtClean="0"/>
              <a:t> is created and thrown;</a:t>
            </a:r>
          </a:p>
          <a:p>
            <a:pPr lvl="2" algn="just">
              <a:buClr>
                <a:srgbClr val="93A299"/>
              </a:buClr>
            </a:pPr>
            <a:r>
              <a:rPr lang="en-US" dirty="0" smtClean="0"/>
              <a:t>the inner </a:t>
            </a:r>
            <a:r>
              <a:rPr lang="en-US" b="1" dirty="0" smtClean="0">
                <a:solidFill>
                  <a:srgbClr val="0070C0"/>
                </a:solidFill>
              </a:rPr>
              <a:t>Catch</a:t>
            </a:r>
            <a:r>
              <a:rPr lang="en-US" dirty="0" smtClean="0"/>
              <a:t> handles the exception by </a:t>
            </a:r>
            <a:r>
              <a:rPr lang="en-US" b="1" dirty="0" smtClean="0">
                <a:solidFill>
                  <a:srgbClr val="0070C0"/>
                </a:solidFill>
              </a:rPr>
              <a:t>Rethrow</a:t>
            </a:r>
            <a:r>
              <a:rPr lang="en-US" dirty="0" smtClean="0"/>
              <a:t>-</a:t>
            </a:r>
            <a:r>
              <a:rPr lang="en-US" dirty="0" err="1" smtClean="0"/>
              <a:t>ing</a:t>
            </a:r>
            <a:r>
              <a:rPr lang="en-US" dirty="0" smtClean="0"/>
              <a:t> it again.</a:t>
            </a:r>
          </a:p>
          <a:p>
            <a:pPr lvl="2" algn="just">
              <a:buClr>
                <a:srgbClr val="93A299"/>
              </a:buClr>
            </a:pPr>
            <a:r>
              <a:rPr lang="en-US" dirty="0" smtClean="0"/>
              <a:t>the </a:t>
            </a:r>
            <a:r>
              <a:rPr lang="en-US" dirty="0"/>
              <a:t>o</a:t>
            </a:r>
            <a:r>
              <a:rPr lang="en-US" dirty="0" smtClean="0"/>
              <a:t>uter </a:t>
            </a:r>
            <a:r>
              <a:rPr lang="en-US" b="1" dirty="0" smtClean="0">
                <a:solidFill>
                  <a:srgbClr val="0070C0"/>
                </a:solidFill>
              </a:rPr>
              <a:t>Try Catch </a:t>
            </a:r>
            <a:r>
              <a:rPr lang="en-US" dirty="0" smtClean="0"/>
              <a:t>activity catches the exception within the </a:t>
            </a:r>
            <a:r>
              <a:rPr lang="en-US" b="1" dirty="0" smtClean="0">
                <a:solidFill>
                  <a:srgbClr val="0070C0"/>
                </a:solidFill>
              </a:rPr>
              <a:t>Catch</a:t>
            </a:r>
            <a:r>
              <a:rPr lang="en-US" dirty="0">
                <a:solidFill>
                  <a:srgbClr val="0070C0"/>
                </a:solidFill>
              </a:rPr>
              <a:t> </a:t>
            </a:r>
            <a:r>
              <a:rPr lang="en-US" dirty="0" smtClean="0"/>
              <a:t>component and handles it.</a:t>
            </a: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5580112" y="5764640"/>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Demo2 </a:t>
            </a:r>
            <a:r>
              <a:rPr lang="en-US" sz="1800" b="1" dirty="0"/>
              <a:t>– </a:t>
            </a:r>
            <a:r>
              <a:rPr lang="en-US" sz="1800" b="1" dirty="0" err="1" smtClean="0"/>
              <a:t>ThrowRethrow</a:t>
            </a:r>
            <a:endParaRPr lang="en-US" sz="1800" b="1" dirty="0"/>
          </a:p>
        </p:txBody>
      </p:sp>
      <p:pic>
        <p:nvPicPr>
          <p:cNvPr id="2050"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07471" y="2276872"/>
            <a:ext cx="3629025" cy="2654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548761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Demo2. Try Catch, Throw, and Rethrow Activities </a:t>
            </a:r>
            <a:endParaRPr lang="en-GB" sz="3600" dirty="0"/>
          </a:p>
        </p:txBody>
      </p:sp>
      <p:sp>
        <p:nvSpPr>
          <p:cNvPr id="3" name="Content Placeholder 2"/>
          <p:cNvSpPr>
            <a:spLocks noGrp="1"/>
          </p:cNvSpPr>
          <p:nvPr>
            <p:ph idx="1"/>
          </p:nvPr>
        </p:nvSpPr>
        <p:spPr>
          <a:xfrm>
            <a:off x="179512" y="1484784"/>
            <a:ext cx="8784976" cy="4876800"/>
          </a:xfrm>
        </p:spPr>
        <p:txBody>
          <a:bodyPr>
            <a:noAutofit/>
          </a:bodyPr>
          <a:lstStyle/>
          <a:p>
            <a:pPr algn="just">
              <a:buClr>
                <a:srgbClr val="93A299"/>
              </a:buClr>
            </a:pPr>
            <a:r>
              <a:rPr lang="en-US" sz="1800" dirty="0" smtClean="0"/>
              <a:t>Design and implement a workflow that performs the following actions:</a:t>
            </a:r>
          </a:p>
          <a:p>
            <a:pPr lvl="1" algn="just">
              <a:buClr>
                <a:srgbClr val="93A299"/>
              </a:buClr>
            </a:pPr>
            <a:r>
              <a:rPr lang="en-US" sz="1800" i="1" dirty="0" smtClean="0"/>
              <a:t>Reads </a:t>
            </a:r>
            <a:r>
              <a:rPr lang="en-US" sz="1800" dirty="0" smtClean="0"/>
              <a:t>data from a .</a:t>
            </a:r>
            <a:r>
              <a:rPr lang="en-US" sz="1800" dirty="0" err="1" smtClean="0"/>
              <a:t>xlsx</a:t>
            </a:r>
            <a:r>
              <a:rPr lang="en-US" sz="1800" dirty="0" smtClean="0"/>
              <a:t> file with the following structure:</a:t>
            </a:r>
          </a:p>
          <a:p>
            <a:pPr lvl="2" algn="just">
              <a:buClr>
                <a:srgbClr val="93A299"/>
              </a:buClr>
            </a:pPr>
            <a:r>
              <a:rPr lang="en-US" b="1" dirty="0" smtClean="0">
                <a:solidFill>
                  <a:srgbClr val="7030A0"/>
                </a:solidFill>
              </a:rPr>
              <a:t>Cash In, Cash Out, Result</a:t>
            </a:r>
            <a:r>
              <a:rPr lang="en-US" dirty="0" smtClean="0"/>
              <a:t>;</a:t>
            </a:r>
          </a:p>
          <a:p>
            <a:pPr lvl="1" algn="just">
              <a:buClr>
                <a:srgbClr val="93A299"/>
              </a:buClr>
            </a:pPr>
            <a:r>
              <a:rPr lang="en-US" sz="1800" i="1" dirty="0" smtClean="0"/>
              <a:t>Throws</a:t>
            </a:r>
            <a:r>
              <a:rPr lang="en-US" sz="1800" dirty="0" smtClean="0"/>
              <a:t> </a:t>
            </a:r>
            <a:r>
              <a:rPr lang="en-US" sz="1800" dirty="0"/>
              <a:t>an </a:t>
            </a:r>
            <a:r>
              <a:rPr lang="en-US" sz="1800" b="1" dirty="0">
                <a:solidFill>
                  <a:srgbClr val="0070C0"/>
                </a:solidFill>
              </a:rPr>
              <a:t>Exception</a:t>
            </a:r>
            <a:r>
              <a:rPr lang="en-US" sz="1800" dirty="0"/>
              <a:t> in case </a:t>
            </a:r>
            <a:r>
              <a:rPr lang="en-US" sz="1800" b="1" dirty="0">
                <a:solidFill>
                  <a:srgbClr val="7030A0"/>
                </a:solidFill>
              </a:rPr>
              <a:t>Cash In </a:t>
            </a:r>
            <a:r>
              <a:rPr lang="en-US" sz="1800" dirty="0"/>
              <a:t>and/or </a:t>
            </a:r>
            <a:r>
              <a:rPr lang="en-US" sz="1800" b="1" dirty="0">
                <a:solidFill>
                  <a:srgbClr val="7030A0"/>
                </a:solidFill>
              </a:rPr>
              <a:t>Cash Out </a:t>
            </a:r>
            <a:r>
              <a:rPr lang="en-US" sz="1800" dirty="0"/>
              <a:t>are not numbers</a:t>
            </a:r>
            <a:r>
              <a:rPr lang="en-US" sz="1800" dirty="0" smtClean="0"/>
              <a:t>;</a:t>
            </a:r>
          </a:p>
          <a:p>
            <a:pPr lvl="2" algn="just">
              <a:buClr>
                <a:srgbClr val="93A299"/>
              </a:buClr>
            </a:pPr>
            <a:r>
              <a:rPr lang="en-US" dirty="0" smtClean="0"/>
              <a:t>use </a:t>
            </a:r>
            <a:r>
              <a:rPr lang="en-US" b="1" dirty="0">
                <a:solidFill>
                  <a:srgbClr val="0070C0"/>
                </a:solidFill>
              </a:rPr>
              <a:t>Throw</a:t>
            </a:r>
            <a:r>
              <a:rPr lang="en-US" dirty="0"/>
              <a:t> and </a:t>
            </a:r>
            <a:r>
              <a:rPr lang="en-US" b="1" dirty="0">
                <a:solidFill>
                  <a:srgbClr val="0070C0"/>
                </a:solidFill>
              </a:rPr>
              <a:t>Rethrow</a:t>
            </a:r>
            <a:r>
              <a:rPr lang="en-US" dirty="0"/>
              <a:t> </a:t>
            </a:r>
            <a:r>
              <a:rPr lang="en-US" dirty="0" smtClean="0"/>
              <a:t>activities;</a:t>
            </a:r>
            <a:endParaRPr lang="en-US" dirty="0"/>
          </a:p>
          <a:p>
            <a:pPr lvl="1" algn="just">
              <a:buClr>
                <a:srgbClr val="93A299"/>
              </a:buClr>
            </a:pPr>
            <a:r>
              <a:rPr lang="en-US" sz="1800" i="1" dirty="0" smtClean="0"/>
              <a:t>Computes</a:t>
            </a:r>
            <a:r>
              <a:rPr lang="en-US" sz="1800" dirty="0" smtClean="0"/>
              <a:t> the </a:t>
            </a:r>
            <a:r>
              <a:rPr lang="en-US" sz="1800" b="1" dirty="0" smtClean="0">
                <a:solidFill>
                  <a:srgbClr val="00B050"/>
                </a:solidFill>
              </a:rPr>
              <a:t>Result</a:t>
            </a:r>
            <a:r>
              <a:rPr lang="en-US" sz="1800" i="1" dirty="0" smtClean="0"/>
              <a:t> </a:t>
            </a:r>
            <a:r>
              <a:rPr lang="en-US" sz="1800" dirty="0" smtClean="0"/>
              <a:t>value based on the formula </a:t>
            </a:r>
            <a:r>
              <a:rPr lang="en-US" sz="1800" b="1" dirty="0" smtClean="0">
                <a:solidFill>
                  <a:srgbClr val="00B050"/>
                </a:solidFill>
              </a:rPr>
              <a:t>Cash In – Cash Out</a:t>
            </a:r>
            <a:r>
              <a:rPr lang="en-US" sz="1800" dirty="0" smtClean="0"/>
              <a:t>;</a:t>
            </a:r>
          </a:p>
          <a:p>
            <a:pPr lvl="1" algn="just">
              <a:buClr>
                <a:srgbClr val="93A299"/>
              </a:buClr>
            </a:pPr>
            <a:r>
              <a:rPr lang="en-US" sz="1800" i="1" dirty="0" smtClean="0"/>
              <a:t>Saves</a:t>
            </a:r>
            <a:r>
              <a:rPr lang="en-US" sz="1800" dirty="0" smtClean="0"/>
              <a:t> the data in the same .</a:t>
            </a:r>
            <a:r>
              <a:rPr lang="en-US" sz="1800" dirty="0" err="1" smtClean="0"/>
              <a:t>xlsx</a:t>
            </a:r>
            <a:r>
              <a:rPr lang="en-US" sz="1800" dirty="0" smtClean="0"/>
              <a:t> file.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90216" y="6331470"/>
            <a:ext cx="3998007" cy="360040"/>
          </a:xfrm>
          <a:prstGeom prst="rect">
            <a:avLst/>
          </a:prstGeom>
        </p:spPr>
        <p:txBody>
          <a:bodyPr vert="horz" lIns="91440" tIns="45720" rIns="91440" bIns="45720" rtlCol="0">
            <a:normAutofit fontScale="925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Demo2.1 </a:t>
            </a:r>
            <a:r>
              <a:rPr lang="en-US" sz="1800" b="1" dirty="0"/>
              <a:t>– </a:t>
            </a:r>
            <a:r>
              <a:rPr lang="en-US" sz="1800" b="1" dirty="0" err="1" smtClean="0"/>
              <a:t>ProfitComputationExcel</a:t>
            </a:r>
            <a:endParaRPr lang="en-US" sz="1800" b="1" dirty="0"/>
          </a:p>
        </p:txBody>
      </p:sp>
    </p:spTree>
    <p:extLst>
      <p:ext uri="{BB962C8B-B14F-4D97-AF65-F5344CB8AC3E}">
        <p14:creationId xmlns:p14="http://schemas.microsoft.com/office/powerpoint/2010/main" val="27216544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Retry Scope Activity.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Retry Scope</a:t>
            </a:r>
            <a:r>
              <a:rPr lang="en-US" sz="1800" dirty="0" smtClean="0"/>
              <a:t> activity</a:t>
            </a:r>
          </a:p>
          <a:p>
            <a:pPr lvl="1" algn="just">
              <a:buClr>
                <a:srgbClr val="93A299"/>
              </a:buClr>
            </a:pPr>
            <a:r>
              <a:rPr lang="en-US" sz="1800" dirty="0" smtClean="0"/>
              <a:t>retries </a:t>
            </a:r>
            <a:r>
              <a:rPr lang="en-US" sz="1800" dirty="0"/>
              <a:t>the contained activities as long as </a:t>
            </a:r>
            <a:r>
              <a:rPr lang="en-US" sz="1800" b="1" dirty="0"/>
              <a:t>the condition is not met</a:t>
            </a:r>
            <a:r>
              <a:rPr lang="en-US" sz="1800" dirty="0"/>
              <a:t>, or </a:t>
            </a:r>
            <a:r>
              <a:rPr lang="en-US" sz="1800" b="1" dirty="0"/>
              <a:t>an error is </a:t>
            </a:r>
            <a:r>
              <a:rPr lang="en-US" sz="1800" b="1" dirty="0" smtClean="0"/>
              <a:t>thrown;</a:t>
            </a:r>
          </a:p>
          <a:p>
            <a:pPr algn="just">
              <a:buClr>
                <a:srgbClr val="93A299"/>
              </a:buClr>
            </a:pPr>
            <a:endParaRPr lang="en-US" sz="1800" dirty="0" smtClean="0"/>
          </a:p>
          <a:p>
            <a:pPr algn="just">
              <a:buClr>
                <a:srgbClr val="93A299"/>
              </a:buClr>
            </a:pPr>
            <a:r>
              <a:rPr lang="en-US" sz="1800" dirty="0" smtClean="0"/>
              <a:t>it </a:t>
            </a:r>
            <a:r>
              <a:rPr lang="en-US" sz="1800" dirty="0"/>
              <a:t>is used to retry the execution in situations in which an error is expected. The execution will be retried </a:t>
            </a:r>
            <a:r>
              <a:rPr lang="en-US" sz="1800" b="1" i="1" dirty="0"/>
              <a:t>until a certain event happens </a:t>
            </a:r>
            <a:r>
              <a:rPr lang="en-US" sz="1800" dirty="0"/>
              <a:t>(for a number of times) or </a:t>
            </a:r>
            <a:r>
              <a:rPr lang="en-US" sz="1800" b="1" i="1" dirty="0"/>
              <a:t>without any condition </a:t>
            </a:r>
            <a:r>
              <a:rPr lang="en-US" sz="1800" dirty="0" smtClean="0"/>
              <a:t>(for a number of times). </a:t>
            </a:r>
            <a:endParaRPr lang="en-US" sz="1800" dirty="0"/>
          </a:p>
          <a:p>
            <a:pPr algn="just">
              <a:buClr>
                <a:srgbClr val="93A299"/>
              </a:buClr>
            </a:pPr>
            <a:endParaRPr lang="en-US" sz="1800" dirty="0"/>
          </a:p>
          <a:p>
            <a:pPr algn="just">
              <a:buClr>
                <a:srgbClr val="93A299"/>
              </a:buClr>
            </a:pPr>
            <a:r>
              <a:rPr lang="en-US" sz="1800" dirty="0" smtClean="0"/>
              <a:t>it </a:t>
            </a:r>
            <a:r>
              <a:rPr lang="en-US" sz="1800" dirty="0"/>
              <a:t>is used for catching and handling an error</a:t>
            </a:r>
            <a:r>
              <a:rPr lang="en-US" sz="1800" dirty="0" smtClean="0"/>
              <a:t>, being similar to </a:t>
            </a:r>
            <a:r>
              <a:rPr lang="en-US" sz="1800" b="1" dirty="0" smtClean="0">
                <a:solidFill>
                  <a:srgbClr val="0070C0"/>
                </a:solidFill>
              </a:rPr>
              <a:t>Try Catch</a:t>
            </a:r>
            <a:r>
              <a:rPr lang="en-US" sz="1800" dirty="0"/>
              <a:t> </a:t>
            </a:r>
            <a:r>
              <a:rPr lang="en-US" sz="1800" dirty="0" smtClean="0"/>
              <a:t>with the difference that </a:t>
            </a:r>
            <a:r>
              <a:rPr lang="en-US" sz="1800" b="1" dirty="0" smtClean="0">
                <a:solidFill>
                  <a:srgbClr val="0070C0"/>
                </a:solidFill>
              </a:rPr>
              <a:t>Retry Scope </a:t>
            </a:r>
            <a:r>
              <a:rPr lang="en-US" sz="1800" dirty="0" smtClean="0"/>
              <a:t>activity </a:t>
            </a:r>
            <a:r>
              <a:rPr lang="en-US" sz="1800" dirty="0"/>
              <a:t>simply retries the execution </a:t>
            </a:r>
            <a:r>
              <a:rPr lang="en-US" sz="1800" dirty="0" smtClean="0"/>
              <a:t>without providing </a:t>
            </a:r>
            <a:r>
              <a:rPr lang="en-US" sz="1800" dirty="0"/>
              <a:t>a more complex handling mechanism.</a:t>
            </a:r>
          </a:p>
          <a:p>
            <a:pPr algn="just">
              <a:buClr>
                <a:srgbClr val="93A299"/>
              </a:buClr>
            </a:pPr>
            <a:endParaRPr lang="en-US" sz="1800" b="1"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Demo3 </a:t>
            </a:r>
            <a:r>
              <a:rPr lang="en-US" sz="1800" b="1" dirty="0"/>
              <a:t>– </a:t>
            </a:r>
            <a:r>
              <a:rPr lang="en-US" sz="1800" b="1" dirty="0" err="1" smtClean="0"/>
              <a:t>RetryScope</a:t>
            </a:r>
            <a:endParaRPr lang="en-US" sz="1800" b="1" dirty="0"/>
          </a:p>
        </p:txBody>
      </p:sp>
    </p:spTree>
    <p:extLst>
      <p:ext uri="{BB962C8B-B14F-4D97-AF65-F5344CB8AC3E}">
        <p14:creationId xmlns:p14="http://schemas.microsoft.com/office/powerpoint/2010/main" val="365136137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Demo3. Retry Scope Activity</a:t>
            </a:r>
            <a:endParaRPr lang="en-GB" sz="3600" dirty="0"/>
          </a:p>
        </p:txBody>
      </p:sp>
      <p:sp>
        <p:nvSpPr>
          <p:cNvPr id="3" name="Content Placeholder 2"/>
          <p:cNvSpPr>
            <a:spLocks noGrp="1"/>
          </p:cNvSpPr>
          <p:nvPr>
            <p:ph idx="1"/>
          </p:nvPr>
        </p:nvSpPr>
        <p:spPr>
          <a:xfrm>
            <a:off x="179512" y="1484784"/>
            <a:ext cx="4104456" cy="4876800"/>
          </a:xfrm>
        </p:spPr>
        <p:txBody>
          <a:bodyPr>
            <a:noAutofit/>
          </a:bodyPr>
          <a:lstStyle/>
          <a:p>
            <a:pPr algn="just">
              <a:buClr>
                <a:srgbClr val="93A299"/>
              </a:buClr>
            </a:pPr>
            <a:r>
              <a:rPr lang="en-US" sz="1600" dirty="0" smtClean="0"/>
              <a:t>Design a workflow that attempts to execute the following steps:</a:t>
            </a:r>
          </a:p>
          <a:p>
            <a:pPr lvl="1" algn="just">
              <a:buClr>
                <a:srgbClr val="93A299"/>
              </a:buClr>
            </a:pPr>
            <a:r>
              <a:rPr lang="en-US" sz="1600" dirty="0" smtClean="0"/>
              <a:t>1. </a:t>
            </a:r>
            <a:r>
              <a:rPr lang="en-US" sz="1600" i="1" dirty="0" smtClean="0"/>
              <a:t>increases</a:t>
            </a:r>
            <a:r>
              <a:rPr lang="en-US" sz="1600" dirty="0" smtClean="0"/>
              <a:t> a counter;</a:t>
            </a:r>
          </a:p>
          <a:p>
            <a:pPr lvl="2" algn="just">
              <a:buClr>
                <a:srgbClr val="93A299"/>
              </a:buClr>
            </a:pPr>
            <a:r>
              <a:rPr lang="en-US" sz="1600" dirty="0" smtClean="0"/>
              <a:t>the increase </a:t>
            </a:r>
            <a:r>
              <a:rPr lang="en-US" sz="1600" b="1" dirty="0" smtClean="0">
                <a:solidFill>
                  <a:srgbClr val="FF0000"/>
                </a:solidFill>
              </a:rPr>
              <a:t>is conditioned </a:t>
            </a:r>
            <a:r>
              <a:rPr lang="en-US" sz="1600" dirty="0" smtClean="0"/>
              <a:t>by the existence of the </a:t>
            </a:r>
            <a:r>
              <a:rPr lang="en-US" sz="1600" b="1" dirty="0" smtClean="0"/>
              <a:t>Notepad</a:t>
            </a:r>
            <a:r>
              <a:rPr lang="en-US" sz="1600" dirty="0" smtClean="0"/>
              <a:t> app on the screen;</a:t>
            </a:r>
          </a:p>
          <a:p>
            <a:pPr lvl="2" algn="just">
              <a:buClr>
                <a:srgbClr val="93A299"/>
              </a:buClr>
            </a:pPr>
            <a:r>
              <a:rPr lang="en-US" sz="1600" dirty="0" smtClean="0"/>
              <a:t>there are 3 attempts with 2 seconds retry interval;</a:t>
            </a:r>
          </a:p>
          <a:p>
            <a:pPr lvl="2" algn="just">
              <a:buClr>
                <a:srgbClr val="93A299"/>
              </a:buClr>
            </a:pPr>
            <a:r>
              <a:rPr lang="en-US" sz="1600" dirty="0" smtClean="0"/>
              <a:t>it is combined with </a:t>
            </a:r>
            <a:r>
              <a:rPr lang="en-US" sz="1600" b="1" dirty="0" err="1" smtClean="0">
                <a:solidFill>
                  <a:srgbClr val="7030A0"/>
                </a:solidFill>
              </a:rPr>
              <a:t>ContinueOnError</a:t>
            </a:r>
            <a:r>
              <a:rPr lang="en-US" sz="1600" dirty="0" smtClean="0">
                <a:solidFill>
                  <a:srgbClr val="7030A0"/>
                </a:solidFill>
              </a:rPr>
              <a:t> </a:t>
            </a:r>
            <a:r>
              <a:rPr lang="en-US" sz="1600" dirty="0" smtClean="0"/>
              <a:t>property when the </a:t>
            </a:r>
            <a:r>
              <a:rPr lang="en-US" sz="1600" b="1" dirty="0" smtClean="0"/>
              <a:t>Notepad</a:t>
            </a:r>
            <a:r>
              <a:rPr lang="en-US" sz="1600" dirty="0" smtClean="0"/>
              <a:t> app is not available;</a:t>
            </a:r>
          </a:p>
          <a:p>
            <a:pPr lvl="1" algn="just">
              <a:buClr>
                <a:srgbClr val="93A299"/>
              </a:buClr>
            </a:pPr>
            <a:r>
              <a:rPr lang="en-US" sz="1600" dirty="0" smtClean="0"/>
              <a:t>2. </a:t>
            </a:r>
            <a:r>
              <a:rPr lang="en-US" sz="1600" i="1" dirty="0" smtClean="0"/>
              <a:t>reads</a:t>
            </a:r>
            <a:r>
              <a:rPr lang="en-US" sz="1600" dirty="0" smtClean="0"/>
              <a:t> an integer number</a:t>
            </a:r>
          </a:p>
          <a:p>
            <a:pPr lvl="2" algn="just">
              <a:buClr>
                <a:srgbClr val="93A299"/>
              </a:buClr>
            </a:pPr>
            <a:r>
              <a:rPr lang="en-US" sz="1600" dirty="0" smtClean="0"/>
              <a:t>there are 3 attempts with 4 seconds retry interval;</a:t>
            </a:r>
          </a:p>
          <a:p>
            <a:pPr lvl="2" algn="just">
              <a:buClr>
                <a:srgbClr val="93A299"/>
              </a:buClr>
            </a:pPr>
            <a:r>
              <a:rPr lang="en-US" sz="1600" b="1" dirty="0">
                <a:solidFill>
                  <a:srgbClr val="FF0000"/>
                </a:solidFill>
              </a:rPr>
              <a:t>no condition is provided;</a:t>
            </a:r>
          </a:p>
          <a:p>
            <a:pPr lvl="2" algn="just">
              <a:buClr>
                <a:srgbClr val="93A299"/>
              </a:buClr>
            </a:pPr>
            <a:r>
              <a:rPr lang="en-US" sz="1600" dirty="0" smtClean="0"/>
              <a:t>it is combined with the </a:t>
            </a:r>
            <a:r>
              <a:rPr lang="en-US" sz="1600" b="1" dirty="0" err="1" smtClean="0">
                <a:solidFill>
                  <a:srgbClr val="7030A0"/>
                </a:solidFill>
              </a:rPr>
              <a:t>ContinueOnError</a:t>
            </a:r>
            <a:r>
              <a:rPr lang="en-US" sz="1600" dirty="0" smtClean="0"/>
              <a:t> property when no valid number is read after all attempts.</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5004048" y="587727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Demo3 </a:t>
            </a:r>
            <a:r>
              <a:rPr lang="en-US" sz="1800" b="1" dirty="0"/>
              <a:t>– </a:t>
            </a:r>
            <a:r>
              <a:rPr lang="en-US" sz="1800" b="1" dirty="0" smtClean="0"/>
              <a:t>Retry Scope</a:t>
            </a:r>
            <a:endParaRPr lang="en-US" sz="1800" b="1" dirty="0"/>
          </a:p>
        </p:txBody>
      </p:sp>
      <p:pic>
        <p:nvPicPr>
          <p:cNvPr id="614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585967" y="1844824"/>
            <a:ext cx="2558033" cy="379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211960" y="1819777"/>
            <a:ext cx="2486450" cy="38179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0096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Global Exception Handler. Details</a:t>
            </a:r>
            <a:endParaRPr lang="en-GB" sz="3600" dirty="0"/>
          </a:p>
        </p:txBody>
      </p:sp>
      <p:sp>
        <p:nvSpPr>
          <p:cNvPr id="3" name="Content Placeholder 2"/>
          <p:cNvSpPr>
            <a:spLocks noGrp="1"/>
          </p:cNvSpPr>
          <p:nvPr>
            <p:ph idx="1"/>
          </p:nvPr>
        </p:nvSpPr>
        <p:spPr>
          <a:xfrm>
            <a:off x="179512" y="1484784"/>
            <a:ext cx="8784976" cy="4876800"/>
          </a:xfrm>
        </p:spPr>
        <p:txBody>
          <a:bodyPr>
            <a:noAutofit/>
          </a:bodyPr>
          <a:lstStyle/>
          <a:p>
            <a:pPr algn="just">
              <a:buClr>
                <a:srgbClr val="93A299"/>
              </a:buClr>
            </a:pPr>
            <a:r>
              <a:rPr lang="en-US" sz="1800" b="1" dirty="0" smtClean="0">
                <a:solidFill>
                  <a:srgbClr val="0070C0"/>
                </a:solidFill>
              </a:rPr>
              <a:t>Global Exception Handler</a:t>
            </a:r>
            <a:r>
              <a:rPr lang="en-US" sz="1800" dirty="0" smtClean="0"/>
              <a:t> is</a:t>
            </a:r>
          </a:p>
          <a:p>
            <a:pPr lvl="1" algn="just">
              <a:buClr>
                <a:srgbClr val="93A299"/>
              </a:buClr>
            </a:pPr>
            <a:r>
              <a:rPr lang="en-US" sz="1800" dirty="0" smtClean="0"/>
              <a:t>a predefined workflow used to handle all unhandled exception;</a:t>
            </a:r>
          </a:p>
          <a:p>
            <a:pPr algn="just">
              <a:buClr>
                <a:srgbClr val="93A299"/>
              </a:buClr>
            </a:pPr>
            <a:r>
              <a:rPr lang="en-US" sz="1800" dirty="0" smtClean="0"/>
              <a:t>it has a predefined structure and behaviour that can be adapted:</a:t>
            </a:r>
          </a:p>
          <a:p>
            <a:pPr lvl="1" algn="just">
              <a:buClr>
                <a:srgbClr val="93A299"/>
              </a:buClr>
            </a:pPr>
            <a:r>
              <a:rPr lang="en-US" sz="1800" b="1" dirty="0" smtClean="0"/>
              <a:t>predefined arguments;</a:t>
            </a:r>
          </a:p>
          <a:p>
            <a:pPr lvl="1" algn="just">
              <a:buClr>
                <a:srgbClr val="93A299"/>
              </a:buClr>
            </a:pPr>
            <a:r>
              <a:rPr lang="en-US" sz="1800" b="1" dirty="0" smtClean="0"/>
              <a:t>predefined actions.</a:t>
            </a:r>
          </a:p>
          <a:p>
            <a:pPr lvl="1" algn="just">
              <a:buClr>
                <a:srgbClr val="93A299"/>
              </a:buClr>
            </a:pP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Demo4 </a:t>
            </a:r>
            <a:r>
              <a:rPr lang="en-US" sz="1800" b="1" dirty="0"/>
              <a:t>– </a:t>
            </a:r>
            <a:r>
              <a:rPr lang="en-US" sz="1800" b="1" dirty="0" smtClean="0"/>
              <a:t>GEH</a:t>
            </a:r>
            <a:endParaRPr lang="en-US" sz="1800" b="1" dirty="0"/>
          </a:p>
        </p:txBody>
      </p:sp>
    </p:spTree>
    <p:extLst>
      <p:ext uri="{BB962C8B-B14F-4D97-AF65-F5344CB8AC3E}">
        <p14:creationId xmlns:p14="http://schemas.microsoft.com/office/powerpoint/2010/main" val="419038455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Acknowledgements </a:t>
            </a:r>
            <a:endParaRPr lang="en-GB" dirty="0"/>
          </a:p>
        </p:txBody>
      </p:sp>
      <p:sp>
        <p:nvSpPr>
          <p:cNvPr id="5" name="Content Placeholder 2"/>
          <p:cNvSpPr txBox="1">
            <a:spLocks/>
          </p:cNvSpPr>
          <p:nvPr/>
        </p:nvSpPr>
        <p:spPr>
          <a:xfrm>
            <a:off x="323528" y="1600200"/>
            <a:ext cx="8640960" cy="4876800"/>
          </a:xfrm>
          <a:prstGeom prst="rect">
            <a:avLst/>
          </a:prstGeom>
        </p:spPr>
        <p:txBody>
          <a:bodyPr vert="horz" lIns="91440" tIns="45720" rIns="91440" bIns="45720" numCol="1"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0" indent="0">
              <a:buNone/>
            </a:pPr>
            <a:r>
              <a:rPr lang="en-GB" sz="1400" dirty="0" smtClean="0"/>
              <a:t>This course is presented to our Faculty with the support of </a:t>
            </a:r>
            <a:r>
              <a:rPr lang="en-GB" sz="1400" dirty="0" err="1" smtClean="0"/>
              <a:t>UiPath</a:t>
            </a:r>
            <a:r>
              <a:rPr lang="en-GB" sz="1400" dirty="0" smtClean="0"/>
              <a:t> Romania.</a:t>
            </a:r>
            <a:endParaRPr lang="en-GB" sz="1400" b="1"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43809" y="2924943"/>
            <a:ext cx="3716862" cy="2081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3856925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Global Exception Handler. Structure </a:t>
            </a:r>
            <a:endParaRPr lang="en-GB" sz="3600" dirty="0"/>
          </a:p>
        </p:txBody>
      </p:sp>
      <p:sp>
        <p:nvSpPr>
          <p:cNvPr id="3" name="Content Placeholder 2"/>
          <p:cNvSpPr>
            <a:spLocks noGrp="1"/>
          </p:cNvSpPr>
          <p:nvPr>
            <p:ph idx="1"/>
          </p:nvPr>
        </p:nvSpPr>
        <p:spPr>
          <a:xfrm>
            <a:off x="179512" y="1484784"/>
            <a:ext cx="8784976" cy="4876800"/>
          </a:xfrm>
        </p:spPr>
        <p:txBody>
          <a:bodyPr>
            <a:noAutofit/>
          </a:bodyPr>
          <a:lstStyle/>
          <a:p>
            <a:pPr algn="just" fontAlgn="base"/>
            <a:r>
              <a:rPr lang="en-US" sz="1800" dirty="0" smtClean="0"/>
              <a:t>there are two </a:t>
            </a:r>
            <a:r>
              <a:rPr lang="en-US" sz="1800" b="1" dirty="0">
                <a:solidFill>
                  <a:srgbClr val="7030A0"/>
                </a:solidFill>
              </a:rPr>
              <a:t>predefined</a:t>
            </a:r>
            <a:r>
              <a:rPr lang="en-US" sz="1800" b="1" dirty="0"/>
              <a:t> </a:t>
            </a:r>
            <a:r>
              <a:rPr lang="en-US" sz="1800" b="1" dirty="0">
                <a:solidFill>
                  <a:srgbClr val="7030A0"/>
                </a:solidFill>
              </a:rPr>
              <a:t>arguments</a:t>
            </a:r>
            <a:r>
              <a:rPr lang="en-US" sz="1800" b="1" dirty="0"/>
              <a:t> </a:t>
            </a:r>
            <a:r>
              <a:rPr lang="en-US" sz="1800" dirty="0" smtClean="0"/>
              <a:t>(should be kept):</a:t>
            </a:r>
            <a:endParaRPr lang="en-US" sz="1800" dirty="0"/>
          </a:p>
          <a:p>
            <a:pPr marL="445770" lvl="1" indent="-171450" algn="just" fontAlgn="base"/>
            <a:r>
              <a:rPr lang="en-US" sz="1800" dirty="0" err="1" smtClean="0">
                <a:latin typeface="Courier New" panose="02070309020205020404" pitchFamily="49" charset="0"/>
                <a:cs typeface="Courier New" panose="02070309020205020404" pitchFamily="49" charset="0"/>
              </a:rPr>
              <a:t>errorInfo</a:t>
            </a:r>
            <a:r>
              <a:rPr lang="en-US" sz="1800" dirty="0" smtClean="0"/>
              <a:t>  (</a:t>
            </a:r>
            <a:r>
              <a:rPr lang="en-US" sz="1800" b="1" i="1" dirty="0" smtClean="0"/>
              <a:t>In</a:t>
            </a:r>
            <a:r>
              <a:rPr lang="en-US" sz="1800" dirty="0" smtClean="0"/>
              <a:t> direction) </a:t>
            </a:r>
            <a:r>
              <a:rPr lang="en-US" sz="1800" dirty="0"/>
              <a:t>- contains the error that was </a:t>
            </a:r>
            <a:r>
              <a:rPr lang="en-US" sz="1800" dirty="0" smtClean="0"/>
              <a:t>thrown and the </a:t>
            </a:r>
            <a:r>
              <a:rPr lang="en-US" sz="1800" dirty="0"/>
              <a:t>workflow that </a:t>
            </a:r>
            <a:r>
              <a:rPr lang="en-US" sz="1800" dirty="0" smtClean="0"/>
              <a:t>failed;</a:t>
            </a:r>
          </a:p>
          <a:p>
            <a:pPr marL="445770" lvl="1" indent="-171450" algn="just" fontAlgn="base"/>
            <a:r>
              <a:rPr lang="en-US" sz="1800" dirty="0">
                <a:latin typeface="Courier New" panose="02070309020205020404" pitchFamily="49" charset="0"/>
                <a:cs typeface="Courier New" panose="02070309020205020404" pitchFamily="49" charset="0"/>
              </a:rPr>
              <a:t>result</a:t>
            </a:r>
            <a:r>
              <a:rPr lang="en-US" sz="1800" dirty="0" smtClean="0"/>
              <a:t> (</a:t>
            </a:r>
            <a:r>
              <a:rPr lang="en-US" sz="1800" b="1" i="1" dirty="0" smtClean="0"/>
              <a:t>Out</a:t>
            </a:r>
            <a:r>
              <a:rPr lang="en-US" sz="1800" dirty="0" smtClean="0"/>
              <a:t> direction) </a:t>
            </a:r>
            <a:r>
              <a:rPr lang="en-US" sz="1800" dirty="0"/>
              <a:t>- will store the next behavior of the process when it encounters the </a:t>
            </a:r>
            <a:r>
              <a:rPr lang="en-US" sz="1800" dirty="0" smtClean="0"/>
              <a:t>error;</a:t>
            </a:r>
            <a:endParaRPr lang="en-US" sz="1800" dirty="0"/>
          </a:p>
          <a:p>
            <a:pPr algn="just" fontAlgn="base"/>
            <a:endParaRPr lang="en-US" sz="1800" dirty="0"/>
          </a:p>
          <a:p>
            <a:pPr algn="just" fontAlgn="base"/>
            <a:r>
              <a:rPr lang="en-US" sz="1800" dirty="0" smtClean="0"/>
              <a:t>there are two </a:t>
            </a:r>
            <a:r>
              <a:rPr lang="en-US" sz="1800" b="1" dirty="0">
                <a:solidFill>
                  <a:srgbClr val="7030A0"/>
                </a:solidFill>
              </a:rPr>
              <a:t>predefined actions </a:t>
            </a:r>
            <a:r>
              <a:rPr lang="en-US" sz="1800" dirty="0" smtClean="0"/>
              <a:t>(can </a:t>
            </a:r>
            <a:r>
              <a:rPr lang="en-US" sz="1800" dirty="0"/>
              <a:t>be removed, </a:t>
            </a:r>
            <a:r>
              <a:rPr lang="en-US" sz="1800" dirty="0" smtClean="0"/>
              <a:t>others </a:t>
            </a:r>
            <a:r>
              <a:rPr lang="en-US" sz="1800" dirty="0"/>
              <a:t>can be added):</a:t>
            </a:r>
          </a:p>
          <a:p>
            <a:pPr marL="445770" lvl="1" indent="-171450" algn="just" fontAlgn="base"/>
            <a:r>
              <a:rPr lang="en-US" sz="1800" b="1" dirty="0"/>
              <a:t>Log </a:t>
            </a:r>
            <a:r>
              <a:rPr lang="en-US" sz="1800" b="1" dirty="0" smtClean="0"/>
              <a:t>Error </a:t>
            </a:r>
            <a:r>
              <a:rPr lang="en-US" sz="1800" dirty="0" smtClean="0"/>
              <a:t>– used to log </a:t>
            </a:r>
            <a:r>
              <a:rPr lang="en-US" sz="1800" dirty="0"/>
              <a:t>the </a:t>
            </a:r>
            <a:r>
              <a:rPr lang="en-US" sz="1800" dirty="0" smtClean="0"/>
              <a:t>error (Fatal</a:t>
            </a:r>
            <a:r>
              <a:rPr lang="en-US" sz="1800" dirty="0"/>
              <a:t>, Error, Warning, Info, </a:t>
            </a:r>
            <a:r>
              <a:rPr lang="en-US" sz="1800" dirty="0" smtClean="0"/>
              <a:t>etc.);</a:t>
            </a:r>
            <a:endParaRPr lang="en-US" sz="1800" dirty="0"/>
          </a:p>
          <a:p>
            <a:pPr marL="445770" lvl="1" indent="-171450" algn="just" fontAlgn="base"/>
            <a:r>
              <a:rPr lang="en-US" sz="1800" b="1" dirty="0"/>
              <a:t>Choose Next </a:t>
            </a:r>
            <a:r>
              <a:rPr lang="en-US" sz="1800" b="1" dirty="0" smtClean="0"/>
              <a:t>Behavior </a:t>
            </a:r>
            <a:r>
              <a:rPr lang="en-US" sz="1800" dirty="0" smtClean="0"/>
              <a:t>– the action chosen to </a:t>
            </a:r>
            <a:r>
              <a:rPr lang="en-US" sz="1800" dirty="0"/>
              <a:t>be taken when an error is </a:t>
            </a:r>
            <a:r>
              <a:rPr lang="en-US" sz="1800" dirty="0" smtClean="0"/>
              <a:t>encountered during execution:</a:t>
            </a:r>
            <a:endParaRPr lang="en-US" sz="1800" dirty="0"/>
          </a:p>
          <a:p>
            <a:pPr marL="902970" lvl="2" indent="-171450" algn="just" fontAlgn="base"/>
            <a:r>
              <a:rPr lang="en-US" i="1" dirty="0"/>
              <a:t>Continue</a:t>
            </a:r>
            <a:r>
              <a:rPr lang="en-US" dirty="0"/>
              <a:t> - </a:t>
            </a:r>
            <a:r>
              <a:rPr lang="en-US" dirty="0" smtClean="0"/>
              <a:t>the </a:t>
            </a:r>
            <a:r>
              <a:rPr lang="en-US" dirty="0"/>
              <a:t>exception is </a:t>
            </a:r>
            <a:r>
              <a:rPr lang="en-US" dirty="0" smtClean="0"/>
              <a:t>re-thrown;</a:t>
            </a:r>
            <a:endParaRPr lang="en-US" dirty="0"/>
          </a:p>
          <a:p>
            <a:pPr marL="902970" lvl="2" indent="-171450" algn="just" fontAlgn="base"/>
            <a:r>
              <a:rPr lang="en-US" i="1" dirty="0"/>
              <a:t>Ignore</a:t>
            </a:r>
            <a:r>
              <a:rPr lang="en-US" dirty="0"/>
              <a:t> - </a:t>
            </a:r>
            <a:r>
              <a:rPr lang="en-US" dirty="0" smtClean="0"/>
              <a:t>the </a:t>
            </a:r>
            <a:r>
              <a:rPr lang="en-US" dirty="0"/>
              <a:t>exception is ignored, and the execution continues from the next </a:t>
            </a:r>
            <a:r>
              <a:rPr lang="en-US" dirty="0" smtClean="0"/>
              <a:t>activity;</a:t>
            </a:r>
            <a:endParaRPr lang="en-US" dirty="0"/>
          </a:p>
          <a:p>
            <a:pPr marL="902970" lvl="2" indent="-171450" algn="just" fontAlgn="base"/>
            <a:r>
              <a:rPr lang="en-US" i="1" dirty="0"/>
              <a:t>Retry</a:t>
            </a:r>
            <a:r>
              <a:rPr lang="en-US" dirty="0"/>
              <a:t> - </a:t>
            </a:r>
            <a:r>
              <a:rPr lang="en-US" dirty="0" smtClean="0"/>
              <a:t>the </a:t>
            </a:r>
            <a:r>
              <a:rPr lang="en-US" dirty="0"/>
              <a:t>activity which threw the exception is </a:t>
            </a:r>
            <a:r>
              <a:rPr lang="en-US" dirty="0" smtClean="0"/>
              <a:t>retried;</a:t>
            </a:r>
            <a:endParaRPr lang="en-US" dirty="0"/>
          </a:p>
          <a:p>
            <a:pPr marL="902970" lvl="2" indent="-171450" algn="just" fontAlgn="base"/>
            <a:r>
              <a:rPr lang="en-US" i="1" dirty="0"/>
              <a:t>Abort</a:t>
            </a:r>
            <a:r>
              <a:rPr lang="en-US" dirty="0"/>
              <a:t> - </a:t>
            </a:r>
            <a:r>
              <a:rPr lang="en-US" dirty="0" smtClean="0"/>
              <a:t>the </a:t>
            </a:r>
            <a:r>
              <a:rPr lang="en-US" dirty="0"/>
              <a:t>execution stops after running the current </a:t>
            </a:r>
            <a:r>
              <a:rPr lang="en-US" dirty="0" smtClean="0"/>
              <a:t>handler.</a:t>
            </a:r>
            <a:endParaRPr lang="en-US" dirty="0"/>
          </a:p>
          <a:p>
            <a:pPr algn="just">
              <a:buClr>
                <a:srgbClr val="93A299"/>
              </a:buClr>
            </a:pP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Demo4 </a:t>
            </a:r>
            <a:r>
              <a:rPr lang="en-US" sz="1800" b="1" dirty="0"/>
              <a:t>– </a:t>
            </a:r>
            <a:r>
              <a:rPr lang="en-US" sz="1800" b="1" dirty="0" smtClean="0"/>
              <a:t>GEH</a:t>
            </a:r>
            <a:endParaRPr lang="en-US" sz="1800" b="1" dirty="0"/>
          </a:p>
        </p:txBody>
      </p:sp>
    </p:spTree>
    <p:extLst>
      <p:ext uri="{BB962C8B-B14F-4D97-AF65-F5344CB8AC3E}">
        <p14:creationId xmlns:p14="http://schemas.microsoft.com/office/powerpoint/2010/main" val="36142077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Demo4. GEH</a:t>
            </a:r>
            <a:endParaRPr lang="en-GB" sz="3600" dirty="0"/>
          </a:p>
        </p:txBody>
      </p:sp>
      <p:sp>
        <p:nvSpPr>
          <p:cNvPr id="3" name="Content Placeholder 2"/>
          <p:cNvSpPr>
            <a:spLocks noGrp="1"/>
          </p:cNvSpPr>
          <p:nvPr>
            <p:ph idx="1"/>
          </p:nvPr>
        </p:nvSpPr>
        <p:spPr>
          <a:xfrm>
            <a:off x="179512" y="1484784"/>
            <a:ext cx="5112568" cy="4876800"/>
          </a:xfrm>
        </p:spPr>
        <p:txBody>
          <a:bodyPr>
            <a:noAutofit/>
          </a:bodyPr>
          <a:lstStyle/>
          <a:p>
            <a:pPr algn="just">
              <a:buClr>
                <a:srgbClr val="93A299"/>
              </a:buClr>
            </a:pPr>
            <a:r>
              <a:rPr lang="en-US" sz="1600" dirty="0" smtClean="0"/>
              <a:t>Design a workflow that attempts to execute the following steps:</a:t>
            </a:r>
          </a:p>
          <a:p>
            <a:pPr lvl="1" algn="just">
              <a:buClr>
                <a:srgbClr val="93A299"/>
              </a:buClr>
            </a:pPr>
            <a:r>
              <a:rPr lang="en-US" sz="1600" dirty="0" smtClean="0"/>
              <a:t>1. </a:t>
            </a:r>
            <a:r>
              <a:rPr lang="en-US" sz="1600" i="1" dirty="0" smtClean="0"/>
              <a:t>fills in </a:t>
            </a:r>
            <a:r>
              <a:rPr lang="en-US" sz="1600" dirty="0" smtClean="0"/>
              <a:t>some text in a file that should be opened;</a:t>
            </a:r>
          </a:p>
          <a:p>
            <a:pPr lvl="2" algn="just">
              <a:buClr>
                <a:srgbClr val="93A299"/>
              </a:buClr>
            </a:pPr>
            <a:r>
              <a:rPr lang="en-US" sz="1600" dirty="0" smtClean="0"/>
              <a:t>there are 4 attempts to achieve the above task, otherwise an exception is thrown and the workflow ends;</a:t>
            </a:r>
          </a:p>
          <a:p>
            <a:pPr lvl="2" algn="just">
              <a:buClr>
                <a:srgbClr val="93A299"/>
              </a:buClr>
            </a:pPr>
            <a:r>
              <a:rPr lang="en-US" sz="1600" dirty="0" smtClean="0"/>
              <a:t>after each attempt the task is retried.</a:t>
            </a:r>
          </a:p>
          <a:p>
            <a:pPr lvl="1" algn="just">
              <a:buClr>
                <a:srgbClr val="93A299"/>
              </a:buClr>
            </a:pPr>
            <a:r>
              <a:rPr lang="en-US" sz="1600" dirty="0" smtClean="0"/>
              <a:t>2. </a:t>
            </a:r>
            <a:r>
              <a:rPr lang="en-US" sz="1600" i="1" dirty="0" smtClean="0"/>
              <a:t>reads </a:t>
            </a:r>
            <a:r>
              <a:rPr lang="en-US" sz="1600" dirty="0" smtClean="0"/>
              <a:t>an integer number (</a:t>
            </a:r>
            <a:r>
              <a:rPr lang="en-US" sz="1600" b="1" dirty="0" err="1" smtClean="0"/>
              <a:t>nr</a:t>
            </a:r>
            <a:r>
              <a:rPr lang="en-US" sz="1600" dirty="0" smtClean="0"/>
              <a:t>)</a:t>
            </a:r>
          </a:p>
          <a:p>
            <a:pPr lvl="2" algn="just">
              <a:buClr>
                <a:srgbClr val="93A299"/>
              </a:buClr>
            </a:pPr>
            <a:r>
              <a:rPr lang="en-US" sz="1600" dirty="0" smtClean="0"/>
              <a:t>there are 4 attempts to read a valid number using the </a:t>
            </a:r>
            <a:r>
              <a:rPr lang="en-US" sz="1600" b="1" dirty="0" smtClean="0">
                <a:solidFill>
                  <a:srgbClr val="0070C0"/>
                </a:solidFill>
              </a:rPr>
              <a:t>Input Dialog </a:t>
            </a:r>
            <a:r>
              <a:rPr lang="en-US" sz="1600" dirty="0" smtClean="0"/>
              <a:t>activity; after the 4th attempt an exception is thrown and the workflow ends.</a:t>
            </a:r>
          </a:p>
          <a:p>
            <a:pPr lvl="1" algn="just">
              <a:buClr>
                <a:srgbClr val="93A299"/>
              </a:buClr>
            </a:pPr>
            <a:r>
              <a:rPr lang="en-US" sz="1600" dirty="0" smtClean="0"/>
              <a:t>3. </a:t>
            </a:r>
            <a:r>
              <a:rPr lang="en-US" sz="1600" i="1" dirty="0" smtClean="0"/>
              <a:t>checks </a:t>
            </a:r>
            <a:r>
              <a:rPr lang="en-US" sz="1600" dirty="0" smtClean="0"/>
              <a:t>if </a:t>
            </a:r>
            <a:r>
              <a:rPr lang="en-US" sz="1600" b="1" dirty="0" err="1" smtClean="0"/>
              <a:t>nr</a:t>
            </a:r>
            <a:r>
              <a:rPr lang="en-US" sz="1600" b="1" dirty="0" smtClean="0"/>
              <a:t> &gt;= 0 </a:t>
            </a:r>
            <a:r>
              <a:rPr lang="en-US" sz="1600" dirty="0" smtClean="0"/>
              <a:t>using the </a:t>
            </a:r>
            <a:r>
              <a:rPr lang="en-US" sz="1600" b="1" dirty="0" smtClean="0">
                <a:solidFill>
                  <a:srgbClr val="0070C0"/>
                </a:solidFill>
              </a:rPr>
              <a:t>Check True </a:t>
            </a:r>
            <a:r>
              <a:rPr lang="en-US" sz="1600" dirty="0" smtClean="0"/>
              <a:t>activity;</a:t>
            </a:r>
          </a:p>
          <a:p>
            <a:pPr lvl="2" algn="just">
              <a:buClr>
                <a:srgbClr val="93A299"/>
              </a:buClr>
            </a:pPr>
            <a:r>
              <a:rPr lang="en-US" sz="1600" dirty="0"/>
              <a:t>i</a:t>
            </a:r>
            <a:r>
              <a:rPr lang="en-US" sz="1600" dirty="0" smtClean="0"/>
              <a:t>f the condition is </a:t>
            </a:r>
            <a:r>
              <a:rPr lang="en-US" sz="1600" b="1" dirty="0" smtClean="0"/>
              <a:t>False</a:t>
            </a:r>
            <a:r>
              <a:rPr lang="en-US" sz="1600" dirty="0" smtClean="0"/>
              <a:t> an exception is thrown; this check is performed 4 times before the workflow ends and the corresponding message is shown indicating whether </a:t>
            </a:r>
            <a:r>
              <a:rPr lang="en-US" sz="1600" b="1" dirty="0" err="1" smtClean="0"/>
              <a:t>nr</a:t>
            </a:r>
            <a:r>
              <a:rPr lang="en-US" sz="1600" dirty="0" smtClean="0"/>
              <a:t> is a valid index (&gt;=0) or not (&lt;0).</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3275856" y="6381328"/>
            <a:ext cx="237626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Demo4 </a:t>
            </a:r>
            <a:r>
              <a:rPr lang="en-US" sz="1800" b="1" dirty="0"/>
              <a:t>– </a:t>
            </a:r>
            <a:r>
              <a:rPr lang="en-US" sz="1800" b="1" dirty="0" smtClean="0"/>
              <a:t>GEH</a:t>
            </a:r>
            <a:endParaRPr lang="en-US" sz="1800" b="1" dirty="0"/>
          </a:p>
        </p:txBody>
      </p:sp>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5772" y="1242621"/>
            <a:ext cx="3723580" cy="5138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264494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964488" cy="990600"/>
          </a:xfrm>
        </p:spPr>
        <p:txBody>
          <a:bodyPr>
            <a:noAutofit/>
          </a:bodyPr>
          <a:lstStyle/>
          <a:p>
            <a:r>
              <a:rPr lang="en-GB" sz="3600" dirty="0" smtClean="0"/>
              <a:t>Continue On Error Activity Field (Property). Details</a:t>
            </a:r>
            <a:endParaRPr lang="en-GB" sz="3600" dirty="0"/>
          </a:p>
        </p:txBody>
      </p:sp>
      <p:sp>
        <p:nvSpPr>
          <p:cNvPr id="3" name="Content Placeholder 2"/>
          <p:cNvSpPr>
            <a:spLocks noGrp="1"/>
          </p:cNvSpPr>
          <p:nvPr>
            <p:ph idx="1"/>
          </p:nvPr>
        </p:nvSpPr>
        <p:spPr>
          <a:xfrm>
            <a:off x="179512" y="1484784"/>
            <a:ext cx="8784976" cy="4876800"/>
          </a:xfrm>
        </p:spPr>
        <p:txBody>
          <a:bodyPr>
            <a:noAutofit/>
          </a:bodyPr>
          <a:lstStyle/>
          <a:p>
            <a:pPr fontAlgn="base"/>
            <a:r>
              <a:rPr lang="en-US" sz="1800" b="1" dirty="0" smtClean="0">
                <a:solidFill>
                  <a:srgbClr val="0070C0"/>
                </a:solidFill>
              </a:rPr>
              <a:t>Continue On Error </a:t>
            </a:r>
            <a:r>
              <a:rPr lang="en-US" sz="1800" dirty="0" smtClean="0"/>
              <a:t>allows</a:t>
            </a:r>
          </a:p>
          <a:p>
            <a:pPr lvl="1" algn="just" fontAlgn="base"/>
            <a:r>
              <a:rPr lang="en-US" sz="1800" dirty="0" smtClean="0"/>
              <a:t>to specify </a:t>
            </a:r>
            <a:r>
              <a:rPr lang="en-US" sz="1800" dirty="0"/>
              <a:t>if the automation should continue, even if the activity throws an error. </a:t>
            </a:r>
            <a:endParaRPr lang="en-US" sz="1800" dirty="0" smtClean="0"/>
          </a:p>
          <a:p>
            <a:pPr algn="just" fontAlgn="base"/>
            <a:r>
              <a:rPr lang="en-US" sz="1800" dirty="0" smtClean="0"/>
              <a:t>useful </a:t>
            </a:r>
            <a:r>
              <a:rPr lang="en-US" sz="1800" dirty="0"/>
              <a:t>for activities that work with UI </a:t>
            </a:r>
            <a:r>
              <a:rPr lang="en-US" sz="1800" dirty="0" smtClean="0"/>
              <a:t>interaction;</a:t>
            </a:r>
          </a:p>
          <a:p>
            <a:pPr algn="just" fontAlgn="base"/>
            <a:endParaRPr lang="en-US" sz="1800" dirty="0"/>
          </a:p>
          <a:p>
            <a:pPr algn="just" fontAlgn="base"/>
            <a:r>
              <a:rPr lang="en-US" sz="1800" dirty="0" smtClean="0"/>
              <a:t>the </a:t>
            </a:r>
            <a:r>
              <a:rPr lang="en-US" sz="1800" dirty="0"/>
              <a:t>field </a:t>
            </a:r>
            <a:r>
              <a:rPr lang="en-US" sz="1800" dirty="0" smtClean="0"/>
              <a:t>supports only Boolean </a:t>
            </a:r>
            <a:r>
              <a:rPr lang="en-US" sz="1800" dirty="0"/>
              <a:t>values (</a:t>
            </a:r>
            <a:r>
              <a:rPr lang="en-US" sz="1800" b="1" dirty="0"/>
              <a:t>True</a:t>
            </a:r>
            <a:r>
              <a:rPr lang="en-US" sz="1800" dirty="0"/>
              <a:t>, </a:t>
            </a:r>
            <a:r>
              <a:rPr lang="en-US" sz="1800" b="1" dirty="0" smtClean="0"/>
              <a:t>False</a:t>
            </a:r>
            <a:r>
              <a:rPr lang="en-US" sz="1800" dirty="0" smtClean="0"/>
              <a:t>-default); </a:t>
            </a:r>
          </a:p>
          <a:p>
            <a:pPr algn="just" fontAlgn="base"/>
            <a:r>
              <a:rPr lang="en-US" sz="1800" dirty="0" smtClean="0"/>
              <a:t>if </a:t>
            </a:r>
            <a:r>
              <a:rPr lang="en-US" sz="1800" dirty="0"/>
              <a:t>this field is blank and an error is thrown, the execution of the project </a:t>
            </a:r>
            <a:r>
              <a:rPr lang="en-US" sz="1800" dirty="0" smtClean="0"/>
              <a:t>stops;</a:t>
            </a:r>
          </a:p>
          <a:p>
            <a:pPr algn="just" fontAlgn="base"/>
            <a:r>
              <a:rPr lang="en-US" sz="1800" dirty="0" smtClean="0"/>
              <a:t>if </a:t>
            </a:r>
            <a:r>
              <a:rPr lang="en-US" sz="1800" dirty="0"/>
              <a:t>the value is </a:t>
            </a:r>
            <a:r>
              <a:rPr lang="en-US" sz="1800" dirty="0" smtClean="0"/>
              <a:t>True</a:t>
            </a:r>
            <a:r>
              <a:rPr lang="en-US" sz="1800" dirty="0"/>
              <a:t>, the execution of the project continues regardless of any error.</a:t>
            </a:r>
          </a:p>
          <a:p>
            <a:pPr algn="just" fontAlgn="base"/>
            <a:endParaRPr lang="en-US" sz="1800" dirty="0"/>
          </a:p>
          <a:p>
            <a:pPr algn="just" fontAlgn="base"/>
            <a:r>
              <a:rPr lang="en-US" sz="1800" dirty="0" smtClean="0"/>
              <a:t>if it </a:t>
            </a:r>
            <a:r>
              <a:rPr lang="en-US" sz="1800" dirty="0"/>
              <a:t>is set to True on an activity that has a scope (such as </a:t>
            </a:r>
            <a:r>
              <a:rPr lang="en-US" sz="1800" b="1" dirty="0">
                <a:solidFill>
                  <a:srgbClr val="0070C0"/>
                </a:solidFill>
              </a:rPr>
              <a:t>Attach Window </a:t>
            </a:r>
            <a:r>
              <a:rPr lang="en-US" sz="1800" dirty="0"/>
              <a:t>or </a:t>
            </a:r>
            <a:r>
              <a:rPr lang="en-US" sz="1800" b="1" dirty="0">
                <a:solidFill>
                  <a:srgbClr val="0070C0"/>
                </a:solidFill>
              </a:rPr>
              <a:t>Attach Browser</a:t>
            </a:r>
            <a:r>
              <a:rPr lang="en-US" sz="1800" dirty="0"/>
              <a:t>), then all the errors that occur in </a:t>
            </a:r>
            <a:r>
              <a:rPr lang="en-US" sz="1800" dirty="0" smtClean="0"/>
              <a:t>the activities </a:t>
            </a:r>
            <a:r>
              <a:rPr lang="en-US" sz="1800" b="1" i="1" dirty="0"/>
              <a:t>inside</a:t>
            </a:r>
            <a:r>
              <a:rPr lang="en-US" sz="1800" dirty="0"/>
              <a:t> that scope are also ignored. </a:t>
            </a:r>
          </a:p>
          <a:p>
            <a:pPr algn="just" fontAlgn="base"/>
            <a:endParaRPr lang="en-US" sz="1800" dirty="0"/>
          </a:p>
          <a:p>
            <a:pPr algn="just" fontAlgn="base"/>
            <a:r>
              <a:rPr lang="en-US" sz="1800" dirty="0" smtClean="0"/>
              <a:t>recommended :</a:t>
            </a:r>
            <a:endParaRPr lang="en-US" sz="1800" dirty="0"/>
          </a:p>
          <a:p>
            <a:pPr lvl="1" algn="just" fontAlgn="base"/>
            <a:r>
              <a:rPr lang="en-US" sz="1800" dirty="0" smtClean="0"/>
              <a:t>for data scraping – to avoid throwing an exception on </a:t>
            </a:r>
            <a:r>
              <a:rPr lang="en-US" sz="1800" dirty="0"/>
              <a:t>the last page (when the selector of the 'Next' button is </a:t>
            </a:r>
            <a:r>
              <a:rPr lang="en-US" sz="1800" dirty="0" smtClean="0"/>
              <a:t>not </a:t>
            </a:r>
            <a:r>
              <a:rPr lang="en-US" sz="1800" dirty="0"/>
              <a:t>found);</a:t>
            </a:r>
          </a:p>
          <a:p>
            <a:pPr lvl="1" algn="just" fontAlgn="base"/>
            <a:r>
              <a:rPr lang="en-US" sz="1800" dirty="0" smtClean="0"/>
              <a:t>when the </a:t>
            </a:r>
            <a:r>
              <a:rPr lang="en-US" sz="1800" dirty="0"/>
              <a:t>user is not interested in capturing the error, </a:t>
            </a:r>
            <a:r>
              <a:rPr lang="en-US" sz="1800" dirty="0" smtClean="0"/>
              <a:t>just to execute the activity.</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Content Placeholder 2"/>
          <p:cNvSpPr txBox="1">
            <a:spLocks/>
          </p:cNvSpPr>
          <p:nvPr/>
        </p:nvSpPr>
        <p:spPr>
          <a:xfrm>
            <a:off x="2555776" y="6323892"/>
            <a:ext cx="3456384"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Demo5 </a:t>
            </a:r>
            <a:r>
              <a:rPr lang="en-US" sz="1800" b="1" dirty="0"/>
              <a:t>– </a:t>
            </a:r>
            <a:r>
              <a:rPr lang="en-US" sz="1800" b="1" dirty="0" err="1" smtClean="0"/>
              <a:t>ContinueOnError</a:t>
            </a:r>
            <a:endParaRPr lang="en-US" sz="1800" b="1" dirty="0"/>
          </a:p>
        </p:txBody>
      </p:sp>
      <p:pic>
        <p:nvPicPr>
          <p:cNvPr id="7" name="Picture 6" descr="A screenshot of a social media post&#10;&#10;Description automatically generated">
            <a:extLst>
              <a:ext uri="{FF2B5EF4-FFF2-40B4-BE49-F238E27FC236}">
                <a16:creationId xmlns="" xmlns:a16="http://schemas.microsoft.com/office/drawing/2014/main" id="{9B3C9DE4-84CF-43FA-A484-C959D50D9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91772" y="2132856"/>
            <a:ext cx="1944216" cy="1066619"/>
          </a:xfrm>
          <a:prstGeom prst="rect">
            <a:avLst/>
          </a:prstGeom>
          <a:ln>
            <a:solidFill>
              <a:srgbClr val="3285E5"/>
            </a:solidFill>
          </a:ln>
        </p:spPr>
      </p:pic>
    </p:spTree>
    <p:extLst>
      <p:ext uri="{BB962C8B-B14F-4D97-AF65-F5344CB8AC3E}">
        <p14:creationId xmlns:p14="http://schemas.microsoft.com/office/powerpoint/2010/main" val="38049534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Demo5. Continue on Error Property</a:t>
            </a:r>
            <a:endParaRPr lang="en-GB" sz="3600" dirty="0"/>
          </a:p>
        </p:txBody>
      </p:sp>
      <p:sp>
        <p:nvSpPr>
          <p:cNvPr id="3" name="Content Placeholder 2"/>
          <p:cNvSpPr>
            <a:spLocks noGrp="1"/>
          </p:cNvSpPr>
          <p:nvPr>
            <p:ph idx="1"/>
          </p:nvPr>
        </p:nvSpPr>
        <p:spPr>
          <a:xfrm>
            <a:off x="179512" y="1484784"/>
            <a:ext cx="8568952" cy="4876800"/>
          </a:xfrm>
        </p:spPr>
        <p:txBody>
          <a:bodyPr>
            <a:noAutofit/>
          </a:bodyPr>
          <a:lstStyle/>
          <a:p>
            <a:pPr algn="just">
              <a:buClr>
                <a:srgbClr val="93A299"/>
              </a:buClr>
            </a:pPr>
            <a:r>
              <a:rPr lang="en-US" sz="1800" dirty="0" smtClean="0"/>
              <a:t>Design a workflow that attempts to execute the following steps:</a:t>
            </a:r>
          </a:p>
          <a:p>
            <a:pPr lvl="1" algn="just">
              <a:buClr>
                <a:srgbClr val="93A299"/>
              </a:buClr>
            </a:pPr>
            <a:r>
              <a:rPr lang="en-US" sz="1800" dirty="0" smtClean="0"/>
              <a:t>1. </a:t>
            </a:r>
            <a:r>
              <a:rPr lang="en-US" sz="1800" i="1" dirty="0" smtClean="0"/>
              <a:t>fills in </a:t>
            </a:r>
            <a:r>
              <a:rPr lang="en-US" sz="1800" dirty="0" smtClean="0"/>
              <a:t>some text in a file that should be opened;</a:t>
            </a:r>
          </a:p>
          <a:p>
            <a:pPr lvl="2" algn="just">
              <a:buClr>
                <a:srgbClr val="93A299"/>
              </a:buClr>
            </a:pPr>
            <a:r>
              <a:rPr lang="en-US" dirty="0"/>
              <a:t>i</a:t>
            </a:r>
            <a:r>
              <a:rPr lang="en-US" dirty="0" smtClean="0"/>
              <a:t>f the property </a:t>
            </a:r>
            <a:r>
              <a:rPr lang="en-US" b="1" dirty="0" err="1" smtClean="0">
                <a:solidFill>
                  <a:srgbClr val="7030A0"/>
                </a:solidFill>
              </a:rPr>
              <a:t>ContinueOnError</a:t>
            </a:r>
            <a:r>
              <a:rPr lang="en-US" dirty="0" smtClean="0"/>
              <a:t> is set to </a:t>
            </a:r>
            <a:r>
              <a:rPr lang="en-US" b="1" dirty="0" smtClean="0"/>
              <a:t>False</a:t>
            </a:r>
            <a:r>
              <a:rPr lang="en-US" dirty="0" smtClean="0"/>
              <a:t>, when an exception is thrown the execution of the workflow ends;</a:t>
            </a:r>
          </a:p>
          <a:p>
            <a:pPr lvl="2" algn="just">
              <a:buClr>
                <a:srgbClr val="93A299"/>
              </a:buClr>
            </a:pPr>
            <a:r>
              <a:rPr lang="en-US" dirty="0"/>
              <a:t>i</a:t>
            </a:r>
            <a:r>
              <a:rPr lang="en-US" dirty="0" smtClean="0"/>
              <a:t>f the property </a:t>
            </a:r>
            <a:r>
              <a:rPr lang="en-US" b="1" dirty="0" err="1" smtClean="0">
                <a:solidFill>
                  <a:srgbClr val="7030A0"/>
                </a:solidFill>
              </a:rPr>
              <a:t>ContinueOnError</a:t>
            </a:r>
            <a:r>
              <a:rPr lang="en-US" dirty="0" smtClean="0"/>
              <a:t> is set to </a:t>
            </a:r>
            <a:r>
              <a:rPr lang="en-US" b="1" dirty="0" smtClean="0"/>
              <a:t>True</a:t>
            </a:r>
            <a:r>
              <a:rPr lang="en-US" dirty="0" smtClean="0"/>
              <a:t>, if an exception is thrown this is ignored and the execution of the workflow continues.</a:t>
            </a:r>
          </a:p>
          <a:p>
            <a:pPr lvl="1" algn="just">
              <a:buClr>
                <a:srgbClr val="93A299"/>
              </a:buClr>
            </a:pPr>
            <a:r>
              <a:rPr lang="en-US" sz="1800" dirty="0" smtClean="0"/>
              <a:t>2. </a:t>
            </a:r>
            <a:r>
              <a:rPr lang="en-US" sz="1800" i="1" dirty="0" smtClean="0"/>
              <a:t>saves</a:t>
            </a:r>
            <a:r>
              <a:rPr lang="en-US" sz="1800" dirty="0"/>
              <a:t> </a:t>
            </a:r>
            <a:r>
              <a:rPr lang="en-US" sz="1800" dirty="0" smtClean="0"/>
              <a:t>the files;</a:t>
            </a:r>
          </a:p>
          <a:p>
            <a:pPr lvl="1" algn="just">
              <a:buClr>
                <a:srgbClr val="93A299"/>
              </a:buClr>
            </a:pPr>
            <a:r>
              <a:rPr lang="en-US" sz="1800" dirty="0" smtClean="0"/>
              <a:t>3. </a:t>
            </a:r>
            <a:r>
              <a:rPr lang="en-US" sz="1800" i="1" dirty="0" smtClean="0"/>
              <a:t>closes</a:t>
            </a:r>
            <a:r>
              <a:rPr lang="en-US" sz="1800" dirty="0" smtClean="0"/>
              <a:t> the file.</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Content Placeholder 2"/>
          <p:cNvSpPr txBox="1">
            <a:spLocks/>
          </p:cNvSpPr>
          <p:nvPr/>
        </p:nvSpPr>
        <p:spPr>
          <a:xfrm>
            <a:off x="3059832" y="6381328"/>
            <a:ext cx="3384376" cy="360040"/>
          </a:xfrm>
          <a:prstGeom prst="rect">
            <a:avLst/>
          </a:prstGeom>
        </p:spPr>
        <p:txBody>
          <a:bodyPr vert="horz" lIns="91440" tIns="45720" rIns="91440" bIns="45720" rtlCol="0">
            <a:normAutofit lnSpcReduction="10000"/>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Calibri" panose="020F0502020204030204" pitchFamily="34" charset="0"/>
                <a:ea typeface="+mn-ea"/>
                <a:cs typeface="Calibri" panose="020F0502020204030204" pitchFamily="34" charset="0"/>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Calibri" panose="020F0502020204030204" pitchFamily="34" charset="0"/>
                <a:ea typeface="+mn-ea"/>
                <a:cs typeface="Calibri" panose="020F0502020204030204" pitchFamily="34" charset="0"/>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Calibri" panose="020F0502020204030204" pitchFamily="34" charset="0"/>
                <a:ea typeface="+mn-ea"/>
                <a:cs typeface="Calibri" panose="020F0502020204030204" pitchFamily="34" charset="0"/>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Calibri" panose="020F0502020204030204" pitchFamily="34" charset="0"/>
                <a:ea typeface="+mn-ea"/>
                <a:cs typeface="Calibri" panose="020F0502020204030204" pitchFamily="34" charset="0"/>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Calibri" panose="020F0502020204030204" pitchFamily="34" charset="0"/>
                <a:ea typeface="+mn-ea"/>
                <a:cs typeface="Calibri" panose="020F0502020204030204" pitchFamily="34" charset="0"/>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marL="274320" lvl="1" indent="0">
              <a:buNone/>
            </a:pPr>
            <a:r>
              <a:rPr lang="en-US" sz="1800" i="1" dirty="0"/>
              <a:t>see </a:t>
            </a:r>
            <a:r>
              <a:rPr lang="en-US" sz="1800" b="1" dirty="0" smtClean="0"/>
              <a:t>Demo5 </a:t>
            </a:r>
            <a:r>
              <a:rPr lang="en-US" sz="1800" b="1" dirty="0"/>
              <a:t>– </a:t>
            </a:r>
            <a:r>
              <a:rPr lang="en-US" sz="1800" b="1" dirty="0" err="1" smtClean="0"/>
              <a:t>ContinueOnError</a:t>
            </a:r>
            <a:endParaRPr lang="en-US" sz="1800" b="1" dirty="0"/>
          </a:p>
        </p:txBody>
      </p:sp>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576" y="4221088"/>
            <a:ext cx="7783491" cy="2008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005313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Debugging.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Debugging</a:t>
            </a:r>
            <a:endParaRPr lang="en-US" sz="1800" dirty="0" smtClean="0"/>
          </a:p>
          <a:p>
            <a:pPr lvl="1" algn="just">
              <a:buClr>
                <a:srgbClr val="93A299"/>
              </a:buClr>
            </a:pPr>
            <a:r>
              <a:rPr lang="en-US" sz="1800" dirty="0"/>
              <a:t>i</a:t>
            </a:r>
            <a:r>
              <a:rPr lang="en-US" sz="1800" dirty="0" smtClean="0"/>
              <a:t>s the process </a:t>
            </a:r>
            <a:r>
              <a:rPr lang="en-US" sz="1800" dirty="0"/>
              <a:t>of identifying error or bug in the running software or </a:t>
            </a:r>
            <a:r>
              <a:rPr lang="en-US" sz="1800" dirty="0" smtClean="0"/>
              <a:t>Robot;</a:t>
            </a:r>
          </a:p>
          <a:p>
            <a:pPr lvl="1" algn="just">
              <a:buClr>
                <a:srgbClr val="93A299"/>
              </a:buClr>
            </a:pPr>
            <a:r>
              <a:rPr lang="en-US" sz="1800" dirty="0" smtClean="0"/>
              <a:t>ensures </a:t>
            </a:r>
            <a:r>
              <a:rPr lang="en-US" sz="1800" dirty="0"/>
              <a:t>that the error is identified and resolved so that it does not impact the operation and running of the </a:t>
            </a:r>
            <a:r>
              <a:rPr lang="en-US" sz="1800" dirty="0" smtClean="0"/>
              <a:t>Robot;</a:t>
            </a:r>
          </a:p>
          <a:p>
            <a:pPr lvl="1" algn="just">
              <a:buClr>
                <a:srgbClr val="93A299"/>
              </a:buClr>
            </a:pPr>
            <a:r>
              <a:rPr lang="en-US" sz="1800" dirty="0" smtClean="0"/>
              <a:t>is </a:t>
            </a:r>
            <a:r>
              <a:rPr lang="en-US" sz="1800" dirty="0"/>
              <a:t>a multi-step process that ensures that the </a:t>
            </a:r>
            <a:r>
              <a:rPr lang="en-US" sz="1800" dirty="0" smtClean="0"/>
              <a:t>software  works according to its requirements;</a:t>
            </a:r>
          </a:p>
          <a:p>
            <a:pPr lvl="1" algn="just">
              <a:buClr>
                <a:srgbClr val="93A299"/>
              </a:buClr>
            </a:pPr>
            <a:r>
              <a:rPr lang="en-US" sz="1800" dirty="0" smtClean="0"/>
              <a:t>helps </a:t>
            </a:r>
            <a:r>
              <a:rPr lang="en-US" sz="1800" dirty="0"/>
              <a:t>in maintaining the quality and continuity of the code by resolving the errors</a:t>
            </a:r>
            <a:r>
              <a:rPr lang="en-US" sz="1800" dirty="0" smtClean="0"/>
              <a:t>.</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060086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Debugging. Steps to Apply</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dirty="0" smtClean="0"/>
              <a:t>In </a:t>
            </a:r>
            <a:r>
              <a:rPr lang="en-US" sz="1800" dirty="0"/>
              <a:t>RPA, there are </a:t>
            </a:r>
            <a:r>
              <a:rPr lang="en-US" sz="1800" dirty="0" smtClean="0"/>
              <a:t>several steps </a:t>
            </a:r>
            <a:r>
              <a:rPr lang="en-US" sz="1800" dirty="0"/>
              <a:t>which are helpful in </a:t>
            </a:r>
            <a:r>
              <a:rPr lang="en-US" sz="1800" b="1" dirty="0"/>
              <a:t>error handling</a:t>
            </a:r>
            <a:r>
              <a:rPr lang="en-US" sz="1800" dirty="0"/>
              <a:t>:</a:t>
            </a:r>
          </a:p>
          <a:p>
            <a:pPr lvl="1" algn="just">
              <a:buClr>
                <a:srgbClr val="93A299"/>
              </a:buClr>
            </a:pPr>
            <a:r>
              <a:rPr lang="en-US" sz="1800" b="1" dirty="0">
                <a:solidFill>
                  <a:srgbClr val="7030A0"/>
                </a:solidFill>
              </a:rPr>
              <a:t>Step Into </a:t>
            </a:r>
            <a:r>
              <a:rPr lang="en-US" sz="1800" dirty="0"/>
              <a:t>and</a:t>
            </a:r>
            <a:r>
              <a:rPr lang="en-US" sz="1800" b="1" dirty="0">
                <a:solidFill>
                  <a:srgbClr val="7030A0"/>
                </a:solidFill>
              </a:rPr>
              <a:t> Step </a:t>
            </a:r>
            <a:r>
              <a:rPr lang="en-US" sz="1800" b="1" dirty="0" smtClean="0">
                <a:solidFill>
                  <a:srgbClr val="7030A0"/>
                </a:solidFill>
              </a:rPr>
              <a:t>Over;</a:t>
            </a:r>
            <a:endParaRPr lang="en-US" sz="1800" b="1" dirty="0">
              <a:solidFill>
                <a:srgbClr val="7030A0"/>
              </a:solidFill>
            </a:endParaRPr>
          </a:p>
          <a:p>
            <a:pPr lvl="1" algn="just">
              <a:buClr>
                <a:srgbClr val="93A299"/>
              </a:buClr>
            </a:pPr>
            <a:r>
              <a:rPr lang="en-US" sz="1800" b="1" dirty="0" smtClean="0">
                <a:solidFill>
                  <a:srgbClr val="7030A0"/>
                </a:solidFill>
              </a:rPr>
              <a:t>Breakpoints;</a:t>
            </a:r>
            <a:endParaRPr lang="en-US" sz="1800" b="1" dirty="0">
              <a:solidFill>
                <a:srgbClr val="7030A0"/>
              </a:solidFill>
            </a:endParaRPr>
          </a:p>
          <a:p>
            <a:pPr lvl="1" algn="just">
              <a:buClr>
                <a:srgbClr val="93A299"/>
              </a:buClr>
            </a:pPr>
            <a:r>
              <a:rPr lang="en-US" sz="1800" b="1" dirty="0">
                <a:solidFill>
                  <a:srgbClr val="7030A0"/>
                </a:solidFill>
              </a:rPr>
              <a:t>Slow </a:t>
            </a:r>
            <a:r>
              <a:rPr lang="en-US" sz="1800" b="1" dirty="0" smtClean="0">
                <a:solidFill>
                  <a:srgbClr val="7030A0"/>
                </a:solidFill>
              </a:rPr>
              <a:t>Steps;</a:t>
            </a:r>
            <a:endParaRPr lang="en-US" sz="1800" b="1" dirty="0">
              <a:solidFill>
                <a:srgbClr val="7030A0"/>
              </a:solidFill>
            </a:endParaRPr>
          </a:p>
          <a:p>
            <a:pPr lvl="1" algn="just">
              <a:buClr>
                <a:srgbClr val="93A299"/>
              </a:buClr>
            </a:pPr>
            <a:r>
              <a:rPr lang="en-US" sz="1800" b="1" dirty="0" smtClean="0">
                <a:solidFill>
                  <a:srgbClr val="7030A0"/>
                </a:solidFill>
              </a:rPr>
              <a:t>Log Activities.</a:t>
            </a:r>
            <a:endParaRPr lang="en-US" sz="1800" b="1" dirty="0">
              <a:solidFill>
                <a:srgbClr val="7030A0"/>
              </a:solidFill>
            </a:endParaRPr>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09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221088"/>
            <a:ext cx="8820255" cy="1532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996201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Debugging. Tools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dirty="0"/>
              <a:t>o</a:t>
            </a:r>
            <a:r>
              <a:rPr lang="en-US" sz="1800" dirty="0" smtClean="0"/>
              <a:t>n clicking </a:t>
            </a:r>
            <a:r>
              <a:rPr lang="en-US" sz="1800" b="1" dirty="0" smtClean="0"/>
              <a:t>Debug File</a:t>
            </a:r>
            <a:r>
              <a:rPr lang="en-US" sz="1800" dirty="0" smtClean="0"/>
              <a:t>, </a:t>
            </a:r>
            <a:r>
              <a:rPr lang="en-US" sz="1800" dirty="0"/>
              <a:t>three panels appear on the workstation screen:</a:t>
            </a:r>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5" name="Group 54"/>
          <p:cNvGrpSpPr/>
          <p:nvPr/>
        </p:nvGrpSpPr>
        <p:grpSpPr>
          <a:xfrm>
            <a:off x="539552" y="2635126"/>
            <a:ext cx="8232825" cy="3501694"/>
            <a:chOff x="1667767" y="1745384"/>
            <a:chExt cx="10040950" cy="4591223"/>
          </a:xfrm>
        </p:grpSpPr>
        <p:sp>
          <p:nvSpPr>
            <p:cNvPr id="34" name="Freeform 33">
              <a:extLst>
                <a:ext uri="{FF2B5EF4-FFF2-40B4-BE49-F238E27FC236}">
                  <a16:creationId xmlns:a16="http://schemas.microsoft.com/office/drawing/2014/main" xmlns="" id="{10368C6E-13B6-4AC1-AEEC-EBF9D0DDCC4D}"/>
                </a:ext>
              </a:extLst>
            </p:cNvPr>
            <p:cNvSpPr/>
            <p:nvPr/>
          </p:nvSpPr>
          <p:spPr>
            <a:xfrm flipH="1">
              <a:off x="1926072" y="4082673"/>
              <a:ext cx="3249904"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3">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1600" dirty="0">
                <a:latin typeface="Calibri" panose="020F0502020204030204" pitchFamily="34" charset="0"/>
                <a:cs typeface="Calibri" panose="020F0502020204030204" pitchFamily="34" charset="0"/>
              </a:endParaRPr>
            </a:p>
          </p:txBody>
        </p:sp>
        <p:sp>
          <p:nvSpPr>
            <p:cNvPr id="35" name="TextBox 34">
              <a:extLst>
                <a:ext uri="{FF2B5EF4-FFF2-40B4-BE49-F238E27FC236}">
                  <a16:creationId xmlns:a16="http://schemas.microsoft.com/office/drawing/2014/main" xmlns="" id="{CC933299-19E1-4DAD-969E-15848D0D08A4}"/>
                </a:ext>
              </a:extLst>
            </p:cNvPr>
            <p:cNvSpPr txBox="1"/>
            <p:nvPr/>
          </p:nvSpPr>
          <p:spPr>
            <a:xfrm>
              <a:off x="1667767" y="3675994"/>
              <a:ext cx="3187599" cy="1907395"/>
            </a:xfrm>
            <a:prstGeom prst="rect">
              <a:avLst/>
            </a:prstGeom>
            <a:noFill/>
          </p:spPr>
          <p:txBody>
            <a:bodyPr wrap="square" lIns="121920" rIns="121920" rtlCol="0">
              <a:spAutoFit/>
            </a:bodyPr>
            <a:lstStyle/>
            <a:p>
              <a:pPr algn="r">
                <a:spcAft>
                  <a:spcPts val="800"/>
                </a:spcAft>
                <a:buClrTx/>
                <a:buFontTx/>
                <a:buNone/>
              </a:pPr>
              <a:r>
                <a:rPr lang="en-US" sz="1600" b="1" kern="1200" dirty="0">
                  <a:latin typeface="Calibri" panose="020F0502020204030204" pitchFamily="34" charset="0"/>
                  <a:ea typeface="Bebas Neue" charset="0"/>
                  <a:cs typeface="Calibri" panose="020F0502020204030204" pitchFamily="34" charset="0"/>
                </a:rPr>
                <a:t>Properties Inspector Panel</a:t>
              </a:r>
            </a:p>
            <a:p>
              <a:pPr algn="r">
                <a:spcAft>
                  <a:spcPts val="800"/>
                </a:spcAft>
                <a:buClrTx/>
                <a:buFontTx/>
                <a:buNone/>
              </a:pPr>
              <a:endParaRPr lang="en-US" sz="1600" kern="1200" dirty="0">
                <a:latin typeface="Calibri" panose="020F0502020204030204" pitchFamily="34" charset="0"/>
                <a:ea typeface="Bebas Neue" charset="0"/>
                <a:cs typeface="Calibri" panose="020F0502020204030204" pitchFamily="34" charset="0"/>
              </a:endParaRPr>
            </a:p>
            <a:p>
              <a:pPr>
                <a:lnSpc>
                  <a:spcPct val="90000"/>
                </a:lnSpc>
                <a:buClrTx/>
              </a:pPr>
              <a:r>
                <a:rPr lang="en-US" sz="1600" kern="1200" dirty="0">
                  <a:latin typeface="Calibri" panose="020F0502020204030204" pitchFamily="34" charset="0"/>
                  <a:cs typeface="Calibri" panose="020F0502020204030204" pitchFamily="34" charset="0"/>
                </a:rPr>
                <a:t>Embeds managed components and windows form controls</a:t>
              </a:r>
            </a:p>
          </p:txBody>
        </p:sp>
        <p:grpSp>
          <p:nvGrpSpPr>
            <p:cNvPr id="36" name="Group 35">
              <a:extLst>
                <a:ext uri="{FF2B5EF4-FFF2-40B4-BE49-F238E27FC236}">
                  <a16:creationId xmlns:a16="http://schemas.microsoft.com/office/drawing/2014/main" xmlns="" id="{7A23DC01-0E24-4144-BB09-9F29604E7CFE}"/>
                </a:ext>
              </a:extLst>
            </p:cNvPr>
            <p:cNvGrpSpPr/>
            <p:nvPr/>
          </p:nvGrpSpPr>
          <p:grpSpPr>
            <a:xfrm>
              <a:off x="5035547" y="1745384"/>
              <a:ext cx="6673170" cy="4591223"/>
              <a:chOff x="5035547" y="1745384"/>
              <a:chExt cx="6673170" cy="4591223"/>
            </a:xfrm>
          </p:grpSpPr>
          <p:sp>
            <p:nvSpPr>
              <p:cNvPr id="37" name="Freeform 20">
                <a:extLst>
                  <a:ext uri="{FF2B5EF4-FFF2-40B4-BE49-F238E27FC236}">
                    <a16:creationId xmlns:a16="http://schemas.microsoft.com/office/drawing/2014/main" xmlns="" id="{A450061C-B58E-4B59-8FBF-398DFF79BC57}"/>
                  </a:ext>
                </a:extLst>
              </p:cNvPr>
              <p:cNvSpPr/>
              <p:nvPr/>
            </p:nvSpPr>
            <p:spPr>
              <a:xfrm>
                <a:off x="7218311" y="2118637"/>
                <a:ext cx="3884011"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1">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1600" dirty="0">
                  <a:latin typeface="Calibri" panose="020F0502020204030204" pitchFamily="34" charset="0"/>
                  <a:cs typeface="Calibri" panose="020F0502020204030204" pitchFamily="34" charset="0"/>
                </a:endParaRPr>
              </a:p>
            </p:txBody>
          </p:sp>
          <p:sp>
            <p:nvSpPr>
              <p:cNvPr id="38" name="Freeform 22">
                <a:extLst>
                  <a:ext uri="{FF2B5EF4-FFF2-40B4-BE49-F238E27FC236}">
                    <a16:creationId xmlns:a16="http://schemas.microsoft.com/office/drawing/2014/main" xmlns="" id="{6B30501F-54FE-4BFE-AAA8-CF73B761BF4A}"/>
                  </a:ext>
                </a:extLst>
              </p:cNvPr>
              <p:cNvSpPr/>
              <p:nvPr/>
            </p:nvSpPr>
            <p:spPr>
              <a:xfrm>
                <a:off x="8354649" y="4082673"/>
                <a:ext cx="3249904" cy="672591"/>
              </a:xfrm>
              <a:custGeom>
                <a:avLst/>
                <a:gdLst>
                  <a:gd name="connsiteX0" fmla="*/ 0 w 3444240"/>
                  <a:gd name="connsiteY0" fmla="*/ 568960 h 568960"/>
                  <a:gd name="connsiteX1" fmla="*/ 690880 w 3444240"/>
                  <a:gd name="connsiteY1" fmla="*/ 0 h 568960"/>
                  <a:gd name="connsiteX2" fmla="*/ 3444240 w 3444240"/>
                  <a:gd name="connsiteY2" fmla="*/ 0 h 568960"/>
                </a:gdLst>
                <a:ahLst/>
                <a:cxnLst>
                  <a:cxn ang="0">
                    <a:pos x="connsiteX0" y="connsiteY0"/>
                  </a:cxn>
                  <a:cxn ang="0">
                    <a:pos x="connsiteX1" y="connsiteY1"/>
                  </a:cxn>
                  <a:cxn ang="0">
                    <a:pos x="connsiteX2" y="connsiteY2"/>
                  </a:cxn>
                </a:cxnLst>
                <a:rect l="l" t="t" r="r" b="b"/>
                <a:pathLst>
                  <a:path w="3444240" h="568960">
                    <a:moveTo>
                      <a:pt x="0" y="568960"/>
                    </a:moveTo>
                    <a:lnTo>
                      <a:pt x="690880" y="0"/>
                    </a:lnTo>
                    <a:lnTo>
                      <a:pt x="3444240" y="0"/>
                    </a:lnTo>
                  </a:path>
                </a:pathLst>
              </a:custGeom>
              <a:ln w="25400" cmpd="sng">
                <a:solidFill>
                  <a:schemeClr val="accent2">
                    <a:lumMod val="75000"/>
                    <a:alpha val="50000"/>
                  </a:schemeClr>
                </a:solidFill>
                <a:headEnd type="none"/>
                <a:tailEnd type="oval" w="lg" len="lg"/>
              </a:ln>
              <a:effectLst/>
            </p:spPr>
            <p:style>
              <a:lnRef idx="2">
                <a:schemeClr val="accent1"/>
              </a:lnRef>
              <a:fillRef idx="0">
                <a:schemeClr val="accent1"/>
              </a:fillRef>
              <a:effectRef idx="1">
                <a:schemeClr val="accent1"/>
              </a:effectRef>
              <a:fontRef idx="minor">
                <a:schemeClr val="tx1"/>
              </a:fontRef>
            </p:style>
            <p:txBody>
              <a:bodyPr rtlCol="0" anchor="ctr"/>
              <a:lstStyle/>
              <a:p>
                <a:pPr algn="r"/>
                <a:endParaRPr lang="en-US" sz="1600" dirty="0">
                  <a:latin typeface="Calibri" panose="020F0502020204030204" pitchFamily="34" charset="0"/>
                  <a:cs typeface="Calibri" panose="020F0502020204030204" pitchFamily="34" charset="0"/>
                </a:endParaRPr>
              </a:p>
            </p:txBody>
          </p:sp>
          <p:grpSp>
            <p:nvGrpSpPr>
              <p:cNvPr id="39" name="Group 38">
                <a:extLst>
                  <a:ext uri="{FF2B5EF4-FFF2-40B4-BE49-F238E27FC236}">
                    <a16:creationId xmlns:a16="http://schemas.microsoft.com/office/drawing/2014/main" xmlns="" id="{3B9A1CE5-E15D-4EE7-8DF9-2B79B1AAFAE5}"/>
                  </a:ext>
                </a:extLst>
              </p:cNvPr>
              <p:cNvGrpSpPr/>
              <p:nvPr/>
            </p:nvGrpSpPr>
            <p:grpSpPr>
              <a:xfrm>
                <a:off x="5035547" y="2332931"/>
                <a:ext cx="3470275" cy="4003676"/>
                <a:chOff x="4364038" y="1717675"/>
                <a:chExt cx="3470275" cy="4003676"/>
              </a:xfrm>
            </p:grpSpPr>
            <p:sp>
              <p:nvSpPr>
                <p:cNvPr id="43" name="Freeform 5">
                  <a:extLst>
                    <a:ext uri="{FF2B5EF4-FFF2-40B4-BE49-F238E27FC236}">
                      <a16:creationId xmlns:a16="http://schemas.microsoft.com/office/drawing/2014/main" xmlns="" id="{6E20F869-1700-483A-9429-A2720B6BD785}"/>
                    </a:ext>
                  </a:extLst>
                </p:cNvPr>
                <p:cNvSpPr>
                  <a:spLocks/>
                </p:cNvSpPr>
                <p:nvPr/>
              </p:nvSpPr>
              <p:spPr bwMode="auto">
                <a:xfrm>
                  <a:off x="7085013" y="2503488"/>
                  <a:ext cx="749300" cy="433388"/>
                </a:xfrm>
                <a:custGeom>
                  <a:avLst/>
                  <a:gdLst>
                    <a:gd name="T0" fmla="*/ 236 w 472"/>
                    <a:gd name="T1" fmla="*/ 273 h 273"/>
                    <a:gd name="T2" fmla="*/ 0 w 472"/>
                    <a:gd name="T3" fmla="*/ 134 h 273"/>
                    <a:gd name="T4" fmla="*/ 236 w 472"/>
                    <a:gd name="T5" fmla="*/ 0 h 273"/>
                    <a:gd name="T6" fmla="*/ 472 w 472"/>
                    <a:gd name="T7" fmla="*/ 134 h 273"/>
                    <a:gd name="T8" fmla="*/ 236 w 472"/>
                    <a:gd name="T9" fmla="*/ 273 h 273"/>
                  </a:gdLst>
                  <a:ahLst/>
                  <a:cxnLst>
                    <a:cxn ang="0">
                      <a:pos x="T0" y="T1"/>
                    </a:cxn>
                    <a:cxn ang="0">
                      <a:pos x="T2" y="T3"/>
                    </a:cxn>
                    <a:cxn ang="0">
                      <a:pos x="T4" y="T5"/>
                    </a:cxn>
                    <a:cxn ang="0">
                      <a:pos x="T6" y="T7"/>
                    </a:cxn>
                    <a:cxn ang="0">
                      <a:pos x="T8" y="T9"/>
                    </a:cxn>
                  </a:cxnLst>
                  <a:rect l="0" t="0" r="r" b="b"/>
                  <a:pathLst>
                    <a:path w="472" h="273">
                      <a:moveTo>
                        <a:pt x="236" y="273"/>
                      </a:moveTo>
                      <a:lnTo>
                        <a:pt x="0" y="134"/>
                      </a:lnTo>
                      <a:lnTo>
                        <a:pt x="236" y="0"/>
                      </a:lnTo>
                      <a:lnTo>
                        <a:pt x="472" y="134"/>
                      </a:lnTo>
                      <a:lnTo>
                        <a:pt x="236" y="273"/>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4" name="Freeform 6">
                  <a:extLst>
                    <a:ext uri="{FF2B5EF4-FFF2-40B4-BE49-F238E27FC236}">
                      <a16:creationId xmlns:a16="http://schemas.microsoft.com/office/drawing/2014/main" xmlns="" id="{804C2045-66D3-49D7-8BD6-4E9B6192A8A5}"/>
                    </a:ext>
                  </a:extLst>
                </p:cNvPr>
                <p:cNvSpPr>
                  <a:spLocks/>
                </p:cNvSpPr>
                <p:nvPr/>
              </p:nvSpPr>
              <p:spPr bwMode="auto">
                <a:xfrm>
                  <a:off x="7085013" y="2716213"/>
                  <a:ext cx="382588" cy="1785938"/>
                </a:xfrm>
                <a:custGeom>
                  <a:avLst/>
                  <a:gdLst>
                    <a:gd name="T0" fmla="*/ 236 w 241"/>
                    <a:gd name="T1" fmla="*/ 408 h 1125"/>
                    <a:gd name="T2" fmla="*/ 236 w 241"/>
                    <a:gd name="T3" fmla="*/ 139 h 1125"/>
                    <a:gd name="T4" fmla="*/ 0 w 241"/>
                    <a:gd name="T5" fmla="*/ 0 h 1125"/>
                    <a:gd name="T6" fmla="*/ 5 w 241"/>
                    <a:gd name="T7" fmla="*/ 273 h 1125"/>
                    <a:gd name="T8" fmla="*/ 5 w 241"/>
                    <a:gd name="T9" fmla="*/ 991 h 1125"/>
                    <a:gd name="T10" fmla="*/ 241 w 241"/>
                    <a:gd name="T11" fmla="*/ 1125 h 1125"/>
                    <a:gd name="T12" fmla="*/ 236 w 241"/>
                    <a:gd name="T13" fmla="*/ 408 h 1125"/>
                  </a:gdLst>
                  <a:ahLst/>
                  <a:cxnLst>
                    <a:cxn ang="0">
                      <a:pos x="T0" y="T1"/>
                    </a:cxn>
                    <a:cxn ang="0">
                      <a:pos x="T2" y="T3"/>
                    </a:cxn>
                    <a:cxn ang="0">
                      <a:pos x="T4" y="T5"/>
                    </a:cxn>
                    <a:cxn ang="0">
                      <a:pos x="T6" y="T7"/>
                    </a:cxn>
                    <a:cxn ang="0">
                      <a:pos x="T8" y="T9"/>
                    </a:cxn>
                    <a:cxn ang="0">
                      <a:pos x="T10" y="T11"/>
                    </a:cxn>
                    <a:cxn ang="0">
                      <a:pos x="T12" y="T13"/>
                    </a:cxn>
                  </a:cxnLst>
                  <a:rect l="0" t="0" r="r" b="b"/>
                  <a:pathLst>
                    <a:path w="241" h="1125">
                      <a:moveTo>
                        <a:pt x="236" y="408"/>
                      </a:moveTo>
                      <a:lnTo>
                        <a:pt x="236" y="139"/>
                      </a:lnTo>
                      <a:lnTo>
                        <a:pt x="0" y="0"/>
                      </a:lnTo>
                      <a:lnTo>
                        <a:pt x="5" y="273"/>
                      </a:lnTo>
                      <a:lnTo>
                        <a:pt x="5" y="991"/>
                      </a:lnTo>
                      <a:lnTo>
                        <a:pt x="241" y="1125"/>
                      </a:lnTo>
                      <a:lnTo>
                        <a:pt x="236" y="408"/>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5" name="Freeform 7">
                  <a:extLst>
                    <a:ext uri="{FF2B5EF4-FFF2-40B4-BE49-F238E27FC236}">
                      <a16:creationId xmlns:a16="http://schemas.microsoft.com/office/drawing/2014/main" xmlns="" id="{9CA70B40-283A-4957-B2CA-4966C455FF43}"/>
                    </a:ext>
                  </a:extLst>
                </p:cNvPr>
                <p:cNvSpPr>
                  <a:spLocks/>
                </p:cNvSpPr>
                <p:nvPr/>
              </p:nvSpPr>
              <p:spPr bwMode="auto">
                <a:xfrm>
                  <a:off x="6475413" y="2716213"/>
                  <a:ext cx="1358900" cy="2786063"/>
                </a:xfrm>
                <a:custGeom>
                  <a:avLst/>
                  <a:gdLst>
                    <a:gd name="T0" fmla="*/ 856 w 856"/>
                    <a:gd name="T1" fmla="*/ 273 h 1755"/>
                    <a:gd name="T2" fmla="*/ 856 w 856"/>
                    <a:gd name="T3" fmla="*/ 273 h 1755"/>
                    <a:gd name="T4" fmla="*/ 856 w 856"/>
                    <a:gd name="T5" fmla="*/ 0 h 1755"/>
                    <a:gd name="T6" fmla="*/ 856 w 856"/>
                    <a:gd name="T7" fmla="*/ 0 h 1755"/>
                    <a:gd name="T8" fmla="*/ 856 w 856"/>
                    <a:gd name="T9" fmla="*/ 0 h 1755"/>
                    <a:gd name="T10" fmla="*/ 620 w 856"/>
                    <a:gd name="T11" fmla="*/ 139 h 1755"/>
                    <a:gd name="T12" fmla="*/ 625 w 856"/>
                    <a:gd name="T13" fmla="*/ 1125 h 1755"/>
                    <a:gd name="T14" fmla="*/ 0 w 856"/>
                    <a:gd name="T15" fmla="*/ 1486 h 1755"/>
                    <a:gd name="T16" fmla="*/ 0 w 856"/>
                    <a:gd name="T17" fmla="*/ 1755 h 1755"/>
                    <a:gd name="T18" fmla="*/ 856 w 856"/>
                    <a:gd name="T19" fmla="*/ 1259 h 1755"/>
                    <a:gd name="T20" fmla="*/ 856 w 856"/>
                    <a:gd name="T21" fmla="*/ 273 h 1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6" h="1755">
                      <a:moveTo>
                        <a:pt x="856" y="273"/>
                      </a:moveTo>
                      <a:lnTo>
                        <a:pt x="856" y="273"/>
                      </a:lnTo>
                      <a:lnTo>
                        <a:pt x="856" y="0"/>
                      </a:lnTo>
                      <a:lnTo>
                        <a:pt x="856" y="0"/>
                      </a:lnTo>
                      <a:lnTo>
                        <a:pt x="856" y="0"/>
                      </a:lnTo>
                      <a:lnTo>
                        <a:pt x="620" y="139"/>
                      </a:lnTo>
                      <a:lnTo>
                        <a:pt x="625" y="1125"/>
                      </a:lnTo>
                      <a:lnTo>
                        <a:pt x="0" y="1486"/>
                      </a:lnTo>
                      <a:lnTo>
                        <a:pt x="0" y="1755"/>
                      </a:lnTo>
                      <a:lnTo>
                        <a:pt x="856" y="1259"/>
                      </a:lnTo>
                      <a:lnTo>
                        <a:pt x="856" y="273"/>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6" name="Freeform 8">
                  <a:extLst>
                    <a:ext uri="{FF2B5EF4-FFF2-40B4-BE49-F238E27FC236}">
                      <a16:creationId xmlns:a16="http://schemas.microsoft.com/office/drawing/2014/main" xmlns="" id="{8EAD4027-A427-4FD8-885C-2D3494124151}"/>
                    </a:ext>
                  </a:extLst>
                </p:cNvPr>
                <p:cNvSpPr>
                  <a:spLocks/>
                </p:cNvSpPr>
                <p:nvPr/>
              </p:nvSpPr>
              <p:spPr bwMode="auto">
                <a:xfrm>
                  <a:off x="6099176" y="4289425"/>
                  <a:ext cx="1368425" cy="785813"/>
                </a:xfrm>
                <a:custGeom>
                  <a:avLst/>
                  <a:gdLst>
                    <a:gd name="T0" fmla="*/ 626 w 862"/>
                    <a:gd name="T1" fmla="*/ 0 h 495"/>
                    <a:gd name="T2" fmla="*/ 0 w 862"/>
                    <a:gd name="T3" fmla="*/ 356 h 495"/>
                    <a:gd name="T4" fmla="*/ 237 w 862"/>
                    <a:gd name="T5" fmla="*/ 495 h 495"/>
                    <a:gd name="T6" fmla="*/ 237 w 862"/>
                    <a:gd name="T7" fmla="*/ 495 h 495"/>
                    <a:gd name="T8" fmla="*/ 84 w 862"/>
                    <a:gd name="T9" fmla="*/ 407 h 495"/>
                    <a:gd name="T10" fmla="*/ 237 w 862"/>
                    <a:gd name="T11" fmla="*/ 495 h 495"/>
                    <a:gd name="T12" fmla="*/ 862 w 862"/>
                    <a:gd name="T13" fmla="*/ 134 h 495"/>
                    <a:gd name="T14" fmla="*/ 626 w 862"/>
                    <a:gd name="T15" fmla="*/ 0 h 4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2" h="495">
                      <a:moveTo>
                        <a:pt x="626" y="0"/>
                      </a:moveTo>
                      <a:lnTo>
                        <a:pt x="0" y="356"/>
                      </a:lnTo>
                      <a:lnTo>
                        <a:pt x="237" y="495"/>
                      </a:lnTo>
                      <a:lnTo>
                        <a:pt x="237" y="495"/>
                      </a:lnTo>
                      <a:lnTo>
                        <a:pt x="84" y="407"/>
                      </a:lnTo>
                      <a:lnTo>
                        <a:pt x="237" y="495"/>
                      </a:lnTo>
                      <a:lnTo>
                        <a:pt x="862" y="134"/>
                      </a:lnTo>
                      <a:lnTo>
                        <a:pt x="62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7" name="Freeform 9">
                  <a:extLst>
                    <a:ext uri="{FF2B5EF4-FFF2-40B4-BE49-F238E27FC236}">
                      <a16:creationId xmlns:a16="http://schemas.microsoft.com/office/drawing/2014/main" xmlns="" id="{DF738176-A035-465A-BBFB-81CD6EB225D2}"/>
                    </a:ext>
                  </a:extLst>
                </p:cNvPr>
                <p:cNvSpPr>
                  <a:spLocks/>
                </p:cNvSpPr>
                <p:nvPr/>
              </p:nvSpPr>
              <p:spPr bwMode="auto">
                <a:xfrm>
                  <a:off x="4364038" y="2716213"/>
                  <a:ext cx="374650" cy="647700"/>
                </a:xfrm>
                <a:custGeom>
                  <a:avLst/>
                  <a:gdLst>
                    <a:gd name="T0" fmla="*/ 236 w 236"/>
                    <a:gd name="T1" fmla="*/ 139 h 408"/>
                    <a:gd name="T2" fmla="*/ 236 w 236"/>
                    <a:gd name="T3" fmla="*/ 408 h 408"/>
                    <a:gd name="T4" fmla="*/ 0 w 236"/>
                    <a:gd name="T5" fmla="*/ 273 h 408"/>
                    <a:gd name="T6" fmla="*/ 5 w 236"/>
                    <a:gd name="T7" fmla="*/ 0 h 408"/>
                    <a:gd name="T8" fmla="*/ 236 w 236"/>
                    <a:gd name="T9" fmla="*/ 139 h 408"/>
                  </a:gdLst>
                  <a:ahLst/>
                  <a:cxnLst>
                    <a:cxn ang="0">
                      <a:pos x="T0" y="T1"/>
                    </a:cxn>
                    <a:cxn ang="0">
                      <a:pos x="T2" y="T3"/>
                    </a:cxn>
                    <a:cxn ang="0">
                      <a:pos x="T4" y="T5"/>
                    </a:cxn>
                    <a:cxn ang="0">
                      <a:pos x="T6" y="T7"/>
                    </a:cxn>
                    <a:cxn ang="0">
                      <a:pos x="T8" y="T9"/>
                    </a:cxn>
                  </a:cxnLst>
                  <a:rect l="0" t="0" r="r" b="b"/>
                  <a:pathLst>
                    <a:path w="236" h="408">
                      <a:moveTo>
                        <a:pt x="236" y="139"/>
                      </a:moveTo>
                      <a:lnTo>
                        <a:pt x="236" y="408"/>
                      </a:lnTo>
                      <a:lnTo>
                        <a:pt x="0" y="273"/>
                      </a:lnTo>
                      <a:lnTo>
                        <a:pt x="5" y="0"/>
                      </a:lnTo>
                      <a:lnTo>
                        <a:pt x="236" y="139"/>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8" name="Freeform 10">
                  <a:extLst>
                    <a:ext uri="{FF2B5EF4-FFF2-40B4-BE49-F238E27FC236}">
                      <a16:creationId xmlns:a16="http://schemas.microsoft.com/office/drawing/2014/main" xmlns="" id="{B44D4AA1-D79C-4F67-A6E6-0273E766DD9E}"/>
                    </a:ext>
                  </a:extLst>
                </p:cNvPr>
                <p:cNvSpPr>
                  <a:spLocks/>
                </p:cNvSpPr>
                <p:nvPr/>
              </p:nvSpPr>
              <p:spPr bwMode="auto">
                <a:xfrm>
                  <a:off x="4738688" y="2151063"/>
                  <a:ext cx="1360488" cy="1212850"/>
                </a:xfrm>
                <a:custGeom>
                  <a:avLst/>
                  <a:gdLst>
                    <a:gd name="T0" fmla="*/ 237 w 857"/>
                    <a:gd name="T1" fmla="*/ 356 h 764"/>
                    <a:gd name="T2" fmla="*/ 0 w 857"/>
                    <a:gd name="T3" fmla="*/ 495 h 764"/>
                    <a:gd name="T4" fmla="*/ 0 w 857"/>
                    <a:gd name="T5" fmla="*/ 764 h 764"/>
                    <a:gd name="T6" fmla="*/ 237 w 857"/>
                    <a:gd name="T7" fmla="*/ 629 h 764"/>
                    <a:gd name="T8" fmla="*/ 857 w 857"/>
                    <a:gd name="T9" fmla="*/ 268 h 764"/>
                    <a:gd name="T10" fmla="*/ 857 w 857"/>
                    <a:gd name="T11" fmla="*/ 0 h 764"/>
                    <a:gd name="T12" fmla="*/ 237 w 857"/>
                    <a:gd name="T13" fmla="*/ 356 h 764"/>
                  </a:gdLst>
                  <a:ahLst/>
                  <a:cxnLst>
                    <a:cxn ang="0">
                      <a:pos x="T0" y="T1"/>
                    </a:cxn>
                    <a:cxn ang="0">
                      <a:pos x="T2" y="T3"/>
                    </a:cxn>
                    <a:cxn ang="0">
                      <a:pos x="T4" y="T5"/>
                    </a:cxn>
                    <a:cxn ang="0">
                      <a:pos x="T6" y="T7"/>
                    </a:cxn>
                    <a:cxn ang="0">
                      <a:pos x="T8" y="T9"/>
                    </a:cxn>
                    <a:cxn ang="0">
                      <a:pos x="T10" y="T11"/>
                    </a:cxn>
                    <a:cxn ang="0">
                      <a:pos x="T12" y="T13"/>
                    </a:cxn>
                  </a:cxnLst>
                  <a:rect l="0" t="0" r="r" b="b"/>
                  <a:pathLst>
                    <a:path w="857" h="764">
                      <a:moveTo>
                        <a:pt x="237" y="356"/>
                      </a:moveTo>
                      <a:lnTo>
                        <a:pt x="0" y="495"/>
                      </a:lnTo>
                      <a:lnTo>
                        <a:pt x="0" y="764"/>
                      </a:lnTo>
                      <a:lnTo>
                        <a:pt x="237" y="629"/>
                      </a:lnTo>
                      <a:lnTo>
                        <a:pt x="857" y="268"/>
                      </a:lnTo>
                      <a:lnTo>
                        <a:pt x="857" y="0"/>
                      </a:lnTo>
                      <a:lnTo>
                        <a:pt x="237" y="356"/>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49" name="Freeform 11">
                  <a:extLst>
                    <a:ext uri="{FF2B5EF4-FFF2-40B4-BE49-F238E27FC236}">
                      <a16:creationId xmlns:a16="http://schemas.microsoft.com/office/drawing/2014/main" xmlns="" id="{21303275-7810-4EAC-945B-1404D032F86A}"/>
                    </a:ext>
                  </a:extLst>
                </p:cNvPr>
                <p:cNvSpPr>
                  <a:spLocks/>
                </p:cNvSpPr>
                <p:nvPr/>
              </p:nvSpPr>
              <p:spPr bwMode="auto">
                <a:xfrm>
                  <a:off x="4371976" y="1717675"/>
                  <a:ext cx="3087688" cy="1219200"/>
                </a:xfrm>
                <a:custGeom>
                  <a:avLst/>
                  <a:gdLst>
                    <a:gd name="T0" fmla="*/ 231 w 1945"/>
                    <a:gd name="T1" fmla="*/ 495 h 768"/>
                    <a:gd name="T2" fmla="*/ 231 w 1945"/>
                    <a:gd name="T3" fmla="*/ 495 h 768"/>
                    <a:gd name="T4" fmla="*/ 0 w 1945"/>
                    <a:gd name="T5" fmla="*/ 629 h 768"/>
                    <a:gd name="T6" fmla="*/ 0 w 1945"/>
                    <a:gd name="T7" fmla="*/ 629 h 768"/>
                    <a:gd name="T8" fmla="*/ 0 w 1945"/>
                    <a:gd name="T9" fmla="*/ 629 h 768"/>
                    <a:gd name="T10" fmla="*/ 231 w 1945"/>
                    <a:gd name="T11" fmla="*/ 768 h 768"/>
                    <a:gd name="T12" fmla="*/ 1088 w 1945"/>
                    <a:gd name="T13" fmla="*/ 273 h 768"/>
                    <a:gd name="T14" fmla="*/ 1709 w 1945"/>
                    <a:gd name="T15" fmla="*/ 629 h 768"/>
                    <a:gd name="T16" fmla="*/ 1945 w 1945"/>
                    <a:gd name="T17" fmla="*/ 495 h 768"/>
                    <a:gd name="T18" fmla="*/ 1084 w 1945"/>
                    <a:gd name="T19" fmla="*/ 0 h 768"/>
                    <a:gd name="T20" fmla="*/ 231 w 1945"/>
                    <a:gd name="T21" fmla="*/ 495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945" h="768">
                      <a:moveTo>
                        <a:pt x="231" y="495"/>
                      </a:moveTo>
                      <a:lnTo>
                        <a:pt x="231" y="495"/>
                      </a:lnTo>
                      <a:lnTo>
                        <a:pt x="0" y="629"/>
                      </a:lnTo>
                      <a:lnTo>
                        <a:pt x="0" y="629"/>
                      </a:lnTo>
                      <a:lnTo>
                        <a:pt x="0" y="629"/>
                      </a:lnTo>
                      <a:lnTo>
                        <a:pt x="231" y="768"/>
                      </a:lnTo>
                      <a:lnTo>
                        <a:pt x="1088" y="273"/>
                      </a:lnTo>
                      <a:lnTo>
                        <a:pt x="1709" y="629"/>
                      </a:lnTo>
                      <a:lnTo>
                        <a:pt x="1945" y="495"/>
                      </a:lnTo>
                      <a:lnTo>
                        <a:pt x="1084" y="0"/>
                      </a:lnTo>
                      <a:lnTo>
                        <a:pt x="231" y="495"/>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50" name="Freeform 12">
                  <a:extLst>
                    <a:ext uri="{FF2B5EF4-FFF2-40B4-BE49-F238E27FC236}">
                      <a16:creationId xmlns:a16="http://schemas.microsoft.com/office/drawing/2014/main" xmlns="" id="{27D85E21-C9DB-497B-A9A2-5BFBB5E0FF9B}"/>
                    </a:ext>
                  </a:extLst>
                </p:cNvPr>
                <p:cNvSpPr>
                  <a:spLocks/>
                </p:cNvSpPr>
                <p:nvPr/>
              </p:nvSpPr>
              <p:spPr bwMode="auto">
                <a:xfrm>
                  <a:off x="6099176" y="2151063"/>
                  <a:ext cx="985838" cy="998538"/>
                </a:xfrm>
                <a:custGeom>
                  <a:avLst/>
                  <a:gdLst>
                    <a:gd name="T0" fmla="*/ 0 w 621"/>
                    <a:gd name="T1" fmla="*/ 268 h 629"/>
                    <a:gd name="T2" fmla="*/ 621 w 621"/>
                    <a:gd name="T3" fmla="*/ 629 h 629"/>
                    <a:gd name="T4" fmla="*/ 621 w 621"/>
                    <a:gd name="T5" fmla="*/ 356 h 629"/>
                    <a:gd name="T6" fmla="*/ 621 w 621"/>
                    <a:gd name="T7" fmla="*/ 356 h 629"/>
                    <a:gd name="T8" fmla="*/ 621 w 621"/>
                    <a:gd name="T9" fmla="*/ 532 h 629"/>
                    <a:gd name="T10" fmla="*/ 621 w 621"/>
                    <a:gd name="T11" fmla="*/ 356 h 629"/>
                    <a:gd name="T12" fmla="*/ 0 w 621"/>
                    <a:gd name="T13" fmla="*/ 0 h 629"/>
                    <a:gd name="T14" fmla="*/ 0 w 621"/>
                    <a:gd name="T15" fmla="*/ 268 h 62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21" h="629">
                      <a:moveTo>
                        <a:pt x="0" y="268"/>
                      </a:moveTo>
                      <a:lnTo>
                        <a:pt x="621" y="629"/>
                      </a:lnTo>
                      <a:lnTo>
                        <a:pt x="621" y="356"/>
                      </a:lnTo>
                      <a:lnTo>
                        <a:pt x="621" y="356"/>
                      </a:lnTo>
                      <a:lnTo>
                        <a:pt x="621" y="532"/>
                      </a:lnTo>
                      <a:lnTo>
                        <a:pt x="621" y="356"/>
                      </a:lnTo>
                      <a:lnTo>
                        <a:pt x="0" y="0"/>
                      </a:lnTo>
                      <a:lnTo>
                        <a:pt x="0" y="268"/>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51" name="Freeform 13">
                  <a:extLst>
                    <a:ext uri="{FF2B5EF4-FFF2-40B4-BE49-F238E27FC236}">
                      <a16:creationId xmlns:a16="http://schemas.microsoft.com/office/drawing/2014/main" xmlns="" id="{9C1B6F68-B093-45F9-A411-582FE57E4834}"/>
                    </a:ext>
                  </a:extLst>
                </p:cNvPr>
                <p:cNvSpPr>
                  <a:spLocks/>
                </p:cNvSpPr>
                <p:nvPr/>
              </p:nvSpPr>
              <p:spPr bwMode="auto">
                <a:xfrm>
                  <a:off x="6099176" y="5075238"/>
                  <a:ext cx="376238" cy="646113"/>
                </a:xfrm>
                <a:custGeom>
                  <a:avLst/>
                  <a:gdLst>
                    <a:gd name="T0" fmla="*/ 0 w 237"/>
                    <a:gd name="T1" fmla="*/ 134 h 407"/>
                    <a:gd name="T2" fmla="*/ 237 w 237"/>
                    <a:gd name="T3" fmla="*/ 0 h 407"/>
                    <a:gd name="T4" fmla="*/ 237 w 237"/>
                    <a:gd name="T5" fmla="*/ 269 h 407"/>
                    <a:gd name="T6" fmla="*/ 0 w 237"/>
                    <a:gd name="T7" fmla="*/ 407 h 407"/>
                    <a:gd name="T8" fmla="*/ 0 w 237"/>
                    <a:gd name="T9" fmla="*/ 134 h 407"/>
                  </a:gdLst>
                  <a:ahLst/>
                  <a:cxnLst>
                    <a:cxn ang="0">
                      <a:pos x="T0" y="T1"/>
                    </a:cxn>
                    <a:cxn ang="0">
                      <a:pos x="T2" y="T3"/>
                    </a:cxn>
                    <a:cxn ang="0">
                      <a:pos x="T4" y="T5"/>
                    </a:cxn>
                    <a:cxn ang="0">
                      <a:pos x="T6" y="T7"/>
                    </a:cxn>
                    <a:cxn ang="0">
                      <a:pos x="T8" y="T9"/>
                    </a:cxn>
                  </a:cxnLst>
                  <a:rect l="0" t="0" r="r" b="b"/>
                  <a:pathLst>
                    <a:path w="237" h="407">
                      <a:moveTo>
                        <a:pt x="0" y="134"/>
                      </a:moveTo>
                      <a:lnTo>
                        <a:pt x="237" y="0"/>
                      </a:lnTo>
                      <a:lnTo>
                        <a:pt x="237" y="269"/>
                      </a:lnTo>
                      <a:lnTo>
                        <a:pt x="0" y="407"/>
                      </a:lnTo>
                      <a:lnTo>
                        <a:pt x="0" y="134"/>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52" name="Freeform 14">
                  <a:extLst>
                    <a:ext uri="{FF2B5EF4-FFF2-40B4-BE49-F238E27FC236}">
                      <a16:creationId xmlns:a16="http://schemas.microsoft.com/office/drawing/2014/main" xmlns="" id="{CFCDA64A-8725-4500-9DD2-DA893C134BB2}"/>
                    </a:ext>
                  </a:extLst>
                </p:cNvPr>
                <p:cNvSpPr>
                  <a:spLocks/>
                </p:cNvSpPr>
                <p:nvPr/>
              </p:nvSpPr>
              <p:spPr bwMode="auto">
                <a:xfrm>
                  <a:off x="4738688" y="4295775"/>
                  <a:ext cx="1736725" cy="992188"/>
                </a:xfrm>
                <a:custGeom>
                  <a:avLst/>
                  <a:gdLst>
                    <a:gd name="T0" fmla="*/ 626 w 1094"/>
                    <a:gd name="T1" fmla="*/ 491 h 625"/>
                    <a:gd name="T2" fmla="*/ 857 w 1094"/>
                    <a:gd name="T3" fmla="*/ 625 h 625"/>
                    <a:gd name="T4" fmla="*/ 1094 w 1094"/>
                    <a:gd name="T5" fmla="*/ 491 h 625"/>
                    <a:gd name="T6" fmla="*/ 857 w 1094"/>
                    <a:gd name="T7" fmla="*/ 357 h 625"/>
                    <a:gd name="T8" fmla="*/ 237 w 1094"/>
                    <a:gd name="T9" fmla="*/ 0 h 625"/>
                    <a:gd name="T10" fmla="*/ 0 w 1094"/>
                    <a:gd name="T11" fmla="*/ 135 h 625"/>
                    <a:gd name="T12" fmla="*/ 626 w 1094"/>
                    <a:gd name="T13" fmla="*/ 491 h 625"/>
                  </a:gdLst>
                  <a:ahLst/>
                  <a:cxnLst>
                    <a:cxn ang="0">
                      <a:pos x="T0" y="T1"/>
                    </a:cxn>
                    <a:cxn ang="0">
                      <a:pos x="T2" y="T3"/>
                    </a:cxn>
                    <a:cxn ang="0">
                      <a:pos x="T4" y="T5"/>
                    </a:cxn>
                    <a:cxn ang="0">
                      <a:pos x="T6" y="T7"/>
                    </a:cxn>
                    <a:cxn ang="0">
                      <a:pos x="T8" y="T9"/>
                    </a:cxn>
                    <a:cxn ang="0">
                      <a:pos x="T10" y="T11"/>
                    </a:cxn>
                    <a:cxn ang="0">
                      <a:pos x="T12" y="T13"/>
                    </a:cxn>
                  </a:cxnLst>
                  <a:rect l="0" t="0" r="r" b="b"/>
                  <a:pathLst>
                    <a:path w="1094" h="625">
                      <a:moveTo>
                        <a:pt x="626" y="491"/>
                      </a:moveTo>
                      <a:lnTo>
                        <a:pt x="857" y="625"/>
                      </a:lnTo>
                      <a:lnTo>
                        <a:pt x="1094" y="491"/>
                      </a:lnTo>
                      <a:lnTo>
                        <a:pt x="857" y="357"/>
                      </a:lnTo>
                      <a:lnTo>
                        <a:pt x="237" y="0"/>
                      </a:lnTo>
                      <a:lnTo>
                        <a:pt x="0" y="135"/>
                      </a:lnTo>
                      <a:lnTo>
                        <a:pt x="626" y="491"/>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53" name="Freeform 15">
                  <a:extLst>
                    <a:ext uri="{FF2B5EF4-FFF2-40B4-BE49-F238E27FC236}">
                      <a16:creationId xmlns:a16="http://schemas.microsoft.com/office/drawing/2014/main" xmlns="" id="{48F50160-690C-4135-8B5E-5CCBC8C618A1}"/>
                    </a:ext>
                  </a:extLst>
                </p:cNvPr>
                <p:cNvSpPr>
                  <a:spLocks/>
                </p:cNvSpPr>
                <p:nvPr/>
              </p:nvSpPr>
              <p:spPr bwMode="auto">
                <a:xfrm>
                  <a:off x="4371976" y="3149600"/>
                  <a:ext cx="1727200" cy="2571750"/>
                </a:xfrm>
                <a:custGeom>
                  <a:avLst/>
                  <a:gdLst>
                    <a:gd name="T0" fmla="*/ 852 w 1088"/>
                    <a:gd name="T1" fmla="*/ 1482 h 1620"/>
                    <a:gd name="T2" fmla="*/ 852 w 1088"/>
                    <a:gd name="T3" fmla="*/ 1482 h 1620"/>
                    <a:gd name="T4" fmla="*/ 1088 w 1088"/>
                    <a:gd name="T5" fmla="*/ 1620 h 1620"/>
                    <a:gd name="T6" fmla="*/ 1088 w 1088"/>
                    <a:gd name="T7" fmla="*/ 1620 h 1620"/>
                    <a:gd name="T8" fmla="*/ 1088 w 1088"/>
                    <a:gd name="T9" fmla="*/ 1620 h 1620"/>
                    <a:gd name="T10" fmla="*/ 1088 w 1088"/>
                    <a:gd name="T11" fmla="*/ 1347 h 1620"/>
                    <a:gd name="T12" fmla="*/ 231 w 1088"/>
                    <a:gd name="T13" fmla="*/ 857 h 1620"/>
                    <a:gd name="T14" fmla="*/ 231 w 1088"/>
                    <a:gd name="T15" fmla="*/ 135 h 1620"/>
                    <a:gd name="T16" fmla="*/ 0 w 1088"/>
                    <a:gd name="T17" fmla="*/ 0 h 1620"/>
                    <a:gd name="T18" fmla="*/ 0 w 1088"/>
                    <a:gd name="T19" fmla="*/ 991 h 1620"/>
                    <a:gd name="T20" fmla="*/ 852 w 1088"/>
                    <a:gd name="T21" fmla="*/ 1482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8" h="1620">
                      <a:moveTo>
                        <a:pt x="852" y="1482"/>
                      </a:moveTo>
                      <a:lnTo>
                        <a:pt x="852" y="1482"/>
                      </a:lnTo>
                      <a:lnTo>
                        <a:pt x="1088" y="1620"/>
                      </a:lnTo>
                      <a:lnTo>
                        <a:pt x="1088" y="1620"/>
                      </a:lnTo>
                      <a:lnTo>
                        <a:pt x="1088" y="1620"/>
                      </a:lnTo>
                      <a:lnTo>
                        <a:pt x="1088" y="1347"/>
                      </a:lnTo>
                      <a:lnTo>
                        <a:pt x="231" y="857"/>
                      </a:lnTo>
                      <a:lnTo>
                        <a:pt x="231" y="135"/>
                      </a:lnTo>
                      <a:lnTo>
                        <a:pt x="0" y="0"/>
                      </a:lnTo>
                      <a:lnTo>
                        <a:pt x="0" y="991"/>
                      </a:lnTo>
                      <a:lnTo>
                        <a:pt x="852" y="1482"/>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sp>
              <p:nvSpPr>
                <p:cNvPr id="54" name="Freeform 16">
                  <a:extLst>
                    <a:ext uri="{FF2B5EF4-FFF2-40B4-BE49-F238E27FC236}">
                      <a16:creationId xmlns:a16="http://schemas.microsoft.com/office/drawing/2014/main" xmlns="" id="{80B4A643-C936-4DDF-B9D8-0E8FAAEE994F}"/>
                    </a:ext>
                  </a:extLst>
                </p:cNvPr>
                <p:cNvSpPr>
                  <a:spLocks/>
                </p:cNvSpPr>
                <p:nvPr/>
              </p:nvSpPr>
              <p:spPr bwMode="auto">
                <a:xfrm>
                  <a:off x="4738688" y="3149600"/>
                  <a:ext cx="376238" cy="1360488"/>
                </a:xfrm>
                <a:custGeom>
                  <a:avLst/>
                  <a:gdLst>
                    <a:gd name="T0" fmla="*/ 237 w 237"/>
                    <a:gd name="T1" fmla="*/ 722 h 857"/>
                    <a:gd name="T2" fmla="*/ 237 w 237"/>
                    <a:gd name="T3" fmla="*/ 0 h 857"/>
                    <a:gd name="T4" fmla="*/ 0 w 237"/>
                    <a:gd name="T5" fmla="*/ 135 h 857"/>
                    <a:gd name="T6" fmla="*/ 0 w 237"/>
                    <a:gd name="T7" fmla="*/ 135 h 857"/>
                    <a:gd name="T8" fmla="*/ 153 w 237"/>
                    <a:gd name="T9" fmla="*/ 47 h 857"/>
                    <a:gd name="T10" fmla="*/ 0 w 237"/>
                    <a:gd name="T11" fmla="*/ 135 h 857"/>
                    <a:gd name="T12" fmla="*/ 0 w 237"/>
                    <a:gd name="T13" fmla="*/ 857 h 857"/>
                    <a:gd name="T14" fmla="*/ 237 w 237"/>
                    <a:gd name="T15" fmla="*/ 722 h 8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37" h="857">
                      <a:moveTo>
                        <a:pt x="237" y="722"/>
                      </a:moveTo>
                      <a:lnTo>
                        <a:pt x="237" y="0"/>
                      </a:lnTo>
                      <a:lnTo>
                        <a:pt x="0" y="135"/>
                      </a:lnTo>
                      <a:lnTo>
                        <a:pt x="0" y="135"/>
                      </a:lnTo>
                      <a:lnTo>
                        <a:pt x="153" y="47"/>
                      </a:lnTo>
                      <a:lnTo>
                        <a:pt x="0" y="135"/>
                      </a:lnTo>
                      <a:lnTo>
                        <a:pt x="0" y="857"/>
                      </a:lnTo>
                      <a:lnTo>
                        <a:pt x="237" y="722"/>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sz="1600" dirty="0">
                    <a:latin typeface="Calibri" panose="020F0502020204030204" pitchFamily="34" charset="0"/>
                    <a:cs typeface="Calibri" panose="020F0502020204030204" pitchFamily="34" charset="0"/>
                  </a:endParaRPr>
                </a:p>
              </p:txBody>
            </p:sp>
          </p:grpSp>
          <p:sp>
            <p:nvSpPr>
              <p:cNvPr id="40" name="TextBox 39">
                <a:extLst>
                  <a:ext uri="{FF2B5EF4-FFF2-40B4-BE49-F238E27FC236}">
                    <a16:creationId xmlns:a16="http://schemas.microsoft.com/office/drawing/2014/main" xmlns="" id="{DAB6FEB7-9206-4E0B-9A3A-C37D1A798B92}"/>
                  </a:ext>
                </a:extLst>
              </p:cNvPr>
              <p:cNvSpPr txBox="1"/>
              <p:nvPr/>
            </p:nvSpPr>
            <p:spPr>
              <a:xfrm>
                <a:off x="7947816" y="1745384"/>
                <a:ext cx="3249904" cy="1283254"/>
              </a:xfrm>
              <a:prstGeom prst="rect">
                <a:avLst/>
              </a:prstGeom>
              <a:noFill/>
            </p:spPr>
            <p:txBody>
              <a:bodyPr wrap="square" lIns="121920" rIns="121920" rtlCol="0">
                <a:spAutoFit/>
              </a:bodyPr>
              <a:lstStyle/>
              <a:p>
                <a:pPr algn="r">
                  <a:lnSpc>
                    <a:spcPct val="90000"/>
                  </a:lnSpc>
                  <a:spcBef>
                    <a:spcPts val="1067"/>
                  </a:spcBef>
                </a:pPr>
                <a:r>
                  <a:rPr lang="en-US" sz="1600" b="1" dirty="0">
                    <a:latin typeface="Calibri" panose="020F0502020204030204" pitchFamily="34" charset="0"/>
                    <a:ea typeface="Bebas Neue" charset="0"/>
                    <a:cs typeface="Calibri" panose="020F0502020204030204" pitchFamily="34" charset="0"/>
                  </a:rPr>
                  <a:t>Locals Panel</a:t>
                </a:r>
              </a:p>
              <a:p>
                <a:pPr algn="r">
                  <a:lnSpc>
                    <a:spcPct val="90000"/>
                  </a:lnSpc>
                </a:pPr>
                <a:endParaRPr lang="en-US" sz="1600" dirty="0">
                  <a:latin typeface="Calibri" panose="020F0502020204030204" pitchFamily="34" charset="0"/>
                  <a:ea typeface="Bebas Neue" charset="0"/>
                  <a:cs typeface="Calibri" panose="020F0502020204030204" pitchFamily="34" charset="0"/>
                </a:endParaRPr>
              </a:p>
              <a:p>
                <a:pPr algn="r">
                  <a:lnSpc>
                    <a:spcPct val="90000"/>
                  </a:lnSpc>
                  <a:buClrTx/>
                  <a:buFontTx/>
                  <a:buNone/>
                </a:pPr>
                <a:r>
                  <a:rPr lang="en-US" sz="1600" kern="1200" dirty="0">
                    <a:latin typeface="Calibri" panose="020F0502020204030204" pitchFamily="34" charset="0"/>
                    <a:cs typeface="Calibri" panose="020F0502020204030204" pitchFamily="34" charset="0"/>
                  </a:rPr>
                  <a:t>Cross-references different HTML pages and documents </a:t>
                </a:r>
              </a:p>
            </p:txBody>
          </p:sp>
          <p:sp>
            <p:nvSpPr>
              <p:cNvPr id="41" name="TextBox 40">
                <a:extLst>
                  <a:ext uri="{FF2B5EF4-FFF2-40B4-BE49-F238E27FC236}">
                    <a16:creationId xmlns:a16="http://schemas.microsoft.com/office/drawing/2014/main" xmlns="" id="{E405EB00-AA3D-4B02-A59B-ED9A2CBFC0BF}"/>
                  </a:ext>
                </a:extLst>
              </p:cNvPr>
              <p:cNvSpPr txBox="1"/>
              <p:nvPr/>
            </p:nvSpPr>
            <p:spPr>
              <a:xfrm>
                <a:off x="9436042" y="3677710"/>
                <a:ext cx="2272675" cy="1965236"/>
              </a:xfrm>
              <a:prstGeom prst="rect">
                <a:avLst/>
              </a:prstGeom>
              <a:noFill/>
            </p:spPr>
            <p:txBody>
              <a:bodyPr wrap="square" lIns="121920" rIns="121920" rtlCol="0">
                <a:spAutoFit/>
              </a:bodyPr>
              <a:lstStyle/>
              <a:p>
                <a:pPr algn="ctr">
                  <a:lnSpc>
                    <a:spcPct val="90000"/>
                  </a:lnSpc>
                  <a:spcBef>
                    <a:spcPts val="600"/>
                  </a:spcBef>
                  <a:buClrTx/>
                  <a:buFontTx/>
                  <a:buNone/>
                </a:pPr>
                <a:r>
                  <a:rPr lang="en-US" sz="1600" kern="1200" dirty="0">
                    <a:latin typeface="Calibri" panose="020F0502020204030204" pitchFamily="34" charset="0"/>
                    <a:ea typeface="Bebas Neue" charset="0"/>
                    <a:cs typeface="Calibri" panose="020F0502020204030204" pitchFamily="34" charset="0"/>
                  </a:rPr>
                  <a:t>      </a:t>
                </a:r>
                <a:r>
                  <a:rPr lang="en-US" sz="1600" b="1" kern="1200" dirty="0">
                    <a:latin typeface="Calibri" panose="020F0502020204030204" pitchFamily="34" charset="0"/>
                    <a:ea typeface="Bebas Neue" charset="0"/>
                    <a:cs typeface="Calibri" panose="020F0502020204030204" pitchFamily="34" charset="0"/>
                  </a:rPr>
                  <a:t>Output Panel</a:t>
                </a:r>
              </a:p>
              <a:p>
                <a:pPr algn="ctr">
                  <a:lnSpc>
                    <a:spcPct val="90000"/>
                  </a:lnSpc>
                  <a:spcBef>
                    <a:spcPts val="600"/>
                  </a:spcBef>
                  <a:buClrTx/>
                  <a:buFontTx/>
                  <a:buNone/>
                </a:pPr>
                <a:endParaRPr lang="en-US" sz="1600" kern="1200" dirty="0">
                  <a:latin typeface="Calibri" panose="020F0502020204030204" pitchFamily="34" charset="0"/>
                  <a:ea typeface="Bebas Neue" charset="0"/>
                  <a:cs typeface="Calibri" panose="020F0502020204030204" pitchFamily="34" charset="0"/>
                </a:endParaRPr>
              </a:p>
              <a:p>
                <a:pPr algn="r">
                  <a:lnSpc>
                    <a:spcPct val="90000"/>
                  </a:lnSpc>
                </a:pPr>
                <a:r>
                  <a:rPr lang="en-IN" sz="1600" dirty="0">
                    <a:latin typeface="Calibri" panose="020F0502020204030204" pitchFamily="34" charset="0"/>
                    <a:cs typeface="Calibri" panose="020F0502020204030204" pitchFamily="34" charset="0"/>
                  </a:rPr>
                  <a:t>The most commonly used tool for web page formatting</a:t>
                </a:r>
              </a:p>
            </p:txBody>
          </p:sp>
          <p:sp>
            <p:nvSpPr>
              <p:cNvPr id="42" name="Rectangle 41">
                <a:extLst>
                  <a:ext uri="{FF2B5EF4-FFF2-40B4-BE49-F238E27FC236}">
                    <a16:creationId xmlns:a16="http://schemas.microsoft.com/office/drawing/2014/main" xmlns="" id="{BE7B3F74-7D41-44BB-BDE7-4E82E3BD2F03}"/>
                  </a:ext>
                </a:extLst>
              </p:cNvPr>
              <p:cNvSpPr/>
              <p:nvPr/>
            </p:nvSpPr>
            <p:spPr>
              <a:xfrm>
                <a:off x="5578310" y="3924618"/>
                <a:ext cx="2276689" cy="528636"/>
              </a:xfrm>
              <a:prstGeom prst="rect">
                <a:avLst/>
              </a:prstGeom>
            </p:spPr>
            <p:txBody>
              <a:bodyPr wrap="square" lIns="121920" rIns="121920" bIns="60960">
                <a:spAutoFit/>
              </a:bodyPr>
              <a:lstStyle/>
              <a:p>
                <a:pPr algn="ctr">
                  <a:lnSpc>
                    <a:spcPct val="120000"/>
                  </a:lnSpc>
                </a:pPr>
                <a:r>
                  <a:rPr lang="en-US" sz="1600" b="1" dirty="0">
                    <a:latin typeface="Calibri" panose="020F0502020204030204" pitchFamily="34" charset="0"/>
                    <a:cs typeface="Calibri" panose="020F0502020204030204" pitchFamily="34" charset="0"/>
                  </a:rPr>
                  <a:t>Debugging Tools</a:t>
                </a:r>
              </a:p>
            </p:txBody>
          </p:sp>
        </p:grpSp>
      </p:grpSp>
    </p:spTree>
    <p:extLst>
      <p:ext uri="{BB962C8B-B14F-4D97-AF65-F5344CB8AC3E}">
        <p14:creationId xmlns:p14="http://schemas.microsoft.com/office/powerpoint/2010/main" val="16650057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Locals Panel.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Locals </a:t>
            </a:r>
            <a:r>
              <a:rPr lang="en-US" sz="1800" b="1" dirty="0">
                <a:solidFill>
                  <a:srgbClr val="0070C0"/>
                </a:solidFill>
              </a:rPr>
              <a:t>Panel </a:t>
            </a:r>
            <a:r>
              <a:rPr lang="en-US" sz="1800" dirty="0" smtClean="0"/>
              <a:t>shows</a:t>
            </a:r>
          </a:p>
          <a:p>
            <a:pPr lvl="1" algn="just">
              <a:buClr>
                <a:srgbClr val="93A299"/>
              </a:buClr>
            </a:pPr>
            <a:r>
              <a:rPr lang="en-US" sz="1800" dirty="0" smtClean="0"/>
              <a:t>the </a:t>
            </a:r>
            <a:r>
              <a:rPr lang="en-US" sz="1800" b="1" dirty="0"/>
              <a:t>values of all the variables </a:t>
            </a:r>
            <a:r>
              <a:rPr lang="en-US" sz="1800" dirty="0"/>
              <a:t>in </a:t>
            </a:r>
            <a:r>
              <a:rPr lang="en-US" sz="1800" dirty="0" smtClean="0"/>
              <a:t>the current scope </a:t>
            </a:r>
            <a:r>
              <a:rPr lang="en-US" sz="1800" dirty="0"/>
              <a:t>and </a:t>
            </a:r>
            <a:endParaRPr lang="en-US" sz="1800" dirty="0" smtClean="0"/>
          </a:p>
          <a:p>
            <a:pPr lvl="1" algn="just">
              <a:buClr>
                <a:srgbClr val="93A299"/>
              </a:buClr>
            </a:pPr>
            <a:r>
              <a:rPr lang="en-US" sz="1800" dirty="0" smtClean="0"/>
              <a:t>highlights </a:t>
            </a:r>
            <a:r>
              <a:rPr lang="en-US" sz="1800" dirty="0"/>
              <a:t>the currently executing activity in </a:t>
            </a:r>
            <a:r>
              <a:rPr lang="en-US" sz="1800" dirty="0" smtClean="0"/>
              <a:t>colour (red, yellow, blue).</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3683496" y="3630777"/>
            <a:ext cx="5337150" cy="1656184"/>
            <a:chOff x="1870165" y="1388196"/>
            <a:chExt cx="10115023" cy="5239425"/>
          </a:xfrm>
        </p:grpSpPr>
        <p:pic>
          <p:nvPicPr>
            <p:cNvPr id="57" name="Picture 56">
              <a:extLst>
                <a:ext uri="{FF2B5EF4-FFF2-40B4-BE49-F238E27FC236}">
                  <a16:creationId xmlns:a16="http://schemas.microsoft.com/office/drawing/2014/main" xmlns="" id="{D4E7320D-5CBD-470B-92A1-08A323FCA96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4749398" y="1388196"/>
              <a:ext cx="3632752" cy="5239425"/>
            </a:xfrm>
            <a:prstGeom prst="rect">
              <a:avLst/>
            </a:prstGeom>
            <a:noFill/>
            <a:ln>
              <a:solidFill>
                <a:schemeClr val="accent1"/>
              </a:solidFill>
            </a:ln>
          </p:spPr>
        </p:pic>
        <p:grpSp>
          <p:nvGrpSpPr>
            <p:cNvPr id="58" name="Group 57">
              <a:extLst>
                <a:ext uri="{FF2B5EF4-FFF2-40B4-BE49-F238E27FC236}">
                  <a16:creationId xmlns:a16="http://schemas.microsoft.com/office/drawing/2014/main" xmlns="" id="{53E45158-C4DC-49B1-B4F2-9661807114F5}"/>
                </a:ext>
              </a:extLst>
            </p:cNvPr>
            <p:cNvGrpSpPr/>
            <p:nvPr/>
          </p:nvGrpSpPr>
          <p:grpSpPr>
            <a:xfrm>
              <a:off x="1870165" y="2347593"/>
              <a:ext cx="10115023" cy="2226969"/>
              <a:chOff x="1848901" y="2347595"/>
              <a:chExt cx="10115023" cy="2226969"/>
            </a:xfrm>
          </p:grpSpPr>
          <p:pic>
            <p:nvPicPr>
              <p:cNvPr id="59" name="Picture 58">
                <a:extLst>
                  <a:ext uri="{FF2B5EF4-FFF2-40B4-BE49-F238E27FC236}">
                    <a16:creationId xmlns:a16="http://schemas.microsoft.com/office/drawing/2014/main" xmlns="" id="{BE34950B-B680-47CF-B1FF-5B0A4092A8B3}"/>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8506286" y="2347595"/>
                <a:ext cx="3457638" cy="1804035"/>
              </a:xfrm>
              <a:prstGeom prst="rect">
                <a:avLst/>
              </a:prstGeom>
              <a:noFill/>
              <a:ln>
                <a:solidFill>
                  <a:schemeClr val="accent1"/>
                </a:solidFill>
              </a:ln>
            </p:spPr>
          </p:pic>
          <p:sp>
            <p:nvSpPr>
              <p:cNvPr id="61" name="Title 3">
                <a:extLst>
                  <a:ext uri="{FF2B5EF4-FFF2-40B4-BE49-F238E27FC236}">
                    <a16:creationId xmlns:a16="http://schemas.microsoft.com/office/drawing/2014/main" xmlns="" id="{3D889A3F-2243-4547-BA4C-7E389A421957}"/>
                  </a:ext>
                </a:extLst>
              </p:cNvPr>
              <p:cNvSpPr txBox="1">
                <a:spLocks/>
              </p:cNvSpPr>
              <p:nvPr/>
            </p:nvSpPr>
            <p:spPr>
              <a:xfrm>
                <a:off x="1848901" y="3671510"/>
                <a:ext cx="2529322" cy="903054"/>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80000"/>
                  </a:lnSpc>
                  <a:spcBef>
                    <a:spcPct val="0"/>
                  </a:spcBef>
                  <a:spcAft>
                    <a:spcPts val="0"/>
                  </a:spcAft>
                  <a:buClrTx/>
                  <a:buSzTx/>
                  <a:buFontTx/>
                  <a:buNone/>
                  <a:tabLst/>
                  <a:defRPr/>
                </a:pPr>
                <a:endParaRPr kumimoji="0" lang="en-US" sz="1600" b="1" i="0" u="none" strike="noStrike" kern="1200" cap="none" spc="0" normalizeH="0" baseline="0" noProof="0" dirty="0">
                  <a:ln>
                    <a:noFill/>
                  </a:ln>
                  <a:effectLst/>
                  <a:uLnTx/>
                  <a:uFillTx/>
                  <a:latin typeface="Calibri" panose="020F0502020204030204" pitchFamily="34" charset="0"/>
                  <a:cs typeface="Calibri" panose="020F0502020204030204" pitchFamily="34" charset="0"/>
                </a:endParaRPr>
              </a:p>
            </p:txBody>
          </p:sp>
        </p:grpSp>
      </p:grpSp>
      <p:pic>
        <p:nvPicPr>
          <p:cNvPr id="5122"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51520" y="2854575"/>
            <a:ext cx="4824536" cy="174352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123" name="Picture 3"/>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280740" y="4720377"/>
            <a:ext cx="4779503" cy="15772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975657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Output Panel.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a:solidFill>
                  <a:srgbClr val="0070C0"/>
                </a:solidFill>
              </a:rPr>
              <a:t>Output Panel </a:t>
            </a:r>
            <a:r>
              <a:rPr lang="en-US" sz="1800" dirty="0" smtClean="0"/>
              <a:t>shows</a:t>
            </a:r>
          </a:p>
          <a:p>
            <a:pPr lvl="1" algn="just">
              <a:buClr>
                <a:srgbClr val="93A299"/>
              </a:buClr>
            </a:pPr>
            <a:r>
              <a:rPr lang="en-US" sz="1800" dirty="0" smtClean="0"/>
              <a:t>the </a:t>
            </a:r>
            <a:r>
              <a:rPr lang="en-US" sz="1800" b="1" dirty="0"/>
              <a:t>detailed log </a:t>
            </a:r>
            <a:r>
              <a:rPr lang="en-US" sz="1800" dirty="0"/>
              <a:t>of the current stage of workflow and the status of all activities executed by the Robot. </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3131840" y="2357818"/>
            <a:ext cx="3168352" cy="4318540"/>
            <a:chOff x="5276425" y="1105761"/>
            <a:chExt cx="4343826" cy="5498379"/>
          </a:xfrm>
        </p:grpSpPr>
        <p:pic>
          <p:nvPicPr>
            <p:cNvPr id="10" name="Picture 9">
              <a:extLst>
                <a:ext uri="{FF2B5EF4-FFF2-40B4-BE49-F238E27FC236}">
                  <a16:creationId xmlns:a16="http://schemas.microsoft.com/office/drawing/2014/main" xmlns="" id="{E1A5EA4D-C5FC-4174-8265-8C776A7C619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276425" y="1105761"/>
              <a:ext cx="4343826" cy="5498379"/>
            </a:xfrm>
            <a:prstGeom prst="rect">
              <a:avLst/>
            </a:prstGeom>
            <a:noFill/>
            <a:ln>
              <a:solidFill>
                <a:srgbClr val="0085CA"/>
              </a:solidFill>
            </a:ln>
          </p:spPr>
        </p:pic>
        <p:sp>
          <p:nvSpPr>
            <p:cNvPr id="11" name="Rectangle 10">
              <a:extLst>
                <a:ext uri="{FF2B5EF4-FFF2-40B4-BE49-F238E27FC236}">
                  <a16:creationId xmlns:a16="http://schemas.microsoft.com/office/drawing/2014/main" xmlns="" id="{E7CF6162-A75B-4130-A7EF-171EBE8AB32C}"/>
                </a:ext>
              </a:extLst>
            </p:cNvPr>
            <p:cNvSpPr/>
            <p:nvPr/>
          </p:nvSpPr>
          <p:spPr>
            <a:xfrm>
              <a:off x="5276425" y="2386852"/>
              <a:ext cx="4343826" cy="4217288"/>
            </a:xfrm>
            <a:prstGeom prst="rect">
              <a:avLst/>
            </a:prstGeom>
            <a:noFill/>
            <a:ln w="38100">
              <a:solidFill>
                <a:srgbClr val="FF6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Tree>
    <p:extLst>
      <p:ext uri="{BB962C8B-B14F-4D97-AF65-F5344CB8AC3E}">
        <p14:creationId xmlns:p14="http://schemas.microsoft.com/office/powerpoint/2010/main" val="35635762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Properties Inspector Panel.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Properties Inspector Panel </a:t>
            </a:r>
            <a:r>
              <a:rPr lang="en-US" sz="1800" dirty="0" smtClean="0"/>
              <a:t>shows</a:t>
            </a:r>
          </a:p>
          <a:p>
            <a:pPr lvl="1" algn="just">
              <a:buClr>
                <a:srgbClr val="93A299"/>
              </a:buClr>
            </a:pPr>
            <a:r>
              <a:rPr lang="en-US" sz="1800" dirty="0" smtClean="0"/>
              <a:t>the </a:t>
            </a:r>
            <a:r>
              <a:rPr lang="en-US" sz="1800" dirty="0"/>
              <a:t>active action properties, variable values declaration and debugging in the given data scope. </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7">
            <a:extLst>
              <a:ext uri="{FF2B5EF4-FFF2-40B4-BE49-F238E27FC236}">
                <a16:creationId xmlns:a16="http://schemas.microsoft.com/office/drawing/2014/main" xmlns="" id="{19BC8547-76F5-442B-8526-3F7EC1C0732F}"/>
              </a:ext>
            </a:extLst>
          </p:cNvPr>
          <p:cNvPicPr>
            <a:picLocks noChangeAspect="1"/>
          </p:cNvPicPr>
          <p:nvPr/>
        </p:nvPicPr>
        <p:blipFill>
          <a:blip r:embed="rId4"/>
          <a:stretch>
            <a:fillRect/>
          </a:stretch>
        </p:blipFill>
        <p:spPr>
          <a:xfrm>
            <a:off x="2987824" y="2244939"/>
            <a:ext cx="2292424" cy="4421103"/>
          </a:xfrm>
          <a:prstGeom prst="rect">
            <a:avLst/>
          </a:prstGeom>
          <a:ln>
            <a:solidFill>
              <a:srgbClr val="0184D4"/>
            </a:solidFill>
          </a:ln>
        </p:spPr>
      </p:pic>
    </p:spTree>
    <p:extLst>
      <p:ext uri="{BB962C8B-B14F-4D97-AF65-F5344CB8AC3E}">
        <p14:creationId xmlns:p14="http://schemas.microsoft.com/office/powerpoint/2010/main" val="169352930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a:xfrm>
            <a:off x="457200" y="1412776"/>
            <a:ext cx="8507288" cy="5256584"/>
          </a:xfrm>
        </p:spPr>
        <p:txBody>
          <a:bodyPr numCol="2">
            <a:noAutofit/>
          </a:bodyPr>
          <a:lstStyle/>
          <a:p>
            <a:pPr>
              <a:spcBef>
                <a:spcPts val="0"/>
              </a:spcBef>
              <a:buClr>
                <a:srgbClr val="000000"/>
              </a:buClr>
              <a:buSzPts val="1400"/>
              <a:defRPr/>
            </a:pPr>
            <a:r>
              <a:rPr lang="en-US" sz="1800" b="1" dirty="0" smtClean="0">
                <a:ea typeface="Verdana" panose="020B0604030504040204" pitchFamily="34" charset="0"/>
                <a:sym typeface="Verdana"/>
              </a:rPr>
              <a:t>Errors</a:t>
            </a:r>
            <a:endParaRPr lang="en-US" sz="1800" b="1" dirty="0">
              <a:ea typeface="Verdana" panose="020B0604030504040204" pitchFamily="34" charset="0"/>
              <a:sym typeface="Verdana"/>
            </a:endParaRPr>
          </a:p>
          <a:p>
            <a:pPr>
              <a:spcBef>
                <a:spcPts val="0"/>
              </a:spcBef>
              <a:buClr>
                <a:srgbClr val="000000"/>
              </a:buClr>
              <a:buSzPts val="1400"/>
              <a:defRPr/>
            </a:pPr>
            <a:r>
              <a:rPr lang="en-US" sz="1800" b="1" dirty="0" smtClean="0">
                <a:ea typeface="Verdana" panose="020B0604030504040204" pitchFamily="34" charset="0"/>
                <a:sym typeface="Verdana"/>
              </a:rPr>
              <a:t>Exception</a:t>
            </a:r>
          </a:p>
          <a:p>
            <a:pPr lvl="1">
              <a:spcBef>
                <a:spcPts val="0"/>
              </a:spcBef>
              <a:buClr>
                <a:srgbClr val="000000"/>
              </a:buClr>
              <a:buSzPts val="1400"/>
              <a:defRPr/>
            </a:pPr>
            <a:r>
              <a:rPr lang="en-US" sz="1800" b="1" dirty="0" smtClean="0">
                <a:ea typeface="Verdana" panose="020B0604030504040204" pitchFamily="34" charset="0"/>
                <a:sym typeface="Verdana"/>
              </a:rPr>
              <a:t>Types</a:t>
            </a:r>
          </a:p>
          <a:p>
            <a:pPr lvl="2">
              <a:spcBef>
                <a:spcPts val="0"/>
              </a:spcBef>
              <a:buClr>
                <a:srgbClr val="000000"/>
              </a:buClr>
              <a:buSzPts val="1400"/>
              <a:defRPr/>
            </a:pPr>
            <a:r>
              <a:rPr lang="en-US" b="1" dirty="0" smtClean="0">
                <a:ea typeface="Verdana" panose="020B0604030504040204" pitchFamily="34" charset="0"/>
                <a:sym typeface="Verdana"/>
              </a:rPr>
              <a:t>Business Exception</a:t>
            </a:r>
          </a:p>
          <a:p>
            <a:pPr lvl="2">
              <a:spcBef>
                <a:spcPts val="0"/>
              </a:spcBef>
              <a:buClr>
                <a:srgbClr val="000000"/>
              </a:buClr>
              <a:buSzPts val="1400"/>
              <a:defRPr/>
            </a:pPr>
            <a:r>
              <a:rPr lang="en-US" b="1" dirty="0" smtClean="0">
                <a:ea typeface="Verdana" panose="020B0604030504040204" pitchFamily="34" charset="0"/>
                <a:sym typeface="Verdana"/>
              </a:rPr>
              <a:t>System Exception</a:t>
            </a:r>
            <a:endParaRPr lang="en-US" b="1" dirty="0">
              <a:ea typeface="Verdana" panose="020B0604030504040204" pitchFamily="34" charset="0"/>
              <a:sym typeface="Verdana"/>
            </a:endParaRPr>
          </a:p>
          <a:p>
            <a:pPr>
              <a:spcBef>
                <a:spcPts val="0"/>
              </a:spcBef>
              <a:buClr>
                <a:srgbClr val="000000"/>
              </a:buClr>
              <a:buSzPts val="1400"/>
              <a:defRPr/>
            </a:pPr>
            <a:r>
              <a:rPr lang="en-US" sz="1800" b="1" dirty="0" smtClean="0">
                <a:ea typeface="Verdana" panose="020B0604030504040204" pitchFamily="34" charset="0"/>
                <a:sym typeface="Verdana"/>
              </a:rPr>
              <a:t>Error Handling Approaches</a:t>
            </a:r>
            <a:endParaRPr lang="en-US" sz="1800" b="1" dirty="0">
              <a:ea typeface="Verdana" panose="020B0604030504040204" pitchFamily="34" charset="0"/>
              <a:sym typeface="Verdana"/>
            </a:endParaRPr>
          </a:p>
          <a:p>
            <a:pPr lvl="1">
              <a:spcBef>
                <a:spcPts val="0"/>
              </a:spcBef>
              <a:buClr>
                <a:srgbClr val="000000"/>
              </a:buClr>
              <a:buSzPts val="1400"/>
              <a:defRPr/>
            </a:pPr>
            <a:r>
              <a:rPr lang="en-US" sz="1800" b="1" dirty="0" smtClean="0">
                <a:solidFill>
                  <a:srgbClr val="0070C0"/>
                </a:solidFill>
                <a:ea typeface="Verdana" panose="020B0604030504040204" pitchFamily="34" charset="0"/>
                <a:sym typeface="Verdana"/>
              </a:rPr>
              <a:t>Try Catch</a:t>
            </a:r>
          </a:p>
          <a:p>
            <a:pPr lvl="2">
              <a:spcBef>
                <a:spcPts val="0"/>
              </a:spcBef>
              <a:buClr>
                <a:srgbClr val="000000"/>
              </a:buClr>
              <a:buSzPts val="1400"/>
              <a:defRPr/>
            </a:pPr>
            <a:r>
              <a:rPr lang="en-US" b="1" dirty="0" smtClean="0">
                <a:ea typeface="Verdana" panose="020B0604030504040204" pitchFamily="34" charset="0"/>
                <a:sym typeface="Verdana"/>
              </a:rPr>
              <a:t>Demo1</a:t>
            </a:r>
          </a:p>
          <a:p>
            <a:pPr lvl="1">
              <a:spcBef>
                <a:spcPts val="0"/>
              </a:spcBef>
              <a:buClr>
                <a:srgbClr val="000000"/>
              </a:buClr>
              <a:buSzPts val="1400"/>
              <a:defRPr/>
            </a:pPr>
            <a:r>
              <a:rPr lang="en-US" sz="1800" b="1" dirty="0">
                <a:solidFill>
                  <a:srgbClr val="0070C0"/>
                </a:solidFill>
                <a:ea typeface="Verdana" panose="020B0604030504040204" pitchFamily="34" charset="0"/>
                <a:sym typeface="Verdana"/>
              </a:rPr>
              <a:t>Throw</a:t>
            </a:r>
          </a:p>
          <a:p>
            <a:pPr lvl="2">
              <a:spcBef>
                <a:spcPts val="0"/>
              </a:spcBef>
              <a:buClr>
                <a:srgbClr val="000000"/>
              </a:buClr>
              <a:buSzPts val="1400"/>
              <a:defRPr/>
            </a:pPr>
            <a:r>
              <a:rPr lang="en-US" b="1" dirty="0" smtClean="0">
                <a:ea typeface="Verdana" panose="020B0604030504040204" pitchFamily="34" charset="0"/>
                <a:sym typeface="Verdana"/>
              </a:rPr>
              <a:t>Demo2</a:t>
            </a:r>
          </a:p>
          <a:p>
            <a:pPr lvl="1">
              <a:spcBef>
                <a:spcPts val="0"/>
              </a:spcBef>
              <a:buClr>
                <a:srgbClr val="000000"/>
              </a:buClr>
              <a:buSzPts val="1400"/>
              <a:defRPr/>
            </a:pPr>
            <a:r>
              <a:rPr lang="en-US" sz="1800" b="1" dirty="0">
                <a:solidFill>
                  <a:srgbClr val="0070C0"/>
                </a:solidFill>
                <a:ea typeface="Verdana" panose="020B0604030504040204" pitchFamily="34" charset="0"/>
                <a:sym typeface="Verdana"/>
              </a:rPr>
              <a:t>Rethrow</a:t>
            </a:r>
          </a:p>
          <a:p>
            <a:pPr lvl="2">
              <a:spcBef>
                <a:spcPts val="0"/>
              </a:spcBef>
              <a:buClr>
                <a:srgbClr val="000000"/>
              </a:buClr>
              <a:buSzPts val="1400"/>
              <a:defRPr/>
            </a:pPr>
            <a:r>
              <a:rPr lang="en-US" b="1" dirty="0" smtClean="0">
                <a:ea typeface="Verdana" panose="020B0604030504040204" pitchFamily="34" charset="0"/>
                <a:sym typeface="Verdana"/>
              </a:rPr>
              <a:t>Demo2</a:t>
            </a:r>
          </a:p>
          <a:p>
            <a:pPr lvl="1">
              <a:spcBef>
                <a:spcPts val="0"/>
              </a:spcBef>
              <a:buClr>
                <a:srgbClr val="000000"/>
              </a:buClr>
              <a:buSzPts val="1400"/>
              <a:defRPr/>
            </a:pPr>
            <a:r>
              <a:rPr lang="en-US" sz="1800" b="1" dirty="0">
                <a:solidFill>
                  <a:srgbClr val="0070C0"/>
                </a:solidFill>
                <a:ea typeface="Verdana" panose="020B0604030504040204" pitchFamily="34" charset="0"/>
                <a:sym typeface="Verdana"/>
              </a:rPr>
              <a:t>Retry Scope</a:t>
            </a:r>
          </a:p>
          <a:p>
            <a:pPr lvl="2">
              <a:spcBef>
                <a:spcPts val="0"/>
              </a:spcBef>
              <a:buClr>
                <a:srgbClr val="000000"/>
              </a:buClr>
              <a:buSzPts val="1400"/>
              <a:defRPr/>
            </a:pPr>
            <a:r>
              <a:rPr lang="en-US" b="1" dirty="0" smtClean="0">
                <a:ea typeface="Verdana" panose="020B0604030504040204" pitchFamily="34" charset="0"/>
                <a:sym typeface="Verdana"/>
              </a:rPr>
              <a:t>Demo3</a:t>
            </a:r>
          </a:p>
          <a:p>
            <a:pPr lvl="1">
              <a:spcBef>
                <a:spcPts val="0"/>
              </a:spcBef>
              <a:buClr>
                <a:srgbClr val="000000"/>
              </a:buClr>
              <a:buSzPts val="1400"/>
              <a:defRPr/>
            </a:pPr>
            <a:r>
              <a:rPr lang="en-US" sz="1800" b="1" dirty="0">
                <a:solidFill>
                  <a:srgbClr val="0070C0"/>
                </a:solidFill>
                <a:ea typeface="Verdana" panose="020B0604030504040204" pitchFamily="34" charset="0"/>
                <a:sym typeface="Verdana"/>
              </a:rPr>
              <a:t>Global Exception Handler</a:t>
            </a:r>
          </a:p>
          <a:p>
            <a:pPr lvl="2">
              <a:spcBef>
                <a:spcPts val="0"/>
              </a:spcBef>
              <a:buClr>
                <a:srgbClr val="000000"/>
              </a:buClr>
              <a:buSzPts val="1400"/>
              <a:defRPr/>
            </a:pPr>
            <a:r>
              <a:rPr lang="en-US" b="1" dirty="0" smtClean="0">
                <a:ea typeface="Verdana" panose="020B0604030504040204" pitchFamily="34" charset="0"/>
                <a:sym typeface="Verdana"/>
              </a:rPr>
              <a:t>Demo4</a:t>
            </a:r>
          </a:p>
          <a:p>
            <a:pPr lvl="1">
              <a:spcBef>
                <a:spcPts val="0"/>
              </a:spcBef>
              <a:buClr>
                <a:srgbClr val="000000"/>
              </a:buClr>
              <a:buSzPts val="1400"/>
              <a:defRPr/>
            </a:pPr>
            <a:r>
              <a:rPr lang="en-US" sz="1800" b="1" dirty="0">
                <a:solidFill>
                  <a:srgbClr val="0070C0"/>
                </a:solidFill>
                <a:ea typeface="Verdana" panose="020B0604030504040204" pitchFamily="34" charset="0"/>
                <a:sym typeface="Verdana"/>
              </a:rPr>
              <a:t>Continue On Error</a:t>
            </a:r>
          </a:p>
          <a:p>
            <a:pPr lvl="2">
              <a:spcBef>
                <a:spcPts val="0"/>
              </a:spcBef>
              <a:buClr>
                <a:srgbClr val="000000"/>
              </a:buClr>
              <a:buSzPts val="1400"/>
              <a:defRPr/>
            </a:pPr>
            <a:r>
              <a:rPr lang="en-US" b="1" dirty="0" smtClean="0">
                <a:ea typeface="Verdana" panose="020B0604030504040204" pitchFamily="34" charset="0"/>
                <a:sym typeface="Verdana"/>
              </a:rPr>
              <a:t>Demo5</a:t>
            </a:r>
          </a:p>
          <a:p>
            <a:pPr>
              <a:spcBef>
                <a:spcPts val="0"/>
              </a:spcBef>
              <a:buClr>
                <a:srgbClr val="000000"/>
              </a:buClr>
              <a:buSzPts val="1400"/>
              <a:defRPr/>
            </a:pPr>
            <a:r>
              <a:rPr lang="en-US" sz="1800" b="1" dirty="0">
                <a:ea typeface="Verdana" panose="020B0604030504040204" pitchFamily="34" charset="0"/>
                <a:sym typeface="Verdana"/>
              </a:rPr>
              <a:t>Debugging</a:t>
            </a:r>
          </a:p>
          <a:p>
            <a:pPr lvl="1">
              <a:spcBef>
                <a:spcPts val="0"/>
              </a:spcBef>
              <a:buClr>
                <a:srgbClr val="000000"/>
              </a:buClr>
              <a:buSzPts val="1400"/>
              <a:defRPr/>
            </a:pPr>
            <a:r>
              <a:rPr lang="en-US" sz="1800" b="1" dirty="0" smtClean="0">
                <a:ea typeface="Verdana" panose="020B0604030504040204" pitchFamily="34" charset="0"/>
                <a:sym typeface="Verdana"/>
              </a:rPr>
              <a:t>Steps to Apply</a:t>
            </a:r>
          </a:p>
          <a:p>
            <a:pPr lvl="1">
              <a:spcBef>
                <a:spcPts val="0"/>
              </a:spcBef>
              <a:buClr>
                <a:srgbClr val="000000"/>
              </a:buClr>
              <a:buSzPts val="1400"/>
              <a:defRPr/>
            </a:pPr>
            <a:r>
              <a:rPr lang="en-US" sz="1800" b="1" dirty="0" smtClean="0">
                <a:ea typeface="Verdana" panose="020B0604030504040204" pitchFamily="34" charset="0"/>
                <a:sym typeface="Verdana"/>
              </a:rPr>
              <a:t>Tools</a:t>
            </a:r>
            <a:endParaRPr lang="en-US" sz="1800" b="1" dirty="0">
              <a:ea typeface="Verdana" panose="020B0604030504040204" pitchFamily="34" charset="0"/>
              <a:sym typeface="Verdana"/>
            </a:endParaRPr>
          </a:p>
          <a:p>
            <a:pPr lvl="2">
              <a:spcBef>
                <a:spcPts val="0"/>
              </a:spcBef>
              <a:buClr>
                <a:srgbClr val="000000"/>
              </a:buClr>
              <a:buSzPts val="1400"/>
              <a:defRPr/>
            </a:pPr>
            <a:r>
              <a:rPr lang="en-US" b="1" dirty="0" smtClean="0">
                <a:ea typeface="Verdana" panose="020B0604030504040204" pitchFamily="34" charset="0"/>
                <a:sym typeface="Verdana"/>
              </a:rPr>
              <a:t>Locals Panel</a:t>
            </a:r>
          </a:p>
          <a:p>
            <a:pPr lvl="2">
              <a:spcBef>
                <a:spcPts val="0"/>
              </a:spcBef>
              <a:buClr>
                <a:srgbClr val="000000"/>
              </a:buClr>
              <a:buSzPts val="1400"/>
              <a:defRPr/>
            </a:pPr>
            <a:r>
              <a:rPr lang="en-US" b="1" dirty="0" smtClean="0">
                <a:ea typeface="Verdana" panose="020B0604030504040204" pitchFamily="34" charset="0"/>
                <a:sym typeface="Verdana"/>
              </a:rPr>
              <a:t>Output Panel</a:t>
            </a:r>
          </a:p>
          <a:p>
            <a:pPr lvl="2">
              <a:spcBef>
                <a:spcPts val="0"/>
              </a:spcBef>
              <a:buClr>
                <a:srgbClr val="000000"/>
              </a:buClr>
              <a:buSzPts val="1400"/>
              <a:defRPr/>
            </a:pPr>
            <a:r>
              <a:rPr lang="en-US" b="1" dirty="0" smtClean="0">
                <a:ea typeface="Verdana" panose="020B0604030504040204" pitchFamily="34" charset="0"/>
                <a:sym typeface="Verdana"/>
              </a:rPr>
              <a:t>Properties Inspector Panel</a:t>
            </a:r>
          </a:p>
          <a:p>
            <a:pPr lvl="1">
              <a:spcBef>
                <a:spcPts val="0"/>
              </a:spcBef>
              <a:buClr>
                <a:srgbClr val="000000"/>
              </a:buClr>
              <a:buSzPts val="1400"/>
              <a:defRPr/>
            </a:pPr>
            <a:r>
              <a:rPr lang="en-US" sz="1800" b="1" dirty="0" smtClean="0">
                <a:ea typeface="Verdana" panose="020B0604030504040204" pitchFamily="34" charset="0"/>
                <a:sym typeface="Verdana"/>
              </a:rPr>
              <a:t>Techniques</a:t>
            </a:r>
          </a:p>
          <a:p>
            <a:pPr lvl="2">
              <a:spcBef>
                <a:spcPts val="0"/>
              </a:spcBef>
              <a:buClr>
                <a:srgbClr val="000000"/>
              </a:buClr>
              <a:buSzPts val="1400"/>
              <a:defRPr/>
            </a:pPr>
            <a:r>
              <a:rPr lang="en-US" b="1" dirty="0" smtClean="0">
                <a:ea typeface="Verdana" panose="020B0604030504040204" pitchFamily="34" charset="0"/>
                <a:sym typeface="Verdana"/>
              </a:rPr>
              <a:t>Setting Breakpoints</a:t>
            </a:r>
          </a:p>
          <a:p>
            <a:pPr lvl="2">
              <a:spcBef>
                <a:spcPts val="0"/>
              </a:spcBef>
              <a:buClr>
                <a:srgbClr val="000000"/>
              </a:buClr>
              <a:buSzPts val="1400"/>
              <a:defRPr/>
            </a:pPr>
            <a:r>
              <a:rPr lang="en-US" b="1" dirty="0" smtClean="0">
                <a:ea typeface="Verdana" panose="020B0604030504040204" pitchFamily="34" charset="0"/>
                <a:sym typeface="Verdana"/>
              </a:rPr>
              <a:t>Step Into &amp; Step Over</a:t>
            </a:r>
          </a:p>
          <a:p>
            <a:pPr lvl="2">
              <a:spcBef>
                <a:spcPts val="0"/>
              </a:spcBef>
              <a:buClr>
                <a:srgbClr val="000000"/>
              </a:buClr>
              <a:buSzPts val="1400"/>
              <a:defRPr/>
            </a:pPr>
            <a:r>
              <a:rPr lang="en-US" b="1" dirty="0" smtClean="0">
                <a:ea typeface="Verdana" panose="020B0604030504040204" pitchFamily="34" charset="0"/>
                <a:sym typeface="Verdana"/>
              </a:rPr>
              <a:t>Slow Step &amp; Log Activities</a:t>
            </a:r>
          </a:p>
          <a:p>
            <a:pPr>
              <a:spcBef>
                <a:spcPts val="0"/>
              </a:spcBef>
              <a:buClr>
                <a:srgbClr val="000000"/>
              </a:buClr>
              <a:buSzPts val="1400"/>
              <a:defRPr/>
            </a:pPr>
            <a:r>
              <a:rPr lang="en-US" sz="1800" b="1" dirty="0" smtClean="0">
                <a:ea typeface="Verdana" panose="020B0604030504040204" pitchFamily="34" charset="0"/>
                <a:sym typeface="Verdana"/>
              </a:rPr>
              <a:t>Best Guidelines for Error Handling</a:t>
            </a:r>
          </a:p>
          <a:p>
            <a:pPr>
              <a:spcBef>
                <a:spcPts val="0"/>
              </a:spcBef>
              <a:buClr>
                <a:srgbClr val="000000"/>
              </a:buClr>
              <a:buSzPts val="1400"/>
              <a:defRPr/>
            </a:pPr>
            <a:r>
              <a:rPr lang="en-US" sz="1800" b="1" dirty="0" smtClean="0">
                <a:ea typeface="Verdana" panose="020B0604030504040204" pitchFamily="34" charset="0"/>
                <a:sym typeface="Verdana"/>
              </a:rPr>
              <a:t>References</a:t>
            </a:r>
          </a:p>
        </p:txBody>
      </p:sp>
    </p:spTree>
    <p:extLst>
      <p:ext uri="{BB962C8B-B14F-4D97-AF65-F5344CB8AC3E}">
        <p14:creationId xmlns:p14="http://schemas.microsoft.com/office/powerpoint/2010/main" val="3894584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Debugging Techniques.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Debugging</a:t>
            </a:r>
            <a:r>
              <a:rPr lang="en-US" sz="1800" dirty="0" smtClean="0"/>
              <a:t> </a:t>
            </a:r>
            <a:r>
              <a:rPr lang="en-US" sz="1800" dirty="0"/>
              <a:t>is a feature embedded in </a:t>
            </a:r>
            <a:r>
              <a:rPr lang="en-US" sz="1800" dirty="0" err="1"/>
              <a:t>UiPath</a:t>
            </a:r>
            <a:r>
              <a:rPr lang="en-US" sz="1800" dirty="0"/>
              <a:t> </a:t>
            </a:r>
            <a:r>
              <a:rPr lang="en-US" sz="1800" dirty="0" smtClean="0"/>
              <a:t>Studio </a:t>
            </a:r>
            <a:r>
              <a:rPr lang="en-US" sz="1800" dirty="0"/>
              <a:t>which can be accessed through the </a:t>
            </a:r>
            <a:r>
              <a:rPr lang="en-US" sz="1800" b="1" dirty="0"/>
              <a:t>Execute</a:t>
            </a:r>
            <a:r>
              <a:rPr lang="en-US" sz="1800" dirty="0"/>
              <a:t> Ribbon. </a:t>
            </a:r>
          </a:p>
          <a:p>
            <a:pPr algn="just">
              <a:buClr>
                <a:srgbClr val="93A299"/>
              </a:buClr>
            </a:pPr>
            <a:r>
              <a:rPr lang="en-US" sz="1800" dirty="0" smtClean="0"/>
              <a:t>there are </a:t>
            </a:r>
            <a:r>
              <a:rPr lang="en-US" sz="1800" dirty="0"/>
              <a:t>various techniques for </a:t>
            </a:r>
            <a:r>
              <a:rPr lang="en-US" sz="1800" dirty="0" smtClean="0"/>
              <a:t>debugging.</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539552" y="3068960"/>
            <a:ext cx="7887280" cy="2793363"/>
            <a:chOff x="636104" y="1986912"/>
            <a:chExt cx="11555896" cy="4235451"/>
          </a:xfrm>
        </p:grpSpPr>
        <p:sp>
          <p:nvSpPr>
            <p:cNvPr id="7" name="Freeform 8">
              <a:extLst>
                <a:ext uri="{FF2B5EF4-FFF2-40B4-BE49-F238E27FC236}">
                  <a16:creationId xmlns:a16="http://schemas.microsoft.com/office/drawing/2014/main" xmlns="" id="{E5355A11-7EAF-464D-AC0D-ABC4ED22A4FE}"/>
                </a:ext>
              </a:extLst>
            </p:cNvPr>
            <p:cNvSpPr>
              <a:spLocks/>
            </p:cNvSpPr>
            <p:nvPr/>
          </p:nvSpPr>
          <p:spPr bwMode="auto">
            <a:xfrm>
              <a:off x="2985605" y="4169725"/>
              <a:ext cx="3678238" cy="2052638"/>
            </a:xfrm>
            <a:custGeom>
              <a:avLst/>
              <a:gdLst>
                <a:gd name="T0" fmla="*/ 257 w 456"/>
                <a:gd name="T1" fmla="*/ 0 h 254"/>
                <a:gd name="T2" fmla="*/ 0 w 456"/>
                <a:gd name="T3" fmla="*/ 0 h 254"/>
                <a:gd name="T4" fmla="*/ 0 w 456"/>
                <a:gd name="T5" fmla="*/ 55 h 254"/>
                <a:gd name="T6" fmla="*/ 209 w 456"/>
                <a:gd name="T7" fmla="*/ 55 h 254"/>
                <a:gd name="T8" fmla="*/ 456 w 456"/>
                <a:gd name="T9" fmla="*/ 254 h 254"/>
                <a:gd name="T10" fmla="*/ 456 w 456"/>
                <a:gd name="T11" fmla="*/ 199 h 254"/>
                <a:gd name="T12" fmla="*/ 257 w 456"/>
                <a:gd name="T13" fmla="*/ 0 h 254"/>
              </a:gdLst>
              <a:ahLst/>
              <a:cxnLst>
                <a:cxn ang="0">
                  <a:pos x="T0" y="T1"/>
                </a:cxn>
                <a:cxn ang="0">
                  <a:pos x="T2" y="T3"/>
                </a:cxn>
                <a:cxn ang="0">
                  <a:pos x="T4" y="T5"/>
                </a:cxn>
                <a:cxn ang="0">
                  <a:pos x="T6" y="T7"/>
                </a:cxn>
                <a:cxn ang="0">
                  <a:pos x="T8" y="T9"/>
                </a:cxn>
                <a:cxn ang="0">
                  <a:pos x="T10" y="T11"/>
                </a:cxn>
                <a:cxn ang="0">
                  <a:pos x="T12" y="T13"/>
                </a:cxn>
              </a:cxnLst>
              <a:rect l="0" t="0" r="r" b="b"/>
              <a:pathLst>
                <a:path w="456" h="254">
                  <a:moveTo>
                    <a:pt x="257" y="0"/>
                  </a:moveTo>
                  <a:cubicBezTo>
                    <a:pt x="232" y="0"/>
                    <a:pt x="32" y="0"/>
                    <a:pt x="0" y="0"/>
                  </a:cubicBezTo>
                  <a:cubicBezTo>
                    <a:pt x="0" y="55"/>
                    <a:pt x="0" y="55"/>
                    <a:pt x="0" y="55"/>
                  </a:cubicBezTo>
                  <a:cubicBezTo>
                    <a:pt x="209" y="55"/>
                    <a:pt x="209" y="55"/>
                    <a:pt x="209" y="55"/>
                  </a:cubicBezTo>
                  <a:cubicBezTo>
                    <a:pt x="237" y="167"/>
                    <a:pt x="337" y="250"/>
                    <a:pt x="456" y="254"/>
                  </a:cubicBezTo>
                  <a:cubicBezTo>
                    <a:pt x="456" y="199"/>
                    <a:pt x="456" y="199"/>
                    <a:pt x="456" y="199"/>
                  </a:cubicBezTo>
                  <a:cubicBezTo>
                    <a:pt x="348" y="195"/>
                    <a:pt x="261" y="108"/>
                    <a:pt x="257"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sz="1400" dirty="0">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xmlns="" id="{82AE69C1-4F65-4E6B-AE04-50A45F993998}"/>
                </a:ext>
              </a:extLst>
            </p:cNvPr>
            <p:cNvSpPr/>
            <p:nvPr/>
          </p:nvSpPr>
          <p:spPr>
            <a:xfrm>
              <a:off x="636104" y="4169724"/>
              <a:ext cx="2349501" cy="442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0" name="Freeform 7">
              <a:extLst>
                <a:ext uri="{FF2B5EF4-FFF2-40B4-BE49-F238E27FC236}">
                  <a16:creationId xmlns:a16="http://schemas.microsoft.com/office/drawing/2014/main" xmlns="" id="{601E0B40-1B80-4F0D-A4A8-57336D1B3391}"/>
                </a:ext>
              </a:extLst>
            </p:cNvPr>
            <p:cNvSpPr>
              <a:spLocks/>
            </p:cNvSpPr>
            <p:nvPr/>
          </p:nvSpPr>
          <p:spPr bwMode="auto">
            <a:xfrm>
              <a:off x="2985605" y="1986912"/>
              <a:ext cx="3678238" cy="2052638"/>
            </a:xfrm>
            <a:custGeom>
              <a:avLst/>
              <a:gdLst>
                <a:gd name="T0" fmla="*/ 209 w 456"/>
                <a:gd name="T1" fmla="*/ 199 h 254"/>
                <a:gd name="T2" fmla="*/ 0 w 456"/>
                <a:gd name="T3" fmla="*/ 199 h 254"/>
                <a:gd name="T4" fmla="*/ 0 w 456"/>
                <a:gd name="T5" fmla="*/ 254 h 254"/>
                <a:gd name="T6" fmla="*/ 257 w 456"/>
                <a:gd name="T7" fmla="*/ 254 h 254"/>
                <a:gd name="T8" fmla="*/ 456 w 456"/>
                <a:gd name="T9" fmla="*/ 55 h 254"/>
                <a:gd name="T10" fmla="*/ 456 w 456"/>
                <a:gd name="T11" fmla="*/ 0 h 254"/>
                <a:gd name="T12" fmla="*/ 209 w 456"/>
                <a:gd name="T13" fmla="*/ 199 h 254"/>
              </a:gdLst>
              <a:ahLst/>
              <a:cxnLst>
                <a:cxn ang="0">
                  <a:pos x="T0" y="T1"/>
                </a:cxn>
                <a:cxn ang="0">
                  <a:pos x="T2" y="T3"/>
                </a:cxn>
                <a:cxn ang="0">
                  <a:pos x="T4" y="T5"/>
                </a:cxn>
                <a:cxn ang="0">
                  <a:pos x="T6" y="T7"/>
                </a:cxn>
                <a:cxn ang="0">
                  <a:pos x="T8" y="T9"/>
                </a:cxn>
                <a:cxn ang="0">
                  <a:pos x="T10" y="T11"/>
                </a:cxn>
                <a:cxn ang="0">
                  <a:pos x="T12" y="T13"/>
                </a:cxn>
              </a:cxnLst>
              <a:rect l="0" t="0" r="r" b="b"/>
              <a:pathLst>
                <a:path w="456" h="254">
                  <a:moveTo>
                    <a:pt x="209" y="199"/>
                  </a:moveTo>
                  <a:cubicBezTo>
                    <a:pt x="0" y="199"/>
                    <a:pt x="0" y="199"/>
                    <a:pt x="0" y="199"/>
                  </a:cubicBezTo>
                  <a:cubicBezTo>
                    <a:pt x="0" y="254"/>
                    <a:pt x="0" y="254"/>
                    <a:pt x="0" y="254"/>
                  </a:cubicBezTo>
                  <a:cubicBezTo>
                    <a:pt x="32" y="254"/>
                    <a:pt x="232" y="254"/>
                    <a:pt x="257" y="254"/>
                  </a:cubicBezTo>
                  <a:cubicBezTo>
                    <a:pt x="261" y="146"/>
                    <a:pt x="348" y="59"/>
                    <a:pt x="456" y="55"/>
                  </a:cubicBezTo>
                  <a:cubicBezTo>
                    <a:pt x="456" y="0"/>
                    <a:pt x="456" y="0"/>
                    <a:pt x="456" y="0"/>
                  </a:cubicBezTo>
                  <a:cubicBezTo>
                    <a:pt x="337" y="4"/>
                    <a:pt x="237" y="87"/>
                    <a:pt x="209" y="199"/>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sz="1400" dirty="0">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xmlns="" id="{E27575AB-58DB-48D6-9758-E3F5F1ED48C3}"/>
                </a:ext>
              </a:extLst>
            </p:cNvPr>
            <p:cNvSpPr/>
            <p:nvPr/>
          </p:nvSpPr>
          <p:spPr>
            <a:xfrm>
              <a:off x="636104" y="3597507"/>
              <a:ext cx="2349501" cy="442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2" name="Freeform 5">
              <a:extLst>
                <a:ext uri="{FF2B5EF4-FFF2-40B4-BE49-F238E27FC236}">
                  <a16:creationId xmlns:a16="http://schemas.microsoft.com/office/drawing/2014/main" xmlns="" id="{821EC5D3-8479-4B58-843A-4AE7929A5D2B}"/>
                </a:ext>
              </a:extLst>
            </p:cNvPr>
            <p:cNvSpPr>
              <a:spLocks/>
            </p:cNvSpPr>
            <p:nvPr/>
          </p:nvSpPr>
          <p:spPr bwMode="auto">
            <a:xfrm>
              <a:off x="6792430" y="1986912"/>
              <a:ext cx="3283484" cy="2052638"/>
            </a:xfrm>
            <a:custGeom>
              <a:avLst/>
              <a:gdLst>
                <a:gd name="T0" fmla="*/ 246 w 455"/>
                <a:gd name="T1" fmla="*/ 199 h 254"/>
                <a:gd name="T2" fmla="*/ 0 w 455"/>
                <a:gd name="T3" fmla="*/ 0 h 254"/>
                <a:gd name="T4" fmla="*/ 0 w 455"/>
                <a:gd name="T5" fmla="*/ 55 h 254"/>
                <a:gd name="T6" fmla="*/ 199 w 455"/>
                <a:gd name="T7" fmla="*/ 254 h 254"/>
                <a:gd name="T8" fmla="*/ 455 w 455"/>
                <a:gd name="T9" fmla="*/ 254 h 254"/>
                <a:gd name="T10" fmla="*/ 455 w 455"/>
                <a:gd name="T11" fmla="*/ 199 h 254"/>
                <a:gd name="T12" fmla="*/ 246 w 455"/>
                <a:gd name="T13" fmla="*/ 199 h 254"/>
              </a:gdLst>
              <a:ahLst/>
              <a:cxnLst>
                <a:cxn ang="0">
                  <a:pos x="T0" y="T1"/>
                </a:cxn>
                <a:cxn ang="0">
                  <a:pos x="T2" y="T3"/>
                </a:cxn>
                <a:cxn ang="0">
                  <a:pos x="T4" y="T5"/>
                </a:cxn>
                <a:cxn ang="0">
                  <a:pos x="T6" y="T7"/>
                </a:cxn>
                <a:cxn ang="0">
                  <a:pos x="T8" y="T9"/>
                </a:cxn>
                <a:cxn ang="0">
                  <a:pos x="T10" y="T11"/>
                </a:cxn>
                <a:cxn ang="0">
                  <a:pos x="T12" y="T13"/>
                </a:cxn>
              </a:cxnLst>
              <a:rect l="0" t="0" r="r" b="b"/>
              <a:pathLst>
                <a:path w="455" h="254">
                  <a:moveTo>
                    <a:pt x="246" y="199"/>
                  </a:moveTo>
                  <a:cubicBezTo>
                    <a:pt x="219" y="87"/>
                    <a:pt x="119" y="4"/>
                    <a:pt x="0" y="0"/>
                  </a:cubicBezTo>
                  <a:cubicBezTo>
                    <a:pt x="0" y="55"/>
                    <a:pt x="0" y="55"/>
                    <a:pt x="0" y="55"/>
                  </a:cubicBezTo>
                  <a:cubicBezTo>
                    <a:pt x="107" y="59"/>
                    <a:pt x="195" y="146"/>
                    <a:pt x="199" y="254"/>
                  </a:cubicBezTo>
                  <a:cubicBezTo>
                    <a:pt x="228" y="254"/>
                    <a:pt x="424" y="254"/>
                    <a:pt x="455" y="254"/>
                  </a:cubicBezTo>
                  <a:cubicBezTo>
                    <a:pt x="455" y="199"/>
                    <a:pt x="455" y="199"/>
                    <a:pt x="455" y="199"/>
                  </a:cubicBezTo>
                  <a:lnTo>
                    <a:pt x="246" y="19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sz="1400" dirty="0">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xmlns="" id="{D38829D3-E655-408E-ACD4-FC560EB45028}"/>
                </a:ext>
              </a:extLst>
            </p:cNvPr>
            <p:cNvSpPr/>
            <p:nvPr/>
          </p:nvSpPr>
          <p:spPr>
            <a:xfrm>
              <a:off x="10075914" y="3597507"/>
              <a:ext cx="2116086" cy="442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4" name="Freeform 6">
              <a:extLst>
                <a:ext uri="{FF2B5EF4-FFF2-40B4-BE49-F238E27FC236}">
                  <a16:creationId xmlns:a16="http://schemas.microsoft.com/office/drawing/2014/main" xmlns="" id="{D656799B-66F1-4E87-B840-9D1BF4BC20A6}"/>
                </a:ext>
              </a:extLst>
            </p:cNvPr>
            <p:cNvSpPr>
              <a:spLocks/>
            </p:cNvSpPr>
            <p:nvPr/>
          </p:nvSpPr>
          <p:spPr bwMode="auto">
            <a:xfrm>
              <a:off x="6792430" y="4169725"/>
              <a:ext cx="3283484" cy="2052638"/>
            </a:xfrm>
            <a:custGeom>
              <a:avLst/>
              <a:gdLst>
                <a:gd name="T0" fmla="*/ 199 w 455"/>
                <a:gd name="T1" fmla="*/ 0 h 254"/>
                <a:gd name="T2" fmla="*/ 0 w 455"/>
                <a:gd name="T3" fmla="*/ 199 h 254"/>
                <a:gd name="T4" fmla="*/ 0 w 455"/>
                <a:gd name="T5" fmla="*/ 254 h 254"/>
                <a:gd name="T6" fmla="*/ 246 w 455"/>
                <a:gd name="T7" fmla="*/ 55 h 254"/>
                <a:gd name="T8" fmla="*/ 455 w 455"/>
                <a:gd name="T9" fmla="*/ 55 h 254"/>
                <a:gd name="T10" fmla="*/ 455 w 455"/>
                <a:gd name="T11" fmla="*/ 0 h 254"/>
                <a:gd name="T12" fmla="*/ 199 w 455"/>
                <a:gd name="T13" fmla="*/ 0 h 254"/>
              </a:gdLst>
              <a:ahLst/>
              <a:cxnLst>
                <a:cxn ang="0">
                  <a:pos x="T0" y="T1"/>
                </a:cxn>
                <a:cxn ang="0">
                  <a:pos x="T2" y="T3"/>
                </a:cxn>
                <a:cxn ang="0">
                  <a:pos x="T4" y="T5"/>
                </a:cxn>
                <a:cxn ang="0">
                  <a:pos x="T6" y="T7"/>
                </a:cxn>
                <a:cxn ang="0">
                  <a:pos x="T8" y="T9"/>
                </a:cxn>
                <a:cxn ang="0">
                  <a:pos x="T10" y="T11"/>
                </a:cxn>
                <a:cxn ang="0">
                  <a:pos x="T12" y="T13"/>
                </a:cxn>
              </a:cxnLst>
              <a:rect l="0" t="0" r="r" b="b"/>
              <a:pathLst>
                <a:path w="455" h="254">
                  <a:moveTo>
                    <a:pt x="199" y="0"/>
                  </a:moveTo>
                  <a:cubicBezTo>
                    <a:pt x="195" y="108"/>
                    <a:pt x="107" y="195"/>
                    <a:pt x="0" y="199"/>
                  </a:cubicBezTo>
                  <a:cubicBezTo>
                    <a:pt x="0" y="254"/>
                    <a:pt x="0" y="254"/>
                    <a:pt x="0" y="254"/>
                  </a:cubicBezTo>
                  <a:cubicBezTo>
                    <a:pt x="119" y="250"/>
                    <a:pt x="219" y="167"/>
                    <a:pt x="246" y="55"/>
                  </a:cubicBezTo>
                  <a:cubicBezTo>
                    <a:pt x="455" y="55"/>
                    <a:pt x="455" y="55"/>
                    <a:pt x="455" y="55"/>
                  </a:cubicBezTo>
                  <a:cubicBezTo>
                    <a:pt x="455" y="0"/>
                    <a:pt x="455" y="0"/>
                    <a:pt x="455" y="0"/>
                  </a:cubicBezTo>
                  <a:cubicBezTo>
                    <a:pt x="363" y="0"/>
                    <a:pt x="291" y="0"/>
                    <a:pt x="199" y="0"/>
                  </a:cubicBezTo>
                  <a:close/>
                </a:path>
              </a:pathLst>
            </a:custGeom>
            <a:solidFill>
              <a:srgbClr val="6C7C89"/>
            </a:solidFill>
            <a:ln>
              <a:noFill/>
            </a:ln>
          </p:spPr>
          <p:txBody>
            <a:bodyPr vert="horz" wrap="square" lIns="91440" tIns="45720" rIns="91440" bIns="45720" numCol="1" anchor="t" anchorCtr="0" compatLnSpc="1">
              <a:prstTxWarp prst="textNoShape">
                <a:avLst/>
              </a:prstTxWarp>
            </a:bodyPr>
            <a:lstStyle/>
            <a:p>
              <a:endParaRPr lang="en-US" sz="1400" dirty="0">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xmlns="" id="{DF762B03-FE3F-4793-B66C-F1DA902059DD}"/>
                </a:ext>
              </a:extLst>
            </p:cNvPr>
            <p:cNvSpPr/>
            <p:nvPr/>
          </p:nvSpPr>
          <p:spPr>
            <a:xfrm>
              <a:off x="10075914" y="4169724"/>
              <a:ext cx="2116086" cy="442043"/>
            </a:xfrm>
            <a:prstGeom prst="rect">
              <a:avLst/>
            </a:prstGeom>
            <a:solidFill>
              <a:srgbClr val="6C7C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latin typeface="Calibri" panose="020F0502020204030204" pitchFamily="34" charset="0"/>
                <a:cs typeface="Calibri" panose="020F0502020204030204" pitchFamily="34" charset="0"/>
              </a:endParaRPr>
            </a:p>
          </p:txBody>
        </p:sp>
        <p:sp>
          <p:nvSpPr>
            <p:cNvPr id="16" name="Rectangle 15">
              <a:extLst>
                <a:ext uri="{FF2B5EF4-FFF2-40B4-BE49-F238E27FC236}">
                  <a16:creationId xmlns:a16="http://schemas.microsoft.com/office/drawing/2014/main" xmlns="" id="{A1990800-7A5A-4857-815A-BDDD8FBE3985}"/>
                </a:ext>
              </a:extLst>
            </p:cNvPr>
            <p:cNvSpPr/>
            <p:nvPr/>
          </p:nvSpPr>
          <p:spPr>
            <a:xfrm>
              <a:off x="1769827" y="4705959"/>
              <a:ext cx="3054896" cy="440120"/>
            </a:xfrm>
            <a:prstGeom prst="rect">
              <a:avLst/>
            </a:prstGeom>
          </p:spPr>
          <p:txBody>
            <a:bodyPr wrap="square" lIns="121920" rIns="121920" bIns="60960">
              <a:spAutoFit/>
            </a:bodyPr>
            <a:lstStyle/>
            <a:p>
              <a:pPr>
                <a:lnSpc>
                  <a:spcPct val="120000"/>
                </a:lnSpc>
              </a:pPr>
              <a:r>
                <a:rPr lang="en-US" sz="1800" dirty="0">
                  <a:latin typeface="Calibri" panose="020F0502020204030204" pitchFamily="34" charset="0"/>
                  <a:ea typeface="Bebas Neue" charset="0"/>
                  <a:cs typeface="Calibri" panose="020F0502020204030204" pitchFamily="34" charset="0"/>
                </a:rPr>
                <a:t>Highlight elements</a:t>
              </a:r>
            </a:p>
          </p:txBody>
        </p:sp>
        <p:sp>
          <p:nvSpPr>
            <p:cNvPr id="17" name="Rectangle 16">
              <a:extLst>
                <a:ext uri="{FF2B5EF4-FFF2-40B4-BE49-F238E27FC236}">
                  <a16:creationId xmlns:a16="http://schemas.microsoft.com/office/drawing/2014/main" xmlns="" id="{D5DDD74C-EF3E-49AD-8CA9-08CAF8D3EFAD}"/>
                </a:ext>
              </a:extLst>
            </p:cNvPr>
            <p:cNvSpPr/>
            <p:nvPr/>
          </p:nvSpPr>
          <p:spPr>
            <a:xfrm>
              <a:off x="5544282" y="3416568"/>
              <a:ext cx="2276689" cy="1641698"/>
            </a:xfrm>
            <a:prstGeom prst="rect">
              <a:avLst/>
            </a:prstGeom>
          </p:spPr>
          <p:txBody>
            <a:bodyPr wrap="square" lIns="121920" rIns="121920" bIns="60960">
              <a:spAutoFit/>
            </a:bodyPr>
            <a:lstStyle/>
            <a:p>
              <a:pPr algn="ctr">
                <a:lnSpc>
                  <a:spcPct val="120000"/>
                </a:lnSpc>
              </a:pPr>
              <a:r>
                <a:rPr lang="en-IN" b="1" dirty="0">
                  <a:latin typeface="Calibri" panose="020F0502020204030204" pitchFamily="34" charset="0"/>
                  <a:ea typeface="Bebas Neue" charset="0"/>
                  <a:cs typeface="Calibri" panose="020F0502020204030204" pitchFamily="34" charset="0"/>
                </a:rPr>
                <a:t>Methods and Techniques of Debugging</a:t>
              </a:r>
            </a:p>
          </p:txBody>
        </p:sp>
        <p:sp>
          <p:nvSpPr>
            <p:cNvPr id="18" name="Rectangle 17">
              <a:extLst>
                <a:ext uri="{FF2B5EF4-FFF2-40B4-BE49-F238E27FC236}">
                  <a16:creationId xmlns:a16="http://schemas.microsoft.com/office/drawing/2014/main" xmlns="" id="{FFA6DADD-071D-4523-8568-C9CA7B5BFDF1}"/>
                </a:ext>
              </a:extLst>
            </p:cNvPr>
            <p:cNvSpPr/>
            <p:nvPr/>
          </p:nvSpPr>
          <p:spPr>
            <a:xfrm>
              <a:off x="1769828" y="3018367"/>
              <a:ext cx="3054896" cy="417935"/>
            </a:xfrm>
            <a:prstGeom prst="rect">
              <a:avLst/>
            </a:prstGeom>
          </p:spPr>
          <p:txBody>
            <a:bodyPr wrap="square" lIns="121920" rIns="121920" bIns="60960">
              <a:spAutoFit/>
            </a:bodyPr>
            <a:lstStyle/>
            <a:p>
              <a:pPr>
                <a:lnSpc>
                  <a:spcPct val="120000"/>
                </a:lnSpc>
              </a:pPr>
              <a:r>
                <a:rPr lang="en-US" sz="1800" dirty="0">
                  <a:latin typeface="Calibri" panose="020F0502020204030204" pitchFamily="34" charset="0"/>
                  <a:ea typeface="Bebas Neue" charset="0"/>
                  <a:cs typeface="Calibri" panose="020F0502020204030204" pitchFamily="34" charset="0"/>
                </a:rPr>
                <a:t>Setting Breakpoint</a:t>
              </a:r>
              <a:endParaRPr lang="en-US" sz="1800" dirty="0">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xmlns="" id="{91039764-AAB8-48C6-A113-96CA58751F8C}"/>
                </a:ext>
              </a:extLst>
            </p:cNvPr>
            <p:cNvSpPr/>
            <p:nvPr/>
          </p:nvSpPr>
          <p:spPr>
            <a:xfrm>
              <a:off x="9136743" y="3023504"/>
              <a:ext cx="3054896" cy="417935"/>
            </a:xfrm>
            <a:prstGeom prst="rect">
              <a:avLst/>
            </a:prstGeom>
          </p:spPr>
          <p:txBody>
            <a:bodyPr wrap="square" lIns="121920" rIns="121920" bIns="60960">
              <a:spAutoFit/>
            </a:bodyPr>
            <a:lstStyle/>
            <a:p>
              <a:pPr>
                <a:lnSpc>
                  <a:spcPct val="120000"/>
                </a:lnSpc>
              </a:pPr>
              <a:r>
                <a:rPr lang="en-US" sz="1800" dirty="0">
                  <a:latin typeface="Calibri" panose="020F0502020204030204" pitchFamily="34" charset="0"/>
                  <a:ea typeface="Bebas Neue" charset="0"/>
                  <a:cs typeface="Calibri" panose="020F0502020204030204" pitchFamily="34" charset="0"/>
                </a:rPr>
                <a:t>Slow Step</a:t>
              </a:r>
              <a:endParaRPr lang="en-US" sz="1800" dirty="0">
                <a:latin typeface="Calibri" panose="020F0502020204030204" pitchFamily="34" charset="0"/>
                <a:cs typeface="Calibri" panose="020F0502020204030204" pitchFamily="34" charset="0"/>
              </a:endParaRPr>
            </a:p>
          </p:txBody>
        </p:sp>
        <p:sp>
          <p:nvSpPr>
            <p:cNvPr id="20" name="Rectangle 19">
              <a:extLst>
                <a:ext uri="{FF2B5EF4-FFF2-40B4-BE49-F238E27FC236}">
                  <a16:creationId xmlns:a16="http://schemas.microsoft.com/office/drawing/2014/main" xmlns="" id="{F445D242-8CC0-4799-94E5-44F244023025}"/>
                </a:ext>
              </a:extLst>
            </p:cNvPr>
            <p:cNvSpPr/>
            <p:nvPr/>
          </p:nvSpPr>
          <p:spPr>
            <a:xfrm>
              <a:off x="9150371" y="4705959"/>
              <a:ext cx="2245074" cy="772519"/>
            </a:xfrm>
            <a:prstGeom prst="rect">
              <a:avLst/>
            </a:prstGeom>
          </p:spPr>
          <p:txBody>
            <a:bodyPr wrap="square" lIns="121920" rIns="121920" bIns="60960">
              <a:spAutoFit/>
            </a:bodyPr>
            <a:lstStyle/>
            <a:p>
              <a:pPr>
                <a:lnSpc>
                  <a:spcPct val="120000"/>
                </a:lnSpc>
              </a:pPr>
              <a:r>
                <a:rPr lang="en-US" sz="1800" dirty="0">
                  <a:latin typeface="Calibri" panose="020F0502020204030204" pitchFamily="34" charset="0"/>
                  <a:ea typeface="Bebas Neue" charset="0"/>
                  <a:cs typeface="Calibri" panose="020F0502020204030204" pitchFamily="34" charset="0"/>
                </a:rPr>
                <a:t>Step Into</a:t>
              </a:r>
            </a:p>
            <a:p>
              <a:pPr>
                <a:lnSpc>
                  <a:spcPct val="120000"/>
                </a:lnSpc>
              </a:pPr>
              <a:r>
                <a:rPr lang="en-US" sz="1800" dirty="0">
                  <a:latin typeface="Calibri" panose="020F0502020204030204" pitchFamily="34" charset="0"/>
                  <a:ea typeface="Bebas Neue" charset="0"/>
                  <a:cs typeface="Calibri" panose="020F0502020204030204" pitchFamily="34" charset="0"/>
                </a:rPr>
                <a:t>Step Over</a:t>
              </a:r>
            </a:p>
          </p:txBody>
        </p:sp>
      </p:grpSp>
    </p:spTree>
    <p:extLst>
      <p:ext uri="{BB962C8B-B14F-4D97-AF65-F5344CB8AC3E}">
        <p14:creationId xmlns:p14="http://schemas.microsoft.com/office/powerpoint/2010/main" val="35546847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Setting Breakpoints.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a:solidFill>
                  <a:srgbClr val="0070C0"/>
                </a:solidFill>
              </a:rPr>
              <a:t>Setting </a:t>
            </a:r>
            <a:r>
              <a:rPr lang="en-US" sz="1800" b="1" dirty="0" smtClean="0">
                <a:solidFill>
                  <a:srgbClr val="0070C0"/>
                </a:solidFill>
              </a:rPr>
              <a:t>Breakpoints </a:t>
            </a:r>
            <a:r>
              <a:rPr lang="en-US" sz="1800" dirty="0" smtClean="0"/>
              <a:t>is</a:t>
            </a:r>
            <a:endParaRPr lang="en-US" sz="1800" dirty="0"/>
          </a:p>
          <a:p>
            <a:pPr lvl="1" algn="just">
              <a:buClr>
                <a:srgbClr val="93A299"/>
              </a:buClr>
            </a:pPr>
            <a:r>
              <a:rPr lang="en-US" sz="1800" dirty="0" smtClean="0"/>
              <a:t>used </a:t>
            </a:r>
            <a:r>
              <a:rPr lang="en-US" sz="1800" dirty="0"/>
              <a:t>when the user wants </a:t>
            </a:r>
            <a:r>
              <a:rPr lang="en-US" sz="1800" b="1" dirty="0"/>
              <a:t>to pause the program at a specific </a:t>
            </a:r>
            <a:r>
              <a:rPr lang="en-US" sz="1800" b="1" dirty="0" smtClean="0"/>
              <a:t>location</a:t>
            </a:r>
            <a:r>
              <a:rPr lang="en-US" sz="1800" dirty="0" smtClean="0"/>
              <a:t>;</a:t>
            </a:r>
          </a:p>
          <a:p>
            <a:pPr algn="just">
              <a:buClr>
                <a:srgbClr val="93A299"/>
              </a:buClr>
            </a:pPr>
            <a:r>
              <a:rPr lang="en-US" sz="1800" dirty="0" smtClean="0"/>
              <a:t>once the breakpoint is set </a:t>
            </a:r>
            <a:r>
              <a:rPr lang="en-US" sz="1800" dirty="0"/>
              <a:t>to an activity, the program will run till that activity but not execute </a:t>
            </a:r>
            <a:r>
              <a:rPr lang="en-US" sz="1800" dirty="0" smtClean="0"/>
              <a:t>it; the execution is paused and the </a:t>
            </a:r>
            <a:r>
              <a:rPr lang="en-US" sz="1800" dirty="0"/>
              <a:t>user can see the current value of the variables, the current state of workflow, identify and correct the error causing </a:t>
            </a:r>
            <a:r>
              <a:rPr lang="en-US" sz="1800" dirty="0" smtClean="0"/>
              <a:t>element failure.</a:t>
            </a:r>
            <a:endParaRPr lang="en-US" sz="1800" dirty="0"/>
          </a:p>
          <a:p>
            <a:pPr algn="just">
              <a:buClr>
                <a:srgbClr val="93A299"/>
              </a:buClr>
            </a:pPr>
            <a:r>
              <a:rPr lang="en-US" sz="1800" dirty="0" smtClean="0"/>
              <a:t>the </a:t>
            </a:r>
            <a:r>
              <a:rPr lang="en-US" sz="1800" dirty="0"/>
              <a:t>user can choose to </a:t>
            </a:r>
            <a:r>
              <a:rPr lang="en-US" sz="1800" b="1" dirty="0">
                <a:solidFill>
                  <a:srgbClr val="0070C0"/>
                </a:solidFill>
              </a:rPr>
              <a:t>Continue</a:t>
            </a:r>
            <a:r>
              <a:rPr lang="en-US" sz="1800" dirty="0"/>
              <a:t>, </a:t>
            </a:r>
            <a:r>
              <a:rPr lang="en-US" sz="1800" b="1" dirty="0">
                <a:solidFill>
                  <a:srgbClr val="0070C0"/>
                </a:solidFill>
              </a:rPr>
              <a:t>Step Into</a:t>
            </a:r>
            <a:r>
              <a:rPr lang="en-US" sz="1800" dirty="0"/>
              <a:t>, </a:t>
            </a:r>
            <a:r>
              <a:rPr lang="en-US" sz="1800" b="1" dirty="0">
                <a:solidFill>
                  <a:srgbClr val="0070C0"/>
                </a:solidFill>
              </a:rPr>
              <a:t>Step Over</a:t>
            </a:r>
            <a:r>
              <a:rPr lang="en-US" sz="1800" dirty="0"/>
              <a:t>, </a:t>
            </a:r>
            <a:r>
              <a:rPr lang="en-US" sz="1800" b="1" dirty="0">
                <a:solidFill>
                  <a:srgbClr val="0070C0"/>
                </a:solidFill>
              </a:rPr>
              <a:t>Step Out </a:t>
            </a:r>
            <a:r>
              <a:rPr lang="en-US" sz="1800" dirty="0" smtClean="0"/>
              <a:t>or </a:t>
            </a:r>
            <a:r>
              <a:rPr lang="en-US" sz="1800" b="1" dirty="0">
                <a:solidFill>
                  <a:srgbClr val="0070C0"/>
                </a:solidFill>
              </a:rPr>
              <a:t>Stop</a:t>
            </a:r>
            <a:r>
              <a:rPr lang="en-US" sz="1800" dirty="0"/>
              <a:t> the debugging </a:t>
            </a:r>
            <a:r>
              <a:rPr lang="en-US" sz="1800" dirty="0" smtClean="0"/>
              <a:t>process;</a:t>
            </a:r>
          </a:p>
          <a:p>
            <a:pPr algn="just">
              <a:buClr>
                <a:srgbClr val="93A299"/>
              </a:buClr>
            </a:pPr>
            <a:r>
              <a:rPr lang="en-US" sz="1800" dirty="0" smtClean="0"/>
              <a:t>Steps to enable breakpoints:</a:t>
            </a:r>
            <a:endParaRPr lang="en-US" sz="1800" dirty="0"/>
          </a:p>
          <a:p>
            <a:pPr marL="617220" lvl="1" indent="-342900" algn="just">
              <a:buClr>
                <a:srgbClr val="93A299"/>
              </a:buClr>
              <a:buFont typeface="+mj-lt"/>
              <a:buAutoNum type="arabicPeriod"/>
            </a:pPr>
            <a:r>
              <a:rPr lang="en-US" sz="1800" dirty="0"/>
              <a:t>Select the activity until the point which </a:t>
            </a:r>
            <a:r>
              <a:rPr lang="en-US" sz="1800" dirty="0" smtClean="0"/>
              <a:t>to </a:t>
            </a:r>
            <a:r>
              <a:rPr lang="en-US" sz="1800" dirty="0"/>
              <a:t>execute in the project.</a:t>
            </a:r>
          </a:p>
          <a:p>
            <a:pPr marL="617220" lvl="1" indent="-342900" algn="just">
              <a:buClr>
                <a:srgbClr val="93A299"/>
              </a:buClr>
              <a:buFont typeface="+mj-lt"/>
              <a:buAutoNum type="arabicPeriod"/>
            </a:pPr>
            <a:r>
              <a:rPr lang="en-US" sz="1800" dirty="0"/>
              <a:t>Right-click and choose toggle breakpoint.</a:t>
            </a:r>
          </a:p>
          <a:p>
            <a:pPr algn="just">
              <a:buClr>
                <a:srgbClr val="93A299"/>
              </a:buClr>
            </a:pPr>
            <a:r>
              <a:rPr lang="en-US" sz="1800" dirty="0" smtClean="0"/>
              <a:t>the workflow can be continued by </a:t>
            </a:r>
            <a:r>
              <a:rPr lang="en-US" sz="1800" dirty="0"/>
              <a:t>clicking on the </a:t>
            </a:r>
            <a:r>
              <a:rPr lang="en-US" sz="1800" b="1" dirty="0" smtClean="0"/>
              <a:t>Resume</a:t>
            </a:r>
            <a:r>
              <a:rPr lang="en-US" sz="1800" dirty="0" smtClean="0"/>
              <a:t> </a:t>
            </a:r>
            <a:r>
              <a:rPr lang="en-US" sz="1800" dirty="0"/>
              <a:t>button which can start </a:t>
            </a:r>
            <a:r>
              <a:rPr lang="en-US" sz="1800" dirty="0" smtClean="0"/>
              <a:t>the breakpoint </a:t>
            </a:r>
            <a:r>
              <a:rPr lang="en-US" sz="1800" dirty="0"/>
              <a:t>activity on the last activity basis. </a:t>
            </a:r>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5536" y="5517232"/>
            <a:ext cx="7416824" cy="12890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22488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Step Into &amp; Step Over.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a:solidFill>
                  <a:srgbClr val="0070C0"/>
                </a:solidFill>
              </a:rPr>
              <a:t>Step Into </a:t>
            </a:r>
            <a:r>
              <a:rPr lang="en-US" sz="1800" dirty="0" smtClean="0"/>
              <a:t>is</a:t>
            </a:r>
            <a:endParaRPr lang="en-US" sz="1800" dirty="0"/>
          </a:p>
          <a:p>
            <a:pPr lvl="1" algn="just">
              <a:buClr>
                <a:srgbClr val="93A299"/>
              </a:buClr>
            </a:pPr>
            <a:r>
              <a:rPr lang="en-US" sz="1800" dirty="0" smtClean="0"/>
              <a:t>used </a:t>
            </a:r>
            <a:r>
              <a:rPr lang="en-US" sz="1800" dirty="0"/>
              <a:t>to start execution from the part where the user has indicated the </a:t>
            </a:r>
            <a:r>
              <a:rPr lang="en-US" sz="1800" dirty="0" smtClean="0"/>
              <a:t>breakpoint;</a:t>
            </a:r>
          </a:p>
          <a:p>
            <a:pPr algn="just">
              <a:buClr>
                <a:srgbClr val="93A299"/>
              </a:buClr>
            </a:pPr>
            <a:r>
              <a:rPr lang="en-US" sz="1800" b="1" dirty="0">
                <a:solidFill>
                  <a:srgbClr val="0070C0"/>
                </a:solidFill>
              </a:rPr>
              <a:t>Step </a:t>
            </a:r>
            <a:r>
              <a:rPr lang="en-US" sz="1800" b="1" dirty="0" smtClean="0">
                <a:solidFill>
                  <a:srgbClr val="0070C0"/>
                </a:solidFill>
              </a:rPr>
              <a:t>Over </a:t>
            </a:r>
            <a:r>
              <a:rPr lang="en-US" sz="1800" dirty="0"/>
              <a:t>is</a:t>
            </a:r>
          </a:p>
          <a:p>
            <a:pPr lvl="1" algn="just">
              <a:buClr>
                <a:srgbClr val="93A299"/>
              </a:buClr>
            </a:pPr>
            <a:r>
              <a:rPr lang="en-US" sz="1800" dirty="0" smtClean="0"/>
              <a:t>used </a:t>
            </a:r>
            <a:r>
              <a:rPr lang="en-US" sz="1800" dirty="0"/>
              <a:t>to jump to the next activity from the part where the user has indicated the </a:t>
            </a:r>
            <a:r>
              <a:rPr lang="en-US" sz="1800" dirty="0" smtClean="0"/>
              <a:t>breakpoint;</a:t>
            </a:r>
          </a:p>
          <a:p>
            <a:pPr algn="just">
              <a:buClr>
                <a:srgbClr val="93A299"/>
              </a:buClr>
            </a:pPr>
            <a:endParaRPr lang="en-US" sz="1800" b="1" dirty="0" smtClean="0">
              <a:solidFill>
                <a:srgbClr val="00B050"/>
              </a:solidFill>
            </a:endParaRPr>
          </a:p>
          <a:p>
            <a:pPr algn="just">
              <a:buClr>
                <a:srgbClr val="93A299"/>
              </a:buClr>
            </a:pPr>
            <a:r>
              <a:rPr lang="en-US" sz="1800" b="1" dirty="0" smtClean="0">
                <a:solidFill>
                  <a:srgbClr val="00B050"/>
                </a:solidFill>
              </a:rPr>
              <a:t>Both activities </a:t>
            </a:r>
            <a:r>
              <a:rPr lang="en-US" sz="1800" b="1" dirty="0">
                <a:solidFill>
                  <a:srgbClr val="00B050"/>
                </a:solidFill>
              </a:rPr>
              <a:t>cannot work </a:t>
            </a:r>
            <a:r>
              <a:rPr lang="en-US" sz="1800" b="1" dirty="0" smtClean="0">
                <a:solidFill>
                  <a:srgbClr val="00B050"/>
                </a:solidFill>
              </a:rPr>
              <a:t>simultaneously.</a:t>
            </a:r>
            <a:endParaRPr lang="en-US" sz="1800" b="1" dirty="0">
              <a:solidFill>
                <a:srgbClr val="00B050"/>
              </a:solidFill>
            </a:endParaRPr>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7544" y="4509120"/>
            <a:ext cx="7991600" cy="138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120898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Slow Step &amp; Log Activities.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a:solidFill>
                  <a:srgbClr val="0070C0"/>
                </a:solidFill>
              </a:rPr>
              <a:t>Slow </a:t>
            </a:r>
            <a:r>
              <a:rPr lang="en-US" sz="1800" b="1" dirty="0" smtClean="0">
                <a:solidFill>
                  <a:srgbClr val="0070C0"/>
                </a:solidFill>
              </a:rPr>
              <a:t>Step </a:t>
            </a:r>
            <a:r>
              <a:rPr lang="en-US" sz="1800" dirty="0" smtClean="0"/>
              <a:t>is</a:t>
            </a:r>
            <a:endParaRPr lang="en-US" sz="1800" dirty="0"/>
          </a:p>
          <a:p>
            <a:pPr lvl="1" algn="just">
              <a:buClr>
                <a:srgbClr val="93A299"/>
              </a:buClr>
            </a:pPr>
            <a:r>
              <a:rPr lang="en-US" sz="1800" dirty="0" smtClean="0"/>
              <a:t>used </a:t>
            </a:r>
            <a:r>
              <a:rPr lang="en-US" sz="1800" b="1" dirty="0"/>
              <a:t>to reduce the execution speed </a:t>
            </a:r>
            <a:r>
              <a:rPr lang="en-US" sz="1800" dirty="0"/>
              <a:t>of the </a:t>
            </a:r>
            <a:r>
              <a:rPr lang="en-US" sz="1800" dirty="0" smtClean="0"/>
              <a:t>process;</a:t>
            </a:r>
          </a:p>
          <a:p>
            <a:pPr algn="just">
              <a:buClr>
                <a:srgbClr val="93A299"/>
              </a:buClr>
            </a:pPr>
            <a:r>
              <a:rPr lang="en-US" sz="1800" dirty="0" smtClean="0"/>
              <a:t>it </a:t>
            </a:r>
            <a:r>
              <a:rPr lang="en-US" sz="1800" dirty="0"/>
              <a:t>helps the user to identify each </a:t>
            </a:r>
            <a:r>
              <a:rPr lang="en-US" sz="1800" dirty="0" smtClean="0"/>
              <a:t>activity </a:t>
            </a:r>
            <a:r>
              <a:rPr lang="en-US" sz="1800" dirty="0"/>
              <a:t>and </a:t>
            </a:r>
            <a:r>
              <a:rPr lang="en-US" sz="1800" dirty="0" smtClean="0"/>
              <a:t>to see </a:t>
            </a:r>
            <a:r>
              <a:rPr lang="en-US" sz="1800" dirty="0"/>
              <a:t>the changes </a:t>
            </a:r>
            <a:r>
              <a:rPr lang="en-US" sz="1800" dirty="0" smtClean="0"/>
              <a:t>of variable values </a:t>
            </a:r>
            <a:r>
              <a:rPr lang="en-US" sz="1800" dirty="0"/>
              <a:t>after executing every </a:t>
            </a:r>
            <a:r>
              <a:rPr lang="en-US" sz="1800" dirty="0" smtClean="0"/>
              <a:t>activity;</a:t>
            </a:r>
          </a:p>
          <a:p>
            <a:pPr algn="just">
              <a:buClr>
                <a:srgbClr val="93A299"/>
              </a:buClr>
            </a:pPr>
            <a:r>
              <a:rPr lang="en-US" sz="1800" dirty="0" smtClean="0"/>
              <a:t>it </a:t>
            </a:r>
            <a:r>
              <a:rPr lang="en-US" sz="1800" dirty="0"/>
              <a:t>can be activated and deactivated while the workflow is running.</a:t>
            </a:r>
          </a:p>
          <a:p>
            <a:pPr marL="0" indent="0" algn="just">
              <a:buClr>
                <a:srgbClr val="93A299"/>
              </a:buClr>
              <a:buNone/>
            </a:pPr>
            <a:endParaRPr lang="en-US" sz="1800" dirty="0"/>
          </a:p>
          <a:p>
            <a:pPr algn="just">
              <a:buClr>
                <a:srgbClr val="93A299"/>
              </a:buClr>
            </a:pPr>
            <a:r>
              <a:rPr lang="en-US" sz="1800" b="1" dirty="0" smtClean="0">
                <a:solidFill>
                  <a:srgbClr val="0070C0"/>
                </a:solidFill>
              </a:rPr>
              <a:t>Log Activities </a:t>
            </a:r>
            <a:r>
              <a:rPr lang="en-US" sz="1800" dirty="0" smtClean="0"/>
              <a:t>allows</a:t>
            </a:r>
            <a:endParaRPr lang="en-US" sz="1800" dirty="0"/>
          </a:p>
          <a:p>
            <a:pPr lvl="1" algn="just">
              <a:buClr>
                <a:srgbClr val="93A299"/>
              </a:buClr>
            </a:pPr>
            <a:r>
              <a:rPr lang="en-US" sz="1800" dirty="0" smtClean="0"/>
              <a:t>to list the activities that are executed while </a:t>
            </a:r>
            <a:r>
              <a:rPr lang="en-US" sz="1800" dirty="0"/>
              <a:t>the debugging mode is </a:t>
            </a:r>
            <a:r>
              <a:rPr lang="en-US" sz="1800" dirty="0" smtClean="0"/>
              <a:t>on</a:t>
            </a:r>
            <a:r>
              <a:rPr lang="en-US" sz="1800" dirty="0"/>
              <a:t>.</a:t>
            </a:r>
            <a:endParaRPr lang="en-US" sz="1800" dirty="0" smtClean="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79512" y="4717646"/>
            <a:ext cx="8820255" cy="1532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7964713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Best Guidelines for Error Handling</a:t>
            </a:r>
            <a:br>
              <a:rPr lang="en-GB" sz="3600" dirty="0" smtClean="0"/>
            </a:b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a:extLst>
              <a:ext uri="{FF2B5EF4-FFF2-40B4-BE49-F238E27FC236}">
                <a16:creationId xmlns="" xmlns:a16="http://schemas.microsoft.com/office/drawing/2014/main" id="{0CB1456F-C98D-481A-8511-E4FD4F2F0140}"/>
              </a:ext>
            </a:extLst>
          </p:cNvPr>
          <p:cNvGrpSpPr/>
          <p:nvPr/>
        </p:nvGrpSpPr>
        <p:grpSpPr>
          <a:xfrm>
            <a:off x="179512" y="1988840"/>
            <a:ext cx="8856984" cy="3430379"/>
            <a:chOff x="75539" y="1819290"/>
            <a:chExt cx="12093032" cy="4332035"/>
          </a:xfrm>
        </p:grpSpPr>
        <p:grpSp>
          <p:nvGrpSpPr>
            <p:cNvPr id="8" name="Group 7">
              <a:extLst>
                <a:ext uri="{FF2B5EF4-FFF2-40B4-BE49-F238E27FC236}">
                  <a16:creationId xmlns="" xmlns:a16="http://schemas.microsoft.com/office/drawing/2014/main" id="{C47C723D-9826-432F-9330-A24CB3F31EE6}"/>
                </a:ext>
              </a:extLst>
            </p:cNvPr>
            <p:cNvGrpSpPr/>
            <p:nvPr/>
          </p:nvGrpSpPr>
          <p:grpSpPr>
            <a:xfrm>
              <a:off x="4235596" y="1819290"/>
              <a:ext cx="3745707" cy="4332035"/>
              <a:chOff x="4560637" y="1874821"/>
              <a:chExt cx="3095625" cy="3254722"/>
            </a:xfrm>
          </p:grpSpPr>
          <p:grpSp>
            <p:nvGrpSpPr>
              <p:cNvPr id="55" name="Layer 5">
                <a:extLst>
                  <a:ext uri="{FF2B5EF4-FFF2-40B4-BE49-F238E27FC236}">
                    <a16:creationId xmlns="" xmlns:a16="http://schemas.microsoft.com/office/drawing/2014/main" id="{B703BA93-0053-4AED-9557-DFACAAE9395C}"/>
                  </a:ext>
                </a:extLst>
              </p:cNvPr>
              <p:cNvGrpSpPr/>
              <p:nvPr/>
            </p:nvGrpSpPr>
            <p:grpSpPr>
              <a:xfrm>
                <a:off x="4560637" y="4120782"/>
                <a:ext cx="3095625" cy="1008761"/>
                <a:chOff x="4889500" y="3152776"/>
                <a:chExt cx="2400300" cy="1385888"/>
              </a:xfrm>
              <a:effectLst>
                <a:outerShdw blurRad="266700" dist="228600" algn="l" rotWithShape="0">
                  <a:prstClr val="black">
                    <a:alpha val="24000"/>
                  </a:prstClr>
                </a:outerShdw>
              </a:effectLst>
            </p:grpSpPr>
            <p:sp>
              <p:nvSpPr>
                <p:cNvPr id="76" name="Freeform 20">
                  <a:extLst>
                    <a:ext uri="{FF2B5EF4-FFF2-40B4-BE49-F238E27FC236}">
                      <a16:creationId xmlns="" xmlns:a16="http://schemas.microsoft.com/office/drawing/2014/main" id="{1B18BC8E-3680-4D0E-8711-FA2DC2971E2B}"/>
                    </a:ext>
                  </a:extLst>
                </p:cNvPr>
                <p:cNvSpPr>
                  <a:spLocks/>
                </p:cNvSpPr>
                <p:nvPr/>
              </p:nvSpPr>
              <p:spPr bwMode="auto">
                <a:xfrm>
                  <a:off x="5365750" y="3390901"/>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7" name="Freeform 21">
                  <a:extLst>
                    <a:ext uri="{FF2B5EF4-FFF2-40B4-BE49-F238E27FC236}">
                      <a16:creationId xmlns="" xmlns:a16="http://schemas.microsoft.com/office/drawing/2014/main" id="{035E474F-D60D-4682-81FA-E16455218345}"/>
                    </a:ext>
                  </a:extLst>
                </p:cNvPr>
                <p:cNvSpPr>
                  <a:spLocks noEditPoints="1"/>
                </p:cNvSpPr>
                <p:nvPr/>
              </p:nvSpPr>
              <p:spPr bwMode="auto">
                <a:xfrm>
                  <a:off x="4889500" y="3390901"/>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599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599"/>
                      </a:lnTo>
                      <a:lnTo>
                        <a:pt x="0" y="225"/>
                      </a:lnTo>
                      <a:lnTo>
                        <a:pt x="0" y="348"/>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8" name="Freeform 22">
                  <a:extLst>
                    <a:ext uri="{FF2B5EF4-FFF2-40B4-BE49-F238E27FC236}">
                      <a16:creationId xmlns="" xmlns:a16="http://schemas.microsoft.com/office/drawing/2014/main" id="{9369DF1D-CFB0-4C7A-B2F8-C24B881D7D68}"/>
                    </a:ext>
                  </a:extLst>
                </p:cNvPr>
                <p:cNvSpPr>
                  <a:spLocks/>
                </p:cNvSpPr>
                <p:nvPr/>
              </p:nvSpPr>
              <p:spPr bwMode="auto">
                <a:xfrm>
                  <a:off x="6089650" y="3748088"/>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5">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9" name="Freeform 23">
                  <a:extLst>
                    <a:ext uri="{FF2B5EF4-FFF2-40B4-BE49-F238E27FC236}">
                      <a16:creationId xmlns="" xmlns:a16="http://schemas.microsoft.com/office/drawing/2014/main" id="{D715C162-F94F-418F-B70D-0390B124229C}"/>
                    </a:ext>
                  </a:extLst>
                </p:cNvPr>
                <p:cNvSpPr>
                  <a:spLocks noEditPoints="1"/>
                </p:cNvSpPr>
                <p:nvPr/>
              </p:nvSpPr>
              <p:spPr bwMode="auto">
                <a:xfrm>
                  <a:off x="4889500" y="3152776"/>
                  <a:ext cx="2400300" cy="1189038"/>
                </a:xfrm>
                <a:custGeom>
                  <a:avLst/>
                  <a:gdLst>
                    <a:gd name="T0" fmla="*/ 756 w 1512"/>
                    <a:gd name="T1" fmla="*/ 0 h 749"/>
                    <a:gd name="T2" fmla="*/ 1512 w 1512"/>
                    <a:gd name="T3" fmla="*/ 375 h 749"/>
                    <a:gd name="T4" fmla="*/ 756 w 1512"/>
                    <a:gd name="T5" fmla="*/ 749 h 749"/>
                    <a:gd name="T6" fmla="*/ 0 w 1512"/>
                    <a:gd name="T7" fmla="*/ 375 h 749"/>
                    <a:gd name="T8" fmla="*/ 756 w 1512"/>
                    <a:gd name="T9" fmla="*/ 0 h 749"/>
                    <a:gd name="T10" fmla="*/ 300 w 1512"/>
                    <a:gd name="T11" fmla="*/ 375 h 749"/>
                    <a:gd name="T12" fmla="*/ 756 w 1512"/>
                    <a:gd name="T13" fmla="*/ 604 h 749"/>
                    <a:gd name="T14" fmla="*/ 1211 w 1512"/>
                    <a:gd name="T15" fmla="*/ 375 h 749"/>
                    <a:gd name="T16" fmla="*/ 756 w 1512"/>
                    <a:gd name="T17" fmla="*/ 150 h 749"/>
                    <a:gd name="T18" fmla="*/ 300 w 1512"/>
                    <a:gd name="T19" fmla="*/ 375 h 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49">
                      <a:moveTo>
                        <a:pt x="756" y="0"/>
                      </a:moveTo>
                      <a:lnTo>
                        <a:pt x="1512" y="375"/>
                      </a:lnTo>
                      <a:lnTo>
                        <a:pt x="756" y="749"/>
                      </a:lnTo>
                      <a:lnTo>
                        <a:pt x="0" y="375"/>
                      </a:lnTo>
                      <a:lnTo>
                        <a:pt x="756" y="0"/>
                      </a:lnTo>
                      <a:close/>
                      <a:moveTo>
                        <a:pt x="300" y="375"/>
                      </a:moveTo>
                      <a:lnTo>
                        <a:pt x="756" y="604"/>
                      </a:lnTo>
                      <a:lnTo>
                        <a:pt x="1211" y="375"/>
                      </a:lnTo>
                      <a:lnTo>
                        <a:pt x="756" y="150"/>
                      </a:lnTo>
                      <a:lnTo>
                        <a:pt x="300" y="375"/>
                      </a:lnTo>
                      <a:close/>
                    </a:path>
                  </a:pathLst>
                </a:custGeom>
                <a:solidFill>
                  <a:srgbClr val="38C6F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grpSp>
            <p:nvGrpSpPr>
              <p:cNvPr id="56" name="Layer 4">
                <a:extLst>
                  <a:ext uri="{FF2B5EF4-FFF2-40B4-BE49-F238E27FC236}">
                    <a16:creationId xmlns="" xmlns:a16="http://schemas.microsoft.com/office/drawing/2014/main" id="{9775E09A-5835-4486-8604-6747785AE37C}"/>
                  </a:ext>
                </a:extLst>
              </p:cNvPr>
              <p:cNvGrpSpPr/>
              <p:nvPr/>
            </p:nvGrpSpPr>
            <p:grpSpPr>
              <a:xfrm>
                <a:off x="4560637" y="3557560"/>
                <a:ext cx="3095625" cy="1013381"/>
                <a:chOff x="4889500" y="4090988"/>
                <a:chExt cx="2400300" cy="1392238"/>
              </a:xfrm>
              <a:effectLst>
                <a:outerShdw blurRad="266700" dist="228600" algn="l" rotWithShape="0">
                  <a:prstClr val="black">
                    <a:alpha val="24000"/>
                  </a:prstClr>
                </a:outerShdw>
              </a:effectLst>
            </p:grpSpPr>
            <p:sp>
              <p:nvSpPr>
                <p:cNvPr id="72" name="Freeform 10">
                  <a:extLst>
                    <a:ext uri="{FF2B5EF4-FFF2-40B4-BE49-F238E27FC236}">
                      <a16:creationId xmlns="" xmlns:a16="http://schemas.microsoft.com/office/drawing/2014/main" id="{4A34ACC9-4F38-4FFB-A035-5C88352E3375}"/>
                    </a:ext>
                  </a:extLst>
                </p:cNvPr>
                <p:cNvSpPr>
                  <a:spLocks/>
                </p:cNvSpPr>
                <p:nvPr/>
              </p:nvSpPr>
              <p:spPr bwMode="auto">
                <a:xfrm>
                  <a:off x="5365750" y="4329113"/>
                  <a:ext cx="723900" cy="552450"/>
                </a:xfrm>
                <a:custGeom>
                  <a:avLst/>
                  <a:gdLst>
                    <a:gd name="T0" fmla="*/ 456 w 456"/>
                    <a:gd name="T1" fmla="*/ 0 h 348"/>
                    <a:gd name="T2" fmla="*/ 456 w 456"/>
                    <a:gd name="T3" fmla="*/ 123 h 348"/>
                    <a:gd name="T4" fmla="*/ 0 w 456"/>
                    <a:gd name="T5" fmla="*/ 348 h 348"/>
                    <a:gd name="T6" fmla="*/ 0 w 456"/>
                    <a:gd name="T7" fmla="*/ 224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23"/>
                      </a:lnTo>
                      <a:lnTo>
                        <a:pt x="0" y="348"/>
                      </a:lnTo>
                      <a:lnTo>
                        <a:pt x="0" y="224"/>
                      </a:lnTo>
                      <a:lnTo>
                        <a:pt x="4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3" name="Freeform 11">
                  <a:extLst>
                    <a:ext uri="{FF2B5EF4-FFF2-40B4-BE49-F238E27FC236}">
                      <a16:creationId xmlns="" xmlns:a16="http://schemas.microsoft.com/office/drawing/2014/main" id="{2D3F77C4-74C8-4D8C-A07E-7E3EEEFFC194}"/>
                    </a:ext>
                  </a:extLst>
                </p:cNvPr>
                <p:cNvSpPr>
                  <a:spLocks noEditPoints="1"/>
                </p:cNvSpPr>
                <p:nvPr/>
              </p:nvSpPr>
              <p:spPr bwMode="auto">
                <a:xfrm>
                  <a:off x="4889500" y="4329113"/>
                  <a:ext cx="1922463" cy="1154113"/>
                </a:xfrm>
                <a:custGeom>
                  <a:avLst/>
                  <a:gdLst>
                    <a:gd name="T0" fmla="*/ 1211 w 1211"/>
                    <a:gd name="T1" fmla="*/ 224 h 727"/>
                    <a:gd name="T2" fmla="*/ 1211 w 1211"/>
                    <a:gd name="T3" fmla="*/ 348 h 727"/>
                    <a:gd name="T4" fmla="*/ 756 w 1211"/>
                    <a:gd name="T5" fmla="*/ 123 h 727"/>
                    <a:gd name="T6" fmla="*/ 756 w 1211"/>
                    <a:gd name="T7" fmla="*/ 0 h 727"/>
                    <a:gd name="T8" fmla="*/ 1211 w 1211"/>
                    <a:gd name="T9" fmla="*/ 224 h 727"/>
                    <a:gd name="T10" fmla="*/ 0 w 1211"/>
                    <a:gd name="T11" fmla="*/ 348 h 727"/>
                    <a:gd name="T12" fmla="*/ 756 w 1211"/>
                    <a:gd name="T13" fmla="*/ 727 h 727"/>
                    <a:gd name="T14" fmla="*/ 756 w 1211"/>
                    <a:gd name="T15" fmla="*/ 603 h 727"/>
                    <a:gd name="T16" fmla="*/ 0 w 1211"/>
                    <a:gd name="T17" fmla="*/ 224 h 727"/>
                    <a:gd name="T18" fmla="*/ 0 w 1211"/>
                    <a:gd name="T19" fmla="*/ 348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4"/>
                      </a:moveTo>
                      <a:lnTo>
                        <a:pt x="1211" y="348"/>
                      </a:lnTo>
                      <a:lnTo>
                        <a:pt x="756" y="123"/>
                      </a:lnTo>
                      <a:lnTo>
                        <a:pt x="756" y="0"/>
                      </a:lnTo>
                      <a:lnTo>
                        <a:pt x="1211" y="224"/>
                      </a:lnTo>
                      <a:close/>
                      <a:moveTo>
                        <a:pt x="0" y="348"/>
                      </a:moveTo>
                      <a:lnTo>
                        <a:pt x="756" y="727"/>
                      </a:lnTo>
                      <a:lnTo>
                        <a:pt x="756" y="603"/>
                      </a:lnTo>
                      <a:lnTo>
                        <a:pt x="0" y="224"/>
                      </a:lnTo>
                      <a:lnTo>
                        <a:pt x="0" y="348"/>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4" name="Freeform 12">
                  <a:extLst>
                    <a:ext uri="{FF2B5EF4-FFF2-40B4-BE49-F238E27FC236}">
                      <a16:creationId xmlns="" xmlns:a16="http://schemas.microsoft.com/office/drawing/2014/main" id="{2F9FF541-7AD2-4055-A8EA-467C7F1BC8D5}"/>
                    </a:ext>
                  </a:extLst>
                </p:cNvPr>
                <p:cNvSpPr>
                  <a:spLocks/>
                </p:cNvSpPr>
                <p:nvPr/>
              </p:nvSpPr>
              <p:spPr bwMode="auto">
                <a:xfrm>
                  <a:off x="6089650" y="4684713"/>
                  <a:ext cx="1200150" cy="798513"/>
                </a:xfrm>
                <a:custGeom>
                  <a:avLst/>
                  <a:gdLst>
                    <a:gd name="T0" fmla="*/ 756 w 756"/>
                    <a:gd name="T1" fmla="*/ 0 h 503"/>
                    <a:gd name="T2" fmla="*/ 756 w 756"/>
                    <a:gd name="T3" fmla="*/ 124 h 503"/>
                    <a:gd name="T4" fmla="*/ 0 w 756"/>
                    <a:gd name="T5" fmla="*/ 503 h 503"/>
                    <a:gd name="T6" fmla="*/ 0 w 756"/>
                    <a:gd name="T7" fmla="*/ 379 h 503"/>
                    <a:gd name="T8" fmla="*/ 756 w 756"/>
                    <a:gd name="T9" fmla="*/ 0 h 503"/>
                  </a:gdLst>
                  <a:ahLst/>
                  <a:cxnLst>
                    <a:cxn ang="0">
                      <a:pos x="T0" y="T1"/>
                    </a:cxn>
                    <a:cxn ang="0">
                      <a:pos x="T2" y="T3"/>
                    </a:cxn>
                    <a:cxn ang="0">
                      <a:pos x="T4" y="T5"/>
                    </a:cxn>
                    <a:cxn ang="0">
                      <a:pos x="T6" y="T7"/>
                    </a:cxn>
                    <a:cxn ang="0">
                      <a:pos x="T8" y="T9"/>
                    </a:cxn>
                  </a:cxnLst>
                  <a:rect l="0" t="0" r="r" b="b"/>
                  <a:pathLst>
                    <a:path w="756" h="503">
                      <a:moveTo>
                        <a:pt x="756" y="0"/>
                      </a:moveTo>
                      <a:lnTo>
                        <a:pt x="756" y="124"/>
                      </a:lnTo>
                      <a:lnTo>
                        <a:pt x="0" y="503"/>
                      </a:lnTo>
                      <a:lnTo>
                        <a:pt x="0" y="379"/>
                      </a:lnTo>
                      <a:lnTo>
                        <a:pt x="756"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5" name="Freeform 13">
                  <a:extLst>
                    <a:ext uri="{FF2B5EF4-FFF2-40B4-BE49-F238E27FC236}">
                      <a16:creationId xmlns="" xmlns:a16="http://schemas.microsoft.com/office/drawing/2014/main" id="{0AC09DED-B39D-49A6-B0E7-3B2A5ABC1BE2}"/>
                    </a:ext>
                  </a:extLst>
                </p:cNvPr>
                <p:cNvSpPr>
                  <a:spLocks noEditPoints="1"/>
                </p:cNvSpPr>
                <p:nvPr/>
              </p:nvSpPr>
              <p:spPr bwMode="auto">
                <a:xfrm>
                  <a:off x="4889500" y="4090988"/>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50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50"/>
                      </a:lnTo>
                      <a:lnTo>
                        <a:pt x="300" y="374"/>
                      </a:lnTo>
                      <a:close/>
                    </a:path>
                  </a:pathLst>
                </a:custGeom>
                <a:solidFill>
                  <a:srgbClr val="FFC0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grpSp>
            <p:nvGrpSpPr>
              <p:cNvPr id="57" name="Layer 3">
                <a:extLst>
                  <a:ext uri="{FF2B5EF4-FFF2-40B4-BE49-F238E27FC236}">
                    <a16:creationId xmlns="" xmlns:a16="http://schemas.microsoft.com/office/drawing/2014/main" id="{A8BE9FB3-EE5A-44A3-B00A-820B38FF70F5}"/>
                  </a:ext>
                </a:extLst>
              </p:cNvPr>
              <p:cNvGrpSpPr/>
              <p:nvPr/>
            </p:nvGrpSpPr>
            <p:grpSpPr>
              <a:xfrm>
                <a:off x="4560637" y="2994336"/>
                <a:ext cx="3095625" cy="1013381"/>
                <a:chOff x="4889500" y="2678113"/>
                <a:chExt cx="2400300" cy="1392238"/>
              </a:xfrm>
              <a:effectLst>
                <a:outerShdw blurRad="266700" dist="228600" algn="l" rotWithShape="0">
                  <a:prstClr val="black">
                    <a:alpha val="24000"/>
                  </a:prstClr>
                </a:outerShdw>
              </a:effectLst>
            </p:grpSpPr>
            <p:sp>
              <p:nvSpPr>
                <p:cNvPr id="68" name="Freeform 25">
                  <a:extLst>
                    <a:ext uri="{FF2B5EF4-FFF2-40B4-BE49-F238E27FC236}">
                      <a16:creationId xmlns="" xmlns:a16="http://schemas.microsoft.com/office/drawing/2014/main" id="{DBD48A52-43A5-4B00-9762-05D5EE6289A6}"/>
                    </a:ext>
                  </a:extLst>
                </p:cNvPr>
                <p:cNvSpPr>
                  <a:spLocks/>
                </p:cNvSpPr>
                <p:nvPr/>
              </p:nvSpPr>
              <p:spPr bwMode="auto">
                <a:xfrm>
                  <a:off x="5365750" y="2916238"/>
                  <a:ext cx="723900" cy="558800"/>
                </a:xfrm>
                <a:custGeom>
                  <a:avLst/>
                  <a:gdLst>
                    <a:gd name="T0" fmla="*/ 456 w 456"/>
                    <a:gd name="T1" fmla="*/ 0 h 352"/>
                    <a:gd name="T2" fmla="*/ 456 w 456"/>
                    <a:gd name="T3" fmla="*/ 123 h 352"/>
                    <a:gd name="T4" fmla="*/ 0 w 456"/>
                    <a:gd name="T5" fmla="*/ 352 h 352"/>
                    <a:gd name="T6" fmla="*/ 0 w 456"/>
                    <a:gd name="T7" fmla="*/ 229 h 352"/>
                    <a:gd name="T8" fmla="*/ 456 w 456"/>
                    <a:gd name="T9" fmla="*/ 0 h 352"/>
                  </a:gdLst>
                  <a:ahLst/>
                  <a:cxnLst>
                    <a:cxn ang="0">
                      <a:pos x="T0" y="T1"/>
                    </a:cxn>
                    <a:cxn ang="0">
                      <a:pos x="T2" y="T3"/>
                    </a:cxn>
                    <a:cxn ang="0">
                      <a:pos x="T4" y="T5"/>
                    </a:cxn>
                    <a:cxn ang="0">
                      <a:pos x="T6" y="T7"/>
                    </a:cxn>
                    <a:cxn ang="0">
                      <a:pos x="T8" y="T9"/>
                    </a:cxn>
                  </a:cxnLst>
                  <a:rect l="0" t="0" r="r" b="b"/>
                  <a:pathLst>
                    <a:path w="456" h="352">
                      <a:moveTo>
                        <a:pt x="456" y="0"/>
                      </a:moveTo>
                      <a:lnTo>
                        <a:pt x="456" y="123"/>
                      </a:lnTo>
                      <a:lnTo>
                        <a:pt x="0" y="352"/>
                      </a:lnTo>
                      <a:lnTo>
                        <a:pt x="0" y="229"/>
                      </a:lnTo>
                      <a:lnTo>
                        <a:pt x="4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9" name="Freeform 26">
                  <a:extLst>
                    <a:ext uri="{FF2B5EF4-FFF2-40B4-BE49-F238E27FC236}">
                      <a16:creationId xmlns="" xmlns:a16="http://schemas.microsoft.com/office/drawing/2014/main" id="{03D206CA-A5B1-41E4-BCF1-5B665DDF4F4A}"/>
                    </a:ext>
                  </a:extLst>
                </p:cNvPr>
                <p:cNvSpPr>
                  <a:spLocks noEditPoints="1"/>
                </p:cNvSpPr>
                <p:nvPr/>
              </p:nvSpPr>
              <p:spPr bwMode="auto">
                <a:xfrm>
                  <a:off x="4889500" y="2916238"/>
                  <a:ext cx="1922463" cy="1154113"/>
                </a:xfrm>
                <a:custGeom>
                  <a:avLst/>
                  <a:gdLst>
                    <a:gd name="T0" fmla="*/ 1211 w 1211"/>
                    <a:gd name="T1" fmla="*/ 229 h 727"/>
                    <a:gd name="T2" fmla="*/ 1211 w 1211"/>
                    <a:gd name="T3" fmla="*/ 352 h 727"/>
                    <a:gd name="T4" fmla="*/ 756 w 1211"/>
                    <a:gd name="T5" fmla="*/ 123 h 727"/>
                    <a:gd name="T6" fmla="*/ 756 w 1211"/>
                    <a:gd name="T7" fmla="*/ 0 h 727"/>
                    <a:gd name="T8" fmla="*/ 1211 w 1211"/>
                    <a:gd name="T9" fmla="*/ 229 h 727"/>
                    <a:gd name="T10" fmla="*/ 0 w 1211"/>
                    <a:gd name="T11" fmla="*/ 352 h 727"/>
                    <a:gd name="T12" fmla="*/ 756 w 1211"/>
                    <a:gd name="T13" fmla="*/ 727 h 727"/>
                    <a:gd name="T14" fmla="*/ 756 w 1211"/>
                    <a:gd name="T15" fmla="*/ 603 h 727"/>
                    <a:gd name="T16" fmla="*/ 0 w 1211"/>
                    <a:gd name="T17" fmla="*/ 229 h 727"/>
                    <a:gd name="T18" fmla="*/ 0 w 1211"/>
                    <a:gd name="T19" fmla="*/ 352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29"/>
                      </a:moveTo>
                      <a:lnTo>
                        <a:pt x="1211" y="352"/>
                      </a:lnTo>
                      <a:lnTo>
                        <a:pt x="756" y="123"/>
                      </a:lnTo>
                      <a:lnTo>
                        <a:pt x="756" y="0"/>
                      </a:lnTo>
                      <a:lnTo>
                        <a:pt x="1211" y="229"/>
                      </a:lnTo>
                      <a:close/>
                      <a:moveTo>
                        <a:pt x="0" y="352"/>
                      </a:moveTo>
                      <a:lnTo>
                        <a:pt x="756" y="727"/>
                      </a:lnTo>
                      <a:lnTo>
                        <a:pt x="756" y="603"/>
                      </a:lnTo>
                      <a:lnTo>
                        <a:pt x="0" y="229"/>
                      </a:lnTo>
                      <a:lnTo>
                        <a:pt x="0" y="352"/>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0" name="Freeform 27">
                  <a:extLst>
                    <a:ext uri="{FF2B5EF4-FFF2-40B4-BE49-F238E27FC236}">
                      <a16:creationId xmlns="" xmlns:a16="http://schemas.microsoft.com/office/drawing/2014/main" id="{2824AEC2-9E96-41C0-8092-1F9FDCD4A39B}"/>
                    </a:ext>
                  </a:extLst>
                </p:cNvPr>
                <p:cNvSpPr>
                  <a:spLocks/>
                </p:cNvSpPr>
                <p:nvPr/>
              </p:nvSpPr>
              <p:spPr bwMode="auto">
                <a:xfrm>
                  <a:off x="6089650" y="3279776"/>
                  <a:ext cx="1200150" cy="790575"/>
                </a:xfrm>
                <a:custGeom>
                  <a:avLst/>
                  <a:gdLst>
                    <a:gd name="T0" fmla="*/ 756 w 756"/>
                    <a:gd name="T1" fmla="*/ 0 h 498"/>
                    <a:gd name="T2" fmla="*/ 756 w 756"/>
                    <a:gd name="T3" fmla="*/ 123 h 498"/>
                    <a:gd name="T4" fmla="*/ 0 w 756"/>
                    <a:gd name="T5" fmla="*/ 498 h 498"/>
                    <a:gd name="T6" fmla="*/ 0 w 756"/>
                    <a:gd name="T7" fmla="*/ 374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4"/>
                      </a:lnTo>
                      <a:lnTo>
                        <a:pt x="756"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71" name="Freeform 28">
                  <a:extLst>
                    <a:ext uri="{FF2B5EF4-FFF2-40B4-BE49-F238E27FC236}">
                      <a16:creationId xmlns="" xmlns:a16="http://schemas.microsoft.com/office/drawing/2014/main" id="{D39F862F-A73B-42E6-A576-E1FEFD16C5EA}"/>
                    </a:ext>
                  </a:extLst>
                </p:cNvPr>
                <p:cNvSpPr>
                  <a:spLocks noEditPoints="1"/>
                </p:cNvSpPr>
                <p:nvPr/>
              </p:nvSpPr>
              <p:spPr bwMode="auto">
                <a:xfrm>
                  <a:off x="4889500" y="2678113"/>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50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50"/>
                      </a:lnTo>
                      <a:lnTo>
                        <a:pt x="300" y="379"/>
                      </a:lnTo>
                      <a:close/>
                    </a:path>
                  </a:pathLst>
                </a:custGeom>
                <a:solidFill>
                  <a:srgbClr val="5859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dirty="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58" name="Layer 2">
                <a:extLst>
                  <a:ext uri="{FF2B5EF4-FFF2-40B4-BE49-F238E27FC236}">
                    <a16:creationId xmlns="" xmlns:a16="http://schemas.microsoft.com/office/drawing/2014/main" id="{D7D46A6A-6D00-42C5-9339-04506DA87DFD}"/>
                  </a:ext>
                </a:extLst>
              </p:cNvPr>
              <p:cNvGrpSpPr/>
              <p:nvPr/>
            </p:nvGrpSpPr>
            <p:grpSpPr>
              <a:xfrm>
                <a:off x="4560637" y="2436892"/>
                <a:ext cx="3095625" cy="1007605"/>
                <a:chOff x="4889500" y="3622676"/>
                <a:chExt cx="2400300" cy="1384300"/>
              </a:xfrm>
              <a:effectLst>
                <a:outerShdw blurRad="266700" dist="228600" algn="l" rotWithShape="0">
                  <a:prstClr val="black">
                    <a:alpha val="24000"/>
                  </a:prstClr>
                </a:outerShdw>
              </a:effectLst>
            </p:grpSpPr>
            <p:sp>
              <p:nvSpPr>
                <p:cNvPr id="64" name="Freeform 15">
                  <a:extLst>
                    <a:ext uri="{FF2B5EF4-FFF2-40B4-BE49-F238E27FC236}">
                      <a16:creationId xmlns="" xmlns:a16="http://schemas.microsoft.com/office/drawing/2014/main" id="{32D64944-B984-416A-BA62-59C94F54C097}"/>
                    </a:ext>
                  </a:extLst>
                </p:cNvPr>
                <p:cNvSpPr>
                  <a:spLocks/>
                </p:cNvSpPr>
                <p:nvPr/>
              </p:nvSpPr>
              <p:spPr bwMode="auto">
                <a:xfrm>
                  <a:off x="5365750" y="3859213"/>
                  <a:ext cx="723900" cy="552450"/>
                </a:xfrm>
                <a:custGeom>
                  <a:avLst/>
                  <a:gdLst>
                    <a:gd name="T0" fmla="*/ 456 w 456"/>
                    <a:gd name="T1" fmla="*/ 0 h 348"/>
                    <a:gd name="T2" fmla="*/ 456 w 456"/>
                    <a:gd name="T3" fmla="*/ 119 h 348"/>
                    <a:gd name="T4" fmla="*/ 0 w 456"/>
                    <a:gd name="T5" fmla="*/ 348 h 348"/>
                    <a:gd name="T6" fmla="*/ 0 w 456"/>
                    <a:gd name="T7" fmla="*/ 225 h 348"/>
                    <a:gd name="T8" fmla="*/ 456 w 456"/>
                    <a:gd name="T9" fmla="*/ 0 h 348"/>
                  </a:gdLst>
                  <a:ahLst/>
                  <a:cxnLst>
                    <a:cxn ang="0">
                      <a:pos x="T0" y="T1"/>
                    </a:cxn>
                    <a:cxn ang="0">
                      <a:pos x="T2" y="T3"/>
                    </a:cxn>
                    <a:cxn ang="0">
                      <a:pos x="T4" y="T5"/>
                    </a:cxn>
                    <a:cxn ang="0">
                      <a:pos x="T6" y="T7"/>
                    </a:cxn>
                    <a:cxn ang="0">
                      <a:pos x="T8" y="T9"/>
                    </a:cxn>
                  </a:cxnLst>
                  <a:rect l="0" t="0" r="r" b="b"/>
                  <a:pathLst>
                    <a:path w="456" h="348">
                      <a:moveTo>
                        <a:pt x="456" y="0"/>
                      </a:moveTo>
                      <a:lnTo>
                        <a:pt x="456" y="119"/>
                      </a:lnTo>
                      <a:lnTo>
                        <a:pt x="0" y="348"/>
                      </a:lnTo>
                      <a:lnTo>
                        <a:pt x="0" y="225"/>
                      </a:lnTo>
                      <a:lnTo>
                        <a:pt x="4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5" name="Freeform 16">
                  <a:extLst>
                    <a:ext uri="{FF2B5EF4-FFF2-40B4-BE49-F238E27FC236}">
                      <a16:creationId xmlns="" xmlns:a16="http://schemas.microsoft.com/office/drawing/2014/main" id="{73FE7D73-461B-4CA6-9D90-3BFB9B2B109C}"/>
                    </a:ext>
                  </a:extLst>
                </p:cNvPr>
                <p:cNvSpPr>
                  <a:spLocks noEditPoints="1"/>
                </p:cNvSpPr>
                <p:nvPr/>
              </p:nvSpPr>
              <p:spPr bwMode="auto">
                <a:xfrm>
                  <a:off x="4889500" y="3859213"/>
                  <a:ext cx="1922463" cy="1147763"/>
                </a:xfrm>
                <a:custGeom>
                  <a:avLst/>
                  <a:gdLst>
                    <a:gd name="T0" fmla="*/ 1211 w 1211"/>
                    <a:gd name="T1" fmla="*/ 225 h 723"/>
                    <a:gd name="T2" fmla="*/ 1211 w 1211"/>
                    <a:gd name="T3" fmla="*/ 348 h 723"/>
                    <a:gd name="T4" fmla="*/ 756 w 1211"/>
                    <a:gd name="T5" fmla="*/ 119 h 723"/>
                    <a:gd name="T6" fmla="*/ 756 w 1211"/>
                    <a:gd name="T7" fmla="*/ 0 h 723"/>
                    <a:gd name="T8" fmla="*/ 1211 w 1211"/>
                    <a:gd name="T9" fmla="*/ 225 h 723"/>
                    <a:gd name="T10" fmla="*/ 0 w 1211"/>
                    <a:gd name="T11" fmla="*/ 348 h 723"/>
                    <a:gd name="T12" fmla="*/ 756 w 1211"/>
                    <a:gd name="T13" fmla="*/ 723 h 723"/>
                    <a:gd name="T14" fmla="*/ 756 w 1211"/>
                    <a:gd name="T15" fmla="*/ 604 h 723"/>
                    <a:gd name="T16" fmla="*/ 0 w 1211"/>
                    <a:gd name="T17" fmla="*/ 225 h 723"/>
                    <a:gd name="T18" fmla="*/ 0 w 1211"/>
                    <a:gd name="T19" fmla="*/ 348 h 7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3">
                      <a:moveTo>
                        <a:pt x="1211" y="225"/>
                      </a:moveTo>
                      <a:lnTo>
                        <a:pt x="1211" y="348"/>
                      </a:lnTo>
                      <a:lnTo>
                        <a:pt x="756" y="119"/>
                      </a:lnTo>
                      <a:lnTo>
                        <a:pt x="756" y="0"/>
                      </a:lnTo>
                      <a:lnTo>
                        <a:pt x="1211" y="225"/>
                      </a:lnTo>
                      <a:close/>
                      <a:moveTo>
                        <a:pt x="0" y="348"/>
                      </a:moveTo>
                      <a:lnTo>
                        <a:pt x="756" y="723"/>
                      </a:lnTo>
                      <a:lnTo>
                        <a:pt x="756" y="604"/>
                      </a:lnTo>
                      <a:lnTo>
                        <a:pt x="0" y="225"/>
                      </a:lnTo>
                      <a:lnTo>
                        <a:pt x="0" y="34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6" name="Freeform 17">
                  <a:extLst>
                    <a:ext uri="{FF2B5EF4-FFF2-40B4-BE49-F238E27FC236}">
                      <a16:creationId xmlns="" xmlns:a16="http://schemas.microsoft.com/office/drawing/2014/main" id="{BD065F6D-564E-4BE0-950D-09410F6AA54C}"/>
                    </a:ext>
                  </a:extLst>
                </p:cNvPr>
                <p:cNvSpPr>
                  <a:spLocks/>
                </p:cNvSpPr>
                <p:nvPr/>
              </p:nvSpPr>
              <p:spPr bwMode="auto">
                <a:xfrm>
                  <a:off x="6089650" y="4216401"/>
                  <a:ext cx="1200150" cy="790575"/>
                </a:xfrm>
                <a:custGeom>
                  <a:avLst/>
                  <a:gdLst>
                    <a:gd name="T0" fmla="*/ 756 w 756"/>
                    <a:gd name="T1" fmla="*/ 0 h 498"/>
                    <a:gd name="T2" fmla="*/ 756 w 756"/>
                    <a:gd name="T3" fmla="*/ 123 h 498"/>
                    <a:gd name="T4" fmla="*/ 0 w 756"/>
                    <a:gd name="T5" fmla="*/ 498 h 498"/>
                    <a:gd name="T6" fmla="*/ 0 w 756"/>
                    <a:gd name="T7" fmla="*/ 379 h 498"/>
                    <a:gd name="T8" fmla="*/ 756 w 756"/>
                    <a:gd name="T9" fmla="*/ 0 h 498"/>
                  </a:gdLst>
                  <a:ahLst/>
                  <a:cxnLst>
                    <a:cxn ang="0">
                      <a:pos x="T0" y="T1"/>
                    </a:cxn>
                    <a:cxn ang="0">
                      <a:pos x="T2" y="T3"/>
                    </a:cxn>
                    <a:cxn ang="0">
                      <a:pos x="T4" y="T5"/>
                    </a:cxn>
                    <a:cxn ang="0">
                      <a:pos x="T6" y="T7"/>
                    </a:cxn>
                    <a:cxn ang="0">
                      <a:pos x="T8" y="T9"/>
                    </a:cxn>
                  </a:cxnLst>
                  <a:rect l="0" t="0" r="r" b="b"/>
                  <a:pathLst>
                    <a:path w="756" h="498">
                      <a:moveTo>
                        <a:pt x="756" y="0"/>
                      </a:moveTo>
                      <a:lnTo>
                        <a:pt x="756" y="123"/>
                      </a:lnTo>
                      <a:lnTo>
                        <a:pt x="0" y="498"/>
                      </a:lnTo>
                      <a:lnTo>
                        <a:pt x="0" y="379"/>
                      </a:lnTo>
                      <a:lnTo>
                        <a:pt x="756" y="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7" name="Freeform 18">
                  <a:extLst>
                    <a:ext uri="{FF2B5EF4-FFF2-40B4-BE49-F238E27FC236}">
                      <a16:creationId xmlns="" xmlns:a16="http://schemas.microsoft.com/office/drawing/2014/main" id="{61777D47-0119-49B7-871F-8440B16E1335}"/>
                    </a:ext>
                  </a:extLst>
                </p:cNvPr>
                <p:cNvSpPr>
                  <a:spLocks noEditPoints="1"/>
                </p:cNvSpPr>
                <p:nvPr/>
              </p:nvSpPr>
              <p:spPr bwMode="auto">
                <a:xfrm>
                  <a:off x="4889500" y="3622676"/>
                  <a:ext cx="2400300" cy="1195388"/>
                </a:xfrm>
                <a:custGeom>
                  <a:avLst/>
                  <a:gdLst>
                    <a:gd name="T0" fmla="*/ 756 w 1512"/>
                    <a:gd name="T1" fmla="*/ 0 h 753"/>
                    <a:gd name="T2" fmla="*/ 1512 w 1512"/>
                    <a:gd name="T3" fmla="*/ 374 h 753"/>
                    <a:gd name="T4" fmla="*/ 756 w 1512"/>
                    <a:gd name="T5" fmla="*/ 753 h 753"/>
                    <a:gd name="T6" fmla="*/ 0 w 1512"/>
                    <a:gd name="T7" fmla="*/ 374 h 753"/>
                    <a:gd name="T8" fmla="*/ 756 w 1512"/>
                    <a:gd name="T9" fmla="*/ 0 h 753"/>
                    <a:gd name="T10" fmla="*/ 300 w 1512"/>
                    <a:gd name="T11" fmla="*/ 374 h 753"/>
                    <a:gd name="T12" fmla="*/ 756 w 1512"/>
                    <a:gd name="T13" fmla="*/ 603 h 753"/>
                    <a:gd name="T14" fmla="*/ 1211 w 1512"/>
                    <a:gd name="T15" fmla="*/ 374 h 753"/>
                    <a:gd name="T16" fmla="*/ 756 w 1512"/>
                    <a:gd name="T17" fmla="*/ 149 h 753"/>
                    <a:gd name="T18" fmla="*/ 300 w 1512"/>
                    <a:gd name="T19" fmla="*/ 374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4"/>
                      </a:lnTo>
                      <a:lnTo>
                        <a:pt x="756" y="753"/>
                      </a:lnTo>
                      <a:lnTo>
                        <a:pt x="0" y="374"/>
                      </a:lnTo>
                      <a:lnTo>
                        <a:pt x="756" y="0"/>
                      </a:lnTo>
                      <a:close/>
                      <a:moveTo>
                        <a:pt x="300" y="374"/>
                      </a:moveTo>
                      <a:lnTo>
                        <a:pt x="756" y="603"/>
                      </a:lnTo>
                      <a:lnTo>
                        <a:pt x="1211" y="374"/>
                      </a:lnTo>
                      <a:lnTo>
                        <a:pt x="756" y="149"/>
                      </a:lnTo>
                      <a:lnTo>
                        <a:pt x="300" y="374"/>
                      </a:lnTo>
                      <a:close/>
                    </a:path>
                  </a:pathLst>
                </a:custGeom>
                <a:solidFill>
                  <a:srgbClr val="FA46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grpSp>
            <p:nvGrpSpPr>
              <p:cNvPr id="59" name="Layer 1">
                <a:extLst>
                  <a:ext uri="{FF2B5EF4-FFF2-40B4-BE49-F238E27FC236}">
                    <a16:creationId xmlns="" xmlns:a16="http://schemas.microsoft.com/office/drawing/2014/main" id="{24785E0D-9B4F-4D70-AB0A-0DC18972C9BA}"/>
                  </a:ext>
                </a:extLst>
              </p:cNvPr>
              <p:cNvGrpSpPr/>
              <p:nvPr/>
            </p:nvGrpSpPr>
            <p:grpSpPr>
              <a:xfrm>
                <a:off x="4560637" y="1874821"/>
                <a:ext cx="3095625" cy="1012227"/>
                <a:chOff x="4889500" y="2209801"/>
                <a:chExt cx="2400300" cy="1390650"/>
              </a:xfrm>
              <a:effectLst>
                <a:outerShdw blurRad="266700" dist="228600" algn="l" rotWithShape="0">
                  <a:prstClr val="black">
                    <a:alpha val="24000"/>
                  </a:prstClr>
                </a:outerShdw>
              </a:effectLst>
            </p:grpSpPr>
            <p:sp>
              <p:nvSpPr>
                <p:cNvPr id="60" name="Freeform 37">
                  <a:extLst>
                    <a:ext uri="{FF2B5EF4-FFF2-40B4-BE49-F238E27FC236}">
                      <a16:creationId xmlns="" xmlns:a16="http://schemas.microsoft.com/office/drawing/2014/main" id="{5CC23D89-6AA6-4751-882C-6DD0384281FF}"/>
                    </a:ext>
                  </a:extLst>
                </p:cNvPr>
                <p:cNvSpPr>
                  <a:spLocks/>
                </p:cNvSpPr>
                <p:nvPr/>
              </p:nvSpPr>
              <p:spPr bwMode="auto">
                <a:xfrm>
                  <a:off x="5365750" y="2446338"/>
                  <a:ext cx="723900" cy="554038"/>
                </a:xfrm>
                <a:custGeom>
                  <a:avLst/>
                  <a:gdLst>
                    <a:gd name="T0" fmla="*/ 456 w 456"/>
                    <a:gd name="T1" fmla="*/ 0 h 349"/>
                    <a:gd name="T2" fmla="*/ 456 w 456"/>
                    <a:gd name="T3" fmla="*/ 124 h 349"/>
                    <a:gd name="T4" fmla="*/ 0 w 456"/>
                    <a:gd name="T5" fmla="*/ 349 h 349"/>
                    <a:gd name="T6" fmla="*/ 0 w 456"/>
                    <a:gd name="T7" fmla="*/ 230 h 349"/>
                    <a:gd name="T8" fmla="*/ 456 w 456"/>
                    <a:gd name="T9" fmla="*/ 0 h 349"/>
                  </a:gdLst>
                  <a:ahLst/>
                  <a:cxnLst>
                    <a:cxn ang="0">
                      <a:pos x="T0" y="T1"/>
                    </a:cxn>
                    <a:cxn ang="0">
                      <a:pos x="T2" y="T3"/>
                    </a:cxn>
                    <a:cxn ang="0">
                      <a:pos x="T4" y="T5"/>
                    </a:cxn>
                    <a:cxn ang="0">
                      <a:pos x="T6" y="T7"/>
                    </a:cxn>
                    <a:cxn ang="0">
                      <a:pos x="T8" y="T9"/>
                    </a:cxn>
                  </a:cxnLst>
                  <a:rect l="0" t="0" r="r" b="b"/>
                  <a:pathLst>
                    <a:path w="456" h="349">
                      <a:moveTo>
                        <a:pt x="456" y="0"/>
                      </a:moveTo>
                      <a:lnTo>
                        <a:pt x="456" y="124"/>
                      </a:lnTo>
                      <a:lnTo>
                        <a:pt x="0" y="349"/>
                      </a:lnTo>
                      <a:lnTo>
                        <a:pt x="0" y="230"/>
                      </a:lnTo>
                      <a:lnTo>
                        <a:pt x="456" y="0"/>
                      </a:lnTo>
                      <a:close/>
                    </a:path>
                  </a:pathLst>
                </a:custGeom>
                <a:solidFill>
                  <a:schemeClr val="accent1">
                    <a:lumMod val="75000"/>
                  </a:schemeClr>
                </a:solidFill>
                <a:ln>
                  <a:noFill/>
                </a:ln>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1" name="Freeform 38">
                  <a:extLst>
                    <a:ext uri="{FF2B5EF4-FFF2-40B4-BE49-F238E27FC236}">
                      <a16:creationId xmlns="" xmlns:a16="http://schemas.microsoft.com/office/drawing/2014/main" id="{77618D43-5D9B-4BE7-8001-7D5B6B4495D7}"/>
                    </a:ext>
                  </a:extLst>
                </p:cNvPr>
                <p:cNvSpPr>
                  <a:spLocks noEditPoints="1"/>
                </p:cNvSpPr>
                <p:nvPr/>
              </p:nvSpPr>
              <p:spPr bwMode="auto">
                <a:xfrm>
                  <a:off x="4889500" y="2446338"/>
                  <a:ext cx="1922463" cy="1154113"/>
                </a:xfrm>
                <a:custGeom>
                  <a:avLst/>
                  <a:gdLst>
                    <a:gd name="T0" fmla="*/ 1211 w 1211"/>
                    <a:gd name="T1" fmla="*/ 230 h 727"/>
                    <a:gd name="T2" fmla="*/ 1211 w 1211"/>
                    <a:gd name="T3" fmla="*/ 349 h 727"/>
                    <a:gd name="T4" fmla="*/ 756 w 1211"/>
                    <a:gd name="T5" fmla="*/ 124 h 727"/>
                    <a:gd name="T6" fmla="*/ 756 w 1211"/>
                    <a:gd name="T7" fmla="*/ 0 h 727"/>
                    <a:gd name="T8" fmla="*/ 1211 w 1211"/>
                    <a:gd name="T9" fmla="*/ 230 h 727"/>
                    <a:gd name="T10" fmla="*/ 0 w 1211"/>
                    <a:gd name="T11" fmla="*/ 349 h 727"/>
                    <a:gd name="T12" fmla="*/ 756 w 1211"/>
                    <a:gd name="T13" fmla="*/ 727 h 727"/>
                    <a:gd name="T14" fmla="*/ 756 w 1211"/>
                    <a:gd name="T15" fmla="*/ 604 h 727"/>
                    <a:gd name="T16" fmla="*/ 0 w 1211"/>
                    <a:gd name="T17" fmla="*/ 230 h 727"/>
                    <a:gd name="T18" fmla="*/ 0 w 1211"/>
                    <a:gd name="T19" fmla="*/ 349 h 7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11" h="727">
                      <a:moveTo>
                        <a:pt x="1211" y="230"/>
                      </a:moveTo>
                      <a:lnTo>
                        <a:pt x="1211" y="349"/>
                      </a:lnTo>
                      <a:lnTo>
                        <a:pt x="756" y="124"/>
                      </a:lnTo>
                      <a:lnTo>
                        <a:pt x="756" y="0"/>
                      </a:lnTo>
                      <a:lnTo>
                        <a:pt x="1211" y="230"/>
                      </a:lnTo>
                      <a:close/>
                      <a:moveTo>
                        <a:pt x="0" y="349"/>
                      </a:moveTo>
                      <a:lnTo>
                        <a:pt x="756" y="727"/>
                      </a:lnTo>
                      <a:lnTo>
                        <a:pt x="756" y="604"/>
                      </a:lnTo>
                      <a:lnTo>
                        <a:pt x="0" y="230"/>
                      </a:lnTo>
                      <a:lnTo>
                        <a:pt x="0" y="349"/>
                      </a:lnTo>
                      <a:close/>
                    </a:path>
                  </a:pathLst>
                </a:custGeom>
                <a:solidFill>
                  <a:schemeClr val="accent1">
                    <a:lumMod val="75000"/>
                  </a:schemeClr>
                </a:solidFill>
                <a:ln>
                  <a:noFill/>
                </a:ln>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2" name="Freeform 39">
                  <a:extLst>
                    <a:ext uri="{FF2B5EF4-FFF2-40B4-BE49-F238E27FC236}">
                      <a16:creationId xmlns="" xmlns:a16="http://schemas.microsoft.com/office/drawing/2014/main" id="{7FFF0AC7-673F-416A-999C-F7481B5E9FDF}"/>
                    </a:ext>
                  </a:extLst>
                </p:cNvPr>
                <p:cNvSpPr>
                  <a:spLocks/>
                </p:cNvSpPr>
                <p:nvPr/>
              </p:nvSpPr>
              <p:spPr bwMode="auto">
                <a:xfrm>
                  <a:off x="6089650" y="2811463"/>
                  <a:ext cx="1200150" cy="788988"/>
                </a:xfrm>
                <a:custGeom>
                  <a:avLst/>
                  <a:gdLst>
                    <a:gd name="T0" fmla="*/ 756 w 756"/>
                    <a:gd name="T1" fmla="*/ 0 h 497"/>
                    <a:gd name="T2" fmla="*/ 756 w 756"/>
                    <a:gd name="T3" fmla="*/ 119 h 497"/>
                    <a:gd name="T4" fmla="*/ 0 w 756"/>
                    <a:gd name="T5" fmla="*/ 497 h 497"/>
                    <a:gd name="T6" fmla="*/ 0 w 756"/>
                    <a:gd name="T7" fmla="*/ 374 h 497"/>
                    <a:gd name="T8" fmla="*/ 756 w 756"/>
                    <a:gd name="T9" fmla="*/ 0 h 497"/>
                  </a:gdLst>
                  <a:ahLst/>
                  <a:cxnLst>
                    <a:cxn ang="0">
                      <a:pos x="T0" y="T1"/>
                    </a:cxn>
                    <a:cxn ang="0">
                      <a:pos x="T2" y="T3"/>
                    </a:cxn>
                    <a:cxn ang="0">
                      <a:pos x="T4" y="T5"/>
                    </a:cxn>
                    <a:cxn ang="0">
                      <a:pos x="T6" y="T7"/>
                    </a:cxn>
                    <a:cxn ang="0">
                      <a:pos x="T8" y="T9"/>
                    </a:cxn>
                  </a:cxnLst>
                  <a:rect l="0" t="0" r="r" b="b"/>
                  <a:pathLst>
                    <a:path w="756" h="497">
                      <a:moveTo>
                        <a:pt x="756" y="0"/>
                      </a:moveTo>
                      <a:lnTo>
                        <a:pt x="756" y="119"/>
                      </a:lnTo>
                      <a:lnTo>
                        <a:pt x="0" y="497"/>
                      </a:lnTo>
                      <a:lnTo>
                        <a:pt x="0" y="374"/>
                      </a:lnTo>
                      <a:lnTo>
                        <a:pt x="756" y="0"/>
                      </a:lnTo>
                      <a:close/>
                    </a:path>
                  </a:pathLst>
                </a:custGeom>
                <a:solidFill>
                  <a:schemeClr val="accent1">
                    <a:lumMod val="75000"/>
                  </a:schemeClr>
                </a:solidFill>
                <a:ln>
                  <a:noFill/>
                </a:ln>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sp>
              <p:nvSpPr>
                <p:cNvPr id="63" name="Freeform 40">
                  <a:extLst>
                    <a:ext uri="{FF2B5EF4-FFF2-40B4-BE49-F238E27FC236}">
                      <a16:creationId xmlns="" xmlns:a16="http://schemas.microsoft.com/office/drawing/2014/main" id="{954C28EC-69E8-4229-9FD8-5241181C21E4}"/>
                    </a:ext>
                  </a:extLst>
                </p:cNvPr>
                <p:cNvSpPr>
                  <a:spLocks noEditPoints="1"/>
                </p:cNvSpPr>
                <p:nvPr/>
              </p:nvSpPr>
              <p:spPr bwMode="auto">
                <a:xfrm>
                  <a:off x="4889500" y="2209801"/>
                  <a:ext cx="2400300" cy="1195388"/>
                </a:xfrm>
                <a:custGeom>
                  <a:avLst/>
                  <a:gdLst>
                    <a:gd name="T0" fmla="*/ 756 w 1512"/>
                    <a:gd name="T1" fmla="*/ 0 h 753"/>
                    <a:gd name="T2" fmla="*/ 1512 w 1512"/>
                    <a:gd name="T3" fmla="*/ 379 h 753"/>
                    <a:gd name="T4" fmla="*/ 756 w 1512"/>
                    <a:gd name="T5" fmla="*/ 753 h 753"/>
                    <a:gd name="T6" fmla="*/ 0 w 1512"/>
                    <a:gd name="T7" fmla="*/ 379 h 753"/>
                    <a:gd name="T8" fmla="*/ 756 w 1512"/>
                    <a:gd name="T9" fmla="*/ 0 h 753"/>
                    <a:gd name="T10" fmla="*/ 300 w 1512"/>
                    <a:gd name="T11" fmla="*/ 379 h 753"/>
                    <a:gd name="T12" fmla="*/ 756 w 1512"/>
                    <a:gd name="T13" fmla="*/ 603 h 753"/>
                    <a:gd name="T14" fmla="*/ 1211 w 1512"/>
                    <a:gd name="T15" fmla="*/ 379 h 753"/>
                    <a:gd name="T16" fmla="*/ 756 w 1512"/>
                    <a:gd name="T17" fmla="*/ 149 h 753"/>
                    <a:gd name="T18" fmla="*/ 300 w 1512"/>
                    <a:gd name="T19" fmla="*/ 379 h 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512" h="753">
                      <a:moveTo>
                        <a:pt x="756" y="0"/>
                      </a:moveTo>
                      <a:lnTo>
                        <a:pt x="1512" y="379"/>
                      </a:lnTo>
                      <a:lnTo>
                        <a:pt x="756" y="753"/>
                      </a:lnTo>
                      <a:lnTo>
                        <a:pt x="0" y="379"/>
                      </a:lnTo>
                      <a:lnTo>
                        <a:pt x="756" y="0"/>
                      </a:lnTo>
                      <a:close/>
                      <a:moveTo>
                        <a:pt x="300" y="379"/>
                      </a:moveTo>
                      <a:lnTo>
                        <a:pt x="756" y="603"/>
                      </a:lnTo>
                      <a:lnTo>
                        <a:pt x="1211" y="379"/>
                      </a:lnTo>
                      <a:lnTo>
                        <a:pt x="756" y="149"/>
                      </a:lnTo>
                      <a:lnTo>
                        <a:pt x="300" y="379"/>
                      </a:lnTo>
                      <a:close/>
                    </a:path>
                  </a:pathLst>
                </a:custGeom>
                <a:solidFill>
                  <a:srgbClr val="0067DF"/>
                </a:solidFill>
                <a:ln>
                  <a:noFill/>
                </a:ln>
              </p:spPr>
              <p:txBody>
                <a:bodyPr vert="horz" wrap="square" lIns="91440" tIns="45721" rIns="91440" bIns="45721"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1" b="0" i="0" u="none" strike="noStrike" kern="1200" cap="none" spc="0" normalizeH="0" baseline="0" noProof="0">
                    <a:ln>
                      <a:noFill/>
                    </a:ln>
                    <a:solidFill>
                      <a:prstClr val="black"/>
                    </a:solidFill>
                    <a:effectLst/>
                    <a:uLnTx/>
                    <a:uFillTx/>
                    <a:latin typeface="Poppins" panose="02000000000000000000" pitchFamily="2" charset="0"/>
                    <a:ea typeface="+mn-ea"/>
                    <a:cs typeface="Poppins" panose="02000000000000000000" pitchFamily="2" charset="0"/>
                  </a:endParaRPr>
                </a:p>
              </p:txBody>
            </p:sp>
          </p:grpSp>
        </p:grpSp>
        <p:grpSp>
          <p:nvGrpSpPr>
            <p:cNvPr id="10" name="Group 9">
              <a:extLst>
                <a:ext uri="{FF2B5EF4-FFF2-40B4-BE49-F238E27FC236}">
                  <a16:creationId xmlns="" xmlns:a16="http://schemas.microsoft.com/office/drawing/2014/main" id="{3DEDE012-F8FB-404E-906A-AD2809B7D3BC}"/>
                </a:ext>
              </a:extLst>
            </p:cNvPr>
            <p:cNvGrpSpPr/>
            <p:nvPr/>
          </p:nvGrpSpPr>
          <p:grpSpPr>
            <a:xfrm>
              <a:off x="75539" y="2115788"/>
              <a:ext cx="3767599" cy="677640"/>
              <a:chOff x="-146080" y="2109789"/>
              <a:chExt cx="3767599" cy="677640"/>
            </a:xfrm>
          </p:grpSpPr>
          <p:sp>
            <p:nvSpPr>
              <p:cNvPr id="51" name="Text Placeholder 32">
                <a:extLst>
                  <a:ext uri="{FF2B5EF4-FFF2-40B4-BE49-F238E27FC236}">
                    <a16:creationId xmlns="" xmlns:a16="http://schemas.microsoft.com/office/drawing/2014/main" id="{971C1CD9-0B77-4B2D-BB42-3C53CB743511}"/>
                  </a:ext>
                </a:extLst>
              </p:cNvPr>
              <p:cNvSpPr txBox="1">
                <a:spLocks/>
              </p:cNvSpPr>
              <p:nvPr/>
            </p:nvSpPr>
            <p:spPr>
              <a:xfrm>
                <a:off x="-146080" y="2109789"/>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Analyzing the process thoroughly, identifying the requirements and planning</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52" name="Group 51">
                <a:extLst>
                  <a:ext uri="{FF2B5EF4-FFF2-40B4-BE49-F238E27FC236}">
                    <a16:creationId xmlns="" xmlns:a16="http://schemas.microsoft.com/office/drawing/2014/main" id="{F6DC17B2-65D4-4AC6-9119-A1C9B2C32AA7}"/>
                  </a:ext>
                </a:extLst>
              </p:cNvPr>
              <p:cNvGrpSpPr/>
              <p:nvPr/>
            </p:nvGrpSpPr>
            <p:grpSpPr>
              <a:xfrm>
                <a:off x="3150026" y="2267478"/>
                <a:ext cx="471493" cy="471491"/>
                <a:chOff x="1237829" y="1727275"/>
                <a:chExt cx="699076" cy="699074"/>
              </a:xfrm>
            </p:grpSpPr>
            <p:sp>
              <p:nvSpPr>
                <p:cNvPr id="53" name="Oval 52">
                  <a:extLst>
                    <a:ext uri="{FF2B5EF4-FFF2-40B4-BE49-F238E27FC236}">
                      <a16:creationId xmlns="" xmlns:a16="http://schemas.microsoft.com/office/drawing/2014/main" id="{E7670144-C929-45D4-977A-61DD897D3B25}"/>
                    </a:ext>
                  </a:extLst>
                </p:cNvPr>
                <p:cNvSpPr/>
                <p:nvPr/>
              </p:nvSpPr>
              <p:spPr>
                <a:xfrm>
                  <a:off x="1237829" y="1727275"/>
                  <a:ext cx="699076" cy="699074"/>
                </a:xfrm>
                <a:prstGeom prst="ellipse">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54" name="Shape 2540">
                  <a:extLst>
                    <a:ext uri="{FF2B5EF4-FFF2-40B4-BE49-F238E27FC236}">
                      <a16:creationId xmlns="" xmlns:a16="http://schemas.microsoft.com/office/drawing/2014/main" id="{B57575D3-2805-4642-8EF6-AADD2AF8CD40}"/>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grpSp>
          <p:nvGrpSpPr>
            <p:cNvPr id="11" name="Group 10">
              <a:extLst>
                <a:ext uri="{FF2B5EF4-FFF2-40B4-BE49-F238E27FC236}">
                  <a16:creationId xmlns="" xmlns:a16="http://schemas.microsoft.com/office/drawing/2014/main" id="{97C36E2F-0C35-4470-9B22-F8A057F333E8}"/>
                </a:ext>
              </a:extLst>
            </p:cNvPr>
            <p:cNvGrpSpPr/>
            <p:nvPr/>
          </p:nvGrpSpPr>
          <p:grpSpPr>
            <a:xfrm>
              <a:off x="89714" y="2874253"/>
              <a:ext cx="3767599" cy="677640"/>
              <a:chOff x="-146080" y="2109789"/>
              <a:chExt cx="3767599" cy="677640"/>
            </a:xfrm>
          </p:grpSpPr>
          <p:sp>
            <p:nvSpPr>
              <p:cNvPr id="47" name="Text Placeholder 32">
                <a:extLst>
                  <a:ext uri="{FF2B5EF4-FFF2-40B4-BE49-F238E27FC236}">
                    <a16:creationId xmlns="" xmlns:a16="http://schemas.microsoft.com/office/drawing/2014/main" id="{FAB2A71A-BD74-43AA-A3EE-CF84ABDE4604}"/>
                  </a:ext>
                </a:extLst>
              </p:cNvPr>
              <p:cNvSpPr txBox="1">
                <a:spLocks/>
              </p:cNvSpPr>
              <p:nvPr/>
            </p:nvSpPr>
            <p:spPr>
              <a:xfrm>
                <a:off x="-146080" y="2109789"/>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Breaking the process into smaller workflows</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48" name="Group 47">
                <a:extLst>
                  <a:ext uri="{FF2B5EF4-FFF2-40B4-BE49-F238E27FC236}">
                    <a16:creationId xmlns="" xmlns:a16="http://schemas.microsoft.com/office/drawing/2014/main" id="{DCED295E-0974-4354-B21A-10B4B5E0567C}"/>
                  </a:ext>
                </a:extLst>
              </p:cNvPr>
              <p:cNvGrpSpPr/>
              <p:nvPr/>
            </p:nvGrpSpPr>
            <p:grpSpPr>
              <a:xfrm>
                <a:off x="3150026" y="2267478"/>
                <a:ext cx="471493" cy="471491"/>
                <a:chOff x="1237829" y="1727275"/>
                <a:chExt cx="699076" cy="699074"/>
              </a:xfrm>
            </p:grpSpPr>
            <p:sp>
              <p:nvSpPr>
                <p:cNvPr id="49" name="Oval 48">
                  <a:extLst>
                    <a:ext uri="{FF2B5EF4-FFF2-40B4-BE49-F238E27FC236}">
                      <a16:creationId xmlns="" xmlns:a16="http://schemas.microsoft.com/office/drawing/2014/main" id="{33C41DD4-DABF-4ADB-BDF5-8AC1FF35655B}"/>
                    </a:ext>
                  </a:extLst>
                </p:cNvPr>
                <p:cNvSpPr/>
                <p:nvPr/>
              </p:nvSpPr>
              <p:spPr>
                <a:xfrm>
                  <a:off x="1237829" y="1727275"/>
                  <a:ext cx="699076" cy="699074"/>
                </a:xfrm>
                <a:prstGeom prst="ellipse">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50" name="Shape 2540">
                  <a:extLst>
                    <a:ext uri="{FF2B5EF4-FFF2-40B4-BE49-F238E27FC236}">
                      <a16:creationId xmlns="" xmlns:a16="http://schemas.microsoft.com/office/drawing/2014/main" id="{08CE45D8-73A5-48F5-99C0-1929F6CABD69}"/>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grpSp>
          <p:nvGrpSpPr>
            <p:cNvPr id="12" name="Group 11">
              <a:extLst>
                <a:ext uri="{FF2B5EF4-FFF2-40B4-BE49-F238E27FC236}">
                  <a16:creationId xmlns="" xmlns:a16="http://schemas.microsoft.com/office/drawing/2014/main" id="{7597564C-DD90-4CD8-9323-10F3083D89CA}"/>
                </a:ext>
              </a:extLst>
            </p:cNvPr>
            <p:cNvGrpSpPr/>
            <p:nvPr/>
          </p:nvGrpSpPr>
          <p:grpSpPr>
            <a:xfrm>
              <a:off x="82626" y="3600808"/>
              <a:ext cx="3767599" cy="677640"/>
              <a:chOff x="-146080" y="2109789"/>
              <a:chExt cx="3767599" cy="677640"/>
            </a:xfrm>
          </p:grpSpPr>
          <p:sp>
            <p:nvSpPr>
              <p:cNvPr id="43" name="Text Placeholder 32">
                <a:extLst>
                  <a:ext uri="{FF2B5EF4-FFF2-40B4-BE49-F238E27FC236}">
                    <a16:creationId xmlns="" xmlns:a16="http://schemas.microsoft.com/office/drawing/2014/main" id="{80ABCC40-0EB0-44FC-A48F-ABFE2B75ECD8}"/>
                  </a:ext>
                </a:extLst>
              </p:cNvPr>
              <p:cNvSpPr txBox="1">
                <a:spLocks/>
              </p:cNvSpPr>
              <p:nvPr/>
            </p:nvSpPr>
            <p:spPr>
              <a:xfrm>
                <a:off x="-146080" y="2109789"/>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Source Sans"/>
                    <a:ea typeface="+mn-ea"/>
                    <a:cs typeface="+mn-cs"/>
                  </a:rPr>
                  <a:t>Grouping the workflows of the project into different folders based on the target application</a:t>
                </a:r>
                <a:endParaRPr kumimoji="0" lang="en-US" sz="1200" b="0" i="0" u="none" strike="noStrike" kern="1200" cap="none" spc="0" normalizeH="0" baseline="0" noProof="0" dirty="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44" name="Group 43">
                <a:extLst>
                  <a:ext uri="{FF2B5EF4-FFF2-40B4-BE49-F238E27FC236}">
                    <a16:creationId xmlns="" xmlns:a16="http://schemas.microsoft.com/office/drawing/2014/main" id="{2F65CA42-B52F-4C39-AFD3-92552776F05F}"/>
                  </a:ext>
                </a:extLst>
              </p:cNvPr>
              <p:cNvGrpSpPr/>
              <p:nvPr/>
            </p:nvGrpSpPr>
            <p:grpSpPr>
              <a:xfrm>
                <a:off x="3150026" y="2267478"/>
                <a:ext cx="471493" cy="471491"/>
                <a:chOff x="1237829" y="1727275"/>
                <a:chExt cx="699076" cy="699074"/>
              </a:xfrm>
            </p:grpSpPr>
            <p:sp>
              <p:nvSpPr>
                <p:cNvPr id="45" name="Oval 44">
                  <a:extLst>
                    <a:ext uri="{FF2B5EF4-FFF2-40B4-BE49-F238E27FC236}">
                      <a16:creationId xmlns="" xmlns:a16="http://schemas.microsoft.com/office/drawing/2014/main" id="{D225D426-7AA9-4FCD-8D18-4177182BE2FE}"/>
                    </a:ext>
                  </a:extLst>
                </p:cNvPr>
                <p:cNvSpPr/>
                <p:nvPr/>
              </p:nvSpPr>
              <p:spPr>
                <a:xfrm>
                  <a:off x="1237829" y="1727275"/>
                  <a:ext cx="699076" cy="699074"/>
                </a:xfrm>
                <a:prstGeom prst="ellipse">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46" name="Shape 2540">
                  <a:extLst>
                    <a:ext uri="{FF2B5EF4-FFF2-40B4-BE49-F238E27FC236}">
                      <a16:creationId xmlns="" xmlns:a16="http://schemas.microsoft.com/office/drawing/2014/main" id="{9D923AB7-4CCC-4618-BC56-CC8099B10D53}"/>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grpSp>
          <p:nvGrpSpPr>
            <p:cNvPr id="13" name="Group 12">
              <a:extLst>
                <a:ext uri="{FF2B5EF4-FFF2-40B4-BE49-F238E27FC236}">
                  <a16:creationId xmlns="" xmlns:a16="http://schemas.microsoft.com/office/drawing/2014/main" id="{CFDDD08A-9095-4BA7-AB9D-1B753C3E532D}"/>
                </a:ext>
              </a:extLst>
            </p:cNvPr>
            <p:cNvGrpSpPr/>
            <p:nvPr/>
          </p:nvGrpSpPr>
          <p:grpSpPr>
            <a:xfrm>
              <a:off x="496120" y="4359273"/>
              <a:ext cx="3347018" cy="677640"/>
              <a:chOff x="274501" y="2109789"/>
              <a:chExt cx="3347018" cy="677640"/>
            </a:xfrm>
          </p:grpSpPr>
          <p:sp>
            <p:nvSpPr>
              <p:cNvPr id="39" name="Text Placeholder 32">
                <a:extLst>
                  <a:ext uri="{FF2B5EF4-FFF2-40B4-BE49-F238E27FC236}">
                    <a16:creationId xmlns="" xmlns:a16="http://schemas.microsoft.com/office/drawing/2014/main" id="{665D29E1-96FF-441B-A360-B3A76F2EE425}"/>
                  </a:ext>
                </a:extLst>
              </p:cNvPr>
              <p:cNvSpPr txBox="1">
                <a:spLocks/>
              </p:cNvSpPr>
              <p:nvPr/>
            </p:nvSpPr>
            <p:spPr>
              <a:xfrm>
                <a:off x="274501" y="2109789"/>
                <a:ext cx="2733975"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Source Sans"/>
                    <a:ea typeface="+mn-ea"/>
                    <a:cs typeface="+mn-cs"/>
                  </a:rPr>
                  <a:t>Keeping consistent naming convention across the project</a:t>
                </a:r>
                <a:endParaRPr kumimoji="0" lang="en-US" sz="1200" b="0" i="0" u="none" strike="noStrike" kern="1200" cap="none" spc="0" normalizeH="0" baseline="0" noProof="0" dirty="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40" name="Group 39">
                <a:extLst>
                  <a:ext uri="{FF2B5EF4-FFF2-40B4-BE49-F238E27FC236}">
                    <a16:creationId xmlns="" xmlns:a16="http://schemas.microsoft.com/office/drawing/2014/main" id="{44FEDE05-EE29-4471-A758-813939CE2DA4}"/>
                  </a:ext>
                </a:extLst>
              </p:cNvPr>
              <p:cNvGrpSpPr/>
              <p:nvPr/>
            </p:nvGrpSpPr>
            <p:grpSpPr>
              <a:xfrm>
                <a:off x="3150026" y="2267478"/>
                <a:ext cx="471493" cy="471491"/>
                <a:chOff x="1237829" y="1727275"/>
                <a:chExt cx="699076" cy="699074"/>
              </a:xfrm>
            </p:grpSpPr>
            <p:sp>
              <p:nvSpPr>
                <p:cNvPr id="41" name="Oval 40">
                  <a:extLst>
                    <a:ext uri="{FF2B5EF4-FFF2-40B4-BE49-F238E27FC236}">
                      <a16:creationId xmlns="" xmlns:a16="http://schemas.microsoft.com/office/drawing/2014/main" id="{49529455-BBD2-4C9D-B00A-4A357CC96622}"/>
                    </a:ext>
                  </a:extLst>
                </p:cNvPr>
                <p:cNvSpPr/>
                <p:nvPr/>
              </p:nvSpPr>
              <p:spPr>
                <a:xfrm>
                  <a:off x="1237829" y="1727275"/>
                  <a:ext cx="699076" cy="69907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42" name="Shape 2540">
                  <a:extLst>
                    <a:ext uri="{FF2B5EF4-FFF2-40B4-BE49-F238E27FC236}">
                      <a16:creationId xmlns="" xmlns:a16="http://schemas.microsoft.com/office/drawing/2014/main" id="{F4E048A0-7D21-44E0-AA75-6E1186EF6B64}"/>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grpSp>
          <p:nvGrpSpPr>
            <p:cNvPr id="14" name="Group 13">
              <a:extLst>
                <a:ext uri="{FF2B5EF4-FFF2-40B4-BE49-F238E27FC236}">
                  <a16:creationId xmlns="" xmlns:a16="http://schemas.microsoft.com/office/drawing/2014/main" id="{8011F636-FD16-4AD4-B930-AEA4F96D324F}"/>
                </a:ext>
              </a:extLst>
            </p:cNvPr>
            <p:cNvGrpSpPr/>
            <p:nvPr/>
          </p:nvGrpSpPr>
          <p:grpSpPr>
            <a:xfrm>
              <a:off x="496120" y="5118808"/>
              <a:ext cx="3348365" cy="677640"/>
              <a:chOff x="273154" y="2109789"/>
              <a:chExt cx="3348365" cy="677640"/>
            </a:xfrm>
          </p:grpSpPr>
          <p:sp>
            <p:nvSpPr>
              <p:cNvPr id="35" name="Text Placeholder 32">
                <a:extLst>
                  <a:ext uri="{FF2B5EF4-FFF2-40B4-BE49-F238E27FC236}">
                    <a16:creationId xmlns="" xmlns:a16="http://schemas.microsoft.com/office/drawing/2014/main" id="{58DA42B0-1D53-4AFE-AC94-AB9D59027948}"/>
                  </a:ext>
                </a:extLst>
              </p:cNvPr>
              <p:cNvSpPr txBox="1">
                <a:spLocks/>
              </p:cNvSpPr>
              <p:nvPr/>
            </p:nvSpPr>
            <p:spPr>
              <a:xfrm>
                <a:off x="273154" y="2109789"/>
                <a:ext cx="2735322"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r"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prstClr val="black"/>
                    </a:solidFill>
                    <a:effectLst/>
                    <a:uLnTx/>
                    <a:uFillTx/>
                    <a:latin typeface="Source Sans"/>
                    <a:ea typeface="+mn-ea"/>
                    <a:cs typeface="+mn-cs"/>
                  </a:rPr>
                  <a:t>Using the right type of argument (In/Out/</a:t>
                </a:r>
                <a:r>
                  <a:rPr kumimoji="0" lang="en-US" sz="1200" b="0" i="0" u="none" strike="noStrike" kern="1200" cap="none" spc="0" normalizeH="0" baseline="0" noProof="0" dirty="0" err="1">
                    <a:ln>
                      <a:noFill/>
                    </a:ln>
                    <a:solidFill>
                      <a:prstClr val="black"/>
                    </a:solidFill>
                    <a:effectLst/>
                    <a:uLnTx/>
                    <a:uFillTx/>
                    <a:latin typeface="Source Sans"/>
                    <a:ea typeface="+mn-ea"/>
                    <a:cs typeface="+mn-cs"/>
                  </a:rPr>
                  <a:t>InOut</a:t>
                </a:r>
                <a:r>
                  <a:rPr kumimoji="0" lang="en-US" sz="1200" b="0" i="0" u="none" strike="noStrike" kern="1200" cap="none" spc="0" normalizeH="0" baseline="0" noProof="0" dirty="0">
                    <a:ln>
                      <a:noFill/>
                    </a:ln>
                    <a:solidFill>
                      <a:prstClr val="black"/>
                    </a:solidFill>
                    <a:effectLst/>
                    <a:uLnTx/>
                    <a:uFillTx/>
                    <a:latin typeface="Source Sans"/>
                    <a:ea typeface="+mn-ea"/>
                    <a:cs typeface="+mn-cs"/>
                  </a:rPr>
                  <a:t>) </a:t>
                </a:r>
                <a:endParaRPr kumimoji="0" lang="en-US" sz="1200" b="0" i="0" u="none" strike="noStrike" kern="1200" cap="none" spc="0" normalizeH="0" baseline="0" noProof="0" dirty="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36" name="Group 35">
                <a:extLst>
                  <a:ext uri="{FF2B5EF4-FFF2-40B4-BE49-F238E27FC236}">
                    <a16:creationId xmlns="" xmlns:a16="http://schemas.microsoft.com/office/drawing/2014/main" id="{8E542852-5878-4F33-8111-4EFAB3D5AC4E}"/>
                  </a:ext>
                </a:extLst>
              </p:cNvPr>
              <p:cNvGrpSpPr/>
              <p:nvPr/>
            </p:nvGrpSpPr>
            <p:grpSpPr>
              <a:xfrm>
                <a:off x="3150026" y="2267478"/>
                <a:ext cx="471493" cy="471491"/>
                <a:chOff x="1237829" y="1727275"/>
                <a:chExt cx="699076" cy="699074"/>
              </a:xfrm>
            </p:grpSpPr>
            <p:sp>
              <p:nvSpPr>
                <p:cNvPr id="37" name="Oval 36">
                  <a:extLst>
                    <a:ext uri="{FF2B5EF4-FFF2-40B4-BE49-F238E27FC236}">
                      <a16:creationId xmlns="" xmlns:a16="http://schemas.microsoft.com/office/drawing/2014/main" id="{01B4E220-223D-4A98-87AF-B485338C150B}"/>
                    </a:ext>
                  </a:extLst>
                </p:cNvPr>
                <p:cNvSpPr/>
                <p:nvPr/>
              </p:nvSpPr>
              <p:spPr>
                <a:xfrm>
                  <a:off x="1237829" y="1727275"/>
                  <a:ext cx="699076" cy="699074"/>
                </a:xfrm>
                <a:prstGeom prst="ellipse">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38" name="Shape 2540">
                  <a:extLst>
                    <a:ext uri="{FF2B5EF4-FFF2-40B4-BE49-F238E27FC236}">
                      <a16:creationId xmlns="" xmlns:a16="http://schemas.microsoft.com/office/drawing/2014/main" id="{867955FB-DCBA-458F-90F8-07EFF1BEB13A}"/>
                    </a:ext>
                  </a:extLst>
                </p:cNvPr>
                <p:cNvSpPr/>
                <p:nvPr/>
              </p:nvSpPr>
              <p:spPr>
                <a:xfrm>
                  <a:off x="1447703" y="1937148"/>
                  <a:ext cx="279328" cy="279328"/>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sp>
          <p:nvSpPr>
            <p:cNvPr id="15" name="Text Placeholder 32">
              <a:extLst>
                <a:ext uri="{FF2B5EF4-FFF2-40B4-BE49-F238E27FC236}">
                  <a16:creationId xmlns="" xmlns:a16="http://schemas.microsoft.com/office/drawing/2014/main" id="{458ADBFE-3805-4A51-9378-C5A8CA820965}"/>
                </a:ext>
              </a:extLst>
            </p:cNvPr>
            <p:cNvSpPr txBox="1">
              <a:spLocks/>
            </p:cNvSpPr>
            <p:nvPr/>
          </p:nvSpPr>
          <p:spPr>
            <a:xfrm>
              <a:off x="8999840" y="2119323"/>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Handling sensitive data responsibly</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sp>
          <p:nvSpPr>
            <p:cNvPr id="16" name="Text Placeholder 32">
              <a:extLst>
                <a:ext uri="{FF2B5EF4-FFF2-40B4-BE49-F238E27FC236}">
                  <a16:creationId xmlns="" xmlns:a16="http://schemas.microsoft.com/office/drawing/2014/main" id="{F635BD46-13F1-4E24-91E7-FCE20AC8B4BF}"/>
                </a:ext>
              </a:extLst>
            </p:cNvPr>
            <p:cNvSpPr txBox="1">
              <a:spLocks/>
            </p:cNvSpPr>
            <p:nvPr/>
          </p:nvSpPr>
          <p:spPr>
            <a:xfrm>
              <a:off x="9014015" y="2877788"/>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Using Try/Catch blocks</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sp>
          <p:nvSpPr>
            <p:cNvPr id="17" name="Text Placeholder 32">
              <a:extLst>
                <a:ext uri="{FF2B5EF4-FFF2-40B4-BE49-F238E27FC236}">
                  <a16:creationId xmlns="" xmlns:a16="http://schemas.microsoft.com/office/drawing/2014/main" id="{F98E225B-28C6-4876-AE54-F0283C269913}"/>
                </a:ext>
              </a:extLst>
            </p:cNvPr>
            <p:cNvSpPr txBox="1">
              <a:spLocks/>
            </p:cNvSpPr>
            <p:nvPr/>
          </p:nvSpPr>
          <p:spPr>
            <a:xfrm>
              <a:off x="9006927" y="3604343"/>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Using Global Exception Handler</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sp>
          <p:nvSpPr>
            <p:cNvPr id="18" name="Text Placeholder 32">
              <a:extLst>
                <a:ext uri="{FF2B5EF4-FFF2-40B4-BE49-F238E27FC236}">
                  <a16:creationId xmlns="" xmlns:a16="http://schemas.microsoft.com/office/drawing/2014/main" id="{5BBC2252-5FFE-45BD-BAA6-E4B7AF1B28CD}"/>
                </a:ext>
              </a:extLst>
            </p:cNvPr>
            <p:cNvSpPr txBox="1">
              <a:spLocks/>
            </p:cNvSpPr>
            <p:nvPr/>
          </p:nvSpPr>
          <p:spPr>
            <a:xfrm>
              <a:off x="8999840" y="4362808"/>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Using Libraries</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sp>
          <p:nvSpPr>
            <p:cNvPr id="19" name="Text Placeholder 32">
              <a:extLst>
                <a:ext uri="{FF2B5EF4-FFF2-40B4-BE49-F238E27FC236}">
                  <a16:creationId xmlns="" xmlns:a16="http://schemas.microsoft.com/office/drawing/2014/main" id="{37AE1799-4D1A-4618-B5A3-D63ECA2A559D}"/>
                </a:ext>
              </a:extLst>
            </p:cNvPr>
            <p:cNvSpPr txBox="1">
              <a:spLocks/>
            </p:cNvSpPr>
            <p:nvPr/>
          </p:nvSpPr>
          <p:spPr>
            <a:xfrm>
              <a:off x="9001187" y="5122343"/>
              <a:ext cx="3154556" cy="677640"/>
            </a:xfrm>
            <a:prstGeom prst="rect">
              <a:avLst/>
            </a:prstGeom>
          </p:spPr>
          <p:txBody>
            <a:bodyPr lIns="0" tIns="0" rIns="0" bIns="0" anchor="ctr">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Neris Thin" panose="00000300000000000000" pitchFamily="50"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Neris Thin" panose="00000300000000000000" pitchFamily="50"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Neris Thin" panose="00000300000000000000" pitchFamily="50"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Neris Thin" panose="00000300000000000000" pitchFamily="50"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marR="0" lvl="0" indent="0" algn="l" defTabSz="685800" rtl="0" eaLnBrk="1" fontAlgn="auto" latinLnBrk="0" hangingPunct="1">
                <a:lnSpc>
                  <a:spcPct val="100000"/>
                </a:lnSpc>
                <a:spcBef>
                  <a:spcPts val="750"/>
                </a:spcBef>
                <a:spcAft>
                  <a:spcPts val="0"/>
                </a:spcAft>
                <a:buClrTx/>
                <a:buSzTx/>
                <a:buFont typeface="Arial" panose="020B0604020202020204" pitchFamily="34" charset="0"/>
                <a:buNone/>
                <a:tabLst/>
                <a:defRPr/>
              </a:pPr>
              <a:r>
                <a:rPr kumimoji="0" lang="en-US" sz="1200" b="0" i="0" u="none" strike="noStrike" kern="1200" cap="none" spc="0" normalizeH="0" baseline="0" noProof="0">
                  <a:ln>
                    <a:noFill/>
                  </a:ln>
                  <a:solidFill>
                    <a:prstClr val="black"/>
                  </a:solidFill>
                  <a:effectLst/>
                  <a:uLnTx/>
                  <a:uFillTx/>
                  <a:latin typeface="Source Sans"/>
                  <a:ea typeface="+mn-ea"/>
                  <a:cs typeface="+mn-cs"/>
                </a:rPr>
                <a:t>Adding annotations to the workflows</a:t>
              </a:r>
              <a:endParaRPr kumimoji="0" lang="en-US" sz="1200" b="0" i="0" u="none" strike="noStrike" kern="1200" cap="none" spc="0" normalizeH="0" baseline="0" noProof="0">
                <a:ln>
                  <a:noFill/>
                </a:ln>
                <a:solidFill>
                  <a:srgbClr val="656D78"/>
                </a:solidFill>
                <a:effectLst/>
                <a:uLnTx/>
                <a:uFillTx/>
                <a:latin typeface="Poppins" panose="02000000000000000000" pitchFamily="2" charset="0"/>
                <a:ea typeface="Roboto Light" panose="02000000000000000000" pitchFamily="2" charset="0"/>
                <a:cs typeface="Poppins" panose="02000000000000000000" pitchFamily="2" charset="0"/>
              </a:endParaRPr>
            </a:p>
          </p:txBody>
        </p:sp>
        <p:grpSp>
          <p:nvGrpSpPr>
            <p:cNvPr id="20" name="Group 19">
              <a:extLst>
                <a:ext uri="{FF2B5EF4-FFF2-40B4-BE49-F238E27FC236}">
                  <a16:creationId xmlns="" xmlns:a16="http://schemas.microsoft.com/office/drawing/2014/main" id="{96B2F13B-11B8-4152-BE95-42575A899420}"/>
                </a:ext>
              </a:extLst>
            </p:cNvPr>
            <p:cNvGrpSpPr/>
            <p:nvPr/>
          </p:nvGrpSpPr>
          <p:grpSpPr>
            <a:xfrm>
              <a:off x="8361872" y="2245126"/>
              <a:ext cx="471493" cy="471491"/>
              <a:chOff x="8383138" y="2202594"/>
              <a:chExt cx="471493" cy="471491"/>
            </a:xfrm>
          </p:grpSpPr>
          <p:sp>
            <p:nvSpPr>
              <p:cNvPr id="33" name="Oval 32">
                <a:extLst>
                  <a:ext uri="{FF2B5EF4-FFF2-40B4-BE49-F238E27FC236}">
                    <a16:creationId xmlns="" xmlns:a16="http://schemas.microsoft.com/office/drawing/2014/main" id="{0AEDC9F2-3321-4336-8E71-D27D9BDCEEAB}"/>
                  </a:ext>
                </a:extLst>
              </p:cNvPr>
              <p:cNvSpPr/>
              <p:nvPr/>
            </p:nvSpPr>
            <p:spPr>
              <a:xfrm>
                <a:off x="8383138" y="2202594"/>
                <a:ext cx="471493" cy="471491"/>
              </a:xfrm>
              <a:prstGeom prst="ellipse">
                <a:avLst/>
              </a:prstGeom>
              <a:solidFill>
                <a:srgbClr val="0067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34" name="Shape 2540">
                <a:extLst>
                  <a:ext uri="{FF2B5EF4-FFF2-40B4-BE49-F238E27FC236}">
                    <a16:creationId xmlns="" xmlns:a16="http://schemas.microsoft.com/office/drawing/2014/main" id="{21239622-6D13-47B3-A913-32134D4D426F}"/>
                  </a:ext>
                </a:extLst>
              </p:cNvPr>
              <p:cNvSpPr/>
              <p:nvPr/>
            </p:nvSpPr>
            <p:spPr>
              <a:xfrm>
                <a:off x="8503422" y="2344143"/>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nvGrpSpPr>
            <p:cNvPr id="21" name="Group 20">
              <a:extLst>
                <a:ext uri="{FF2B5EF4-FFF2-40B4-BE49-F238E27FC236}">
                  <a16:creationId xmlns="" xmlns:a16="http://schemas.microsoft.com/office/drawing/2014/main" id="{84E0C0F1-2D43-4B0A-B30D-7F917726EC98}"/>
                </a:ext>
              </a:extLst>
            </p:cNvPr>
            <p:cNvGrpSpPr/>
            <p:nvPr/>
          </p:nvGrpSpPr>
          <p:grpSpPr>
            <a:xfrm>
              <a:off x="8361872" y="3001811"/>
              <a:ext cx="471493" cy="471491"/>
              <a:chOff x="8383138" y="2202594"/>
              <a:chExt cx="471493" cy="471491"/>
            </a:xfrm>
          </p:grpSpPr>
          <p:sp>
            <p:nvSpPr>
              <p:cNvPr id="31" name="Oval 30">
                <a:extLst>
                  <a:ext uri="{FF2B5EF4-FFF2-40B4-BE49-F238E27FC236}">
                    <a16:creationId xmlns="" xmlns:a16="http://schemas.microsoft.com/office/drawing/2014/main" id="{221DFD3F-26D3-45A5-940A-42E1E59EB655}"/>
                  </a:ext>
                </a:extLst>
              </p:cNvPr>
              <p:cNvSpPr/>
              <p:nvPr/>
            </p:nvSpPr>
            <p:spPr>
              <a:xfrm>
                <a:off x="8383138" y="2202594"/>
                <a:ext cx="471493" cy="471491"/>
              </a:xfrm>
              <a:prstGeom prst="ellipse">
                <a:avLst/>
              </a:prstGeom>
              <a:solidFill>
                <a:srgbClr val="FA461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32" name="Shape 2540">
                <a:extLst>
                  <a:ext uri="{FF2B5EF4-FFF2-40B4-BE49-F238E27FC236}">
                    <a16:creationId xmlns="" xmlns:a16="http://schemas.microsoft.com/office/drawing/2014/main" id="{E0F6284C-80D0-4992-9AEB-80A70EB2400F}"/>
                  </a:ext>
                </a:extLst>
              </p:cNvPr>
              <p:cNvSpPr/>
              <p:nvPr/>
            </p:nvSpPr>
            <p:spPr>
              <a:xfrm>
                <a:off x="8503422" y="2344143"/>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nvGrpSpPr>
            <p:cNvPr id="22" name="Group 21">
              <a:extLst>
                <a:ext uri="{FF2B5EF4-FFF2-40B4-BE49-F238E27FC236}">
                  <a16:creationId xmlns="" xmlns:a16="http://schemas.microsoft.com/office/drawing/2014/main" id="{7B2E8A3A-F337-4035-BBF3-CE93015D5F5B}"/>
                </a:ext>
              </a:extLst>
            </p:cNvPr>
            <p:cNvGrpSpPr/>
            <p:nvPr/>
          </p:nvGrpSpPr>
          <p:grpSpPr>
            <a:xfrm>
              <a:off x="8347182" y="3759264"/>
              <a:ext cx="471493" cy="471491"/>
              <a:chOff x="8337064" y="3762039"/>
              <a:chExt cx="471493" cy="471491"/>
            </a:xfrm>
          </p:grpSpPr>
          <p:sp>
            <p:nvSpPr>
              <p:cNvPr id="29" name="Oval 28">
                <a:extLst>
                  <a:ext uri="{FF2B5EF4-FFF2-40B4-BE49-F238E27FC236}">
                    <a16:creationId xmlns="" xmlns:a16="http://schemas.microsoft.com/office/drawing/2014/main" id="{586FC0B5-E5B6-44BA-AD10-87EA949FA063}"/>
                  </a:ext>
                </a:extLst>
              </p:cNvPr>
              <p:cNvSpPr/>
              <p:nvPr/>
            </p:nvSpPr>
            <p:spPr>
              <a:xfrm>
                <a:off x="8337064" y="3762039"/>
                <a:ext cx="471493" cy="471491"/>
              </a:xfrm>
              <a:prstGeom prst="ellipse">
                <a:avLst/>
              </a:prstGeom>
              <a:solidFill>
                <a:srgbClr val="5859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30" name="Shape 2540">
                <a:extLst>
                  <a:ext uri="{FF2B5EF4-FFF2-40B4-BE49-F238E27FC236}">
                    <a16:creationId xmlns="" xmlns:a16="http://schemas.microsoft.com/office/drawing/2014/main" id="{57875442-5BBE-4B36-8B26-3DAE005C457B}"/>
                  </a:ext>
                </a:extLst>
              </p:cNvPr>
              <p:cNvSpPr/>
              <p:nvPr/>
            </p:nvSpPr>
            <p:spPr>
              <a:xfrm>
                <a:off x="8457348" y="3903588"/>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nvGrpSpPr>
            <p:cNvPr id="23" name="Group 22">
              <a:extLst>
                <a:ext uri="{FF2B5EF4-FFF2-40B4-BE49-F238E27FC236}">
                  <a16:creationId xmlns="" xmlns:a16="http://schemas.microsoft.com/office/drawing/2014/main" id="{C16072EE-288B-463F-9731-5D74496A7181}"/>
                </a:ext>
              </a:extLst>
            </p:cNvPr>
            <p:cNvGrpSpPr/>
            <p:nvPr/>
          </p:nvGrpSpPr>
          <p:grpSpPr>
            <a:xfrm>
              <a:off x="8347182" y="4516962"/>
              <a:ext cx="471493" cy="471491"/>
              <a:chOff x="7713287" y="4669362"/>
              <a:chExt cx="471493" cy="471491"/>
            </a:xfrm>
          </p:grpSpPr>
          <p:sp>
            <p:nvSpPr>
              <p:cNvPr id="27" name="Oval 26">
                <a:extLst>
                  <a:ext uri="{FF2B5EF4-FFF2-40B4-BE49-F238E27FC236}">
                    <a16:creationId xmlns="" xmlns:a16="http://schemas.microsoft.com/office/drawing/2014/main" id="{343C8C92-B834-4E2A-AA40-9A6BC9F965B6}"/>
                  </a:ext>
                </a:extLst>
              </p:cNvPr>
              <p:cNvSpPr/>
              <p:nvPr/>
            </p:nvSpPr>
            <p:spPr>
              <a:xfrm>
                <a:off x="7713287" y="4669362"/>
                <a:ext cx="471493" cy="471491"/>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28" name="Shape 2540">
                <a:extLst>
                  <a:ext uri="{FF2B5EF4-FFF2-40B4-BE49-F238E27FC236}">
                    <a16:creationId xmlns="" xmlns:a16="http://schemas.microsoft.com/office/drawing/2014/main" id="{94C07731-F369-4F29-9F6B-784906E5DF0E}"/>
                  </a:ext>
                </a:extLst>
              </p:cNvPr>
              <p:cNvSpPr/>
              <p:nvPr/>
            </p:nvSpPr>
            <p:spPr>
              <a:xfrm>
                <a:off x="7833571" y="4810911"/>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nvGrpSpPr>
            <p:cNvPr id="24" name="Group 23">
              <a:extLst>
                <a:ext uri="{FF2B5EF4-FFF2-40B4-BE49-F238E27FC236}">
                  <a16:creationId xmlns="" xmlns:a16="http://schemas.microsoft.com/office/drawing/2014/main" id="{99B12970-DC9B-4535-B43B-2EB73C14935E}"/>
                </a:ext>
              </a:extLst>
            </p:cNvPr>
            <p:cNvGrpSpPr/>
            <p:nvPr/>
          </p:nvGrpSpPr>
          <p:grpSpPr>
            <a:xfrm>
              <a:off x="8346408" y="5276497"/>
              <a:ext cx="471493" cy="471491"/>
              <a:chOff x="7757162" y="5428897"/>
              <a:chExt cx="471493" cy="471491"/>
            </a:xfrm>
          </p:grpSpPr>
          <p:sp>
            <p:nvSpPr>
              <p:cNvPr id="25" name="Oval 24">
                <a:extLst>
                  <a:ext uri="{FF2B5EF4-FFF2-40B4-BE49-F238E27FC236}">
                    <a16:creationId xmlns="" xmlns:a16="http://schemas.microsoft.com/office/drawing/2014/main" id="{8D0F11EF-1B3C-4B5B-A843-34A2264D070A}"/>
                  </a:ext>
                </a:extLst>
              </p:cNvPr>
              <p:cNvSpPr/>
              <p:nvPr/>
            </p:nvSpPr>
            <p:spPr>
              <a:xfrm>
                <a:off x="7757162" y="5428897"/>
                <a:ext cx="471493" cy="471491"/>
              </a:xfrm>
              <a:prstGeom prst="ellipse">
                <a:avLst/>
              </a:prstGeom>
              <a:solidFill>
                <a:srgbClr val="38C6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2400" b="0" i="0" u="none" strike="noStrike" kern="1200" cap="none" spc="0" normalizeH="0" baseline="0" noProof="0">
                  <a:ln>
                    <a:noFill/>
                  </a:ln>
                  <a:solidFill>
                    <a:prstClr val="white"/>
                  </a:solidFill>
                  <a:effectLst/>
                  <a:uLnTx/>
                  <a:uFillTx/>
                  <a:latin typeface="Poppins" panose="02000000000000000000" pitchFamily="2" charset="0"/>
                  <a:ea typeface="+mn-ea"/>
                  <a:cs typeface="Poppins" panose="02000000000000000000" pitchFamily="2" charset="0"/>
                </a:endParaRPr>
              </a:p>
            </p:txBody>
          </p:sp>
          <p:sp>
            <p:nvSpPr>
              <p:cNvPr id="26" name="Shape 2540">
                <a:extLst>
                  <a:ext uri="{FF2B5EF4-FFF2-40B4-BE49-F238E27FC236}">
                    <a16:creationId xmlns="" xmlns:a16="http://schemas.microsoft.com/office/drawing/2014/main" id="{E1C5BE11-7826-4CCB-9C84-35206B9847CF}"/>
                  </a:ext>
                </a:extLst>
              </p:cNvPr>
              <p:cNvSpPr/>
              <p:nvPr/>
            </p:nvSpPr>
            <p:spPr>
              <a:xfrm>
                <a:off x="7877446" y="5570446"/>
                <a:ext cx="188393" cy="188393"/>
              </a:xfrm>
              <a:custGeom>
                <a:avLst/>
                <a:gdLst/>
                <a:ahLst/>
                <a:cxnLst>
                  <a:cxn ang="0">
                    <a:pos x="wd2" y="hd2"/>
                  </a:cxn>
                  <a:cxn ang="5400000">
                    <a:pos x="wd2" y="hd2"/>
                  </a:cxn>
                  <a:cxn ang="10800000">
                    <a:pos x="wd2" y="hd2"/>
                  </a:cxn>
                  <a:cxn ang="16200000">
                    <a:pos x="wd2" y="hd2"/>
                  </a:cxn>
                </a:cxnLst>
                <a:rect l="0" t="0" r="r" b="b"/>
                <a:pathLst>
                  <a:path w="21600" h="21600" extrusionOk="0">
                    <a:moveTo>
                      <a:pt x="20732" y="6661"/>
                    </a:moveTo>
                    <a:cubicBezTo>
                      <a:pt x="20540" y="6471"/>
                      <a:pt x="20228" y="6473"/>
                      <a:pt x="20038" y="6667"/>
                    </a:cubicBezTo>
                    <a:cubicBezTo>
                      <a:pt x="19903" y="6804"/>
                      <a:pt x="19870" y="7000"/>
                      <a:pt x="19929" y="7171"/>
                    </a:cubicBezTo>
                    <a:lnTo>
                      <a:pt x="19918" y="7175"/>
                    </a:lnTo>
                    <a:cubicBezTo>
                      <a:pt x="20365" y="8298"/>
                      <a:pt x="20618" y="9518"/>
                      <a:pt x="20618" y="10800"/>
                    </a:cubicBezTo>
                    <a:cubicBezTo>
                      <a:pt x="20618" y="16223"/>
                      <a:pt x="16223" y="20618"/>
                      <a:pt x="10800" y="20618"/>
                    </a:cubicBezTo>
                    <a:cubicBezTo>
                      <a:pt x="5378" y="20618"/>
                      <a:pt x="982" y="16223"/>
                      <a:pt x="982" y="10800"/>
                    </a:cubicBezTo>
                    <a:cubicBezTo>
                      <a:pt x="982" y="5377"/>
                      <a:pt x="5378" y="982"/>
                      <a:pt x="10800" y="982"/>
                    </a:cubicBezTo>
                    <a:cubicBezTo>
                      <a:pt x="13575" y="982"/>
                      <a:pt x="16077" y="2136"/>
                      <a:pt x="17862" y="3989"/>
                    </a:cubicBezTo>
                    <a:lnTo>
                      <a:pt x="17868" y="3982"/>
                    </a:lnTo>
                    <a:cubicBezTo>
                      <a:pt x="18062" y="4157"/>
                      <a:pt x="18359" y="4153"/>
                      <a:pt x="18544" y="3965"/>
                    </a:cubicBezTo>
                    <a:cubicBezTo>
                      <a:pt x="18734" y="3771"/>
                      <a:pt x="18732" y="3461"/>
                      <a:pt x="18539" y="3270"/>
                    </a:cubicBezTo>
                    <a:cubicBezTo>
                      <a:pt x="18520" y="3252"/>
                      <a:pt x="18496" y="3244"/>
                      <a:pt x="18476" y="3230"/>
                    </a:cubicBezTo>
                    <a:cubicBezTo>
                      <a:pt x="16521" y="1241"/>
                      <a:pt x="13810" y="0"/>
                      <a:pt x="10800" y="0"/>
                    </a:cubicBezTo>
                    <a:cubicBezTo>
                      <a:pt x="4835" y="0"/>
                      <a:pt x="0" y="4835"/>
                      <a:pt x="0" y="10800"/>
                    </a:cubicBezTo>
                    <a:cubicBezTo>
                      <a:pt x="0" y="16764"/>
                      <a:pt x="4835" y="21600"/>
                      <a:pt x="10800" y="21600"/>
                    </a:cubicBezTo>
                    <a:cubicBezTo>
                      <a:pt x="16765" y="21600"/>
                      <a:pt x="21600" y="16764"/>
                      <a:pt x="21600" y="10800"/>
                    </a:cubicBezTo>
                    <a:cubicBezTo>
                      <a:pt x="21600" y="9412"/>
                      <a:pt x="21329" y="8089"/>
                      <a:pt x="20851" y="6869"/>
                    </a:cubicBezTo>
                    <a:cubicBezTo>
                      <a:pt x="20828" y="6794"/>
                      <a:pt x="20793" y="6721"/>
                      <a:pt x="20732" y="6661"/>
                    </a:cubicBezTo>
                    <a:moveTo>
                      <a:pt x="10792" y="13534"/>
                    </a:moveTo>
                    <a:lnTo>
                      <a:pt x="6238" y="8980"/>
                    </a:lnTo>
                    <a:cubicBezTo>
                      <a:pt x="6149" y="8891"/>
                      <a:pt x="6027" y="8836"/>
                      <a:pt x="5891" y="8836"/>
                    </a:cubicBezTo>
                    <a:cubicBezTo>
                      <a:pt x="5620" y="8836"/>
                      <a:pt x="5400" y="9056"/>
                      <a:pt x="5400" y="9327"/>
                    </a:cubicBezTo>
                    <a:cubicBezTo>
                      <a:pt x="5400" y="9463"/>
                      <a:pt x="5455" y="9585"/>
                      <a:pt x="5544" y="9675"/>
                    </a:cubicBezTo>
                    <a:lnTo>
                      <a:pt x="10453" y="14583"/>
                    </a:lnTo>
                    <a:cubicBezTo>
                      <a:pt x="10542" y="14672"/>
                      <a:pt x="10664" y="14727"/>
                      <a:pt x="10800" y="14727"/>
                    </a:cubicBezTo>
                    <a:cubicBezTo>
                      <a:pt x="10940" y="14727"/>
                      <a:pt x="11064" y="14668"/>
                      <a:pt x="11154" y="14574"/>
                    </a:cubicBezTo>
                    <a:lnTo>
                      <a:pt x="11155" y="14576"/>
                    </a:lnTo>
                    <a:lnTo>
                      <a:pt x="19353" y="5988"/>
                    </a:lnTo>
                    <a:cubicBezTo>
                      <a:pt x="19353" y="5989"/>
                      <a:pt x="19354" y="5990"/>
                      <a:pt x="19354" y="5991"/>
                    </a:cubicBezTo>
                    <a:lnTo>
                      <a:pt x="20055" y="5255"/>
                    </a:lnTo>
                    <a:cubicBezTo>
                      <a:pt x="20055" y="5255"/>
                      <a:pt x="20054" y="5254"/>
                      <a:pt x="20054" y="5253"/>
                    </a:cubicBezTo>
                    <a:lnTo>
                      <a:pt x="21464" y="3775"/>
                    </a:lnTo>
                    <a:lnTo>
                      <a:pt x="21463" y="3774"/>
                    </a:lnTo>
                    <a:cubicBezTo>
                      <a:pt x="21547" y="3686"/>
                      <a:pt x="21600" y="3567"/>
                      <a:pt x="21600" y="3436"/>
                    </a:cubicBezTo>
                    <a:cubicBezTo>
                      <a:pt x="21600" y="3166"/>
                      <a:pt x="21380" y="2945"/>
                      <a:pt x="21109" y="2945"/>
                    </a:cubicBezTo>
                    <a:cubicBezTo>
                      <a:pt x="20969" y="2945"/>
                      <a:pt x="20844" y="3005"/>
                      <a:pt x="20755" y="3099"/>
                    </a:cubicBezTo>
                    <a:lnTo>
                      <a:pt x="20754" y="3097"/>
                    </a:lnTo>
                    <a:lnTo>
                      <a:pt x="19493" y="4419"/>
                    </a:lnTo>
                    <a:cubicBezTo>
                      <a:pt x="19492" y="4418"/>
                      <a:pt x="19491" y="4416"/>
                      <a:pt x="19490" y="4415"/>
                    </a:cubicBezTo>
                    <a:lnTo>
                      <a:pt x="18805" y="5133"/>
                    </a:lnTo>
                    <a:cubicBezTo>
                      <a:pt x="18806" y="5134"/>
                      <a:pt x="18807" y="5136"/>
                      <a:pt x="18807" y="5137"/>
                    </a:cubicBezTo>
                    <a:cubicBezTo>
                      <a:pt x="18807" y="5137"/>
                      <a:pt x="10792" y="13534"/>
                      <a:pt x="10792" y="13534"/>
                    </a:cubicBezTo>
                    <a:close/>
                  </a:path>
                </a:pathLst>
              </a:custGeom>
              <a:solidFill>
                <a:schemeClr val="bg1"/>
              </a:solidFill>
              <a:ln w="12700">
                <a:miter lim="400000"/>
              </a:ln>
            </p:spPr>
            <p:txBody>
              <a:bodyPr lIns="19045" tIns="19045" rIns="19045" bIns="19045" anchor="ctr"/>
              <a:lstStyle/>
              <a:p>
                <a:pPr marL="0" marR="0" lvl="0" indent="0" algn="l" defTabSz="228532" rtl="0" eaLnBrk="1" fontAlgn="auto" latinLnBrk="0" hangingPunct="1">
                  <a:lnSpc>
                    <a:spcPct val="100000"/>
                  </a:lnSpc>
                  <a:spcBef>
                    <a:spcPts val="0"/>
                  </a:spcBef>
                  <a:spcAft>
                    <a:spcPts val="0"/>
                  </a:spcAft>
                  <a:buClrTx/>
                  <a:buSzTx/>
                  <a:buFontTx/>
                  <a:buNone/>
                  <a:tabLst/>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kumimoji="0" sz="15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Poppins" panose="02000000000000000000" pitchFamily="2" charset="0"/>
                  <a:ea typeface="Source Sans Pro Light" charset="0"/>
                  <a:cs typeface="Poppins" panose="02000000000000000000" pitchFamily="2" charset="0"/>
                  <a:sym typeface="Gill Sans"/>
                </a:endParaRPr>
              </a:p>
            </p:txBody>
          </p:sp>
        </p:grpSp>
      </p:grpSp>
    </p:spTree>
    <p:extLst>
      <p:ext uri="{BB962C8B-B14F-4D97-AF65-F5344CB8AC3E}">
        <p14:creationId xmlns:p14="http://schemas.microsoft.com/office/powerpoint/2010/main" val="133042357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Next lecture</a:t>
            </a:r>
            <a:endParaRPr lang="en-GB" dirty="0"/>
          </a:p>
        </p:txBody>
      </p:sp>
      <p:sp>
        <p:nvSpPr>
          <p:cNvPr id="3" name="Content Placeholder 2"/>
          <p:cNvSpPr>
            <a:spLocks noGrp="1"/>
          </p:cNvSpPr>
          <p:nvPr>
            <p:ph idx="1"/>
          </p:nvPr>
        </p:nvSpPr>
        <p:spPr/>
        <p:txBody>
          <a:bodyPr>
            <a:normAutofit/>
          </a:bodyPr>
          <a:lstStyle/>
          <a:p>
            <a:r>
              <a:rPr lang="en-GB" sz="2000" b="1" dirty="0" smtClean="0"/>
              <a:t>Lecture </a:t>
            </a:r>
            <a:r>
              <a:rPr lang="en-GB" sz="2000" b="1" dirty="0" smtClean="0"/>
              <a:t>05</a:t>
            </a:r>
            <a:endParaRPr lang="en-GB" sz="2000" b="1" dirty="0" smtClean="0"/>
          </a:p>
          <a:p>
            <a:pPr lvl="1"/>
            <a:r>
              <a:rPr lang="en-GB" dirty="0" smtClean="0"/>
              <a:t>UI Interactions;</a:t>
            </a:r>
          </a:p>
          <a:p>
            <a:pPr lvl="1"/>
            <a:r>
              <a:rPr lang="en-GB" dirty="0" smtClean="0"/>
              <a:t>Custom activities.</a:t>
            </a:r>
            <a:endParaRPr lang="en-GB" dirty="0"/>
          </a:p>
        </p:txBody>
      </p:sp>
    </p:spTree>
    <p:extLst>
      <p:ext uri="{BB962C8B-B14F-4D97-AF65-F5344CB8AC3E}">
        <p14:creationId xmlns:p14="http://schemas.microsoft.com/office/powerpoint/2010/main" val="111739220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Next lecture</a:t>
            </a:r>
            <a:endParaRPr lang="en-GB" dirty="0"/>
          </a:p>
        </p:txBody>
      </p:sp>
      <p:sp>
        <p:nvSpPr>
          <p:cNvPr id="3" name="Content Placeholder 2"/>
          <p:cNvSpPr>
            <a:spLocks noGrp="1"/>
          </p:cNvSpPr>
          <p:nvPr>
            <p:ph idx="1"/>
          </p:nvPr>
        </p:nvSpPr>
        <p:spPr/>
        <p:txBody>
          <a:bodyPr>
            <a:normAutofit/>
          </a:bodyPr>
          <a:lstStyle/>
          <a:p>
            <a:r>
              <a:rPr lang="en-GB" sz="2000" b="1" dirty="0" smtClean="0"/>
              <a:t>Lecture 06</a:t>
            </a:r>
          </a:p>
          <a:p>
            <a:pPr lvl="1"/>
            <a:r>
              <a:rPr lang="en-GB" dirty="0" smtClean="0"/>
              <a:t>UI Interactions;</a:t>
            </a:r>
          </a:p>
          <a:p>
            <a:pPr lvl="1"/>
            <a:r>
              <a:rPr lang="en-GB" dirty="0" smtClean="0"/>
              <a:t>Custom activities.</a:t>
            </a:r>
            <a:endParaRPr lang="en-GB" dirty="0"/>
          </a:p>
        </p:txBody>
      </p:sp>
    </p:spTree>
    <p:extLst>
      <p:ext uri="{BB962C8B-B14F-4D97-AF65-F5344CB8AC3E}">
        <p14:creationId xmlns:p14="http://schemas.microsoft.com/office/powerpoint/2010/main" val="10363885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References</a:t>
            </a:r>
            <a:endParaRPr lang="en-GB" dirty="0"/>
          </a:p>
        </p:txBody>
      </p:sp>
      <p:sp>
        <p:nvSpPr>
          <p:cNvPr id="3" name="Content Placeholder 2"/>
          <p:cNvSpPr>
            <a:spLocks noGrp="1"/>
          </p:cNvSpPr>
          <p:nvPr>
            <p:ph idx="1"/>
          </p:nvPr>
        </p:nvSpPr>
        <p:spPr>
          <a:xfrm>
            <a:off x="323528" y="1600200"/>
            <a:ext cx="8640960" cy="4876800"/>
          </a:xfrm>
        </p:spPr>
        <p:txBody>
          <a:bodyPr>
            <a:normAutofit/>
          </a:bodyPr>
          <a:lstStyle/>
          <a:p>
            <a:r>
              <a:rPr lang="en-GB" sz="1800" dirty="0" err="1"/>
              <a:t>UiPath</a:t>
            </a:r>
            <a:r>
              <a:rPr lang="en-GB" sz="1800" dirty="0"/>
              <a:t> Docs  - </a:t>
            </a:r>
            <a:r>
              <a:rPr lang="en-GB" sz="1800" dirty="0">
                <a:hlinkClick r:id="rId3"/>
              </a:rPr>
              <a:t>https://docs.uipath.com/</a:t>
            </a:r>
            <a:endParaRPr lang="en-GB" sz="1800" dirty="0"/>
          </a:p>
          <a:p>
            <a:r>
              <a:rPr lang="en-GB" sz="1800" dirty="0" err="1"/>
              <a:t>UiPath</a:t>
            </a:r>
            <a:r>
              <a:rPr lang="en-GB" sz="1800" dirty="0"/>
              <a:t> Studio Docs - </a:t>
            </a:r>
            <a:r>
              <a:rPr lang="en-GB" sz="1800" dirty="0">
                <a:hlinkClick r:id="rId4"/>
              </a:rPr>
              <a:t>https://docs.uipath.com/studio/standalone/2023.4</a:t>
            </a:r>
            <a:endParaRPr lang="en-GB" sz="1800" dirty="0"/>
          </a:p>
          <a:p>
            <a:r>
              <a:rPr lang="en-GB" sz="1800" dirty="0" err="1"/>
              <a:t>UiPath</a:t>
            </a:r>
            <a:r>
              <a:rPr lang="en-GB" sz="1800" dirty="0"/>
              <a:t> Forum - </a:t>
            </a:r>
            <a:r>
              <a:rPr lang="en-GB" sz="1800" dirty="0">
                <a:hlinkClick r:id="rId5"/>
              </a:rPr>
              <a:t>https://forum.uipath.com/</a:t>
            </a:r>
            <a:endParaRPr lang="en-GB" sz="1800" dirty="0"/>
          </a:p>
          <a:p>
            <a:r>
              <a:rPr lang="en-GB" sz="1800" dirty="0" err="1"/>
              <a:t>UiPath</a:t>
            </a:r>
            <a:r>
              <a:rPr lang="en-GB" sz="1800" dirty="0"/>
              <a:t> Academy - </a:t>
            </a:r>
            <a:r>
              <a:rPr lang="en-GB" sz="1800" dirty="0">
                <a:hlinkClick r:id="rId6"/>
              </a:rPr>
              <a:t>https://academy.uipath.com/</a:t>
            </a:r>
            <a:endParaRPr lang="en-GB" sz="1800" dirty="0"/>
          </a:p>
        </p:txBody>
      </p:sp>
    </p:spTree>
    <p:extLst>
      <p:ext uri="{BB962C8B-B14F-4D97-AF65-F5344CB8AC3E}">
        <p14:creationId xmlns:p14="http://schemas.microsoft.com/office/powerpoint/2010/main" val="42749847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Errors.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lvl="0" algn="just">
              <a:buClr>
                <a:srgbClr val="93A299"/>
              </a:buClr>
            </a:pPr>
            <a:r>
              <a:rPr lang="en-US" sz="1800" b="1" dirty="0" smtClean="0">
                <a:solidFill>
                  <a:srgbClr val="0070C0"/>
                </a:solidFill>
              </a:rPr>
              <a:t>Error </a:t>
            </a:r>
            <a:r>
              <a:rPr lang="en-US" sz="1800" dirty="0" smtClean="0"/>
              <a:t>is</a:t>
            </a:r>
          </a:p>
          <a:p>
            <a:pPr lvl="1" algn="just">
              <a:buClr>
                <a:srgbClr val="93A299"/>
              </a:buClr>
            </a:pPr>
            <a:r>
              <a:rPr lang="en-US" sz="1800" dirty="0" smtClean="0"/>
              <a:t>an event </a:t>
            </a:r>
            <a:r>
              <a:rPr lang="en-US" sz="1800" dirty="0"/>
              <a:t>that </a:t>
            </a:r>
            <a:r>
              <a:rPr lang="en-US" sz="1800" dirty="0" smtClean="0"/>
              <a:t>obstruct the </a:t>
            </a:r>
            <a:r>
              <a:rPr lang="en-US" sz="1800" dirty="0"/>
              <a:t>regular execution of the </a:t>
            </a:r>
            <a:r>
              <a:rPr lang="en-US" sz="1800" dirty="0" smtClean="0"/>
              <a:t>program;</a:t>
            </a:r>
          </a:p>
          <a:p>
            <a:pPr algn="just">
              <a:buClr>
                <a:srgbClr val="93A299"/>
              </a:buClr>
            </a:pPr>
            <a:r>
              <a:rPr lang="en-US" sz="1800" dirty="0" smtClean="0"/>
              <a:t>based on </a:t>
            </a:r>
            <a:r>
              <a:rPr lang="en-US" sz="1800" dirty="0"/>
              <a:t>their source, there are different types of errors: </a:t>
            </a:r>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5" name="Group 4"/>
          <p:cNvGrpSpPr/>
          <p:nvPr/>
        </p:nvGrpSpPr>
        <p:grpSpPr>
          <a:xfrm>
            <a:off x="251520" y="3437268"/>
            <a:ext cx="8640960" cy="2343653"/>
            <a:chOff x="1159162" y="2340685"/>
            <a:chExt cx="9828308" cy="2913311"/>
          </a:xfrm>
        </p:grpSpPr>
        <p:sp>
          <p:nvSpPr>
            <p:cNvPr id="16" name="Rectangle 15">
              <a:extLst>
                <a:ext uri="{FF2B5EF4-FFF2-40B4-BE49-F238E27FC236}">
                  <a16:creationId xmlns:a16="http://schemas.microsoft.com/office/drawing/2014/main" xmlns="" id="{5C17650B-224B-4905-B9AD-7F9E5BA325D8}"/>
                </a:ext>
              </a:extLst>
            </p:cNvPr>
            <p:cNvSpPr/>
            <p:nvPr/>
          </p:nvSpPr>
          <p:spPr>
            <a:xfrm>
              <a:off x="1159162" y="2343231"/>
              <a:ext cx="2584397" cy="2910765"/>
            </a:xfrm>
            <a:prstGeom prst="rect">
              <a:avLst/>
            </a:prstGeom>
            <a:solidFill>
              <a:schemeClr val="bg1"/>
            </a:solidFill>
            <a:ln>
              <a:solidFill>
                <a:srgbClr val="0067DF"/>
              </a:solid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17" name="Title 3">
              <a:extLst>
                <a:ext uri="{FF2B5EF4-FFF2-40B4-BE49-F238E27FC236}">
                  <a16:creationId xmlns:a16="http://schemas.microsoft.com/office/drawing/2014/main" xmlns="" id="{E8B1D70A-B8AE-443D-8C34-245DCDEF074B}"/>
                </a:ext>
              </a:extLst>
            </p:cNvPr>
            <p:cNvSpPr txBox="1">
              <a:spLocks/>
            </p:cNvSpPr>
            <p:nvPr/>
          </p:nvSpPr>
          <p:spPr>
            <a:xfrm>
              <a:off x="1312715" y="2492896"/>
              <a:ext cx="2280070" cy="83489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dirty="0">
                  <a:ln>
                    <a:noFill/>
                  </a:ln>
                  <a:solidFill>
                    <a:srgbClr val="0067DF"/>
                  </a:solidFill>
                  <a:effectLst/>
                  <a:uLnTx/>
                  <a:uFillTx/>
                  <a:latin typeface="Calibri" panose="020F0502020204030204" pitchFamily="34" charset="0"/>
                  <a:cs typeface="Calibri" panose="020F0502020204030204" pitchFamily="34" charset="0"/>
                </a:rPr>
                <a:t>Syntax errors</a:t>
              </a:r>
            </a:p>
          </p:txBody>
        </p:sp>
        <p:sp>
          <p:nvSpPr>
            <p:cNvPr id="18" name="Title 3">
              <a:extLst>
                <a:ext uri="{FF2B5EF4-FFF2-40B4-BE49-F238E27FC236}">
                  <a16:creationId xmlns:a16="http://schemas.microsoft.com/office/drawing/2014/main" xmlns="" id="{B63611D9-453E-4801-9981-A58CE5E99723}"/>
                </a:ext>
              </a:extLst>
            </p:cNvPr>
            <p:cNvSpPr txBox="1">
              <a:spLocks/>
            </p:cNvSpPr>
            <p:nvPr/>
          </p:nvSpPr>
          <p:spPr>
            <a:xfrm>
              <a:off x="1307207" y="3064731"/>
              <a:ext cx="2309031" cy="2186718"/>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Where the compiler/interpreter cannot parse the written code into meaningful computer instructions</a:t>
              </a:r>
              <a:endParaRPr kumimoji="0" lang="en-US" sz="1600" b="0" i="0" u="none" strike="noStrike" kern="1200" cap="none" spc="0" normalizeH="0" baseline="0" noProof="0" dirty="0">
                <a:ln>
                  <a:noFill/>
                </a:ln>
                <a:effectLst/>
                <a:uLnTx/>
                <a:uFillTx/>
                <a:latin typeface="Calibri" panose="020F0502020204030204" pitchFamily="34" charset="0"/>
                <a:ea typeface="Source Sans Pro" charset="0"/>
                <a:cs typeface="Calibri" panose="020F0502020204030204" pitchFamily="34" charset="0"/>
              </a:endParaRPr>
            </a:p>
          </p:txBody>
        </p:sp>
        <p:sp>
          <p:nvSpPr>
            <p:cNvPr id="19" name="Rectangle 18">
              <a:extLst>
                <a:ext uri="{FF2B5EF4-FFF2-40B4-BE49-F238E27FC236}">
                  <a16:creationId xmlns:a16="http://schemas.microsoft.com/office/drawing/2014/main" xmlns="" id="{3CDC2F02-2AE3-4D65-9F8F-D191CFB92D31}"/>
                </a:ext>
              </a:extLst>
            </p:cNvPr>
            <p:cNvSpPr/>
            <p:nvPr/>
          </p:nvSpPr>
          <p:spPr>
            <a:xfrm>
              <a:off x="4702185" y="2340685"/>
              <a:ext cx="2584397" cy="2910765"/>
            </a:xfrm>
            <a:prstGeom prst="rect">
              <a:avLst/>
            </a:prstGeom>
            <a:solidFill>
              <a:schemeClr val="bg1"/>
            </a:solidFill>
            <a:ln>
              <a:solidFill>
                <a:srgbClr val="FA4616"/>
              </a:solid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0" name="Title 3">
              <a:extLst>
                <a:ext uri="{FF2B5EF4-FFF2-40B4-BE49-F238E27FC236}">
                  <a16:creationId xmlns:a16="http://schemas.microsoft.com/office/drawing/2014/main" xmlns="" id="{40D01B3B-0F87-4C10-A75D-DA8A4B417332}"/>
                </a:ext>
              </a:extLst>
            </p:cNvPr>
            <p:cNvSpPr txBox="1">
              <a:spLocks/>
            </p:cNvSpPr>
            <p:nvPr/>
          </p:nvSpPr>
          <p:spPr>
            <a:xfrm>
              <a:off x="4817100" y="2473104"/>
              <a:ext cx="2280070" cy="83489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dirty="0">
                  <a:ln>
                    <a:noFill/>
                  </a:ln>
                  <a:solidFill>
                    <a:srgbClr val="FA4616"/>
                  </a:solidFill>
                  <a:effectLst/>
                  <a:uLnTx/>
                  <a:uFillTx/>
                  <a:latin typeface="Calibri" panose="020F0502020204030204" pitchFamily="34" charset="0"/>
                  <a:cs typeface="Calibri" panose="020F0502020204030204" pitchFamily="34" charset="0"/>
                </a:rPr>
                <a:t>User errors</a:t>
              </a:r>
            </a:p>
          </p:txBody>
        </p:sp>
        <p:sp>
          <p:nvSpPr>
            <p:cNvPr id="21" name="Title 3">
              <a:extLst>
                <a:ext uri="{FF2B5EF4-FFF2-40B4-BE49-F238E27FC236}">
                  <a16:creationId xmlns:a16="http://schemas.microsoft.com/office/drawing/2014/main" xmlns="" id="{154C70AB-B577-485B-B0D7-AB1DC31D35BC}"/>
                </a:ext>
              </a:extLst>
            </p:cNvPr>
            <p:cNvSpPr txBox="1">
              <a:spLocks/>
            </p:cNvSpPr>
            <p:nvPr/>
          </p:nvSpPr>
          <p:spPr>
            <a:xfrm>
              <a:off x="4929160" y="3258275"/>
              <a:ext cx="2138282" cy="1809399"/>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Where the software determines that the user’s input is not acceptable for some reason</a:t>
              </a:r>
              <a:endParaRPr kumimoji="0" lang="en-US" sz="1600" b="0" i="0" u="none" strike="noStrike" kern="1200" cap="none" spc="0" normalizeH="0" baseline="0" noProof="0" dirty="0">
                <a:ln>
                  <a:noFill/>
                </a:ln>
                <a:effectLst/>
                <a:uLnTx/>
                <a:uFillTx/>
                <a:latin typeface="Calibri" panose="020F0502020204030204" pitchFamily="34" charset="0"/>
                <a:ea typeface="Source Sans Pro" charset="0"/>
                <a:cs typeface="Calibri" panose="020F0502020204030204" pitchFamily="34" charset="0"/>
              </a:endParaRPr>
            </a:p>
          </p:txBody>
        </p:sp>
        <p:sp>
          <p:nvSpPr>
            <p:cNvPr id="22" name="Rectangle 21">
              <a:extLst>
                <a:ext uri="{FF2B5EF4-FFF2-40B4-BE49-F238E27FC236}">
                  <a16:creationId xmlns:a16="http://schemas.microsoft.com/office/drawing/2014/main" xmlns="" id="{722224A3-C804-4BAD-87D7-80995B963E8A}"/>
                </a:ext>
              </a:extLst>
            </p:cNvPr>
            <p:cNvSpPr/>
            <p:nvPr/>
          </p:nvSpPr>
          <p:spPr>
            <a:xfrm>
              <a:off x="8403073" y="2343231"/>
              <a:ext cx="2584397" cy="2910765"/>
            </a:xfrm>
            <a:prstGeom prst="rect">
              <a:avLst/>
            </a:prstGeom>
            <a:solidFill>
              <a:schemeClr val="bg1"/>
            </a:solidFill>
            <a:ln>
              <a:solidFill>
                <a:srgbClr val="FFB40E"/>
              </a:solidFill>
            </a:ln>
            <a:effectLst>
              <a:outerShdw blurRad="38100" sx="102000" sy="102000" algn="ctr" rotWithShape="0">
                <a:prstClr val="black">
                  <a:alpha val="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3" name="Title 3">
              <a:extLst>
                <a:ext uri="{FF2B5EF4-FFF2-40B4-BE49-F238E27FC236}">
                  <a16:creationId xmlns:a16="http://schemas.microsoft.com/office/drawing/2014/main" xmlns="" id="{7A066B7B-5B8A-405E-A9D7-84B2DC173B17}"/>
                </a:ext>
              </a:extLst>
            </p:cNvPr>
            <p:cNvSpPr txBox="1">
              <a:spLocks/>
            </p:cNvSpPr>
            <p:nvPr/>
          </p:nvSpPr>
          <p:spPr>
            <a:xfrm>
              <a:off x="8556626" y="2492896"/>
              <a:ext cx="2280070" cy="834895"/>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112712" marR="0" lvl="0" indent="0" algn="ctr" defTabSz="914400" rtl="0" eaLnBrk="1" fontAlgn="base" latinLnBrk="0" hangingPunct="1">
                <a:lnSpc>
                  <a:spcPct val="75000"/>
                </a:lnSpc>
                <a:spcBef>
                  <a:spcPct val="0"/>
                </a:spcBef>
                <a:spcAft>
                  <a:spcPts val="0"/>
                </a:spcAft>
                <a:buClr>
                  <a:srgbClr val="4472C4"/>
                </a:buClr>
                <a:buSzTx/>
                <a:buFontTx/>
                <a:buNone/>
                <a:tabLst/>
                <a:defRPr/>
              </a:pPr>
              <a:r>
                <a:rPr kumimoji="0" lang="en-US" sz="2400" b="1" i="0" u="none" strike="noStrike" kern="1200" cap="none" spc="0" normalizeH="0" baseline="0" noProof="0" dirty="0">
                  <a:ln>
                    <a:noFill/>
                  </a:ln>
                  <a:solidFill>
                    <a:srgbClr val="FFB40E"/>
                  </a:solidFill>
                  <a:effectLst/>
                  <a:uLnTx/>
                  <a:uFillTx/>
                  <a:latin typeface="Calibri" panose="020F0502020204030204" pitchFamily="34" charset="0"/>
                  <a:cs typeface="Calibri" panose="020F0502020204030204" pitchFamily="34" charset="0"/>
                </a:rPr>
                <a:t>Programming errors (bugs)</a:t>
              </a:r>
            </a:p>
          </p:txBody>
        </p:sp>
        <p:sp>
          <p:nvSpPr>
            <p:cNvPr id="24" name="Title 3">
              <a:extLst>
                <a:ext uri="{FF2B5EF4-FFF2-40B4-BE49-F238E27FC236}">
                  <a16:creationId xmlns:a16="http://schemas.microsoft.com/office/drawing/2014/main" xmlns="" id="{71B3A089-19DA-487C-9F18-3793C1DB877D}"/>
                </a:ext>
              </a:extLst>
            </p:cNvPr>
            <p:cNvSpPr txBox="1">
              <a:spLocks/>
            </p:cNvSpPr>
            <p:nvPr/>
          </p:nvSpPr>
          <p:spPr>
            <a:xfrm>
              <a:off x="8551119" y="3251941"/>
              <a:ext cx="2138282" cy="1809399"/>
            </a:xfrm>
            <a:prstGeom prst="rect">
              <a:avLst/>
            </a:prstGeom>
          </p:spPr>
          <p:txBody>
            <a:bodyPr/>
            <a:lstStyle>
              <a:lvl1pPr algn="l" defTabSz="914400" rtl="0" eaLnBrk="1" latinLnBrk="0" hangingPunct="1">
                <a:lnSpc>
                  <a:spcPct val="75000"/>
                </a:lnSpc>
                <a:spcBef>
                  <a:spcPct val="0"/>
                </a:spcBef>
                <a:buNone/>
                <a:defRPr sz="4800" b="1" i="0" kern="1200">
                  <a:solidFill>
                    <a:schemeClr val="tx1"/>
                  </a:solidFill>
                  <a:latin typeface="Bebas Neue" charset="0"/>
                  <a:ea typeface="Bebas Neue" charset="0"/>
                  <a:cs typeface="Bebas Neue" charset="0"/>
                </a:defRPr>
              </a:lvl1pPr>
            </a:lstStyle>
            <a:p>
              <a:pPr marL="0" marR="0" lvl="0" indent="0" algn="ctr" defTabSz="914400" rtl="0" eaLnBrk="1" fontAlgn="auto" latinLnBrk="0" hangingPunct="1">
                <a:lnSpc>
                  <a:spcPct val="120000"/>
                </a:lnSpc>
                <a:spcBef>
                  <a:spcPct val="0"/>
                </a:spcBef>
                <a:spcAft>
                  <a:spcPts val="0"/>
                </a:spcAft>
                <a:buClrTx/>
                <a:buSzTx/>
                <a:buFontTx/>
                <a:buNone/>
                <a:tabLst/>
                <a:defRPr/>
              </a:pPr>
              <a:r>
                <a:rPr kumimoji="0" lang="en-US" sz="1600" b="0" i="0" u="none" strike="noStrike" kern="1200" cap="none" spc="0" normalizeH="0" baseline="0" noProof="0" dirty="0">
                  <a:ln>
                    <a:noFill/>
                  </a:ln>
                  <a:effectLst/>
                  <a:uLnTx/>
                  <a:uFillTx/>
                  <a:latin typeface="Calibri" panose="020F0502020204030204" pitchFamily="34" charset="0"/>
                  <a:cs typeface="Calibri" panose="020F0502020204030204" pitchFamily="34" charset="0"/>
                </a:rPr>
                <a:t>Where the program contains no syntax errors but does not produce the expected results </a:t>
              </a:r>
              <a:endParaRPr kumimoji="0" lang="en-US" sz="1600" b="0" i="0" u="none" strike="noStrike" kern="1200" cap="none" spc="0" normalizeH="0" baseline="0" noProof="0" dirty="0">
                <a:ln>
                  <a:noFill/>
                </a:ln>
                <a:effectLst/>
                <a:uLnTx/>
                <a:uFillTx/>
                <a:latin typeface="Calibri" panose="020F0502020204030204" pitchFamily="34" charset="0"/>
                <a:ea typeface="Source Sans Pro" charset="0"/>
                <a:cs typeface="Calibri" panose="020F0502020204030204" pitchFamily="34" charset="0"/>
              </a:endParaRPr>
            </a:p>
          </p:txBody>
        </p:sp>
      </p:grpSp>
    </p:spTree>
    <p:extLst>
      <p:ext uri="{BB962C8B-B14F-4D97-AF65-F5344CB8AC3E}">
        <p14:creationId xmlns:p14="http://schemas.microsoft.com/office/powerpoint/2010/main" val="2665797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Exceptions. Details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lvl="0" algn="just">
              <a:buClr>
                <a:srgbClr val="93A299"/>
              </a:buClr>
            </a:pPr>
            <a:r>
              <a:rPr lang="en-US" sz="1800" b="1" dirty="0" smtClean="0">
                <a:solidFill>
                  <a:srgbClr val="0070C0"/>
                </a:solidFill>
              </a:rPr>
              <a:t>Exception </a:t>
            </a:r>
            <a:r>
              <a:rPr lang="en-US" sz="1800" dirty="0" smtClean="0"/>
              <a:t>is</a:t>
            </a:r>
          </a:p>
          <a:p>
            <a:pPr lvl="1" algn="just">
              <a:buClr>
                <a:srgbClr val="93A299"/>
              </a:buClr>
            </a:pPr>
            <a:r>
              <a:rPr lang="en-US" sz="1800" dirty="0"/>
              <a:t>an event that interrupts the normal flow of instructions while executing a program;</a:t>
            </a:r>
          </a:p>
          <a:p>
            <a:pPr lvl="1" algn="just">
              <a:buClr>
                <a:srgbClr val="93A299"/>
              </a:buClr>
            </a:pPr>
            <a:r>
              <a:rPr lang="en-US" sz="1800" dirty="0" smtClean="0"/>
              <a:t>a type of error </a:t>
            </a:r>
            <a:r>
              <a:rPr lang="en-US" sz="1800" dirty="0"/>
              <a:t>that </a:t>
            </a:r>
            <a:r>
              <a:rPr lang="en-US" sz="1800" dirty="0" smtClean="0"/>
              <a:t>is recognized </a:t>
            </a:r>
            <a:r>
              <a:rPr lang="en-US" sz="1800" dirty="0"/>
              <a:t>(caught) by the program, categorized and </a:t>
            </a:r>
            <a:r>
              <a:rPr lang="en-US" sz="1800" dirty="0" smtClean="0"/>
              <a:t>handled;</a:t>
            </a:r>
          </a:p>
          <a:p>
            <a:pPr algn="just">
              <a:buClr>
                <a:srgbClr val="93A299"/>
              </a:buClr>
            </a:pPr>
            <a:r>
              <a:rPr lang="en-US" sz="1800" dirty="0" smtClean="0"/>
              <a:t>it </a:t>
            </a:r>
            <a:r>
              <a:rPr lang="en-US" sz="1800" dirty="0"/>
              <a:t>refers to the amount of deviation in the output shown from the required business or the agreed process. </a:t>
            </a:r>
          </a:p>
          <a:p>
            <a:pPr algn="just">
              <a:buClr>
                <a:srgbClr val="93A299"/>
              </a:buClr>
            </a:pPr>
            <a:r>
              <a:rPr lang="en-US" sz="1800" dirty="0" smtClean="0"/>
              <a:t>some </a:t>
            </a:r>
            <a:r>
              <a:rPr lang="en-US" sz="1800" dirty="0"/>
              <a:t>general exceptions are:</a:t>
            </a:r>
          </a:p>
          <a:p>
            <a:pPr lvl="1" algn="just">
              <a:buClr>
                <a:srgbClr val="93A299"/>
              </a:buClr>
            </a:pPr>
            <a:r>
              <a:rPr lang="en-US" sz="1800" dirty="0" smtClean="0"/>
              <a:t>time exceptions,</a:t>
            </a:r>
            <a:endParaRPr lang="en-US" sz="1800" dirty="0"/>
          </a:p>
          <a:p>
            <a:pPr lvl="1" algn="just">
              <a:buClr>
                <a:srgbClr val="93A299"/>
              </a:buClr>
            </a:pPr>
            <a:r>
              <a:rPr lang="en-US" sz="1800" dirty="0"/>
              <a:t> I/O </a:t>
            </a:r>
            <a:r>
              <a:rPr lang="en-US" sz="1800" dirty="0" smtClean="0"/>
              <a:t>exceptions,</a:t>
            </a:r>
            <a:endParaRPr lang="en-US" sz="1800" dirty="0"/>
          </a:p>
          <a:p>
            <a:pPr lvl="1" algn="just">
              <a:buClr>
                <a:srgbClr val="93A299"/>
              </a:buClr>
            </a:pPr>
            <a:r>
              <a:rPr lang="en-US" sz="1800" dirty="0"/>
              <a:t>user </a:t>
            </a:r>
            <a:r>
              <a:rPr lang="en-US" sz="1800" dirty="0" smtClean="0"/>
              <a:t>exceptions,</a:t>
            </a:r>
            <a:endParaRPr lang="en-US" sz="1800" dirty="0"/>
          </a:p>
          <a:p>
            <a:pPr lvl="1" algn="just">
              <a:buClr>
                <a:srgbClr val="93A299"/>
              </a:buClr>
            </a:pPr>
            <a:r>
              <a:rPr lang="en-US" sz="1800" dirty="0"/>
              <a:t>class </a:t>
            </a:r>
            <a:r>
              <a:rPr lang="en-US" sz="1800" dirty="0" smtClean="0"/>
              <a:t>exceptions.</a:t>
            </a:r>
          </a:p>
          <a:p>
            <a:pPr algn="just">
              <a:buClr>
                <a:srgbClr val="93A299"/>
              </a:buClr>
            </a:pPr>
            <a:endParaRPr lang="en-US" sz="1800" dirty="0"/>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54114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Exception. Types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dirty="0"/>
              <a:t>In </a:t>
            </a:r>
            <a:r>
              <a:rPr lang="en-US" sz="1800" dirty="0" err="1" smtClean="0"/>
              <a:t>UiPath</a:t>
            </a:r>
            <a:r>
              <a:rPr lang="en-US" sz="1800" dirty="0" smtClean="0"/>
              <a:t> </a:t>
            </a:r>
            <a:r>
              <a:rPr lang="en-US" sz="1800" dirty="0"/>
              <a:t>there are </a:t>
            </a:r>
            <a:r>
              <a:rPr lang="en-US" sz="1800" dirty="0" smtClean="0"/>
              <a:t>two </a:t>
            </a:r>
            <a:r>
              <a:rPr lang="en-US" sz="1800" dirty="0"/>
              <a:t>types of exceptions</a:t>
            </a:r>
            <a:r>
              <a:rPr lang="en-US" sz="1800" dirty="0" smtClean="0"/>
              <a:t>:</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Group 3"/>
          <p:cNvGrpSpPr/>
          <p:nvPr/>
        </p:nvGrpSpPr>
        <p:grpSpPr>
          <a:xfrm>
            <a:off x="251520" y="2420888"/>
            <a:ext cx="8712968" cy="3113054"/>
            <a:chOff x="1838736" y="2206702"/>
            <a:chExt cx="10054268" cy="3367852"/>
          </a:xfrm>
        </p:grpSpPr>
        <p:sp>
          <p:nvSpPr>
            <p:cNvPr id="17" name="Oval 16">
              <a:extLst>
                <a:ext uri="{FF2B5EF4-FFF2-40B4-BE49-F238E27FC236}">
                  <a16:creationId xmlns:a16="http://schemas.microsoft.com/office/drawing/2014/main" xmlns="" id="{200FA670-8B56-4E81-AFC6-6599FB8EA8F0}"/>
                </a:ext>
              </a:extLst>
            </p:cNvPr>
            <p:cNvSpPr/>
            <p:nvPr/>
          </p:nvSpPr>
          <p:spPr>
            <a:xfrm>
              <a:off x="11008584" y="2930783"/>
              <a:ext cx="884420" cy="884420"/>
            </a:xfrm>
            <a:prstGeom prst="ellipse">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xmlns="" id="{6894C48B-227E-4477-902D-90008B64D220}"/>
                </a:ext>
              </a:extLst>
            </p:cNvPr>
            <p:cNvSpPr txBox="1"/>
            <p:nvPr/>
          </p:nvSpPr>
          <p:spPr>
            <a:xfrm>
              <a:off x="8454360" y="2789532"/>
              <a:ext cx="2554224" cy="1981157"/>
            </a:xfrm>
            <a:prstGeom prst="rect">
              <a:avLst/>
            </a:prstGeom>
            <a:noFill/>
          </p:spPr>
          <p:txBody>
            <a:bodyPr wrap="square" lIns="121920" rIns="121920" rtlCol="0">
              <a:spAutoFit/>
            </a:bodyPr>
            <a:lstStyle/>
            <a:p>
              <a:pPr algn="r">
                <a:spcAft>
                  <a:spcPts val="600"/>
                </a:spcAft>
              </a:pPr>
              <a:r>
                <a:rPr lang="en-US" b="1" dirty="0">
                  <a:latin typeface="Calibri" panose="020F0502020204030204" pitchFamily="34" charset="0"/>
                  <a:ea typeface="Bebas Neue" charset="0"/>
                  <a:cs typeface="Calibri" panose="020F0502020204030204" pitchFamily="34" charset="0"/>
                </a:rPr>
                <a:t>Business </a:t>
              </a:r>
              <a:r>
                <a:rPr lang="en-US" b="1" dirty="0" smtClean="0">
                  <a:latin typeface="Calibri" panose="020F0502020204030204" pitchFamily="34" charset="0"/>
                  <a:ea typeface="Bebas Neue" charset="0"/>
                  <a:cs typeface="Calibri" panose="020F0502020204030204" pitchFamily="34" charset="0"/>
                </a:rPr>
                <a:t>Exception</a:t>
              </a:r>
              <a:endParaRPr lang="en-US" b="1" dirty="0">
                <a:latin typeface="Calibri" panose="020F0502020204030204" pitchFamily="34" charset="0"/>
                <a:ea typeface="Bebas Neue" charset="0"/>
                <a:cs typeface="Calibri" panose="020F0502020204030204" pitchFamily="34" charset="0"/>
              </a:endParaRPr>
            </a:p>
            <a:p>
              <a:pPr algn="r">
                <a:spcAft>
                  <a:spcPts val="600"/>
                </a:spcAft>
              </a:pPr>
              <a:r>
                <a:rPr lang="en-US" kern="1200" dirty="0">
                  <a:latin typeface="Calibri" panose="020F0502020204030204" pitchFamily="34" charset="0"/>
                  <a:ea typeface="Calibri" charset="0"/>
                  <a:cs typeface="Calibri" panose="020F0502020204030204" pitchFamily="34" charset="0"/>
                </a:rPr>
                <a:t>An exception that occurs in the business process is called a business exception</a:t>
              </a:r>
              <a:r>
                <a:rPr lang="en-US" dirty="0">
                  <a:latin typeface="Calibri" panose="020F0502020204030204" pitchFamily="34" charset="0"/>
                  <a:cs typeface="Calibri" panose="020F0502020204030204" pitchFamily="34" charset="0"/>
                </a:rPr>
                <a:t>. </a:t>
              </a:r>
            </a:p>
          </p:txBody>
        </p:sp>
        <p:sp>
          <p:nvSpPr>
            <p:cNvPr id="19" name="Oval 18">
              <a:extLst>
                <a:ext uri="{FF2B5EF4-FFF2-40B4-BE49-F238E27FC236}">
                  <a16:creationId xmlns:a16="http://schemas.microsoft.com/office/drawing/2014/main" xmlns="" id="{50641907-C8C1-46F3-99BC-9107E6A84805}"/>
                </a:ext>
              </a:extLst>
            </p:cNvPr>
            <p:cNvSpPr/>
            <p:nvPr/>
          </p:nvSpPr>
          <p:spPr>
            <a:xfrm>
              <a:off x="1838736" y="3932560"/>
              <a:ext cx="884420" cy="884420"/>
            </a:xfrm>
            <a:prstGeom prst="ellipse">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latin typeface="Calibri" panose="020F0502020204030204" pitchFamily="34" charset="0"/>
                <a:cs typeface="Calibri" panose="020F0502020204030204" pitchFamily="34" charset="0"/>
              </a:endParaRPr>
            </a:p>
          </p:txBody>
        </p:sp>
        <p:sp>
          <p:nvSpPr>
            <p:cNvPr id="20" name="Rounded Rectangle 5">
              <a:extLst>
                <a:ext uri="{FF2B5EF4-FFF2-40B4-BE49-F238E27FC236}">
                  <a16:creationId xmlns:a16="http://schemas.microsoft.com/office/drawing/2014/main" xmlns="" id="{8AF0B0CF-9EDB-4D79-9D65-8E9945D167BA}"/>
                </a:ext>
              </a:extLst>
            </p:cNvPr>
            <p:cNvSpPr/>
            <p:nvPr/>
          </p:nvSpPr>
          <p:spPr>
            <a:xfrm>
              <a:off x="5794803" y="3165443"/>
              <a:ext cx="2286000" cy="2286000"/>
            </a:xfrm>
            <a:prstGeom prst="roundRect">
              <a:avLst>
                <a:gd name="adj" fmla="val 6831"/>
              </a:avLst>
            </a:prstGeom>
            <a:solidFill>
              <a:schemeClr val="accent2"/>
            </a:solidFill>
            <a:ln>
              <a:noFill/>
            </a:ln>
            <a:scene3d>
              <a:camera prst="isometricTopUp"/>
              <a:lightRig rig="threePt" dir="t"/>
            </a:scene3d>
            <a:sp3d extrusionH="127000" prstMaterial="matte">
              <a:extrusionClr>
                <a:schemeClr val="accent2"/>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b="1" dirty="0">
                <a:solidFill>
                  <a:schemeClr val="tx1"/>
                </a:solidFill>
                <a:latin typeface="Calibri" panose="020F0502020204030204" pitchFamily="34" charset="0"/>
                <a:ea typeface="Bebas Neue" charset="0"/>
                <a:cs typeface="Calibri" panose="020F0502020204030204" pitchFamily="34" charset="0"/>
              </a:endParaRPr>
            </a:p>
          </p:txBody>
        </p:sp>
        <p:sp>
          <p:nvSpPr>
            <p:cNvPr id="21" name="Rounded Rectangle 3">
              <a:extLst>
                <a:ext uri="{FF2B5EF4-FFF2-40B4-BE49-F238E27FC236}">
                  <a16:creationId xmlns:a16="http://schemas.microsoft.com/office/drawing/2014/main" xmlns="" id="{7CF9AFD3-70E8-443C-A7C6-017E645FFC09}"/>
                </a:ext>
              </a:extLst>
            </p:cNvPr>
            <p:cNvSpPr/>
            <p:nvPr/>
          </p:nvSpPr>
          <p:spPr>
            <a:xfrm>
              <a:off x="5807876" y="2206702"/>
              <a:ext cx="2286000" cy="2286000"/>
            </a:xfrm>
            <a:prstGeom prst="roundRect">
              <a:avLst>
                <a:gd name="adj" fmla="val 6831"/>
              </a:avLst>
            </a:prstGeom>
            <a:ln>
              <a:noFill/>
            </a:ln>
            <a:scene3d>
              <a:camera prst="isometricTopUp"/>
              <a:lightRig rig="threePt" dir="t"/>
            </a:scene3d>
            <a:sp3d extrusionH="127000" contourW="12700" prstMaterial="matte">
              <a:extrusionClr>
                <a:schemeClr val="accent1"/>
              </a:extrusionClr>
              <a:contourClr>
                <a:schemeClr val="accent1"/>
              </a:contourClr>
            </a:sp3d>
          </p:spPr>
          <p:style>
            <a:lnRef idx="2">
              <a:schemeClr val="accent1">
                <a:shade val="50000"/>
              </a:schemeClr>
            </a:lnRef>
            <a:fillRef idx="1">
              <a:schemeClr val="accent1"/>
            </a:fillRef>
            <a:effectRef idx="0">
              <a:schemeClr val="accent1"/>
            </a:effectRef>
            <a:fontRef idx="minor">
              <a:schemeClr val="lt1"/>
            </a:fontRef>
          </p:style>
          <p:txBody>
            <a:bodyPr rtlCol="0" anchor="b"/>
            <a:lstStyle/>
            <a:p>
              <a:endParaRPr lang="en-US" b="1" dirty="0">
                <a:solidFill>
                  <a:schemeClr val="tx1"/>
                </a:solidFill>
                <a:latin typeface="Calibri" panose="020F0502020204030204" pitchFamily="34" charset="0"/>
                <a:ea typeface="Bebas Neue" charset="0"/>
                <a:cs typeface="Calibri" panose="020F0502020204030204" pitchFamily="34" charset="0"/>
              </a:endParaRPr>
            </a:p>
          </p:txBody>
        </p:sp>
        <p:sp>
          <p:nvSpPr>
            <p:cNvPr id="25" name="TextBox 24">
              <a:extLst>
                <a:ext uri="{FF2B5EF4-FFF2-40B4-BE49-F238E27FC236}">
                  <a16:creationId xmlns:a16="http://schemas.microsoft.com/office/drawing/2014/main" xmlns="" id="{BFFC160E-BFCB-4AB3-80D0-67A49D6D5185}"/>
                </a:ext>
              </a:extLst>
            </p:cNvPr>
            <p:cNvSpPr txBox="1"/>
            <p:nvPr/>
          </p:nvSpPr>
          <p:spPr>
            <a:xfrm>
              <a:off x="2723156" y="4020282"/>
              <a:ext cx="2548128" cy="1554272"/>
            </a:xfrm>
            <a:prstGeom prst="rect">
              <a:avLst/>
            </a:prstGeom>
            <a:noFill/>
          </p:spPr>
          <p:txBody>
            <a:bodyPr wrap="square" lIns="121920" rIns="121920" rtlCol="0">
              <a:spAutoFit/>
            </a:bodyPr>
            <a:lstStyle/>
            <a:p>
              <a:pPr>
                <a:spcAft>
                  <a:spcPts val="600"/>
                </a:spcAft>
              </a:pPr>
              <a:r>
                <a:rPr lang="en-US" b="1" dirty="0">
                  <a:latin typeface="Calibri" panose="020F0502020204030204" pitchFamily="34" charset="0"/>
                  <a:ea typeface="Bebas Neue" charset="0"/>
                  <a:cs typeface="Calibri" panose="020F0502020204030204" pitchFamily="34" charset="0"/>
                </a:rPr>
                <a:t>System Exception</a:t>
              </a:r>
            </a:p>
            <a:p>
              <a:pPr>
                <a:spcAft>
                  <a:spcPts val="600"/>
                </a:spcAft>
              </a:pPr>
              <a:r>
                <a:rPr lang="en-US" dirty="0">
                  <a:latin typeface="Calibri" panose="020F0502020204030204" pitchFamily="34" charset="0"/>
                  <a:cs typeface="Calibri" panose="020F0502020204030204" pitchFamily="34" charset="0"/>
                </a:rPr>
                <a:t>The disruption caused due to a system failure is called a system exception.</a:t>
              </a:r>
            </a:p>
          </p:txBody>
        </p:sp>
      </p:grpSp>
    </p:spTree>
    <p:extLst>
      <p:ext uri="{BB962C8B-B14F-4D97-AF65-F5344CB8AC3E}">
        <p14:creationId xmlns:p14="http://schemas.microsoft.com/office/powerpoint/2010/main" val="1421913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Business Exception. Details </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Business rule </a:t>
            </a:r>
            <a:r>
              <a:rPr lang="en-US" sz="1800" dirty="0" smtClean="0"/>
              <a:t>is</a:t>
            </a:r>
            <a:endParaRPr lang="en-US" sz="1800" dirty="0"/>
          </a:p>
          <a:p>
            <a:pPr lvl="1" algn="just">
              <a:buClr>
                <a:srgbClr val="93A299"/>
              </a:buClr>
            </a:pPr>
            <a:r>
              <a:rPr lang="en-US" sz="1800" dirty="0" smtClean="0"/>
              <a:t>a </a:t>
            </a:r>
            <a:r>
              <a:rPr lang="en-US" sz="1800" dirty="0"/>
              <a:t>set of specific instructions on how the input and output of data should be </a:t>
            </a:r>
            <a:r>
              <a:rPr lang="en-US" sz="1800" dirty="0" smtClean="0"/>
              <a:t>processed in order to achieve a meaningful business result;</a:t>
            </a:r>
            <a:endParaRPr lang="en-US" sz="1800" b="1" dirty="0" smtClean="0">
              <a:solidFill>
                <a:srgbClr val="0070C0"/>
              </a:solidFill>
            </a:endParaRPr>
          </a:p>
          <a:p>
            <a:pPr algn="just">
              <a:buClr>
                <a:srgbClr val="93A299"/>
              </a:buClr>
            </a:pPr>
            <a:r>
              <a:rPr lang="en-US" sz="1800" b="1" dirty="0" smtClean="0">
                <a:solidFill>
                  <a:srgbClr val="0070C0"/>
                </a:solidFill>
              </a:rPr>
              <a:t>Business exc</a:t>
            </a:r>
            <a:r>
              <a:rPr lang="en-US" sz="1800" b="1" dirty="0">
                <a:solidFill>
                  <a:srgbClr val="0070C0"/>
                </a:solidFill>
              </a:rPr>
              <a:t>eption</a:t>
            </a:r>
            <a:r>
              <a:rPr lang="en-US" sz="1800" dirty="0" smtClean="0"/>
              <a:t> is</a:t>
            </a:r>
          </a:p>
          <a:p>
            <a:pPr lvl="1" algn="just">
              <a:buClr>
                <a:srgbClr val="93A299"/>
              </a:buClr>
            </a:pPr>
            <a:r>
              <a:rPr lang="en-US" sz="1800" dirty="0" smtClean="0"/>
              <a:t>any </a:t>
            </a:r>
            <a:r>
              <a:rPr lang="en-US" sz="1800" dirty="0"/>
              <a:t>deviation from the standard business rule in a process or </a:t>
            </a:r>
            <a:r>
              <a:rPr lang="en-US" sz="1800" dirty="0" smtClean="0"/>
              <a:t>activity;</a:t>
            </a:r>
          </a:p>
          <a:p>
            <a:pPr lvl="1" algn="just">
              <a:buClr>
                <a:srgbClr val="93A299"/>
              </a:buClr>
            </a:pPr>
            <a:r>
              <a:rPr lang="en-US" sz="1800" dirty="0" smtClean="0"/>
              <a:t>dependent </a:t>
            </a:r>
            <a:r>
              <a:rPr lang="en-US" sz="1800" dirty="0"/>
              <a:t>on the type of </a:t>
            </a:r>
            <a:r>
              <a:rPr lang="en-US" sz="1800" dirty="0" smtClean="0"/>
              <a:t>business;</a:t>
            </a:r>
          </a:p>
          <a:p>
            <a:pPr algn="just">
              <a:buClr>
                <a:srgbClr val="93A299"/>
              </a:buClr>
            </a:pPr>
            <a:r>
              <a:rPr lang="en-US" sz="1800" dirty="0" smtClean="0"/>
              <a:t>E.g.: if </a:t>
            </a:r>
            <a:r>
              <a:rPr lang="en-US" sz="1800" dirty="0"/>
              <a:t>the subject of an email is not standard and keeps on changing, the </a:t>
            </a:r>
            <a:r>
              <a:rPr lang="en-US" sz="1800" b="1" dirty="0"/>
              <a:t>Robot</a:t>
            </a:r>
            <a:r>
              <a:rPr lang="en-US" sz="1800" dirty="0"/>
              <a:t> will not be able to pick </a:t>
            </a:r>
            <a:r>
              <a:rPr lang="en-US" sz="1800" dirty="0" smtClean="0"/>
              <a:t>it; this results </a:t>
            </a:r>
            <a:r>
              <a:rPr lang="en-US" sz="1800" dirty="0"/>
              <a:t>in a business </a:t>
            </a:r>
            <a:r>
              <a:rPr lang="en-US" sz="1800" dirty="0" smtClean="0"/>
              <a:t>exception;</a:t>
            </a:r>
          </a:p>
          <a:p>
            <a:pPr algn="just">
              <a:buClr>
                <a:srgbClr val="93A299"/>
              </a:buClr>
            </a:pPr>
            <a:r>
              <a:rPr lang="en-US" sz="1800" b="1" dirty="0" smtClean="0"/>
              <a:t>solution:</a:t>
            </a:r>
          </a:p>
          <a:p>
            <a:pPr lvl="1" algn="just">
              <a:buClr>
                <a:srgbClr val="93A299"/>
              </a:buClr>
            </a:pPr>
            <a:r>
              <a:rPr lang="en-US" sz="1800" dirty="0" smtClean="0"/>
              <a:t>to </a:t>
            </a:r>
            <a:r>
              <a:rPr lang="en-US" sz="1800" dirty="0"/>
              <a:t>avoid the business exception </a:t>
            </a:r>
            <a:r>
              <a:rPr lang="en-US" sz="1800" dirty="0" smtClean="0"/>
              <a:t>the </a:t>
            </a:r>
            <a:r>
              <a:rPr lang="en-US" sz="1800" dirty="0"/>
              <a:t>business process </a:t>
            </a:r>
            <a:r>
              <a:rPr lang="en-US" sz="1800" dirty="0" smtClean="0"/>
              <a:t>needs to be understood very </a:t>
            </a:r>
            <a:r>
              <a:rPr lang="en-US" sz="1800" dirty="0"/>
              <a:t>carefully.</a:t>
            </a:r>
          </a:p>
          <a:p>
            <a:pPr lvl="1" algn="just">
              <a:buClr>
                <a:srgbClr val="93A299"/>
              </a:buClr>
            </a:pPr>
            <a:endParaRPr lang="en-US" sz="1800" dirty="0"/>
          </a:p>
          <a:p>
            <a:pPr algn="just">
              <a:buClr>
                <a:srgbClr val="93A299"/>
              </a:buClr>
            </a:pP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92246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smtClean="0"/>
              <a:t>System Exception. Details </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b="1" dirty="0" smtClean="0">
                <a:solidFill>
                  <a:srgbClr val="0070C0"/>
                </a:solidFill>
              </a:rPr>
              <a:t>System exception (error) </a:t>
            </a:r>
            <a:r>
              <a:rPr lang="en-US" sz="1800" dirty="0" smtClean="0"/>
              <a:t> occurs</a:t>
            </a:r>
          </a:p>
          <a:p>
            <a:pPr lvl="1" algn="just">
              <a:buClr>
                <a:srgbClr val="93A299"/>
              </a:buClr>
            </a:pPr>
            <a:r>
              <a:rPr lang="en-US" sz="1800" dirty="0" smtClean="0"/>
              <a:t>when </a:t>
            </a:r>
            <a:r>
              <a:rPr lang="en-US" sz="1800" dirty="0"/>
              <a:t>the normal flow of the automation process is stopped due to the failure of </a:t>
            </a:r>
            <a:r>
              <a:rPr lang="en-US" sz="1800" dirty="0" smtClean="0"/>
              <a:t>system; </a:t>
            </a:r>
            <a:endParaRPr lang="en-US" sz="1800" dirty="0"/>
          </a:p>
          <a:p>
            <a:pPr algn="just">
              <a:buClr>
                <a:srgbClr val="93A299"/>
              </a:buClr>
            </a:pPr>
            <a:r>
              <a:rPr lang="en-US" sz="1800" dirty="0" smtClean="0"/>
              <a:t>E.g</a:t>
            </a:r>
            <a:r>
              <a:rPr lang="en-US" sz="1800" dirty="0"/>
              <a:t>.: </a:t>
            </a:r>
            <a:r>
              <a:rPr lang="en-US" sz="1800" dirty="0" smtClean="0"/>
              <a:t>if Outlook </a:t>
            </a:r>
            <a:r>
              <a:rPr lang="en-US" sz="1800" dirty="0"/>
              <a:t>is not working, the </a:t>
            </a:r>
            <a:r>
              <a:rPr lang="en-US" sz="1800" b="1" dirty="0" smtClean="0"/>
              <a:t>Robot</a:t>
            </a:r>
            <a:r>
              <a:rPr lang="en-US" sz="1800" dirty="0" smtClean="0"/>
              <a:t> </a:t>
            </a:r>
            <a:r>
              <a:rPr lang="en-US" sz="1800" dirty="0"/>
              <a:t>will not be able to open any attachment. This is categorized as </a:t>
            </a:r>
            <a:r>
              <a:rPr lang="en-US" sz="1800" i="1" dirty="0" smtClean="0"/>
              <a:t>system error</a:t>
            </a:r>
            <a:r>
              <a:rPr lang="en-US" sz="1800" dirty="0" smtClean="0"/>
              <a:t>;</a:t>
            </a:r>
          </a:p>
          <a:p>
            <a:pPr lvl="1" algn="just">
              <a:buClr>
                <a:srgbClr val="93A299"/>
              </a:buClr>
            </a:pPr>
            <a:r>
              <a:rPr lang="en-US" sz="1800" dirty="0" smtClean="0"/>
              <a:t>the </a:t>
            </a:r>
            <a:r>
              <a:rPr lang="en-US" sz="1800" dirty="0"/>
              <a:t>error caused is due to Microsoft </a:t>
            </a:r>
            <a:r>
              <a:rPr lang="en-US" sz="1800" dirty="0" smtClean="0"/>
              <a:t>Outlook </a:t>
            </a:r>
            <a:r>
              <a:rPr lang="en-US" sz="1800" dirty="0"/>
              <a:t>failure and </a:t>
            </a:r>
            <a:r>
              <a:rPr lang="en-US" sz="1800" dirty="0" smtClean="0"/>
              <a:t>is not related to the programming of the </a:t>
            </a:r>
            <a:r>
              <a:rPr lang="en-US" sz="1800" dirty="0"/>
              <a:t>business </a:t>
            </a:r>
            <a:r>
              <a:rPr lang="en-US" sz="1800" dirty="0" smtClean="0"/>
              <a:t>rule, hence </a:t>
            </a:r>
            <a:r>
              <a:rPr lang="en-US" sz="1800" dirty="0"/>
              <a:t>this is categorized as </a:t>
            </a:r>
            <a:r>
              <a:rPr lang="en-US" sz="1800" i="1" dirty="0" smtClean="0"/>
              <a:t>system error</a:t>
            </a:r>
            <a:r>
              <a:rPr lang="en-US" sz="1800" dirty="0" smtClean="0"/>
              <a:t>;</a:t>
            </a:r>
            <a:endParaRPr lang="en-US" sz="1800" dirty="0"/>
          </a:p>
          <a:p>
            <a:pPr algn="just">
              <a:buClr>
                <a:srgbClr val="93A299"/>
              </a:buClr>
            </a:pPr>
            <a:endParaRPr lang="en-US" sz="1800" dirty="0"/>
          </a:p>
          <a:p>
            <a:pPr algn="just">
              <a:buClr>
                <a:srgbClr val="93A299"/>
              </a:buClr>
            </a:pPr>
            <a:r>
              <a:rPr lang="en-US" sz="1800" b="1" dirty="0" smtClean="0"/>
              <a:t>solution:</a:t>
            </a:r>
          </a:p>
          <a:p>
            <a:pPr lvl="1" algn="just">
              <a:buClr>
                <a:srgbClr val="93A299"/>
              </a:buClr>
            </a:pPr>
            <a:r>
              <a:rPr lang="en-US" sz="1800" dirty="0" smtClean="0"/>
              <a:t>a </a:t>
            </a:r>
            <a:r>
              <a:rPr lang="en-US" sz="1800" i="1" dirty="0" smtClean="0"/>
              <a:t>system </a:t>
            </a:r>
            <a:r>
              <a:rPr lang="en-US" sz="1800" i="1" dirty="0"/>
              <a:t>error </a:t>
            </a:r>
            <a:r>
              <a:rPr lang="en-US" sz="1800" dirty="0"/>
              <a:t>can be minimized by making the code error proof</a:t>
            </a:r>
            <a:r>
              <a:rPr lang="en-US" sz="1800" dirty="0" smtClean="0"/>
              <a:t>.</a:t>
            </a:r>
            <a:endParaRPr lang="en-US" sz="1800" dirty="0"/>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6182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533400"/>
            <a:ext cx="8712968" cy="990600"/>
          </a:xfrm>
        </p:spPr>
        <p:txBody>
          <a:bodyPr>
            <a:noAutofit/>
          </a:bodyPr>
          <a:lstStyle/>
          <a:p>
            <a:r>
              <a:rPr lang="en-GB" sz="3600" dirty="0"/>
              <a:t>Error Handling </a:t>
            </a:r>
            <a:r>
              <a:rPr lang="en-GB" sz="3600" dirty="0" smtClean="0"/>
              <a:t>Approaches</a:t>
            </a:r>
            <a:endParaRPr lang="en-GB" sz="3600" dirty="0"/>
          </a:p>
        </p:txBody>
      </p:sp>
      <p:sp>
        <p:nvSpPr>
          <p:cNvPr id="3" name="Content Placeholder 2"/>
          <p:cNvSpPr>
            <a:spLocks noGrp="1"/>
          </p:cNvSpPr>
          <p:nvPr>
            <p:ph idx="1"/>
          </p:nvPr>
        </p:nvSpPr>
        <p:spPr>
          <a:xfrm>
            <a:off x="179512" y="1484784"/>
            <a:ext cx="8507288" cy="4876800"/>
          </a:xfrm>
        </p:spPr>
        <p:txBody>
          <a:bodyPr>
            <a:noAutofit/>
          </a:bodyPr>
          <a:lstStyle/>
          <a:p>
            <a:pPr algn="just">
              <a:buClr>
                <a:srgbClr val="93A299"/>
              </a:buClr>
            </a:pPr>
            <a:r>
              <a:rPr lang="en-US" sz="1800" dirty="0" smtClean="0"/>
              <a:t>it </a:t>
            </a:r>
            <a:r>
              <a:rPr lang="en-US" sz="1800" dirty="0"/>
              <a:t>is common for automation projects to encounter events that interrupt or interfere with the projected execution.</a:t>
            </a:r>
            <a:r>
              <a:rPr lang="en-US" sz="1800" dirty="0" smtClean="0"/>
              <a:t>​</a:t>
            </a:r>
          </a:p>
          <a:p>
            <a:pPr algn="just">
              <a:buClr>
                <a:srgbClr val="93A299"/>
              </a:buClr>
            </a:pPr>
            <a:r>
              <a:rPr lang="en-US" sz="1800" dirty="0"/>
              <a:t>Actions executed when exceptions are caught:​</a:t>
            </a:r>
          </a:p>
          <a:p>
            <a:pPr lvl="1" algn="just">
              <a:buClr>
                <a:srgbClr val="93A299"/>
              </a:buClr>
            </a:pPr>
            <a:r>
              <a:rPr lang="en-US" sz="1800" b="1" dirty="0"/>
              <a:t>Stopping the execution</a:t>
            </a:r>
            <a:r>
              <a:rPr lang="en-US" sz="1800" b="1" dirty="0" smtClean="0"/>
              <a:t>​;</a:t>
            </a:r>
            <a:endParaRPr lang="en-US" sz="1800" b="1" dirty="0"/>
          </a:p>
          <a:p>
            <a:pPr lvl="1" algn="just">
              <a:buClr>
                <a:srgbClr val="93A299"/>
              </a:buClr>
            </a:pPr>
            <a:r>
              <a:rPr lang="en-US" sz="1800" b="1" dirty="0"/>
              <a:t>Executing automatically explicit actions within the workflow</a:t>
            </a:r>
            <a:r>
              <a:rPr lang="en-US" sz="1800" b="1" dirty="0" smtClean="0"/>
              <a:t>​;</a:t>
            </a:r>
            <a:endParaRPr lang="en-US" sz="1800" b="1" dirty="0"/>
          </a:p>
          <a:p>
            <a:pPr lvl="1" algn="just">
              <a:buClr>
                <a:srgbClr val="93A299"/>
              </a:buClr>
            </a:pPr>
            <a:r>
              <a:rPr lang="en-US" sz="1800" b="1" dirty="0" smtClean="0"/>
              <a:t>Escalating/sending </a:t>
            </a:r>
            <a:r>
              <a:rPr lang="en-US" sz="1800" b="1" dirty="0"/>
              <a:t>the issue to a human </a:t>
            </a:r>
            <a:r>
              <a:rPr lang="en-US" sz="1800" b="1" dirty="0" smtClean="0"/>
              <a:t>operator.</a:t>
            </a:r>
            <a:endParaRPr lang="en-US" sz="1800" b="1" dirty="0"/>
          </a:p>
          <a:p>
            <a:pPr lvl="1" algn="just">
              <a:buClr>
                <a:srgbClr val="93A299"/>
              </a:buClr>
            </a:pPr>
            <a:endParaRPr lang="en-US" sz="1800" dirty="0"/>
          </a:p>
        </p:txBody>
      </p:sp>
      <p:pic>
        <p:nvPicPr>
          <p:cNvPr id="6" name="Picture 2"/>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063880" y="6474084"/>
            <a:ext cx="1080120" cy="3839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7" name="Group 6">
            <a:extLst>
              <a:ext uri="{FF2B5EF4-FFF2-40B4-BE49-F238E27FC236}">
                <a16:creationId xmlns:a16="http://schemas.microsoft.com/office/drawing/2014/main" xmlns="" id="{7ABA40FF-4AAA-43F8-AD7C-0B1D8872D10F}"/>
              </a:ext>
            </a:extLst>
          </p:cNvPr>
          <p:cNvGrpSpPr/>
          <p:nvPr/>
        </p:nvGrpSpPr>
        <p:grpSpPr>
          <a:xfrm>
            <a:off x="251520" y="3598101"/>
            <a:ext cx="8136904" cy="2860104"/>
            <a:chOff x="2413891" y="2324613"/>
            <a:chExt cx="8751608" cy="3368831"/>
          </a:xfrm>
        </p:grpSpPr>
        <p:grpSp>
          <p:nvGrpSpPr>
            <p:cNvPr id="8" name="Group 7">
              <a:extLst>
                <a:ext uri="{FF2B5EF4-FFF2-40B4-BE49-F238E27FC236}">
                  <a16:creationId xmlns:a16="http://schemas.microsoft.com/office/drawing/2014/main" xmlns="" id="{1470A2C3-58F7-469A-A880-0868E37A036F}"/>
                </a:ext>
              </a:extLst>
            </p:cNvPr>
            <p:cNvGrpSpPr/>
            <p:nvPr/>
          </p:nvGrpSpPr>
          <p:grpSpPr>
            <a:xfrm>
              <a:off x="2413891" y="2324613"/>
              <a:ext cx="8751608" cy="3000653"/>
              <a:chOff x="1020182" y="2153685"/>
              <a:chExt cx="9626767" cy="3300717"/>
            </a:xfrm>
          </p:grpSpPr>
          <p:grpSp>
            <p:nvGrpSpPr>
              <p:cNvPr id="10" name="Group 9">
                <a:extLst>
                  <a:ext uri="{FF2B5EF4-FFF2-40B4-BE49-F238E27FC236}">
                    <a16:creationId xmlns:a16="http://schemas.microsoft.com/office/drawing/2014/main" xmlns="" id="{4497596F-8064-49B7-9572-216AB7D7DFD4}"/>
                  </a:ext>
                </a:extLst>
              </p:cNvPr>
              <p:cNvGrpSpPr/>
              <p:nvPr/>
            </p:nvGrpSpPr>
            <p:grpSpPr>
              <a:xfrm>
                <a:off x="5276060" y="3071410"/>
                <a:ext cx="1814641" cy="1845225"/>
                <a:chOff x="5276060" y="3071410"/>
                <a:chExt cx="1814641" cy="1845225"/>
              </a:xfrm>
            </p:grpSpPr>
            <p:sp>
              <p:nvSpPr>
                <p:cNvPr id="21" name="Oval 20">
                  <a:extLst>
                    <a:ext uri="{FF2B5EF4-FFF2-40B4-BE49-F238E27FC236}">
                      <a16:creationId xmlns:a16="http://schemas.microsoft.com/office/drawing/2014/main" xmlns="" id="{D909EF42-68D1-4D42-A5A2-D621B3E63D20}"/>
                    </a:ext>
                  </a:extLst>
                </p:cNvPr>
                <p:cNvSpPr/>
                <p:nvPr/>
              </p:nvSpPr>
              <p:spPr>
                <a:xfrm>
                  <a:off x="5396020" y="3231035"/>
                  <a:ext cx="1520254" cy="1520252"/>
                </a:xfrm>
                <a:prstGeom prst="ellipse">
                  <a:avLst/>
                </a:pr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2" name="Freeform 11">
                  <a:extLst>
                    <a:ext uri="{FF2B5EF4-FFF2-40B4-BE49-F238E27FC236}">
                      <a16:creationId xmlns:a16="http://schemas.microsoft.com/office/drawing/2014/main" xmlns="" id="{B80C130F-803F-48E1-8DA5-1B48387856AE}"/>
                    </a:ext>
                  </a:extLst>
                </p:cNvPr>
                <p:cNvSpPr>
                  <a:spLocks/>
                </p:cNvSpPr>
                <p:nvPr>
                  <p:custDataLst>
                    <p:tags r:id="rId6"/>
                  </p:custDataLst>
                </p:nvPr>
              </p:nvSpPr>
              <p:spPr bwMode="auto">
                <a:xfrm>
                  <a:off x="5276060" y="3071410"/>
                  <a:ext cx="1814641" cy="1845225"/>
                </a:xfrm>
                <a:custGeom>
                  <a:avLst/>
                  <a:gdLst>
                    <a:gd name="T0" fmla="*/ 147 w 300"/>
                    <a:gd name="T1" fmla="*/ 276 h 305"/>
                    <a:gd name="T2" fmla="*/ 147 w 300"/>
                    <a:gd name="T3" fmla="*/ 277 h 305"/>
                    <a:gd name="T4" fmla="*/ 177 w 300"/>
                    <a:gd name="T5" fmla="*/ 302 h 305"/>
                    <a:gd name="T6" fmla="*/ 300 w 300"/>
                    <a:gd name="T7" fmla="*/ 152 h 305"/>
                    <a:gd name="T8" fmla="*/ 147 w 300"/>
                    <a:gd name="T9" fmla="*/ 0 h 305"/>
                    <a:gd name="T10" fmla="*/ 19 w 300"/>
                    <a:gd name="T11" fmla="*/ 69 h 305"/>
                    <a:gd name="T12" fmla="*/ 0 w 300"/>
                    <a:gd name="T13" fmla="*/ 63 h 305"/>
                    <a:gd name="T14" fmla="*/ 20 w 300"/>
                    <a:gd name="T15" fmla="*/ 152 h 305"/>
                    <a:gd name="T16" fmla="*/ 87 w 300"/>
                    <a:gd name="T17" fmla="*/ 90 h 305"/>
                    <a:gd name="T18" fmla="*/ 71 w 300"/>
                    <a:gd name="T19" fmla="*/ 85 h 305"/>
                    <a:gd name="T20" fmla="*/ 147 w 300"/>
                    <a:gd name="T21" fmla="*/ 51 h 305"/>
                    <a:gd name="T22" fmla="*/ 249 w 300"/>
                    <a:gd name="T23" fmla="*/ 152 h 305"/>
                    <a:gd name="T24" fmla="*/ 168 w 300"/>
                    <a:gd name="T25" fmla="*/ 252 h 305"/>
                    <a:gd name="T26" fmla="*/ 147 w 300"/>
                    <a:gd name="T27" fmla="*/ 276 h 3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0" h="305">
                      <a:moveTo>
                        <a:pt x="147" y="276"/>
                      </a:moveTo>
                      <a:cubicBezTo>
                        <a:pt x="147" y="277"/>
                        <a:pt x="147" y="277"/>
                        <a:pt x="147" y="277"/>
                      </a:cubicBezTo>
                      <a:cubicBezTo>
                        <a:pt x="147" y="293"/>
                        <a:pt x="161" y="305"/>
                        <a:pt x="177" y="302"/>
                      </a:cubicBezTo>
                      <a:cubicBezTo>
                        <a:pt x="247" y="288"/>
                        <a:pt x="300" y="226"/>
                        <a:pt x="300" y="152"/>
                      </a:cubicBezTo>
                      <a:cubicBezTo>
                        <a:pt x="300" y="68"/>
                        <a:pt x="231" y="0"/>
                        <a:pt x="147" y="0"/>
                      </a:cubicBezTo>
                      <a:cubicBezTo>
                        <a:pt x="96" y="0"/>
                        <a:pt x="47" y="26"/>
                        <a:pt x="19" y="69"/>
                      </a:cubicBezTo>
                      <a:cubicBezTo>
                        <a:pt x="0" y="63"/>
                        <a:pt x="0" y="63"/>
                        <a:pt x="0" y="63"/>
                      </a:cubicBezTo>
                      <a:cubicBezTo>
                        <a:pt x="20" y="152"/>
                        <a:pt x="20" y="152"/>
                        <a:pt x="20" y="152"/>
                      </a:cubicBezTo>
                      <a:cubicBezTo>
                        <a:pt x="87" y="90"/>
                        <a:pt x="87" y="90"/>
                        <a:pt x="87" y="90"/>
                      </a:cubicBezTo>
                      <a:cubicBezTo>
                        <a:pt x="71" y="85"/>
                        <a:pt x="71" y="85"/>
                        <a:pt x="71" y="85"/>
                      </a:cubicBezTo>
                      <a:cubicBezTo>
                        <a:pt x="90" y="63"/>
                        <a:pt x="118" y="51"/>
                        <a:pt x="147" y="51"/>
                      </a:cubicBezTo>
                      <a:cubicBezTo>
                        <a:pt x="203" y="51"/>
                        <a:pt x="249" y="96"/>
                        <a:pt x="249" y="152"/>
                      </a:cubicBezTo>
                      <a:cubicBezTo>
                        <a:pt x="249" y="201"/>
                        <a:pt x="214" y="242"/>
                        <a:pt x="168" y="252"/>
                      </a:cubicBezTo>
                      <a:cubicBezTo>
                        <a:pt x="156" y="254"/>
                        <a:pt x="147" y="264"/>
                        <a:pt x="147" y="276"/>
                      </a:cubicBezTo>
                      <a:close/>
                    </a:path>
                  </a:pathLst>
                </a:custGeom>
                <a:solidFill>
                  <a:srgbClr val="58595B"/>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sp>
            <p:nvSpPr>
              <p:cNvPr id="11" name="TextBox 10">
                <a:extLst>
                  <a:ext uri="{FF2B5EF4-FFF2-40B4-BE49-F238E27FC236}">
                    <a16:creationId xmlns:a16="http://schemas.microsoft.com/office/drawing/2014/main" xmlns="" id="{F2BF0160-497E-400A-A615-0A270AAD6DDD}"/>
                  </a:ext>
                </a:extLst>
              </p:cNvPr>
              <p:cNvSpPr txBox="1"/>
              <p:nvPr>
                <p:custDataLst>
                  <p:tags r:id="rId2"/>
                </p:custDataLst>
              </p:nvPr>
            </p:nvSpPr>
            <p:spPr>
              <a:xfrm rot="2700000">
                <a:off x="5386498" y="3249770"/>
                <a:ext cx="1539297" cy="1539295"/>
              </a:xfrm>
              <a:prstGeom prst="rect">
                <a:avLst/>
              </a:prstGeom>
              <a:noFill/>
            </p:spPr>
            <p:txBody>
              <a:bodyPr wrap="none" rtlCol="0">
                <a:prstTxWarp prst="textArchUp">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rPr>
                  <a:t>Activity Level</a:t>
                </a:r>
              </a:p>
            </p:txBody>
          </p:sp>
          <p:grpSp>
            <p:nvGrpSpPr>
              <p:cNvPr id="12" name="Group 11">
                <a:extLst>
                  <a:ext uri="{FF2B5EF4-FFF2-40B4-BE49-F238E27FC236}">
                    <a16:creationId xmlns:a16="http://schemas.microsoft.com/office/drawing/2014/main" xmlns="" id="{3E4648F8-CA55-48DE-9C70-710E6C6695F5}"/>
                  </a:ext>
                </a:extLst>
              </p:cNvPr>
              <p:cNvGrpSpPr/>
              <p:nvPr/>
            </p:nvGrpSpPr>
            <p:grpSpPr>
              <a:xfrm>
                <a:off x="4700064" y="2551486"/>
                <a:ext cx="2897819" cy="2902916"/>
                <a:chOff x="4700064" y="2551486"/>
                <a:chExt cx="2897819" cy="2902916"/>
              </a:xfrm>
            </p:grpSpPr>
            <p:sp>
              <p:nvSpPr>
                <p:cNvPr id="19" name="Oval 18">
                  <a:extLst>
                    <a:ext uri="{FF2B5EF4-FFF2-40B4-BE49-F238E27FC236}">
                      <a16:creationId xmlns:a16="http://schemas.microsoft.com/office/drawing/2014/main" xmlns="" id="{54F6C072-9E15-4FE9-A080-476570586F48}"/>
                    </a:ext>
                  </a:extLst>
                </p:cNvPr>
                <p:cNvSpPr/>
                <p:nvPr/>
              </p:nvSpPr>
              <p:spPr>
                <a:xfrm>
                  <a:off x="4879459" y="2714786"/>
                  <a:ext cx="2553376" cy="2553374"/>
                </a:xfrm>
                <a:prstGeom prst="ellipse">
                  <a:avLst/>
                </a:prstGeom>
                <a:noFill/>
                <a:ln>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white"/>
                    </a:solidFill>
                    <a:effectLst/>
                    <a:uLnTx/>
                    <a:uFillTx/>
                    <a:latin typeface="Calibri" panose="020F0502020204030204" pitchFamily="34" charset="0"/>
                    <a:cs typeface="Calibri" panose="020F0502020204030204" pitchFamily="34" charset="0"/>
                  </a:endParaRPr>
                </a:p>
              </p:txBody>
            </p:sp>
            <p:sp>
              <p:nvSpPr>
                <p:cNvPr id="20" name="Freeform 12">
                  <a:extLst>
                    <a:ext uri="{FF2B5EF4-FFF2-40B4-BE49-F238E27FC236}">
                      <a16:creationId xmlns:a16="http://schemas.microsoft.com/office/drawing/2014/main" xmlns="" id="{45E1D5E0-F242-4685-953B-F6F8C8AB15A3}"/>
                    </a:ext>
                  </a:extLst>
                </p:cNvPr>
                <p:cNvSpPr>
                  <a:spLocks/>
                </p:cNvSpPr>
                <p:nvPr>
                  <p:custDataLst>
                    <p:tags r:id="rId5"/>
                  </p:custDataLst>
                </p:nvPr>
              </p:nvSpPr>
              <p:spPr bwMode="auto">
                <a:xfrm>
                  <a:off x="4700064" y="2551486"/>
                  <a:ext cx="2897819" cy="2902916"/>
                </a:xfrm>
                <a:custGeom>
                  <a:avLst/>
                  <a:gdLst>
                    <a:gd name="T0" fmla="*/ 5 w 479"/>
                    <a:gd name="T1" fmla="*/ 227 h 480"/>
                    <a:gd name="T2" fmla="*/ 160 w 479"/>
                    <a:gd name="T3" fmla="*/ 461 h 480"/>
                    <a:gd name="T4" fmla="*/ 156 w 479"/>
                    <a:gd name="T5" fmla="*/ 480 h 480"/>
                    <a:gd name="T6" fmla="*/ 242 w 479"/>
                    <a:gd name="T7" fmla="*/ 450 h 480"/>
                    <a:gd name="T8" fmla="*/ 173 w 479"/>
                    <a:gd name="T9" fmla="*/ 391 h 480"/>
                    <a:gd name="T10" fmla="*/ 169 w 479"/>
                    <a:gd name="T11" fmla="*/ 410 h 480"/>
                    <a:gd name="T12" fmla="*/ 56 w 479"/>
                    <a:gd name="T13" fmla="*/ 224 h 480"/>
                    <a:gd name="T14" fmla="*/ 236 w 479"/>
                    <a:gd name="T15" fmla="*/ 52 h 480"/>
                    <a:gd name="T16" fmla="*/ 427 w 479"/>
                    <a:gd name="T17" fmla="*/ 216 h 480"/>
                    <a:gd name="T18" fmla="*/ 452 w 479"/>
                    <a:gd name="T19" fmla="*/ 238 h 480"/>
                    <a:gd name="T20" fmla="*/ 453 w 479"/>
                    <a:gd name="T21" fmla="*/ 238 h 480"/>
                    <a:gd name="T22" fmla="*/ 478 w 479"/>
                    <a:gd name="T23" fmla="*/ 210 h 480"/>
                    <a:gd name="T24" fmla="*/ 240 w 479"/>
                    <a:gd name="T25" fmla="*/ 1 h 480"/>
                    <a:gd name="T26" fmla="*/ 5 w 479"/>
                    <a:gd name="T27" fmla="*/ 2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79" h="480">
                      <a:moveTo>
                        <a:pt x="5" y="227"/>
                      </a:moveTo>
                      <a:cubicBezTo>
                        <a:pt x="0" y="331"/>
                        <a:pt x="63" y="425"/>
                        <a:pt x="160" y="461"/>
                      </a:cubicBezTo>
                      <a:cubicBezTo>
                        <a:pt x="156" y="480"/>
                        <a:pt x="156" y="480"/>
                        <a:pt x="156" y="480"/>
                      </a:cubicBezTo>
                      <a:cubicBezTo>
                        <a:pt x="242" y="450"/>
                        <a:pt x="242" y="450"/>
                        <a:pt x="242" y="450"/>
                      </a:cubicBezTo>
                      <a:cubicBezTo>
                        <a:pt x="173" y="391"/>
                        <a:pt x="173" y="391"/>
                        <a:pt x="173" y="391"/>
                      </a:cubicBezTo>
                      <a:cubicBezTo>
                        <a:pt x="169" y="410"/>
                        <a:pt x="169" y="410"/>
                        <a:pt x="169" y="410"/>
                      </a:cubicBezTo>
                      <a:cubicBezTo>
                        <a:pt x="97" y="379"/>
                        <a:pt x="50" y="305"/>
                        <a:pt x="56" y="224"/>
                      </a:cubicBezTo>
                      <a:cubicBezTo>
                        <a:pt x="64" y="130"/>
                        <a:pt x="142" y="55"/>
                        <a:pt x="236" y="52"/>
                      </a:cubicBezTo>
                      <a:cubicBezTo>
                        <a:pt x="334" y="49"/>
                        <a:pt x="416" y="122"/>
                        <a:pt x="427" y="216"/>
                      </a:cubicBezTo>
                      <a:cubicBezTo>
                        <a:pt x="429" y="229"/>
                        <a:pt x="439" y="238"/>
                        <a:pt x="452" y="238"/>
                      </a:cubicBezTo>
                      <a:cubicBezTo>
                        <a:pt x="453" y="238"/>
                        <a:pt x="453" y="238"/>
                        <a:pt x="453" y="238"/>
                      </a:cubicBezTo>
                      <a:cubicBezTo>
                        <a:pt x="468" y="238"/>
                        <a:pt x="479" y="225"/>
                        <a:pt x="478" y="210"/>
                      </a:cubicBezTo>
                      <a:cubicBezTo>
                        <a:pt x="463" y="92"/>
                        <a:pt x="362" y="0"/>
                        <a:pt x="240" y="1"/>
                      </a:cubicBezTo>
                      <a:cubicBezTo>
                        <a:pt x="116" y="2"/>
                        <a:pt x="11" y="102"/>
                        <a:pt x="5" y="227"/>
                      </a:cubicBezTo>
                      <a:close/>
                    </a:path>
                  </a:pathLst>
                </a:custGeom>
                <a:solidFill>
                  <a:srgbClr val="FA4616"/>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13" name="Group 12">
                <a:extLst>
                  <a:ext uri="{FF2B5EF4-FFF2-40B4-BE49-F238E27FC236}">
                    <a16:creationId xmlns:a16="http://schemas.microsoft.com/office/drawing/2014/main" xmlns="" id="{CC47BDC7-8C68-44A8-AF77-55A57CB8D3D3}"/>
                  </a:ext>
                </a:extLst>
              </p:cNvPr>
              <p:cNvGrpSpPr/>
              <p:nvPr/>
            </p:nvGrpSpPr>
            <p:grpSpPr>
              <a:xfrm>
                <a:off x="1020182" y="3291062"/>
                <a:ext cx="4436578" cy="1834353"/>
                <a:chOff x="1020182" y="3291062"/>
                <a:chExt cx="4436578" cy="1834353"/>
              </a:xfrm>
            </p:grpSpPr>
            <p:sp>
              <p:nvSpPr>
                <p:cNvPr id="17" name="Rectangle 16">
                  <a:extLst>
                    <a:ext uri="{FF2B5EF4-FFF2-40B4-BE49-F238E27FC236}">
                      <a16:creationId xmlns:a16="http://schemas.microsoft.com/office/drawing/2014/main" xmlns="" id="{6A771E17-2C41-4A07-A6E8-3EC8F613C032}"/>
                    </a:ext>
                  </a:extLst>
                </p:cNvPr>
                <p:cNvSpPr/>
                <p:nvPr/>
              </p:nvSpPr>
              <p:spPr>
                <a:xfrm>
                  <a:off x="1020182" y="3291062"/>
                  <a:ext cx="3254044" cy="1834353"/>
                </a:xfrm>
                <a:prstGeom prst="rect">
                  <a:avLst/>
                </a:prstGeom>
              </p:spPr>
              <p:txBody>
                <a:bodyPr wrap="square" lIns="121920" rIns="121920" bIns="60960">
                  <a:sp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0070C0"/>
                      </a:solidFill>
                      <a:effectLst/>
                      <a:uLnTx/>
                      <a:uFillTx/>
                      <a:latin typeface="Calibri" panose="020F0502020204030204" pitchFamily="34" charset="0"/>
                      <a:ea typeface="Bebas Neue" charset="0"/>
                      <a:cs typeface="Calibri" panose="020F0502020204030204" pitchFamily="34" charset="0"/>
                    </a:rPr>
                    <a:t>Try </a:t>
                  </a:r>
                  <a:r>
                    <a:rPr kumimoji="0" lang="en-US" sz="2000" b="1" i="0" u="none" strike="noStrike" kern="1200" cap="none" spc="0" normalizeH="0" baseline="0" noProof="0" dirty="0" smtClean="0">
                      <a:ln>
                        <a:noFill/>
                      </a:ln>
                      <a:solidFill>
                        <a:srgbClr val="0070C0"/>
                      </a:solidFill>
                      <a:effectLst/>
                      <a:uLnTx/>
                      <a:uFillTx/>
                      <a:latin typeface="Calibri" panose="020F0502020204030204" pitchFamily="34" charset="0"/>
                      <a:ea typeface="Bebas Neue" charset="0"/>
                      <a:cs typeface="Calibri" panose="020F0502020204030204" pitchFamily="34" charset="0"/>
                    </a:rPr>
                    <a:t>Catch, Throw, Rethrow </a:t>
                  </a:r>
                  <a:r>
                    <a:rPr kumimoji="0" lang="en-US" sz="2000" b="1" i="0" u="none" strike="noStrike" kern="1200" cap="none" spc="0" normalizeH="0" baseline="0" noProof="0" dirty="0">
                      <a:ln>
                        <a:noFill/>
                      </a:ln>
                      <a:solidFill>
                        <a:srgbClr val="58595B"/>
                      </a:solidFill>
                      <a:effectLst/>
                      <a:uLnTx/>
                      <a:uFillTx/>
                      <a:latin typeface="Calibri" panose="020F0502020204030204" pitchFamily="34" charset="0"/>
                      <a:ea typeface="Bebas Neue" charset="0"/>
                      <a:cs typeface="Calibri" panose="020F0502020204030204" pitchFamily="34" charset="0"/>
                    </a:rPr>
                    <a:t>or </a:t>
                  </a:r>
                  <a:r>
                    <a:rPr kumimoji="0" lang="en-US" sz="2000" b="1" i="0" u="none" strike="noStrike" kern="1200" cap="none" spc="0" normalizeH="0" baseline="0" noProof="0" dirty="0" smtClean="0">
                      <a:ln>
                        <a:noFill/>
                      </a:ln>
                      <a:solidFill>
                        <a:srgbClr val="58595B"/>
                      </a:solidFill>
                      <a:effectLst/>
                      <a:uLnTx/>
                      <a:uFillTx/>
                      <a:latin typeface="Calibri" panose="020F0502020204030204" pitchFamily="34" charset="0"/>
                      <a:ea typeface="Bebas Neue" charset="0"/>
                      <a:cs typeface="Calibri" panose="020F0502020204030204" pitchFamily="34" charset="0"/>
                    </a:rPr>
                    <a:t/>
                  </a:r>
                  <a:br>
                    <a:rPr kumimoji="0" lang="en-US" sz="2000" b="1" i="0" u="none" strike="noStrike" kern="1200" cap="none" spc="0" normalizeH="0" baseline="0" noProof="0" dirty="0" smtClean="0">
                      <a:ln>
                        <a:noFill/>
                      </a:ln>
                      <a:solidFill>
                        <a:srgbClr val="58595B"/>
                      </a:solidFill>
                      <a:effectLst/>
                      <a:uLnTx/>
                      <a:uFillTx/>
                      <a:latin typeface="Calibri" panose="020F0502020204030204" pitchFamily="34" charset="0"/>
                      <a:ea typeface="Bebas Neue" charset="0"/>
                      <a:cs typeface="Calibri" panose="020F0502020204030204" pitchFamily="34" charset="0"/>
                    </a:rPr>
                  </a:br>
                  <a:r>
                    <a:rPr kumimoji="0" lang="en-US" sz="2000" b="1" i="0" u="none" strike="noStrike" kern="1200" cap="none" spc="0" normalizeH="0" baseline="0" noProof="0" dirty="0" smtClean="0">
                      <a:ln>
                        <a:noFill/>
                      </a:ln>
                      <a:solidFill>
                        <a:srgbClr val="0070C0"/>
                      </a:solidFill>
                      <a:effectLst/>
                      <a:uLnTx/>
                      <a:uFillTx/>
                      <a:latin typeface="Calibri" panose="020F0502020204030204" pitchFamily="34" charset="0"/>
                      <a:ea typeface="Bebas Neue" charset="0"/>
                      <a:cs typeface="Calibri" panose="020F0502020204030204" pitchFamily="34" charset="0"/>
                    </a:rPr>
                    <a:t>Retry Scope </a:t>
                  </a:r>
                  <a:r>
                    <a:rPr lang="en-US" sz="2000" b="1" dirty="0">
                      <a:solidFill>
                        <a:srgbClr val="58595B"/>
                      </a:solidFill>
                      <a:latin typeface="Calibri" panose="020F0502020204030204" pitchFamily="34" charset="0"/>
                      <a:ea typeface="Bebas Neue" charset="0"/>
                      <a:cs typeface="Calibri" panose="020F0502020204030204" pitchFamily="34" charset="0"/>
                    </a:rPr>
                    <a:t>or</a:t>
                  </a:r>
                  <a:r>
                    <a:rPr kumimoji="0" lang="en-US" sz="2000" b="1" i="0" u="none" strike="noStrike" kern="1200" cap="none" spc="0" normalizeH="0" baseline="0" noProof="0" dirty="0" smtClean="0">
                      <a:ln>
                        <a:noFill/>
                      </a:ln>
                      <a:solidFill>
                        <a:srgbClr val="0070C0"/>
                      </a:solidFill>
                      <a:effectLst/>
                      <a:uLnTx/>
                      <a:uFillTx/>
                      <a:latin typeface="Calibri" panose="020F0502020204030204" pitchFamily="34" charset="0"/>
                      <a:ea typeface="Bebas Neue" charset="0"/>
                      <a:cs typeface="Calibri" panose="020F0502020204030204" pitchFamily="34" charset="0"/>
                    </a:rPr>
                    <a:t> </a:t>
                  </a:r>
                </a:p>
                <a:p>
                  <a:pPr marL="0" marR="0" lvl="0" indent="0" algn="r"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dirty="0" smtClean="0">
                      <a:ln>
                        <a:noFill/>
                      </a:ln>
                      <a:solidFill>
                        <a:srgbClr val="0070C0"/>
                      </a:solidFill>
                      <a:effectLst/>
                      <a:uLnTx/>
                      <a:uFillTx/>
                      <a:latin typeface="Calibri" panose="020F0502020204030204" pitchFamily="34" charset="0"/>
                      <a:ea typeface="Bebas Neue" charset="0"/>
                      <a:cs typeface="Calibri" panose="020F0502020204030204" pitchFamily="34" charset="0"/>
                    </a:rPr>
                    <a:t>Continue On</a:t>
                  </a:r>
                  <a:r>
                    <a:rPr kumimoji="0" lang="en-US" sz="2000" b="1" i="0" u="none" strike="noStrike" kern="1200" cap="none" spc="0" normalizeH="0" noProof="0" dirty="0" smtClean="0">
                      <a:ln>
                        <a:noFill/>
                      </a:ln>
                      <a:solidFill>
                        <a:srgbClr val="0070C0"/>
                      </a:solidFill>
                      <a:effectLst/>
                      <a:uLnTx/>
                      <a:uFillTx/>
                      <a:latin typeface="Calibri" panose="020F0502020204030204" pitchFamily="34" charset="0"/>
                      <a:ea typeface="Bebas Neue" charset="0"/>
                      <a:cs typeface="Calibri" panose="020F0502020204030204" pitchFamily="34" charset="0"/>
                    </a:rPr>
                    <a:t> Error</a:t>
                  </a:r>
                  <a:endParaRPr kumimoji="0" lang="en-US" sz="2000" b="1" i="0" u="none" strike="noStrike" kern="1200" cap="none" spc="0" normalizeH="0" baseline="0" noProof="0" dirty="0">
                    <a:ln>
                      <a:noFill/>
                    </a:ln>
                    <a:solidFill>
                      <a:srgbClr val="0070C0"/>
                    </a:solidFill>
                    <a:effectLst/>
                    <a:uLnTx/>
                    <a:uFillTx/>
                    <a:latin typeface="Calibri" panose="020F0502020204030204" pitchFamily="34" charset="0"/>
                    <a:cs typeface="Calibri" panose="020F0502020204030204" pitchFamily="34" charset="0"/>
                  </a:endParaRPr>
                </a:p>
              </p:txBody>
            </p:sp>
            <p:sp>
              <p:nvSpPr>
                <p:cNvPr id="18" name="Freeform 23">
                  <a:extLst>
                    <a:ext uri="{FF2B5EF4-FFF2-40B4-BE49-F238E27FC236}">
                      <a16:creationId xmlns:a16="http://schemas.microsoft.com/office/drawing/2014/main" xmlns="" id="{237A7563-0776-45D6-949B-D6B8E34E27FE}"/>
                    </a:ext>
                  </a:extLst>
                </p:cNvPr>
                <p:cNvSpPr/>
                <p:nvPr>
                  <p:custDataLst>
                    <p:tags r:id="rId4"/>
                  </p:custDataLst>
                </p:nvPr>
              </p:nvSpPr>
              <p:spPr>
                <a:xfrm flipH="1" flipV="1">
                  <a:off x="4391320" y="3688863"/>
                  <a:ext cx="1065440" cy="176134"/>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rgbClr val="58595B"/>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noFill/>
                    </a:ln>
                    <a:solidFill>
                      <a:prstClr val="black"/>
                    </a:solidFill>
                    <a:effectLst/>
                    <a:uLnTx/>
                    <a:uFillTx/>
                    <a:latin typeface="Calibri" panose="020F0502020204030204" pitchFamily="34" charset="0"/>
                    <a:cs typeface="Calibri" panose="020F0502020204030204" pitchFamily="34" charset="0"/>
                  </a:endParaRPr>
                </a:p>
              </p:txBody>
            </p:sp>
          </p:grpSp>
          <p:grpSp>
            <p:nvGrpSpPr>
              <p:cNvPr id="14" name="Group 13">
                <a:extLst>
                  <a:ext uri="{FF2B5EF4-FFF2-40B4-BE49-F238E27FC236}">
                    <a16:creationId xmlns:a16="http://schemas.microsoft.com/office/drawing/2014/main" xmlns="" id="{7DD00D6D-8F7E-4F11-99D2-98EA80006ACA}"/>
                  </a:ext>
                </a:extLst>
              </p:cNvPr>
              <p:cNvGrpSpPr/>
              <p:nvPr/>
            </p:nvGrpSpPr>
            <p:grpSpPr>
              <a:xfrm>
                <a:off x="6920564" y="2153685"/>
                <a:ext cx="3726385" cy="937115"/>
                <a:chOff x="6920564" y="2153685"/>
                <a:chExt cx="3726385" cy="937115"/>
              </a:xfrm>
            </p:grpSpPr>
            <p:sp>
              <p:nvSpPr>
                <p:cNvPr id="15" name="Rectangle 14">
                  <a:extLst>
                    <a:ext uri="{FF2B5EF4-FFF2-40B4-BE49-F238E27FC236}">
                      <a16:creationId xmlns:a16="http://schemas.microsoft.com/office/drawing/2014/main" xmlns="" id="{C095F533-E519-4809-955D-F17C0160B06C}"/>
                    </a:ext>
                  </a:extLst>
                </p:cNvPr>
                <p:cNvSpPr/>
                <p:nvPr/>
              </p:nvSpPr>
              <p:spPr>
                <a:xfrm>
                  <a:off x="7775883" y="2153685"/>
                  <a:ext cx="2871066" cy="937115"/>
                </a:xfrm>
                <a:prstGeom prst="rect">
                  <a:avLst/>
                </a:prstGeom>
              </p:spPr>
              <p:txBody>
                <a:bodyPr wrap="square" lIns="121920" rIns="121920" bIns="6096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US" sz="2000" b="1" i="0" u="none" strike="noStrike" kern="1200" cap="none" spc="0" normalizeH="0" baseline="0" noProof="0" dirty="0">
                      <a:ln>
                        <a:noFill/>
                      </a:ln>
                      <a:solidFill>
                        <a:srgbClr val="FA4616"/>
                      </a:solidFill>
                      <a:effectLst/>
                      <a:uLnTx/>
                      <a:uFillTx/>
                      <a:latin typeface="Calibri" panose="020F0502020204030204" pitchFamily="34" charset="0"/>
                      <a:ea typeface="Bebas Neue" charset="0"/>
                      <a:cs typeface="Calibri" panose="020F0502020204030204" pitchFamily="34" charset="0"/>
                    </a:rPr>
                    <a:t>Global Exception Handler</a:t>
                  </a:r>
                  <a:endParaRPr kumimoji="0" lang="en-US" sz="2000" b="1" i="0" u="none" strike="noStrike" kern="1200" cap="none" spc="0" normalizeH="0" baseline="0" noProof="0" dirty="0">
                    <a:ln>
                      <a:noFill/>
                    </a:ln>
                    <a:solidFill>
                      <a:srgbClr val="FA4616"/>
                    </a:solidFill>
                    <a:effectLst/>
                    <a:uLnTx/>
                    <a:uFillTx/>
                    <a:latin typeface="Calibri" panose="020F0502020204030204" pitchFamily="34" charset="0"/>
                    <a:cs typeface="Calibri" panose="020F0502020204030204" pitchFamily="34" charset="0"/>
                  </a:endParaRPr>
                </a:p>
              </p:txBody>
            </p:sp>
            <p:sp>
              <p:nvSpPr>
                <p:cNvPr id="16" name="Freeform 26">
                  <a:extLst>
                    <a:ext uri="{FF2B5EF4-FFF2-40B4-BE49-F238E27FC236}">
                      <a16:creationId xmlns:a16="http://schemas.microsoft.com/office/drawing/2014/main" xmlns="" id="{C1B9055E-CF9F-4BB5-8784-FD9DE30FDD1E}"/>
                    </a:ext>
                  </a:extLst>
                </p:cNvPr>
                <p:cNvSpPr/>
                <p:nvPr>
                  <p:custDataLst>
                    <p:tags r:id="rId3"/>
                  </p:custDataLst>
                </p:nvPr>
              </p:nvSpPr>
              <p:spPr>
                <a:xfrm flipV="1">
                  <a:off x="6920564" y="2528544"/>
                  <a:ext cx="789588" cy="242130"/>
                </a:xfrm>
                <a:custGeom>
                  <a:avLst/>
                  <a:gdLst>
                    <a:gd name="connsiteX0" fmla="*/ 9167091 w 9167091"/>
                    <a:gd name="connsiteY0" fmla="*/ 5137727 h 5149273"/>
                    <a:gd name="connsiteX1" fmla="*/ 11546 w 9167091"/>
                    <a:gd name="connsiteY1" fmla="*/ 5149273 h 5149273"/>
                    <a:gd name="connsiteX2" fmla="*/ 0 w 9167091"/>
                    <a:gd name="connsiteY2" fmla="*/ 0 h 5149273"/>
                  </a:gdLst>
                  <a:ahLst/>
                  <a:cxnLst>
                    <a:cxn ang="0">
                      <a:pos x="connsiteX0" y="connsiteY0"/>
                    </a:cxn>
                    <a:cxn ang="0">
                      <a:pos x="connsiteX1" y="connsiteY1"/>
                    </a:cxn>
                    <a:cxn ang="0">
                      <a:pos x="connsiteX2" y="connsiteY2"/>
                    </a:cxn>
                  </a:cxnLst>
                  <a:rect l="l" t="t" r="r" b="b"/>
                  <a:pathLst>
                    <a:path w="9167091" h="5149273">
                      <a:moveTo>
                        <a:pt x="9167091" y="5137727"/>
                      </a:moveTo>
                      <a:lnTo>
                        <a:pt x="11546" y="5149273"/>
                      </a:lnTo>
                      <a:cubicBezTo>
                        <a:pt x="7697" y="3432849"/>
                        <a:pt x="3849" y="1716424"/>
                        <a:pt x="0" y="0"/>
                      </a:cubicBezTo>
                    </a:path>
                  </a:pathLst>
                </a:custGeom>
                <a:ln w="12700" cmpd="sng">
                  <a:solidFill>
                    <a:srgbClr val="FA4616"/>
                  </a:solidFill>
                  <a:headEnd type="oval" w="lg" len="lg"/>
                  <a:tailEnd type="none" w="lg" len="lg"/>
                </a:ln>
                <a:effectLst/>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1" i="0" u="none" strike="noStrike" kern="1200" cap="none" spc="0" normalizeH="0" baseline="0" noProof="0">
                    <a:ln>
                      <a:solidFill>
                        <a:srgbClr val="FA4616"/>
                      </a:solidFill>
                    </a:ln>
                    <a:solidFill>
                      <a:prstClr val="black"/>
                    </a:solidFill>
                    <a:effectLst/>
                    <a:uLnTx/>
                    <a:uFillTx/>
                    <a:latin typeface="Calibri" panose="020F0502020204030204" pitchFamily="34" charset="0"/>
                    <a:cs typeface="Calibri" panose="020F0502020204030204" pitchFamily="34" charset="0"/>
                  </a:endParaRPr>
                </a:p>
              </p:txBody>
            </p:sp>
          </p:grpSp>
        </p:grpSp>
        <p:sp>
          <p:nvSpPr>
            <p:cNvPr id="9" name="TextBox 8">
              <a:extLst>
                <a:ext uri="{FF2B5EF4-FFF2-40B4-BE49-F238E27FC236}">
                  <a16:creationId xmlns:a16="http://schemas.microsoft.com/office/drawing/2014/main" xmlns="" id="{51D35BC4-DC80-4AC0-A1C0-7655C3165CD0}"/>
                </a:ext>
              </a:extLst>
            </p:cNvPr>
            <p:cNvSpPr txBox="1"/>
            <p:nvPr>
              <p:custDataLst>
                <p:tags r:id="rId1"/>
              </p:custDataLst>
            </p:nvPr>
          </p:nvSpPr>
          <p:spPr>
            <a:xfrm rot="2955114">
              <a:off x="5581894" y="2971014"/>
              <a:ext cx="3002115" cy="2442745"/>
            </a:xfrm>
            <a:prstGeom prst="rect">
              <a:avLst/>
            </a:prstGeom>
            <a:noFill/>
          </p:spPr>
          <p:txBody>
            <a:bodyPr wrap="none" rtlCol="0">
              <a:prstTxWarp prst="textArchUp">
                <a:avLst>
                  <a:gd name="adj" fmla="val 10166592"/>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rPr>
                <a:t>Global level</a:t>
              </a:r>
            </a:p>
          </p:txBody>
        </p:sp>
      </p:grpSp>
    </p:spTree>
    <p:extLst>
      <p:ext uri="{BB962C8B-B14F-4D97-AF65-F5344CB8AC3E}">
        <p14:creationId xmlns:p14="http://schemas.microsoft.com/office/powerpoint/2010/main" val="4174226685"/>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UPLICATEID" val="3c579c6b840c4a95a905179f37725ad6"/>
</p:tagLst>
</file>

<file path=ppt/tags/tag2.xml><?xml version="1.0" encoding="utf-8"?>
<p:tagLst xmlns:a="http://schemas.openxmlformats.org/drawingml/2006/main" xmlns:r="http://schemas.openxmlformats.org/officeDocument/2006/relationships" xmlns:p="http://schemas.openxmlformats.org/presentationml/2006/main">
  <p:tag name="DUPLICATEID" val="297c8bf12b054fc49a1ca385da720f05"/>
</p:tagLst>
</file>

<file path=ppt/tags/tag3.xml><?xml version="1.0" encoding="utf-8"?>
<p:tagLst xmlns:a="http://schemas.openxmlformats.org/drawingml/2006/main" xmlns:r="http://schemas.openxmlformats.org/officeDocument/2006/relationships" xmlns:p="http://schemas.openxmlformats.org/presentationml/2006/main">
  <p:tag name="DUPLICATEID" val="9d8d4d1d9ea6425b92591a444c84c30c"/>
</p:tagLst>
</file>

<file path=ppt/tags/tag4.xml><?xml version="1.0" encoding="utf-8"?>
<p:tagLst xmlns:a="http://schemas.openxmlformats.org/drawingml/2006/main" xmlns:r="http://schemas.openxmlformats.org/officeDocument/2006/relationships" xmlns:p="http://schemas.openxmlformats.org/presentationml/2006/main">
  <p:tag name="DUPLICATEID" val="9ec43ccac0b2478d997e84b83915a856"/>
</p:tagLst>
</file>

<file path=ppt/tags/tag5.xml><?xml version="1.0" encoding="utf-8"?>
<p:tagLst xmlns:a="http://schemas.openxmlformats.org/drawingml/2006/main" xmlns:r="http://schemas.openxmlformats.org/officeDocument/2006/relationships" xmlns:p="http://schemas.openxmlformats.org/presentationml/2006/main">
  <p:tag name="DUPLICATEID" val="c0aa132fdf944d6e96d966b43ae11ea8"/>
</p:tagLst>
</file>

<file path=ppt/tags/tag6.xml><?xml version="1.0" encoding="utf-8"?>
<p:tagLst xmlns:a="http://schemas.openxmlformats.org/drawingml/2006/main" xmlns:r="http://schemas.openxmlformats.org/officeDocument/2006/relationships" xmlns:p="http://schemas.openxmlformats.org/presentationml/2006/main">
  <p:tag name="DUPLICATEID" val="4411c43bba214dd9841f0059035ca9d8"/>
</p:tagLst>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FF9D8B0F35B7247A62069C9A51ACABF" ma:contentTypeVersion="0" ma:contentTypeDescription="Create a new document." ma:contentTypeScope="" ma:versionID="7bf6f68746e1991de95e119b5e984c52">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754E626-D7C9-4668-BEB5-3A92C3B7F1FD}"/>
</file>

<file path=customXml/itemProps2.xml><?xml version="1.0" encoding="utf-8"?>
<ds:datastoreItem xmlns:ds="http://schemas.openxmlformats.org/officeDocument/2006/customXml" ds:itemID="{76A8ACE3-2981-412E-93EE-6C9939732225}"/>
</file>

<file path=customXml/itemProps3.xml><?xml version="1.0" encoding="utf-8"?>
<ds:datastoreItem xmlns:ds="http://schemas.openxmlformats.org/officeDocument/2006/customXml" ds:itemID="{51AE8390-19D4-4989-9A2C-B59FD4B34E4C}"/>
</file>

<file path=docProps/app.xml><?xml version="1.0" encoding="utf-8"?>
<Properties xmlns="http://schemas.openxmlformats.org/officeDocument/2006/extended-properties" xmlns:vt="http://schemas.openxmlformats.org/officeDocument/2006/docPropsVTypes">
  <Template/>
  <TotalTime>25143</TotalTime>
  <Words>5745</Words>
  <Application>Microsoft Office PowerPoint</Application>
  <PresentationFormat>On-screen Show (4:3)</PresentationFormat>
  <Paragraphs>555</Paragraphs>
  <Slides>37</Slides>
  <Notes>32</Notes>
  <HiddenSlides>2</HiddenSlides>
  <MMClips>0</MMClips>
  <ScaleCrop>false</ScaleCrop>
  <HeadingPairs>
    <vt:vector size="4" baseType="variant">
      <vt:variant>
        <vt:lpstr>Theme</vt:lpstr>
      </vt:variant>
      <vt:variant>
        <vt:i4>2</vt:i4>
      </vt:variant>
      <vt:variant>
        <vt:lpstr>Slide Titles</vt:lpstr>
      </vt:variant>
      <vt:variant>
        <vt:i4>37</vt:i4>
      </vt:variant>
    </vt:vector>
  </HeadingPairs>
  <TitlesOfParts>
    <vt:vector size="39" baseType="lpstr">
      <vt:lpstr>Custom Design</vt:lpstr>
      <vt:lpstr>Clarity</vt:lpstr>
      <vt:lpstr>Lecture 04. Exception handling and debugging</vt:lpstr>
      <vt:lpstr>Acknowledgements </vt:lpstr>
      <vt:lpstr>Contents</vt:lpstr>
      <vt:lpstr>Errors. Details</vt:lpstr>
      <vt:lpstr>Exceptions. Details</vt:lpstr>
      <vt:lpstr>Exception. Types</vt:lpstr>
      <vt:lpstr>Business Exception. Details </vt:lpstr>
      <vt:lpstr>System Exception. Details </vt:lpstr>
      <vt:lpstr>Error Handling Approaches</vt:lpstr>
      <vt:lpstr>Try Catch Activity. Details</vt:lpstr>
      <vt:lpstr>Try Catch Activity. Components</vt:lpstr>
      <vt:lpstr>Demo1. Try Catch Activity</vt:lpstr>
      <vt:lpstr>Throw Activity. Details</vt:lpstr>
      <vt:lpstr>Rethrow Activity. Details</vt:lpstr>
      <vt:lpstr>Demo2. Throw, Rethrow Activities</vt:lpstr>
      <vt:lpstr>Demo2. Try Catch, Throw, and Rethrow Activities </vt:lpstr>
      <vt:lpstr>Retry Scope Activity. Details</vt:lpstr>
      <vt:lpstr>Demo3. Retry Scope Activity</vt:lpstr>
      <vt:lpstr>Global Exception Handler. Details</vt:lpstr>
      <vt:lpstr>Global Exception Handler. Structure </vt:lpstr>
      <vt:lpstr>Demo4. GEH</vt:lpstr>
      <vt:lpstr>Continue On Error Activity Field (Property). Details</vt:lpstr>
      <vt:lpstr>Demo5. Continue on Error Property</vt:lpstr>
      <vt:lpstr>Debugging. Details</vt:lpstr>
      <vt:lpstr>Debugging. Steps to Apply</vt:lpstr>
      <vt:lpstr>Debugging. Tools</vt:lpstr>
      <vt:lpstr>Locals Panel. Details</vt:lpstr>
      <vt:lpstr>Output Panel. Details</vt:lpstr>
      <vt:lpstr>Properties Inspector Panel. Details</vt:lpstr>
      <vt:lpstr>Debugging Techniques. Details</vt:lpstr>
      <vt:lpstr>Setting Breakpoints. Details</vt:lpstr>
      <vt:lpstr>Step Into &amp; Step Over. Details</vt:lpstr>
      <vt:lpstr>Slow Step &amp; Log Activities. Details</vt:lpstr>
      <vt:lpstr>Best Guidelines for Error Handling </vt:lpstr>
      <vt:lpstr>Next lecture</vt:lpstr>
      <vt:lpstr>Next lecture</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Camelia Chisalita</dc:creator>
  <cp:lastModifiedBy>Camelia Chisalita</cp:lastModifiedBy>
  <cp:revision>1587</cp:revision>
  <dcterms:created xsi:type="dcterms:W3CDTF">2019-01-02T22:07:45Z</dcterms:created>
  <dcterms:modified xsi:type="dcterms:W3CDTF">2023-10-23T15:06:26Z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0x010100AFF9D8B0F35B7247A62069C9A51ACABF</vt:lpwstr>
  </property>
</Properties>
</file>