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13" r:id="rId2"/>
    <p:sldId id="937" r:id="rId3"/>
    <p:sldId id="939" r:id="rId4"/>
    <p:sldId id="940" r:id="rId5"/>
    <p:sldId id="942" r:id="rId6"/>
    <p:sldId id="909" r:id="rId7"/>
    <p:sldId id="948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140" d="100"/>
          <a:sy n="140" d="100"/>
        </p:scale>
        <p:origin x="7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6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D84C86-7404-497C-BCB5-4003B0F51D3E}" type="slidenum">
              <a:rPr lang="zh-CN" altLang="en-US" sz="1200"/>
              <a:pPr eaLnBrk="1" hangingPunct="1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3436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0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2023/4/13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435749" y="579644"/>
            <a:ext cx="8026659" cy="340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8462408" y="262311"/>
            <a:ext cx="319526" cy="32073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9622" y="214772"/>
            <a:ext cx="2225595" cy="296835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to enter your title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5"/>
          <p:cNvSpPr/>
          <p:nvPr userDrawn="1"/>
        </p:nvSpPr>
        <p:spPr>
          <a:xfrm>
            <a:off x="578057" y="195486"/>
            <a:ext cx="256073" cy="2561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39700" dir="678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>
              <a:lnSpc>
                <a:spcPct val="120000"/>
              </a:lnSpc>
            </a:pP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-1" y="4893404"/>
            <a:ext cx="9144001" cy="27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" name="矩形 2"/>
          <p:cNvSpPr/>
          <p:nvPr userDrawn="1"/>
        </p:nvSpPr>
        <p:spPr>
          <a:xfrm flipH="1">
            <a:off x="-2" y="4946689"/>
            <a:ext cx="9144001" cy="2166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" name="矩形 5"/>
          <p:cNvSpPr/>
          <p:nvPr userDrawn="1"/>
        </p:nvSpPr>
        <p:spPr>
          <a:xfrm>
            <a:off x="7480479" y="4869260"/>
            <a:ext cx="763522" cy="83839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" name="矩形 4"/>
          <p:cNvSpPr/>
          <p:nvPr userDrawn="1"/>
        </p:nvSpPr>
        <p:spPr>
          <a:xfrm>
            <a:off x="7548696" y="4869258"/>
            <a:ext cx="802741" cy="294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43855" y="315192"/>
            <a:ext cx="3347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252645" y="318458"/>
            <a:ext cx="32935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543855" y="358080"/>
            <a:ext cx="33475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252645" y="361346"/>
            <a:ext cx="32935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4164" y="4847250"/>
            <a:ext cx="931804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>
              <a:defRPr lang="en-US" sz="1500" b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fld id="{48F63A3B-78C7-47BE-AE5E-E10140E04643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4" r:id="rId3"/>
    <p:sldLayoutId id="2147483667" r:id="rId4"/>
    <p:sldLayoutId id="2147483668" r:id="rId5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B289F85-CFB5-4711-A033-E58FAFA3C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09"/>
            <a:ext cx="9135879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835696" y="2571750"/>
            <a:ext cx="2946205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0647" y="809015"/>
            <a:ext cx="3177338" cy="17543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altLang="zh-CN" sz="3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Использование ИИ на производстве</a:t>
            </a:r>
            <a:endParaRPr lang="zh-CN" altLang="en-US" sz="3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35699" y="2628505"/>
            <a:ext cx="1464694" cy="2349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00" lvl="1" indent="-121900">
              <a:buFont typeface="Arial" panose="020B0604020202020204" pitchFamily="34" charset="0"/>
              <a:buChar char="•"/>
            </a:pPr>
            <a:r>
              <a:rPr lang="ru-RU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Экономия средств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0359" y="2628505"/>
            <a:ext cx="1310806" cy="2349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00" lvl="1" indent="-121900">
              <a:buFont typeface="Arial" panose="020B0604020202020204" pitchFamily="34" charset="0"/>
              <a:buChar char="•"/>
            </a:pPr>
            <a:r>
              <a:rPr lang="ru-RU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Эффективность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835699" y="2894738"/>
            <a:ext cx="1511181" cy="2349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00" lvl="1" indent="-121900">
              <a:buFont typeface="Arial" panose="020B0604020202020204" pitchFamily="34" charset="0"/>
              <a:buChar char="•"/>
            </a:pPr>
            <a:r>
              <a:rPr lang="ru-RU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Экономия времени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3360359" y="2894738"/>
            <a:ext cx="1120048" cy="2349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00" lvl="1" indent="-121900">
              <a:buFont typeface="Arial" panose="020B0604020202020204" pitchFamily="34" charset="0"/>
              <a:buChar char="•"/>
            </a:pPr>
            <a:r>
              <a:rPr lang="ru-RU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Перспективы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187A868-8B9B-4312-8AA4-496A388E8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78" y="-8409"/>
            <a:ext cx="3260279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2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0" y="1701206"/>
            <a:ext cx="9143750" cy="151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902695" y="1429743"/>
            <a:ext cx="7338610" cy="2995613"/>
            <a:chOff x="1203325" y="1708150"/>
            <a:chExt cx="9785350" cy="3994150"/>
          </a:xfrm>
        </p:grpSpPr>
        <p:grpSp>
          <p:nvGrpSpPr>
            <p:cNvPr id="3" name="组合 14"/>
            <p:cNvGrpSpPr/>
            <p:nvPr/>
          </p:nvGrpSpPr>
          <p:grpSpPr>
            <a:xfrm>
              <a:off x="1203325" y="1708150"/>
              <a:ext cx="9785350" cy="3994150"/>
              <a:chOff x="1206500" y="1708150"/>
              <a:chExt cx="9785350" cy="39941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206500" y="1708150"/>
                <a:ext cx="2120900" cy="39941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761317" y="1708150"/>
                <a:ext cx="2120900" cy="39941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16134" y="1708150"/>
                <a:ext cx="2120900" cy="39941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870950" y="1708150"/>
                <a:ext cx="2120900" cy="399415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203326" y="2070100"/>
              <a:ext cx="2120899" cy="201930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758141" y="2070100"/>
              <a:ext cx="2120900" cy="201930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959" y="2070100"/>
              <a:ext cx="2120900" cy="2019300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867775" y="2063750"/>
              <a:ext cx="2120900" cy="2019300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39"/>
          <p:cNvSpPr txBox="1"/>
          <p:nvPr/>
        </p:nvSpPr>
        <p:spPr>
          <a:xfrm>
            <a:off x="1064694" y="3274167"/>
            <a:ext cx="1286145" cy="1125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ru-RU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Контроль качества и проверка состояния изготавливаемой продукции при помощи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9"/>
          <p:cNvSpPr txBox="1"/>
          <p:nvPr/>
        </p:nvSpPr>
        <p:spPr>
          <a:xfrm>
            <a:off x="2976279" y="3274167"/>
            <a:ext cx="1286145" cy="1125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Прогнозирование спроса для повышения эффективности цепочки поставок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887864" y="3267087"/>
            <a:ext cx="1286145" cy="1125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ru-RU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Робототехническая автоматизация процессов для упрощения работы с документами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9449" y="3330310"/>
            <a:ext cx="12861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ru-RU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Предиктивное обслуживание для предсказания оставшегося срока службы 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3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5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1348910"/>
            <a:ext cx="4930112" cy="18684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991" y="1348910"/>
            <a:ext cx="2913889" cy="18684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7992" y="3292858"/>
            <a:ext cx="2404321" cy="133951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48000" y="3292858"/>
            <a:ext cx="2548114" cy="133951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 bwMode="auto">
          <a:xfrm>
            <a:off x="5749731" y="3351954"/>
            <a:ext cx="2816277" cy="76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ru-RU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Более точное планирование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Для производителей автоматизация складов становится подходящим решением для минимизации ручного труда и снижения эксплуатационных затрат. Автоматизированное хранение данных позволяет компаниям быстрее обрабатывать заказы и точнее планировать график.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>
            <a:off x="577345" y="989118"/>
            <a:ext cx="7989309" cy="2769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r>
              <a:rPr lang="ru-RU" dirty="0"/>
              <a:t>Автоматизация складов для оптимизации взаимодействия транспорта</a:t>
            </a:r>
          </a:p>
        </p:txBody>
      </p:sp>
    </p:spTree>
    <p:extLst>
      <p:ext uri="{BB962C8B-B14F-4D97-AF65-F5344CB8AC3E}">
        <p14:creationId xmlns:p14="http://schemas.microsoft.com/office/powerpoint/2010/main" val="200153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9" grpId="0" animBg="1"/>
      <p:bldP spid="50" grpId="0" animBg="1"/>
      <p:bldP spid="1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77992" y="1517109"/>
            <a:ext cx="3584363" cy="2060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Прогнозирование спроса в производстве — это процесс, нацеленный на предсказание будущего спроса определённого продукта. Точное прогнозирование спроса помогает производителям снизить риск и повысить общую эффективность цепочки поставок. Однако этот термин не стоит путать с планированием спроса, поскольку это более широкая концепций, включающая в себя прогнозирование спроса, но не состоящая исключительно из него.</a:t>
            </a:r>
          </a:p>
          <a:p>
            <a:pPr algn="just">
              <a:lnSpc>
                <a:spcPct val="150000"/>
              </a:lnSpc>
            </a:pP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Алгоритмы машинного обучения можно использовать для успешного прогнозирования спроса у потребителей, а также любых связанных с этим изменений. Выявляя повторяющиеся паттерны и сложные взаимосвязи, системы машинного обучения обрабатывают исторические данные продаж и цепочек поставок, анализируют тысячи факторов, влияющих на поведение покупателей. В отличие от традиционного прогнозирования, ML-прогнозирование способно работать с большими объёмами данных. Следовательно, оно может быть решением как для кратковременного, так и долговременного планирования новых продуктов. Несмотря на то, что стопроцентной точности достичь невозможно, производители получают выгоду от прогнозирования спроса на основе ИИ, совершенствуя планирование применения рабочей силы и финансовых затрат.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7707506" y="1035495"/>
            <a:ext cx="38472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27984" y="1035495"/>
            <a:ext cx="4138024" cy="3584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" y="1177569"/>
            <a:ext cx="2270000" cy="205581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90359" y="1177569"/>
            <a:ext cx="2271588" cy="205581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82055" y="1177569"/>
            <a:ext cx="2271588" cy="205581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73750" y="1177569"/>
            <a:ext cx="2270000" cy="20558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12673" y="3452629"/>
            <a:ext cx="4220706" cy="977843"/>
            <a:chOff x="1586517" y="1072121"/>
            <a:chExt cx="4218216" cy="977981"/>
          </a:xfrm>
        </p:grpSpPr>
        <p:sp>
          <p:nvSpPr>
            <p:cNvPr id="15" name="文本框 66"/>
            <p:cNvSpPr txBox="1">
              <a:spLocks noChangeArrowheads="1"/>
            </p:cNvSpPr>
            <p:nvPr/>
          </p:nvSpPr>
          <p:spPr bwMode="auto">
            <a:xfrm>
              <a:off x="2051561" y="1374628"/>
              <a:ext cx="3753172" cy="67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ru-RU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Контроль качества (QA) в производстве — это процессы, применяемые для обеспечения постоянных уровней качества. QA в производстве имеет большой потенциал применения систем компьютерного зрения на основе ИИ для автоматизации проверки состояния на протяжении всего процесса производства. Человеческое зрение имеет очевидные недостатки (усталость и необъективность), поэтому благодаря контролю компьютерным зрением QA становится более надёжным и точным.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1586517" y="1072121"/>
              <a:ext cx="4218216" cy="3078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ru-RU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Контроль качества и проверка состояния изготавливаемой продукции </a:t>
              </a:r>
            </a:p>
            <a:p>
              <a:pPr algn="r"/>
              <a:r>
                <a:rPr lang="ru-RU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при помощи компьютерного зрения</a:t>
              </a:r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4776822" y="3436760"/>
            <a:ext cx="4045980" cy="1132848"/>
            <a:chOff x="3484438" y="1056252"/>
            <a:chExt cx="4043593" cy="1133009"/>
          </a:xfrm>
        </p:grpSpPr>
        <p:sp>
          <p:nvSpPr>
            <p:cNvPr id="19" name="文本框 66"/>
            <p:cNvSpPr txBox="1">
              <a:spLocks noChangeArrowheads="1"/>
            </p:cNvSpPr>
            <p:nvPr/>
          </p:nvSpPr>
          <p:spPr bwMode="auto">
            <a:xfrm>
              <a:off x="3484438" y="1374628"/>
              <a:ext cx="3786950" cy="81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ru-RU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Предиктивное обслуживание — это стратегия непрерывного мониторинга состояния оборудования при стандартных условиях эксплуатации и прогнозирования оставшегося срока его службы. Реактивное и превентивное техобслуживание помогает снижать количество сбоев или просто предотвращать их, в то время как предиктивное обслуживание использует модели для предсказания сбоев компонентов конкретной единицы. Это минимизирует время простоя и помогает заранее планировать техобслуживание.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文本框 66"/>
            <p:cNvSpPr txBox="1">
              <a:spLocks noChangeArrowheads="1"/>
            </p:cNvSpPr>
            <p:nvPr/>
          </p:nvSpPr>
          <p:spPr bwMode="auto">
            <a:xfrm>
              <a:off x="3484439" y="1056252"/>
              <a:ext cx="4043592" cy="3078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ru-RU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Предиктивное обслуживание для предсказания оставшегося срока </a:t>
              </a:r>
            </a:p>
            <a:p>
              <a:r>
                <a:rPr lang="ru-RU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службы оборудования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3337999" y="1445005"/>
            <a:ext cx="269970" cy="26998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3777094" y="1099584"/>
            <a:ext cx="1916235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Высокая стоимость внедрения ИИ</a:t>
            </a:r>
            <a:endParaRPr lang="zh-CN" altLang="en-US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3337999" y="2368417"/>
            <a:ext cx="269970" cy="26998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3777095" y="2087910"/>
            <a:ext cx="1916235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altLang="zh-CN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Нехватка опытных специалистов</a:t>
            </a:r>
            <a:endParaRPr lang="zh-CN" altLang="en-US" sz="1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3337999" y="3291830"/>
            <a:ext cx="269970" cy="26998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3767475" y="3273173"/>
            <a:ext cx="2883138" cy="27699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Качество данных</a:t>
            </a:r>
            <a:endParaRPr lang="zh-CN" altLang="en-US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7"/>
            </p:custDataLst>
          </p:nvPr>
        </p:nvSpPr>
        <p:spPr>
          <a:xfrm>
            <a:off x="1115616" y="920509"/>
            <a:ext cx="1867740" cy="2954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Проблемы и сложности применения ИИ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508BF0-10D7-42C0-B13D-A9968C3CC5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29" y="0"/>
            <a:ext cx="32602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 animBg="1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3100" y="1142990"/>
            <a:ext cx="4142801" cy="15716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786064"/>
            <a:ext cx="1500116" cy="928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786196"/>
            <a:ext cx="1500116" cy="92869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1550" y="1142990"/>
            <a:ext cx="1500116" cy="3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3143099" y="2786063"/>
            <a:ext cx="4142802" cy="1928825"/>
            <a:chOff x="4571999" y="2786064"/>
            <a:chExt cx="4143029" cy="1928826"/>
          </a:xfrm>
        </p:grpSpPr>
        <p:sp>
          <p:nvSpPr>
            <p:cNvPr id="14" name="Rectangle 13"/>
            <p:cNvSpPr/>
            <p:nvPr/>
          </p:nvSpPr>
          <p:spPr>
            <a:xfrm>
              <a:off x="4571999" y="2786064"/>
              <a:ext cx="4143029" cy="19288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" name="Group 16"/>
            <p:cNvGrpSpPr/>
            <p:nvPr/>
          </p:nvGrpSpPr>
          <p:grpSpPr>
            <a:xfrm>
              <a:off x="4879251" y="2819134"/>
              <a:ext cx="3661866" cy="1831833"/>
              <a:chOff x="4879251" y="2819134"/>
              <a:chExt cx="3661866" cy="183183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79251" y="3283091"/>
                <a:ext cx="3661866" cy="13678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altLang="zh-CN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Мы живём в эпоху четвёртой промышленной революции (также известной как Industry 4.0), стремительно преобразующей все производственные процессы. Внедрение ИИ-технологий неизбежно изменило способы планирования и производства товаров и услуг.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altLang="zh-CN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Вероятно, лучшим словом, определяющим Industry 4.0, будет цифровизация, поскольку в ней ресурсы, информация и люди объединяются при помощи современных цифровых систем. Как мы знаем, исторически производство было сферой, в которой людей обучали думать, как машины. Однако с появлением цифровизации ситуация изменилась и теперь машины вполне успешно обучают думать, как люди.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altLang="zh-CN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Среди технологий, ассоциируемых с Industry 4.0, находятся смарт-фабрики, смарт-продукты, роботы, симуляция и так далее. </a:t>
                </a:r>
                <a:endParaRPr lang="en-GB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79251" y="2819134"/>
                <a:ext cx="2366341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ru-RU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itchFamily="34" charset="0"/>
                    <a:sym typeface="Arial" panose="020B0604020202020204" pitchFamily="34" charset="0"/>
                  </a:rPr>
                  <a:t>ИИ и будущее производства: чего нам ждать?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itchFamily="34" charset="0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7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自定义 920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B5394"/>
      </a:accent1>
      <a:accent2>
        <a:srgbClr val="009DD9"/>
      </a:accent2>
      <a:accent3>
        <a:srgbClr val="0B5394"/>
      </a:accent3>
      <a:accent4>
        <a:srgbClr val="009DD9"/>
      </a:accent4>
      <a:accent5>
        <a:srgbClr val="0B5394"/>
      </a:accent5>
      <a:accent6>
        <a:srgbClr val="009DD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538</Words>
  <Application>Microsoft Office PowerPoint</Application>
  <PresentationFormat>Экран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Office 主题​​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USER</dc:creator>
  <cp:lastModifiedBy>vladreut28@gmail.com</cp:lastModifiedBy>
  <cp:revision>393</cp:revision>
  <dcterms:created xsi:type="dcterms:W3CDTF">2014-11-09T01:07:25Z</dcterms:created>
  <dcterms:modified xsi:type="dcterms:W3CDTF">2023-04-13T11:29:48Z</dcterms:modified>
</cp:coreProperties>
</file>