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0792e905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0792e905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made up of multiple decision trees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is trained on a random subset of the data and makes prediction based on certain features of the data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passes through each decision tree and the predictions made by each tree are combined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prediction can for instance be the mean of all the predictions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Resistant to overfitting but very computationally expensive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b="1"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 of 0.7752</a:t>
            </a:r>
            <a:endParaRPr b="1"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effective as logistic regression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Unusual result - perhaps the dataset was too small, the number of features too large or the hyperparameters were poorly chosen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5dafe62f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5dafe62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1173731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1173731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machine learning algorithm which use layers of neurons to process data and give a result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Neurons can be seens as a simple linear classifier that weighs its input data to produce a sum as its output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weights of all neutrons are optimized by reducing a loss function, e,g., the sum of squared errors on the input data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transform data and features to solve non-linear problems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Tends to perform less well on simple problems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neural network was created with the </a:t>
            </a:r>
            <a:r>
              <a:rPr i="1"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neuralnet</a:t>
            </a: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package and the input data was pre-processed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variables were converted to numerical or boolean and the data was normalized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Disappointing results with the model after experimenting with multiple configurations of hyperparameters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model was obtained with one hidden layer of five neurons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b="1"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 of 0.7323</a:t>
            </a:r>
            <a:endParaRPr b="1"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5dafe62f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5dafe62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0792e905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0792e905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Model performed best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 τ chosen for best F-measure on test set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i="1"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from the </a:t>
            </a:r>
            <a:r>
              <a:rPr i="1"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ROCR </a:t>
            </a: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was used to compute the F-measure for multiple τ on the test set to determine the optimal τ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highest F-measure was found for </a:t>
            </a:r>
            <a:r>
              <a:rPr b="1"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 = 0.206272836493452</a:t>
            </a:r>
            <a:endParaRPr b="1"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 as well as precision, recall and F-measure is shown on the right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f1a7f40c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f1a7f40c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0792e90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c0792e90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5dafe62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5dafe62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0792e90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0792e90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5dafe62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5dafe62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0792e90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0792e90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predict the probability that an event will occur where the event only can take two values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 on the right represents the probability that the response variable will be equal to 1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a prediction based on the output of the logistic function, we set a threshold value τ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P(τ) is greater than equal to the threshold value, the event is predicted to occur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with </a:t>
            </a:r>
            <a:r>
              <a:rPr i="1"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glm</a:t>
            </a: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from the </a:t>
            </a:r>
            <a:r>
              <a:rPr i="1"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stats</a:t>
            </a: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 package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One-hot encoding applied to be able to use the categorical explanatory variables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b="1"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 of 0.7875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dafe62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dafe62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0792e905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0792e905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Non-linear regression analysis used to predict a categorical response value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the set of explanatory variables into a set of rectangles and fitting a simple model in each one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Tree-like model which consists of a series of decision nodes, branches and leaf nodes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Prone to overfitting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Char char="●"/>
            </a:pPr>
            <a:r>
              <a:rPr lang="sv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necessary to prune the tree by removing unnecessary branches or limiting the depth of the tree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5dafe62f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5dafe62f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21664"/>
              </a:buClr>
              <a:buSzPts val="2800"/>
              <a:buNone/>
              <a:defRPr>
                <a:solidFill>
                  <a:srgbClr val="0216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67150" y="-125"/>
            <a:ext cx="5376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21664"/>
              </a:buClr>
              <a:buSzPts val="2800"/>
              <a:buFont typeface="Times New Roman"/>
              <a:buNone/>
              <a:defRPr sz="2800">
                <a:solidFill>
                  <a:srgbClr val="0216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  <a:defRPr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title"/>
          </p:nvPr>
        </p:nvSpPr>
        <p:spPr>
          <a:xfrm>
            <a:off x="856100" y="2097225"/>
            <a:ext cx="74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CC051C"/>
                </a:solidFill>
              </a:rPr>
              <a:t>Problem 3</a:t>
            </a:r>
            <a:endParaRPr>
              <a:solidFill>
                <a:srgbClr val="CC051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2466"/>
              <a:t>Output variable prediction with logistic regression, classification tree, random forest, and neural network models</a:t>
            </a:r>
            <a:endParaRPr i="1" sz="2466"/>
          </a:p>
        </p:txBody>
      </p:sp>
      <p:cxnSp>
        <p:nvCxnSpPr>
          <p:cNvPr id="55" name="Google Shape;55;p13"/>
          <p:cNvCxnSpPr/>
          <p:nvPr/>
        </p:nvCxnSpPr>
        <p:spPr>
          <a:xfrm>
            <a:off x="669000" y="1980025"/>
            <a:ext cx="7806000" cy="0"/>
          </a:xfrm>
          <a:prstGeom prst="straightConnector1">
            <a:avLst/>
          </a:prstGeom>
          <a:noFill/>
          <a:ln cap="flat" cmpd="sng" w="19050">
            <a:solidFill>
              <a:srgbClr val="02166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669000" y="3541200"/>
            <a:ext cx="7806000" cy="0"/>
          </a:xfrm>
          <a:prstGeom prst="straightConnector1">
            <a:avLst/>
          </a:prstGeom>
          <a:noFill/>
          <a:ln cap="flat" cmpd="sng" w="19050">
            <a:solidFill>
              <a:srgbClr val="0216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186" y="407450"/>
            <a:ext cx="1967625" cy="13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4294967295" type="body"/>
          </p:nvPr>
        </p:nvSpPr>
        <p:spPr>
          <a:xfrm>
            <a:off x="669000" y="3625300"/>
            <a:ext cx="7806000" cy="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sv" sz="1400"/>
              <a:t>Vlad Stefan, Jorge Guerra, Jun Tateiwa, Jean-Baptise Joannic, Axel Fridell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Random Forest Model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449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Multiple decision trees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Each is trained on a random subset of the data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Data passes </a:t>
            </a:r>
            <a:r>
              <a:rPr lang="sv" sz="1600"/>
              <a:t>through</a:t>
            </a:r>
            <a:r>
              <a:rPr lang="sv" sz="1600"/>
              <a:t> each decision tree and the predictions made by each tree are combined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sv" sz="1600"/>
              <a:t>AUC of 0.7752</a:t>
            </a:r>
            <a:endParaRPr sz="1600"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650" y="794925"/>
            <a:ext cx="3797449" cy="36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275" y="2435375"/>
            <a:ext cx="3323251" cy="254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5307825" y="4444000"/>
            <a:ext cx="333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100">
                <a:latin typeface="Times New Roman"/>
                <a:ea typeface="Times New Roman"/>
                <a:cs typeface="Times New Roman"/>
                <a:sym typeface="Times New Roman"/>
              </a:rPr>
              <a:t>Figure 6: Random forest ROC curve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889350" y="4560650"/>
            <a:ext cx="333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100">
                <a:latin typeface="Times New Roman"/>
                <a:ea typeface="Times New Roman"/>
                <a:cs typeface="Times New Roman"/>
                <a:sym typeface="Times New Roman"/>
              </a:rPr>
              <a:t>Figure 5: Random forest example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664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0" y="1233175"/>
            <a:ext cx="3741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chemeClr val="lt1"/>
                </a:solidFill>
              </a:rPr>
              <a:t>Agenda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5286375" y="612675"/>
            <a:ext cx="3113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</a:rPr>
              <a:t>Introduction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Tree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021664"/>
                </a:solidFill>
              </a:rPr>
              <a:t>Neural Network Model</a:t>
            </a:r>
            <a:endParaRPr>
              <a:solidFill>
                <a:srgbClr val="02166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v">
                <a:solidFill>
                  <a:srgbClr val="B7B7B7"/>
                </a:solidFill>
              </a:rPr>
              <a:t>Best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Neural Network</a:t>
            </a:r>
            <a:r>
              <a:rPr lang="sv"/>
              <a:t> Model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198425" y="1152475"/>
            <a:ext cx="535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A machine </a:t>
            </a:r>
            <a:r>
              <a:rPr lang="sv" sz="1600"/>
              <a:t>learning</a:t>
            </a:r>
            <a:r>
              <a:rPr lang="sv" sz="1600"/>
              <a:t> algorithm which uses layers of neurons to process data and give a result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Neuron weigh</a:t>
            </a:r>
            <a:r>
              <a:rPr lang="sv" sz="1600"/>
              <a:t>s</a:t>
            </a:r>
            <a:r>
              <a:rPr lang="sv" sz="1600"/>
              <a:t> </a:t>
            </a:r>
            <a:r>
              <a:rPr lang="sv" sz="1600"/>
              <a:t>its</a:t>
            </a:r>
            <a:r>
              <a:rPr lang="sv" sz="1600"/>
              <a:t> input data to produce a sum as its output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The </a:t>
            </a:r>
            <a:r>
              <a:rPr lang="sv" sz="1600"/>
              <a:t>weights</a:t>
            </a:r>
            <a:r>
              <a:rPr lang="sv" sz="1600"/>
              <a:t> of all neurons are optimized by reducing a loss </a:t>
            </a:r>
            <a:r>
              <a:rPr lang="sv" sz="1600"/>
              <a:t>function</a:t>
            </a:r>
            <a:r>
              <a:rPr lang="sv" sz="1600"/>
              <a:t>, e,g., the sum of squared errors on the input data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Best model with 1 hidden layer of 5 neurons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sv" sz="1600"/>
              <a:t>AUC of 0.7323</a:t>
            </a:r>
            <a:endParaRPr b="1" sz="1600"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075" y="1352299"/>
            <a:ext cx="3214800" cy="30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5494925" y="4358425"/>
            <a:ext cx="333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100">
                <a:latin typeface="Times New Roman"/>
                <a:ea typeface="Times New Roman"/>
                <a:cs typeface="Times New Roman"/>
                <a:sym typeface="Times New Roman"/>
              </a:rPr>
              <a:t>Figure 8: Neural network ROC curve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375" y="3295050"/>
            <a:ext cx="2975675" cy="15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1995663" y="4703625"/>
            <a:ext cx="333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100">
                <a:latin typeface="Times New Roman"/>
                <a:ea typeface="Times New Roman"/>
                <a:cs typeface="Times New Roman"/>
                <a:sym typeface="Times New Roman"/>
              </a:rPr>
              <a:t>Figure 7: Neural network example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664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2" type="body"/>
          </p:nvPr>
        </p:nvSpPr>
        <p:spPr>
          <a:xfrm>
            <a:off x="5286375" y="612675"/>
            <a:ext cx="3113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</a:rPr>
              <a:t>Introduction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Tree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</a:rPr>
              <a:t>Neural Network Model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v">
                <a:solidFill>
                  <a:srgbClr val="021664"/>
                </a:solidFill>
              </a:rPr>
              <a:t>Best Model</a:t>
            </a:r>
            <a:endParaRPr>
              <a:solidFill>
                <a:srgbClr val="0216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1233175"/>
            <a:ext cx="3741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chemeClr val="lt1"/>
                </a:solidFill>
              </a:rPr>
              <a:t>Agenda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Best Model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473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Logistic Regression Model performed best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Threshold τ chosen for best F-measure on test 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The highest F-measure was found for:</a:t>
            </a:r>
            <a:endParaRPr sz="16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sv" sz="1600"/>
              <a:t>τ = 0.206272836493452</a:t>
            </a:r>
            <a:endParaRPr sz="1600"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275" y="1293450"/>
            <a:ext cx="3554175" cy="13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463" y="2972912"/>
            <a:ext cx="4879081" cy="15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Thank you for your attention</a:t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66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0" y="1233175"/>
            <a:ext cx="3741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chemeClr val="lt1"/>
                </a:solidFill>
              </a:rPr>
              <a:t>Agenda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5286375" y="612675"/>
            <a:ext cx="3113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021664"/>
                </a:solidFill>
              </a:rPr>
              <a:t>Introduction</a:t>
            </a:r>
            <a:endParaRPr>
              <a:solidFill>
                <a:srgbClr val="0216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0216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Model</a:t>
            </a:r>
            <a:endParaRPr>
              <a:solidFill>
                <a:srgbClr val="0216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0216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Tree Model</a:t>
            </a:r>
            <a:endParaRPr>
              <a:solidFill>
                <a:srgbClr val="0216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0216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Model</a:t>
            </a:r>
            <a:endParaRPr>
              <a:solidFill>
                <a:srgbClr val="0216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021664"/>
                </a:solidFill>
              </a:rPr>
              <a:t>Neural Network Model</a:t>
            </a:r>
            <a:endParaRPr>
              <a:solidFill>
                <a:srgbClr val="02166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v">
                <a:solidFill>
                  <a:srgbClr val="021664"/>
                </a:solidFill>
              </a:rPr>
              <a:t>Best Model</a:t>
            </a:r>
            <a:endParaRPr>
              <a:solidFill>
                <a:srgbClr val="0216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66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5286375" y="612675"/>
            <a:ext cx="3113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021664"/>
                </a:solidFill>
              </a:rPr>
              <a:t>Introduction</a:t>
            </a:r>
            <a:endParaRPr>
              <a:solidFill>
                <a:srgbClr val="0216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Tree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</a:rPr>
              <a:t>Neural Network Model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v">
                <a:solidFill>
                  <a:srgbClr val="B7B7B7"/>
                </a:solidFill>
              </a:rPr>
              <a:t>Best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0" y="1233175"/>
            <a:ext cx="3741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chemeClr val="lt1"/>
                </a:solidFill>
              </a:rPr>
              <a:t>Agenda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Introduction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sv" sz="1600"/>
              <a:t>Goal: </a:t>
            </a:r>
            <a:r>
              <a:rPr b="1" lang="sv" sz="1600"/>
              <a:t>Create a model capable of solving a binary classification problem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Determine whether a client of a bank has </a:t>
            </a:r>
            <a:r>
              <a:rPr lang="sv" sz="1600"/>
              <a:t>subscribed</a:t>
            </a:r>
            <a:r>
              <a:rPr lang="sv" sz="1600"/>
              <a:t> to a term deposit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Dataset contains information from 10,000 people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Train-test split = </a:t>
            </a:r>
            <a:r>
              <a:rPr lang="sv" sz="1600"/>
              <a:t>75%—25%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19 explanatory variables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1 binary output variable</a:t>
            </a:r>
            <a:br>
              <a:rPr lang="sv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sv" sz="1600"/>
              <a:t>Created models: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Logistic regression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Classification tree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Random forest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Neural network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66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0" y="1233175"/>
            <a:ext cx="3741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chemeClr val="lt1"/>
                </a:solidFill>
              </a:rPr>
              <a:t>Agenda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5286375" y="612675"/>
            <a:ext cx="3113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</a:rPr>
              <a:t>Introduction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0216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Model</a:t>
            </a:r>
            <a:endParaRPr>
              <a:solidFill>
                <a:srgbClr val="0216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Tree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</a:rPr>
              <a:t>Neural Network Model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v">
                <a:solidFill>
                  <a:srgbClr val="B7B7B7"/>
                </a:solidFill>
              </a:rPr>
              <a:t>Best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Logistic Regression Model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68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Predict probability of binary output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To make a prediction we set a threshold value τ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sv" sz="1600"/>
              <a:t>AUC of 0.7875</a:t>
            </a:r>
            <a:endParaRPr b="1" sz="1600"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350" y="1585562"/>
            <a:ext cx="3322899" cy="307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150" y="1017715"/>
            <a:ext cx="3459297" cy="455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575" y="2304800"/>
            <a:ext cx="3773450" cy="22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095000" y="4683025"/>
            <a:ext cx="333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100">
                <a:latin typeface="Times New Roman"/>
                <a:ea typeface="Times New Roman"/>
                <a:cs typeface="Times New Roman"/>
                <a:sym typeface="Times New Roman"/>
              </a:rPr>
              <a:t>Figure 1: Logistic regression example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067250" y="4683025"/>
            <a:ext cx="333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100">
                <a:latin typeface="Times New Roman"/>
                <a:ea typeface="Times New Roman"/>
                <a:cs typeface="Times New Roman"/>
                <a:sym typeface="Times New Roman"/>
              </a:rPr>
              <a:t>Figure 2: Logistic regression ROC curve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8775" y="1080275"/>
            <a:ext cx="3632025" cy="5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66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0" y="1233175"/>
            <a:ext cx="3741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chemeClr val="lt1"/>
                </a:solidFill>
              </a:rPr>
              <a:t>Agenda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5286375" y="612675"/>
            <a:ext cx="3113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</a:rPr>
              <a:t>Introduction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0216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Tree Model</a:t>
            </a:r>
            <a:endParaRPr>
              <a:solidFill>
                <a:srgbClr val="0216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</a:rPr>
              <a:t>Neural Network Model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v">
                <a:solidFill>
                  <a:srgbClr val="B7B7B7"/>
                </a:solidFill>
              </a:rPr>
              <a:t>Best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Classification Tree Model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44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Partition</a:t>
            </a:r>
            <a:r>
              <a:rPr lang="sv" sz="1600"/>
              <a:t> explanatory variables into subsets and fit a simple model on each one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Tree-like structure which consists of a series of </a:t>
            </a:r>
            <a:r>
              <a:rPr lang="sv" sz="1600"/>
              <a:t>decision</a:t>
            </a:r>
            <a:r>
              <a:rPr lang="sv" sz="1600"/>
              <a:t> nodes, branches, and leaf nodes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Prone to overfitting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Tree pruned to remove unnecessary branches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sv" sz="1600"/>
              <a:t>AUC = 0.6815</a:t>
            </a:r>
            <a:endParaRPr b="1" sz="1600"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375" y="1017725"/>
            <a:ext cx="3441518" cy="3340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412" y="2974900"/>
            <a:ext cx="2926975" cy="19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5304575" y="4510625"/>
            <a:ext cx="333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100">
                <a:latin typeface="Times New Roman"/>
                <a:ea typeface="Times New Roman"/>
                <a:cs typeface="Times New Roman"/>
                <a:sym typeface="Times New Roman"/>
              </a:rPr>
              <a:t>Figure 4: Classification tree ROC curve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937350" y="4789500"/>
            <a:ext cx="333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100">
                <a:latin typeface="Times New Roman"/>
                <a:ea typeface="Times New Roman"/>
                <a:cs typeface="Times New Roman"/>
                <a:sym typeface="Times New Roman"/>
              </a:rPr>
              <a:t>Figure 3: Classification tree example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664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0" y="1233175"/>
            <a:ext cx="3741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chemeClr val="lt1"/>
                </a:solidFill>
              </a:rPr>
              <a:t>Agenda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5286375" y="612675"/>
            <a:ext cx="3113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</a:rPr>
              <a:t>Introduction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Tree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0216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Model</a:t>
            </a:r>
            <a:endParaRPr>
              <a:solidFill>
                <a:srgbClr val="0216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B7B7B7"/>
                </a:solidFill>
              </a:rPr>
              <a:t>Neural Network Model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v">
                <a:solidFill>
                  <a:srgbClr val="B7B7B7"/>
                </a:solidFill>
              </a:rPr>
              <a:t>Best Model</a:t>
            </a:r>
            <a:endParaRPr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