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ECGHiguchi\HFD_average_of_ECG_per_age_range_start_cu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HFD_average_of_ECG_per_age_rang!$B$1</c:f>
              <c:strCache>
                <c:ptCount val="1"/>
                <c:pt idx="0">
                  <c:v>ФРХ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HFD_average_of_ECG_per_age_rang!$A$2:$A$13</c:f>
              <c:strCache>
                <c:ptCount val="12"/>
                <c:pt idx="0">
                  <c:v>18 - 19</c:v>
                </c:pt>
                <c:pt idx="1">
                  <c:v>20 - 24</c:v>
                </c:pt>
                <c:pt idx="2">
                  <c:v>25 - 29</c:v>
                </c:pt>
                <c:pt idx="3">
                  <c:v>30 - 34</c:v>
                </c:pt>
                <c:pt idx="4">
                  <c:v>35 - 39</c:v>
                </c:pt>
                <c:pt idx="5">
                  <c:v>40 - 44</c:v>
                </c:pt>
                <c:pt idx="6">
                  <c:v>45 - 49</c:v>
                </c:pt>
                <c:pt idx="7">
                  <c:v>50 - 54</c:v>
                </c:pt>
                <c:pt idx="8">
                  <c:v>55 - 59</c:v>
                </c:pt>
                <c:pt idx="9">
                  <c:v>60 - 64</c:v>
                </c:pt>
                <c:pt idx="10">
                  <c:v>65 - 69</c:v>
                </c:pt>
                <c:pt idx="11">
                  <c:v>70 - 74</c:v>
                </c:pt>
              </c:strCache>
            </c:strRef>
          </c:cat>
          <c:val>
            <c:numRef>
              <c:f>HFD_average_of_ECG_per_age_rang!$B$2:$B$13</c:f>
              <c:numCache>
                <c:formatCode>General</c:formatCode>
                <c:ptCount val="12"/>
                <c:pt idx="0">
                  <c:v>1.8584277082840699</c:v>
                </c:pt>
                <c:pt idx="1">
                  <c:v>1.8509722112550999</c:v>
                </c:pt>
                <c:pt idx="2">
                  <c:v>1.8510159463504201</c:v>
                </c:pt>
                <c:pt idx="3">
                  <c:v>1.84626320828876</c:v>
                </c:pt>
                <c:pt idx="4">
                  <c:v>1.90299327850098</c:v>
                </c:pt>
                <c:pt idx="5">
                  <c:v>1.8543381061140001</c:v>
                </c:pt>
                <c:pt idx="6">
                  <c:v>1.90032229834985</c:v>
                </c:pt>
                <c:pt idx="7">
                  <c:v>1.89206924873742</c:v>
                </c:pt>
                <c:pt idx="8">
                  <c:v>1.8641432476775299</c:v>
                </c:pt>
                <c:pt idx="9">
                  <c:v>1.87170547926766</c:v>
                </c:pt>
                <c:pt idx="10">
                  <c:v>1.8487200722978301</c:v>
                </c:pt>
                <c:pt idx="11">
                  <c:v>1.8514507863780301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82-4BB7-B5F0-3BABE565DE7E}"/>
            </c:ext>
          </c:extLst>
        </c:ser>
        <c:ser>
          <c:idx val="1"/>
          <c:order val="1"/>
          <c:tx>
            <c:strRef>
              <c:f>HFD_average_of_ECG_per_age_rang!$C$1</c:f>
              <c:strCache>
                <c:ptCount val="1"/>
                <c:pt idx="0">
                  <c:v>ФРХ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HFD_average_of_ECG_per_age_rang!$A$2:$A$13</c:f>
              <c:strCache>
                <c:ptCount val="12"/>
                <c:pt idx="0">
                  <c:v>18 - 19</c:v>
                </c:pt>
                <c:pt idx="1">
                  <c:v>20 - 24</c:v>
                </c:pt>
                <c:pt idx="2">
                  <c:v>25 - 29</c:v>
                </c:pt>
                <c:pt idx="3">
                  <c:v>30 - 34</c:v>
                </c:pt>
                <c:pt idx="4">
                  <c:v>35 - 39</c:v>
                </c:pt>
                <c:pt idx="5">
                  <c:v>40 - 44</c:v>
                </c:pt>
                <c:pt idx="6">
                  <c:v>45 - 49</c:v>
                </c:pt>
                <c:pt idx="7">
                  <c:v>50 - 54</c:v>
                </c:pt>
                <c:pt idx="8">
                  <c:v>55 - 59</c:v>
                </c:pt>
                <c:pt idx="9">
                  <c:v>60 - 64</c:v>
                </c:pt>
                <c:pt idx="10">
                  <c:v>65 - 69</c:v>
                </c:pt>
                <c:pt idx="11">
                  <c:v>70 - 74</c:v>
                </c:pt>
              </c:strCache>
            </c:strRef>
          </c:cat>
          <c:val>
            <c:numRef>
              <c:f>HFD_average_of_ECG_per_age_rang!$C$2:$C$13</c:f>
              <c:numCache>
                <c:formatCode>General</c:formatCode>
                <c:ptCount val="12"/>
                <c:pt idx="0">
                  <c:v>1.8548229715170099</c:v>
                </c:pt>
                <c:pt idx="1">
                  <c:v>1.85170539563593</c:v>
                </c:pt>
                <c:pt idx="2">
                  <c:v>1.7961543027490099</c:v>
                </c:pt>
                <c:pt idx="3">
                  <c:v>1.7859998712307701</c:v>
                </c:pt>
                <c:pt idx="4">
                  <c:v>1.90329950048972</c:v>
                </c:pt>
                <c:pt idx="5">
                  <c:v>1.7234033965875799</c:v>
                </c:pt>
                <c:pt idx="6">
                  <c:v>1.88882812913999</c:v>
                </c:pt>
                <c:pt idx="7">
                  <c:v>1.9134437911845501</c:v>
                </c:pt>
                <c:pt idx="8">
                  <c:v>1.8925843356072001</c:v>
                </c:pt>
                <c:pt idx="9">
                  <c:v>1.9096279128956899</c:v>
                </c:pt>
                <c:pt idx="10">
                  <c:v>1.71421194276383</c:v>
                </c:pt>
                <c:pt idx="11">
                  <c:v>1.9150208290039601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82-4BB7-B5F0-3BABE565D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8826288"/>
        <c:axId val="1348823888"/>
      </c:lineChart>
      <c:catAx>
        <c:axId val="134882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1348823888"/>
        <c:crosses val="autoZero"/>
        <c:auto val="1"/>
        <c:lblAlgn val="ctr"/>
        <c:lblOffset val="100"/>
        <c:noMultiLvlLbl val="0"/>
      </c:catAx>
      <c:valAx>
        <c:axId val="134882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134882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8DB1A4-FFBC-49CD-A679-7936D9BAC8CC}" type="datetimeFigureOut">
              <a:rPr lang="uk-UA" smtClean="0"/>
              <a:t>05.09.2023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4E57-2D09-4779-8680-F6FFA9ED2201}" type="slidenum">
              <a:rPr lang="uk-UA" smtClean="0"/>
              <a:t>‹№›</a:t>
            </a:fld>
            <a:endParaRPr lang="uk-U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13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B1A4-FFBC-49CD-A679-7936D9BAC8CC}" type="datetimeFigureOut">
              <a:rPr lang="uk-UA" smtClean="0"/>
              <a:t>05.09.2023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4E57-2D09-4779-8680-F6FFA9ED220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16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B1A4-FFBC-49CD-A679-7936D9BAC8CC}" type="datetimeFigureOut">
              <a:rPr lang="uk-UA" smtClean="0"/>
              <a:t>05.09.2023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4E57-2D09-4779-8680-F6FFA9ED2201}" type="slidenum">
              <a:rPr lang="uk-UA" smtClean="0"/>
              <a:t>‹№›</a:t>
            </a:fld>
            <a:endParaRPr lang="uk-U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29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B1A4-FFBC-49CD-A679-7936D9BAC8CC}" type="datetimeFigureOut">
              <a:rPr lang="uk-UA" smtClean="0"/>
              <a:t>05.09.2023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4E57-2D09-4779-8680-F6FFA9ED220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716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B1A4-FFBC-49CD-A679-7936D9BAC8CC}" type="datetimeFigureOut">
              <a:rPr lang="uk-UA" smtClean="0"/>
              <a:t>05.09.2023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4E57-2D09-4779-8680-F6FFA9ED2201}" type="slidenum">
              <a:rPr lang="uk-UA" smtClean="0"/>
              <a:t>‹№›</a:t>
            </a:fld>
            <a:endParaRPr lang="uk-U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69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B1A4-FFBC-49CD-A679-7936D9BAC8CC}" type="datetimeFigureOut">
              <a:rPr lang="uk-UA" smtClean="0"/>
              <a:t>05.09.2023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4E57-2D09-4779-8680-F6FFA9ED220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171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B1A4-FFBC-49CD-A679-7936D9BAC8CC}" type="datetimeFigureOut">
              <a:rPr lang="uk-UA" smtClean="0"/>
              <a:t>05.09.2023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4E57-2D09-4779-8680-F6FFA9ED220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556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B1A4-FFBC-49CD-A679-7936D9BAC8CC}" type="datetimeFigureOut">
              <a:rPr lang="uk-UA" smtClean="0"/>
              <a:t>05.09.2023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4E57-2D09-4779-8680-F6FFA9ED220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736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B1A4-FFBC-49CD-A679-7936D9BAC8CC}" type="datetimeFigureOut">
              <a:rPr lang="uk-UA" smtClean="0"/>
              <a:t>05.09.2023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4E57-2D09-4779-8680-F6FFA9ED220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172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B1A4-FFBC-49CD-A679-7936D9BAC8CC}" type="datetimeFigureOut">
              <a:rPr lang="uk-UA" smtClean="0"/>
              <a:t>05.09.2023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4E57-2D09-4779-8680-F6FFA9ED220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113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B1A4-FFBC-49CD-A679-7936D9BAC8CC}" type="datetimeFigureOut">
              <a:rPr lang="uk-UA" smtClean="0"/>
              <a:t>05.09.2023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4E57-2D09-4779-8680-F6FFA9ED2201}" type="slidenum">
              <a:rPr lang="uk-UA" smtClean="0"/>
              <a:t>‹№›</a:t>
            </a:fld>
            <a:endParaRPr lang="uk-U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15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8DB1A4-FFBC-49CD-A679-7936D9BAC8CC}" type="datetimeFigureOut">
              <a:rPr lang="uk-UA" smtClean="0"/>
              <a:t>05.09.2023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9FE4E57-2D09-4779-8680-F6FFA9ED2201}" type="slidenum">
              <a:rPr lang="uk-UA" smtClean="0"/>
              <a:t>‹№›</a:t>
            </a:fld>
            <a:endParaRPr lang="uk-U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91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7F65D-3691-BC7F-3A41-CDC937A98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029" y="4584680"/>
            <a:ext cx="10508342" cy="2273320"/>
          </a:xfrm>
        </p:spPr>
        <p:txBody>
          <a:bodyPr>
            <a:normAutofit fontScale="90000"/>
          </a:bodyPr>
          <a:lstStyle/>
          <a:p>
            <a:r>
              <a:rPr lang="uk-UA" dirty="0"/>
              <a:t>Оцінка біологічного віку людини з використанням показника </a:t>
            </a:r>
            <a:r>
              <a:rPr lang="uk-UA" dirty="0" err="1"/>
              <a:t>фрактальної</a:t>
            </a:r>
            <a:r>
              <a:rPr lang="uk-UA" dirty="0"/>
              <a:t> розмірності </a:t>
            </a:r>
            <a:r>
              <a:rPr lang="uk-UA" dirty="0" err="1"/>
              <a:t>Хігучі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6911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A8455-B533-A495-E45D-38497F0A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43" y="827314"/>
            <a:ext cx="10515600" cy="1050524"/>
          </a:xfrm>
        </p:spPr>
        <p:txBody>
          <a:bodyPr/>
          <a:lstStyle/>
          <a:p>
            <a:r>
              <a:rPr lang="uk-UA" dirty="0"/>
              <a:t>Вихідні дані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4392FBC-FBD3-0BAB-2781-D2ADD9FDE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972" y="1712686"/>
            <a:ext cx="10515600" cy="4949371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uk-UA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База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даних ЕКГ здорових людей. </a:t>
            </a:r>
            <a:r>
              <a:rPr lang="uk-UA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Файли даних надаються у відкритому стандартному форматі WFDB і називаються послідовними номерами. Додаткова інформація про пацієнта зберігається у файлі subject-info.csv. Щоб переконатися, що жоден із наших суб’єктів не може бути ідентифікований на основі демографічної інформації, постачальником даних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uk-UA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узагальнено індивідуальний вік до вікових груп. Також ним було використано безкоштовний </a:t>
            </a:r>
            <a:r>
              <a:rPr lang="uk-UA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uk-UA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Anonymization</a:t>
            </a:r>
            <a:r>
              <a:rPr lang="uk-UA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Toolbox</a:t>
            </a:r>
            <a:r>
              <a:rPr lang="uk-UA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ARX із застосуванням умови анонімності k=2 і середнього ризику повторної ідентифікації нижче 5% [3-4].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uk-UA" dirty="0">
                <a:latin typeface="Times New Roman, serif"/>
              </a:rPr>
              <a:t>	</a:t>
            </a:r>
            <a:r>
              <a:rPr lang="uk-UA" dirty="0">
                <a:effectLst/>
                <a:latin typeface="Times New Roman, serif"/>
              </a:rPr>
              <a:t>Вікові групи визначаються наступним чином: 1 (18-19 років), 2 (20-24 роки), 3 (25-29 років), 4 (30-34 роки), 5 (35-39 років), 6 (40 років). -44 р.), 7 (45-49 р.), 8 (50-54 р.), 9 (55-59 р.), 10 (60-64 р.), 11 (65-69 р.), 12 (70-74 р.) років), 13 (75-79 років), 14 (80-84 років), 15 (85-92 років). Стать кодується 0 (чоловіча) або 1 (жіноча). Записуючий пристрій має значення 0 (TFM, </a:t>
            </a:r>
            <a:r>
              <a:rPr lang="uk-UA" dirty="0" err="1">
                <a:effectLst/>
                <a:latin typeface="Times New Roman, serif"/>
              </a:rPr>
              <a:t>CNSystems</a:t>
            </a:r>
            <a:r>
              <a:rPr lang="uk-UA" dirty="0">
                <a:effectLst/>
                <a:latin typeface="Times New Roman, serif"/>
              </a:rPr>
              <a:t>) або 1 (CNAP 500, </a:t>
            </a:r>
            <a:r>
              <a:rPr lang="uk-UA" dirty="0" err="1">
                <a:effectLst/>
                <a:latin typeface="Times New Roman, serif"/>
              </a:rPr>
              <a:t>CNSystems</a:t>
            </a:r>
            <a:r>
              <a:rPr lang="uk-UA" dirty="0">
                <a:effectLst/>
                <a:latin typeface="Times New Roman, serif"/>
              </a:rPr>
              <a:t>; MP150, BIOPAC </a:t>
            </a:r>
            <a:r>
              <a:rPr lang="uk-UA" dirty="0" err="1">
                <a:effectLst/>
                <a:latin typeface="Times New Roman, serif"/>
              </a:rPr>
              <a:t>Systems</a:t>
            </a:r>
            <a:r>
              <a:rPr lang="uk-UA" dirty="0">
                <a:effectLst/>
                <a:latin typeface="Times New Roman, serif"/>
              </a:rPr>
              <a:t>).</a:t>
            </a:r>
            <a:endParaRPr lang="ru-RU" dirty="0">
              <a:effectLst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92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2B5DB-5881-0185-0828-C2296022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Оц</a:t>
            </a:r>
            <a:r>
              <a:rPr lang="uk-UA" dirty="0"/>
              <a:t>інка </a:t>
            </a:r>
            <a:r>
              <a:rPr lang="uk-UA" dirty="0" err="1"/>
              <a:t>фрактальної</a:t>
            </a:r>
            <a:r>
              <a:rPr lang="uk-UA" dirty="0"/>
              <a:t> розмірності </a:t>
            </a:r>
            <a:r>
              <a:rPr lang="uk-UA" dirty="0" err="1"/>
              <a:t>Хігучі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6D4CB-D09F-BD57-B88D-2C9D8589EE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4" t="43616" r="14083" b="43954"/>
          <a:stretch/>
        </p:blipFill>
        <p:spPr>
          <a:xfrm>
            <a:off x="1985986" y="1881750"/>
            <a:ext cx="9128501" cy="11568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1901B1-87C9-522B-7869-E6E684B257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99" t="34576" r="38670" b="18418"/>
          <a:stretch/>
        </p:blipFill>
        <p:spPr>
          <a:xfrm>
            <a:off x="4417015" y="3142567"/>
            <a:ext cx="2913683" cy="367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2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8B1BF-AD41-DB3E-7E5D-E8AC8C41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473" y="59735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uk-UA" dirty="0"/>
              <a:t>Модуль для роботи з базою даних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5779768-A4B4-4CC9-55EC-940B2348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65873" cy="435133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кожній ЕКГ викидаються значення на першій хвилині з метою уникнути даних, знятих в стані активності до проведення ЕКГ дослідження.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Обрізка ЕКГ:</a:t>
            </a:r>
          </a:p>
          <a:p>
            <a:pPr lvl="5" algn="just">
              <a:lnSpc>
                <a:spcPct val="150000"/>
              </a:lnSpc>
              <a:buFont typeface="+mj-lt"/>
              <a:buAutoNum type="arabicPeriod"/>
            </a:pPr>
            <a:r>
              <a:rPr lang="uk-UA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Повна ЕКГ.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+mj-lt"/>
              <a:buAutoNum type="arabicPeriod"/>
            </a:pPr>
            <a:r>
              <a:rPr lang="uk-UA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спочатку.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+mj-lt"/>
              <a:buAutoNum type="arabicPeriod"/>
            </a:pPr>
            <a:r>
              <a:rPr lang="uk-UA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вкінці.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+mj-lt"/>
              <a:buAutoNum type="arabicPeriod"/>
            </a:pPr>
            <a:r>
              <a:rPr lang="uk-UA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посередині.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061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5C7D7-E14D-5EAD-41FB-EB99258F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964673" cy="1499616"/>
          </a:xfrm>
        </p:spPr>
        <p:txBody>
          <a:bodyPr/>
          <a:lstStyle/>
          <a:p>
            <a:r>
              <a:rPr lang="uk-UA" dirty="0"/>
              <a:t>Отримані дані після розрахунку алгоритму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C58703-7CB2-9763-0994-47759529A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1" t="25583" r="40402" b="11879"/>
          <a:stretch/>
        </p:blipFill>
        <p:spPr>
          <a:xfrm>
            <a:off x="2355742" y="2249714"/>
            <a:ext cx="7129221" cy="460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6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ED5BA-AD54-0296-8CF3-E9CA072F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829" y="488723"/>
            <a:ext cx="11146971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uk-UA" dirty="0"/>
              <a:t>Розраховані середні значення ФРХ для кожного з вікових діапазонів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B8B6BE14-15FD-6709-E3C2-00AA1A1B6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0" t="25520" r="78676" b="48633"/>
          <a:stretch/>
        </p:blipFill>
        <p:spPr>
          <a:xfrm>
            <a:off x="3570059" y="1814286"/>
            <a:ext cx="4628212" cy="4942114"/>
          </a:xfrm>
        </p:spPr>
      </p:pic>
    </p:spTree>
    <p:extLst>
      <p:ext uri="{BB962C8B-B14F-4D97-AF65-F5344CB8AC3E}">
        <p14:creationId xmlns:p14="http://schemas.microsoft.com/office/powerpoint/2010/main" val="126564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157C4-3520-F0B4-8A54-4F0759B0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236873"/>
            <a:ext cx="10703415" cy="1499616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/>
              <a:t>Графіки середніх значень ФРХ для кожного вікового діапазону</a:t>
            </a:r>
          </a:p>
        </p:txBody>
      </p:sp>
      <p:graphicFrame>
        <p:nvGraphicFramePr>
          <p:cNvPr id="4" name="Діаграма 3">
            <a:extLst>
              <a:ext uri="{FF2B5EF4-FFF2-40B4-BE49-F238E27FC236}">
                <a16:creationId xmlns:a16="http://schemas.microsoft.com/office/drawing/2014/main" id="{C01FDD9D-7765-63C0-5124-32425606D7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400829"/>
              </p:ext>
            </p:extLst>
          </p:nvPr>
        </p:nvGraphicFramePr>
        <p:xfrm>
          <a:off x="2119083" y="1545545"/>
          <a:ext cx="7634516" cy="5464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12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641A9-7FEE-ECA8-5D50-8F3B9E60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2315141"/>
            <a:ext cx="7431314" cy="2227717"/>
          </a:xfrm>
        </p:spPr>
        <p:txBody>
          <a:bodyPr>
            <a:normAutofit/>
          </a:bodyPr>
          <a:lstStyle/>
          <a:p>
            <a:pPr algn="ctr"/>
            <a:r>
              <a:rPr lang="uk-UA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2625872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Інтеграл">
  <a:themeElements>
    <a:clrScheme name="І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І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І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163</TotalTime>
  <Words>295</Words>
  <Application>Microsoft Office PowerPoint</Application>
  <PresentationFormat>Широкий екран</PresentationFormat>
  <Paragraphs>16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5" baseType="lpstr">
      <vt:lpstr>Calibri</vt:lpstr>
      <vt:lpstr>Times New Roman</vt:lpstr>
      <vt:lpstr>Times New Roman, serif</vt:lpstr>
      <vt:lpstr>Tw Cen MT</vt:lpstr>
      <vt:lpstr>Tw Cen MT Condensed</vt:lpstr>
      <vt:lpstr>Wingdings 3</vt:lpstr>
      <vt:lpstr>Інтеграл</vt:lpstr>
      <vt:lpstr>Оцінка біологічного віку людини з використанням показника фрактальної розмірності Хігучі</vt:lpstr>
      <vt:lpstr>Вихідні дані</vt:lpstr>
      <vt:lpstr>Оцінка фрактальної розмірності Хігучі</vt:lpstr>
      <vt:lpstr>Модуль для роботи з базою даних</vt:lpstr>
      <vt:lpstr>Отримані дані після розрахунку алгоритму</vt:lpstr>
      <vt:lpstr>Розраховані середні значення ФРХ для кожного з вікових діапазонів</vt:lpstr>
      <vt:lpstr>Графіки середніх значень ФРХ для кожного вікового діапазону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Оцінка біологічного віку людини з використанням показника фрактальної розмірності Хігучі</dc:title>
  <dc:creator>2 IATE</dc:creator>
  <cp:lastModifiedBy>2 IATE</cp:lastModifiedBy>
  <cp:revision>1</cp:revision>
  <dcterms:created xsi:type="dcterms:W3CDTF">2023-09-05T10:17:08Z</dcterms:created>
  <dcterms:modified xsi:type="dcterms:W3CDTF">2023-09-05T13:00:24Z</dcterms:modified>
</cp:coreProperties>
</file>