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7.png" ContentType="image/png"/>
  <Override PartName="/ppt/media/image26.png" ContentType="image/png"/>
  <Override PartName="/ppt/media/image28.png" ContentType="image/png"/>
  <Override PartName="/ppt/media/image25.png" ContentType="image/png"/>
  <Override PartName="/ppt/media/image22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2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ru-RU" sz="4400">
                <a:latin typeface="Arial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3200">
                <a:latin typeface="Arial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800">
                <a:latin typeface="Arial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400">
                <a:latin typeface="Arial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000">
                <a:latin typeface="Arial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Седьмой уровень структуры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ru-RU" sz="4400">
                <a:latin typeface="Arial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3200">
                <a:latin typeface="Arial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800">
                <a:latin typeface="Arial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400">
                <a:latin typeface="Arial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000">
                <a:latin typeface="Arial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Седьмой уровень структуры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8880" cy="1252800"/>
          </a:xfrm>
          <a:prstGeom prst="rect">
            <a:avLst/>
          </a:prstGeom>
        </p:spPr>
        <p:txBody>
          <a:bodyPr lIns="0" rIns="0" tIns="0" bIns="0" anchor="ctr"/>
          <a:p>
            <a:r>
              <a:rPr lang="ru-RU">
                <a:latin typeface="Arial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3200">
                <a:latin typeface="Arial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800">
                <a:latin typeface="Arial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400">
                <a:latin typeface="Arial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000">
                <a:latin typeface="Arial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Седьмой уровень структуры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-48240"/>
            <a:ext cx="9141120" cy="6904440"/>
          </a:xfrm>
          <a:prstGeom prst="rect">
            <a:avLst/>
          </a:prstGeom>
          <a:noFill/>
          <a:ln w="9360">
            <a:noFill/>
          </a:ln>
        </p:spPr>
        <p:txBody>
          <a:bodyPr lIns="539640" rIns="90000" tIns="45000" bIns="4500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Times New Roman"/>
                <a:ea typeface="Calibri"/>
              </a:rPr>
              <a:t>МИНОБРНАУКИ РОССИИ</a:t>
            </a:r>
            <a:endParaRPr/>
          </a:p>
          <a:p>
            <a:pPr algn="ctr"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Times New Roman"/>
                <a:ea typeface="Calibri"/>
              </a:rPr>
              <a:t>федеральное государственное бюджетное образовательное</a:t>
            </a:r>
            <a:endParaRPr/>
          </a:p>
          <a:p>
            <a:pPr algn="ctr"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Times New Roman"/>
                <a:ea typeface="Calibri"/>
              </a:rPr>
              <a:t>учреждение высшего образования</a:t>
            </a:r>
            <a:endParaRPr/>
          </a:p>
          <a:p>
            <a:pPr algn="ctr"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Times New Roman"/>
                <a:ea typeface="Calibri"/>
              </a:rPr>
              <a:t>«Омский государственный университет им. Ф.М. Достоевского»</a:t>
            </a:r>
            <a:endParaRPr/>
          </a:p>
          <a:p>
            <a:pPr algn="ctr"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Times New Roman"/>
                <a:ea typeface="Calibri"/>
              </a:rPr>
              <a:t>Кафедра кибернетики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ru-RU" sz="2100">
                <a:solidFill>
                  <a:srgbClr val="000000"/>
                </a:solidFill>
                <a:latin typeface="Times New Roman"/>
                <a:ea typeface="Calibri"/>
              </a:rPr>
              <a:t>Варфоломеев Владислав Александрович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ru-RU" sz="2400">
                <a:solidFill>
                  <a:srgbClr val="000000"/>
                </a:solidFill>
                <a:latin typeface="Times New Roman"/>
                <a:ea typeface="Calibri"/>
              </a:rPr>
              <a:t>«Разработка интернет-магазина мобильных телефонов»</a:t>
            </a:r>
            <a:endParaRPr/>
          </a:p>
          <a:p>
            <a:pPr algn="ctr">
              <a:lnSpc>
                <a:spcPct val="100000"/>
              </a:lnSpc>
            </a:pPr>
            <a:r>
              <a:rPr lang="ru-RU" sz="2400">
                <a:solidFill>
                  <a:srgbClr val="000000"/>
                </a:solidFill>
                <a:latin typeface="Calibri"/>
                <a:ea typeface="Calibri"/>
              </a:rPr>
              <a:t>Выпускная квалификационная работа</a:t>
            </a:r>
            <a:endParaRPr/>
          </a:p>
          <a:p>
            <a:pPr algn="ctr">
              <a:lnSpc>
                <a:spcPct val="100000"/>
              </a:lnSpc>
            </a:pPr>
            <a:r>
              <a:rPr lang="ru-RU" sz="2100">
                <a:solidFill>
                  <a:srgbClr val="000000"/>
                </a:solidFill>
                <a:latin typeface="Times New Roman"/>
                <a:ea typeface="Calibri"/>
              </a:rPr>
              <a:t>cтудента группы СИБ-531-ЗИ-01, 4 курса заочной формы обучения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endParaRPr/>
          </a:p>
          <a:p>
            <a:pPr algn="r">
              <a:lnSpc>
                <a:spcPct val="100000"/>
              </a:lnSpc>
            </a:pPr>
            <a:r>
              <a:rPr lang="ru-RU" sz="2100">
                <a:solidFill>
                  <a:srgbClr val="000000"/>
                </a:solidFill>
                <a:latin typeface="Times New Roman"/>
                <a:ea typeface="Calibri"/>
              </a:rPr>
              <a:t>	</a:t>
            </a:r>
            <a:r>
              <a:rPr lang="ru-RU" sz="2100">
                <a:solidFill>
                  <a:srgbClr val="000000"/>
                </a:solidFill>
                <a:latin typeface="Times New Roman"/>
                <a:ea typeface="Calibri"/>
              </a:rPr>
              <a:t>	</a:t>
            </a:r>
            <a:r>
              <a:rPr lang="ru-RU" sz="2100">
                <a:solidFill>
                  <a:srgbClr val="000000"/>
                </a:solidFill>
                <a:latin typeface="Times New Roman"/>
                <a:ea typeface="Calibri"/>
              </a:rPr>
              <a:t>	</a:t>
            </a:r>
            <a:r>
              <a:rPr lang="ru-RU" sz="2100">
                <a:solidFill>
                  <a:srgbClr val="000000"/>
                </a:solidFill>
                <a:latin typeface="Times New Roman"/>
                <a:ea typeface="Calibri"/>
              </a:rPr>
              <a:t>Научный руководитель 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ru-RU" sz="2100">
                <a:solidFill>
                  <a:srgbClr val="000000"/>
                </a:solidFill>
                <a:latin typeface="Times New Roman"/>
                <a:ea typeface="Times New Roman"/>
              </a:rPr>
              <a:t>д.ф. -м.н. Гуц А. К.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Times New Roman"/>
                <a:ea typeface="Calibri"/>
              </a:rPr>
              <a:t>	</a:t>
            </a:r>
            <a:r>
              <a:rPr lang="ru-RU" sz="1200">
                <a:solidFill>
                  <a:srgbClr val="000000"/>
                </a:solidFill>
                <a:latin typeface="Times New Roman"/>
                <a:ea typeface="Calibri"/>
              </a:rPr>
              <a:t>	</a:t>
            </a:r>
            <a:r>
              <a:rPr lang="ru-RU" sz="1200">
                <a:solidFill>
                  <a:srgbClr val="000000"/>
                </a:solidFill>
                <a:latin typeface="Times New Roman"/>
                <a:ea typeface="Calibri"/>
              </a:rPr>
              <a:t>	</a:t>
            </a:r>
            <a:r>
              <a:rPr lang="ru-RU" sz="1200">
                <a:solidFill>
                  <a:srgbClr val="000000"/>
                </a:solidFill>
                <a:latin typeface="Times New Roman"/>
                <a:ea typeface="Calibri"/>
              </a:rPr>
              <a:t>	</a:t>
            </a:r>
            <a:r>
              <a:rPr lang="ru-RU" sz="1200">
                <a:solidFill>
                  <a:srgbClr val="000000"/>
                </a:solidFill>
                <a:latin typeface="Times New Roman"/>
                <a:ea typeface="Calibri"/>
              </a:rPr>
              <a:t>	</a:t>
            </a:r>
            <a:endParaRPr/>
          </a:p>
          <a:p>
            <a:pPr algn="ctr"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Arial"/>
                <a:ea typeface="Times New Roman"/>
              </a:rPr>
              <a:t>Омск 2019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6560" y="337320"/>
            <a:ext cx="914220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ru-RU" sz="2800">
                <a:solidFill>
                  <a:srgbClr val="000000"/>
                </a:solidFill>
                <a:latin typeface="Times New Roman"/>
                <a:ea typeface="DejaVu Sans"/>
              </a:rPr>
              <a:t>Используемые технологии</a:t>
            </a:r>
            <a:endParaRPr/>
          </a:p>
        </p:txBody>
      </p:sp>
      <p:pic>
        <p:nvPicPr>
          <p:cNvPr id="12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6000" y="1349640"/>
            <a:ext cx="3166200" cy="170856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832000" y="1351080"/>
            <a:ext cx="1679760" cy="177912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044000" y="3636000"/>
            <a:ext cx="3238200" cy="108612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320000" y="3240000"/>
            <a:ext cx="4462200" cy="187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000" y="1223640"/>
            <a:ext cx="8855640" cy="4550040"/>
          </a:xfrm>
          <a:prstGeom prst="rect">
            <a:avLst/>
          </a:prstGeom>
          <a:ln>
            <a:noFill/>
          </a:ln>
        </p:spPr>
      </p:pic>
      <p:sp>
        <p:nvSpPr>
          <p:cNvPr id="125" name="CustomShape 1"/>
          <p:cNvSpPr/>
          <p:nvPr/>
        </p:nvSpPr>
        <p:spPr>
          <a:xfrm>
            <a:off x="16560" y="337320"/>
            <a:ext cx="914220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ru-RU" sz="2800">
                <a:solidFill>
                  <a:srgbClr val="000000"/>
                </a:solidFill>
                <a:latin typeface="Times New Roman"/>
                <a:ea typeface="DejaVu Sans"/>
              </a:rPr>
              <a:t>Добавление товара через панель администратора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71520" y="36000"/>
            <a:ext cx="6600960" cy="678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Содержимое 3" descr=""/>
          <p:cNvPicPr/>
          <p:nvPr/>
        </p:nvPicPr>
        <p:blipFill>
          <a:blip r:embed="rId1">
            <a:lum contrast="20000"/>
          </a:blip>
          <a:srcRect l="31831" t="-2385600" r="-10432" b="-1972482"/>
          <a:stretch>
            <a:fillRect/>
          </a:stretch>
        </p:blipFill>
        <p:spPr>
          <a:xfrm>
            <a:off x="1386720" y="1600200"/>
            <a:ext cx="6368040" cy="452304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56000" y="3596400"/>
            <a:ext cx="2865240" cy="252216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07800" y="154440"/>
            <a:ext cx="5162760" cy="348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Содержимое 3" descr=""/>
          <p:cNvPicPr/>
          <p:nvPr/>
        </p:nvPicPr>
        <p:blipFill>
          <a:blip r:embed="rId1"/>
          <a:srcRect l="495454" t="491078" r="-674040" b="-683194"/>
          <a:stretch>
            <a:fillRect/>
          </a:stretch>
        </p:blipFill>
        <p:spPr>
          <a:xfrm>
            <a:off x="1143000" y="928800"/>
            <a:ext cx="7069320" cy="566712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15000"/>
            <a:ext cx="9142200" cy="442620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40320" y="354960"/>
            <a:ext cx="914220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ru-RU" sz="2800">
                <a:solidFill>
                  <a:srgbClr val="000000"/>
                </a:solidFill>
                <a:latin typeface="Times New Roman"/>
                <a:ea typeface="DejaVu Sans"/>
              </a:rPr>
              <a:t>Страница с описанием товара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0000" y="247680"/>
            <a:ext cx="8857800" cy="6302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Содержимое 3" descr=""/>
          <p:cNvPicPr/>
          <p:nvPr/>
        </p:nvPicPr>
        <p:blipFill>
          <a:blip r:embed="rId1"/>
          <a:srcRect l="-741004" t="1310106" r="228564" b="-1841074"/>
          <a:stretch>
            <a:fillRect/>
          </a:stretch>
        </p:blipFill>
        <p:spPr>
          <a:xfrm>
            <a:off x="1000080" y="1285920"/>
            <a:ext cx="7283880" cy="528372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4000" y="222120"/>
            <a:ext cx="4379760" cy="136044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88000" y="1285920"/>
            <a:ext cx="3878280" cy="512064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572000" y="1285920"/>
            <a:ext cx="4284360" cy="506556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6192000" y="288000"/>
            <a:ext cx="2617560" cy="817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19480" y="1400400"/>
            <a:ext cx="6412680" cy="4106160"/>
          </a:xfrm>
          <a:prstGeom prst="rect">
            <a:avLst/>
          </a:prstGeom>
          <a:ln>
            <a:noFill/>
          </a:ln>
        </p:spPr>
      </p:pic>
      <p:sp>
        <p:nvSpPr>
          <p:cNvPr id="140" name="CustomShape 1"/>
          <p:cNvSpPr/>
          <p:nvPr/>
        </p:nvSpPr>
        <p:spPr>
          <a:xfrm>
            <a:off x="31680" y="291240"/>
            <a:ext cx="914220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ru-RU" sz="2800">
                <a:solidFill>
                  <a:srgbClr val="000000"/>
                </a:solidFill>
                <a:latin typeface="Times New Roman"/>
                <a:ea typeface="DejaVu Sans"/>
              </a:rPr>
              <a:t>Пример письма с заказом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0320" y="354960"/>
            <a:ext cx="914220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ru-RU" sz="2800">
                <a:solidFill>
                  <a:srgbClr val="000000"/>
                </a:solidFill>
                <a:latin typeface="Times New Roman"/>
                <a:ea typeface="DejaVu Sans"/>
              </a:rPr>
              <a:t>Заключение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266760" y="648000"/>
            <a:ext cx="8226720" cy="452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Times New Roman"/>
                <a:ea typeface="DejaVu Sans"/>
              </a:rPr>
              <a:t>Целью данной  дипломной работы является разработка web-сайта Интернет-магазина по продаже мобильных телефонов.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57120" y="214200"/>
            <a:ext cx="8569800" cy="606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ru-RU" sz="27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ru-RU" sz="2700">
                <a:solidFill>
                  <a:srgbClr val="000000"/>
                </a:solidFill>
                <a:latin typeface="Times New Roman"/>
                <a:ea typeface="DejaVu Sans"/>
              </a:rPr>
              <a:t>Для достижения поставленной цели необходимо решить следующие задачи:</a:t>
            </a:r>
            <a:endParaRPr/>
          </a:p>
          <a:p>
            <a:r>
              <a:rPr lang="ru-RU" sz="2700">
                <a:solidFill>
                  <a:srgbClr val="000000"/>
                </a:solidFill>
                <a:latin typeface="Times New Roman"/>
                <a:ea typeface="DejaVu Sans"/>
              </a:rPr>
              <a:t>- изучить принципы построения Интернет-магазинов и особенности тех, которые специализируются по продаже электроники;</a:t>
            </a:r>
            <a:endParaRPr/>
          </a:p>
          <a:p>
            <a:r>
              <a:rPr lang="ru-RU" sz="2700">
                <a:solidFill>
                  <a:srgbClr val="000000"/>
                </a:solidFill>
                <a:latin typeface="Times New Roman"/>
                <a:ea typeface="DejaVu Sans"/>
              </a:rPr>
              <a:t>- исследовать структуру интернет-магазинов;</a:t>
            </a:r>
            <a:endParaRPr/>
          </a:p>
          <a:p>
            <a:r>
              <a:rPr lang="ru-RU" sz="2700">
                <a:solidFill>
                  <a:srgbClr val="000000"/>
                </a:solidFill>
                <a:latin typeface="Times New Roman"/>
                <a:ea typeface="DejaVu Sans"/>
              </a:rPr>
              <a:t>- выполнить сравнительный анализ программных средств создания web-сайтов;</a:t>
            </a:r>
            <a:endParaRPr/>
          </a:p>
          <a:p>
            <a:r>
              <a:rPr lang="ru-RU" sz="2700">
                <a:solidFill>
                  <a:srgbClr val="000000"/>
                </a:solidFill>
                <a:latin typeface="Times New Roman"/>
                <a:ea typeface="DejaVu Sans"/>
              </a:rPr>
              <a:t>- разработать основные функции интернет-магазина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16000" y="936000"/>
            <a:ext cx="8641080" cy="406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/>
          </a:p>
          <a:p>
            <a:r>
              <a:rPr lang="ru-RU" sz="2800">
                <a:solidFill>
                  <a:srgbClr val="000000"/>
                </a:solidFill>
                <a:latin typeface="Times New Roman"/>
                <a:ea typeface="DejaVu Sans"/>
              </a:rPr>
              <a:t>В ходе исследования первоначально был проведен анализ  рынка электронной торговли и более детально анализ моделей электронных магазинов с целью выявления их основных функций и используемых информационных технологий.</a:t>
            </a:r>
            <a:endParaRPr/>
          </a:p>
          <a:p>
            <a:endParaRPr/>
          </a:p>
          <a:p>
            <a:r>
              <a:rPr lang="ru-RU" sz="280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2800">
                <a:solidFill>
                  <a:srgbClr val="000000"/>
                </a:solidFill>
                <a:latin typeface="Times New Roman"/>
                <a:ea typeface="DejaVu Sans"/>
              </a:rPr>
              <a:t>Электронный магазин - это  специализированный Web-сайт, предлагающий своим посетителям приобрести какие-либо товары непосредственно в режиме онлайн.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22960" y="914400"/>
            <a:ext cx="7752960" cy="4479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878760"/>
            <a:ext cx="8677080" cy="506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9720" y="736560"/>
            <a:ext cx="8612280" cy="502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6560" y="336960"/>
            <a:ext cx="914220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ru-RU" sz="2800">
                <a:solidFill>
                  <a:srgbClr val="000000"/>
                </a:solidFill>
                <a:latin typeface="Times New Roman"/>
                <a:ea typeface="DejaVu Sans"/>
              </a:rPr>
              <a:t>Система в представлении клиента</a:t>
            </a:r>
            <a:endParaRPr/>
          </a:p>
        </p:txBody>
      </p:sp>
      <p:pic>
        <p:nvPicPr>
          <p:cNvPr id="11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0000" y="1860120"/>
            <a:ext cx="8404560" cy="329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274680"/>
            <a:ext cx="9142200" cy="11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ru-RU" sz="2800">
                <a:solidFill>
                  <a:srgbClr val="000000"/>
                </a:solidFill>
                <a:latin typeface="Times New Roman"/>
                <a:ea typeface="DejaVu Sans"/>
              </a:rPr>
              <a:t>Система в представлении администратора</a:t>
            </a:r>
            <a:endParaRPr/>
          </a:p>
        </p:txBody>
      </p:sp>
      <p:pic>
        <p:nvPicPr>
          <p:cNvPr id="11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828800"/>
            <a:ext cx="8322840" cy="239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