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2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2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ru-RU" sz="4400">
                <a:latin typeface="Arial"/>
              </a:rPr>
              <a:t>Для правки текста заголовка щелкните мышью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ru-RU" sz="3200">
                <a:latin typeface="Arial"/>
              </a:rPr>
              <a:t>Для правки структуры щелкните мышью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800">
                <a:latin typeface="Arial"/>
              </a:rPr>
              <a:t>Второй уровень структуры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2400">
                <a:latin typeface="Arial"/>
              </a:rPr>
              <a:t>Третий уровень структуры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2000">
                <a:latin typeface="Arial"/>
              </a:rPr>
              <a:t>Четвёртый уровень структуры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000">
                <a:latin typeface="Arial"/>
              </a:rPr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000">
                <a:latin typeface="Arial"/>
              </a:rPr>
              <a:t>Шестой уровень структуры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ru-RU" sz="2000">
                <a:latin typeface="Arial"/>
              </a:rPr>
              <a:t>Седьмой уровень структуры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ru-RU" sz="4400">
                <a:latin typeface="Arial"/>
              </a:rPr>
              <a:t>Для правки текста заголовка щелкните мышью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ru-RU" sz="3200">
                <a:latin typeface="Arial"/>
              </a:rPr>
              <a:t>Для правки структуры щелкните мышью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800">
                <a:latin typeface="Arial"/>
              </a:rPr>
              <a:t>Второй уровень структуры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2400">
                <a:latin typeface="Arial"/>
              </a:rPr>
              <a:t>Третий уровень структуры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2000">
                <a:latin typeface="Arial"/>
              </a:rPr>
              <a:t>Четвёртый уровень структуры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000">
                <a:latin typeface="Arial"/>
              </a:rPr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000">
                <a:latin typeface="Arial"/>
              </a:rPr>
              <a:t>Шестой уровень структуры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ru-RU" sz="2000">
                <a:latin typeface="Arial"/>
              </a:rPr>
              <a:t>Седьмой уровень структуры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8880" cy="1252800"/>
          </a:xfrm>
          <a:prstGeom prst="rect">
            <a:avLst/>
          </a:prstGeom>
        </p:spPr>
        <p:txBody>
          <a:bodyPr lIns="0" rIns="0" tIns="0" bIns="0" anchor="ctr"/>
          <a:p>
            <a:r>
              <a:rPr lang="ru-RU">
                <a:latin typeface="Arial"/>
              </a:rPr>
              <a:t>Для правки текста заголовка щелкните мышью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ru-RU" sz="3200">
                <a:latin typeface="Arial"/>
              </a:rPr>
              <a:t>Для правки структуры щелкните мышью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800">
                <a:latin typeface="Arial"/>
              </a:rPr>
              <a:t>Второй уровень структуры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2400">
                <a:latin typeface="Arial"/>
              </a:rPr>
              <a:t>Третий уровень структуры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2000">
                <a:latin typeface="Arial"/>
              </a:rPr>
              <a:t>Четвёртый уровень структуры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000">
                <a:latin typeface="Arial"/>
              </a:rPr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000">
                <a:latin typeface="Arial"/>
              </a:rPr>
              <a:t>Шестой уровень структуры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ru-RU" sz="2000">
                <a:latin typeface="Arial"/>
              </a:rPr>
              <a:t>Седьмой уровень структуры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0" y="-48240"/>
            <a:ext cx="9138960" cy="6167160"/>
          </a:xfrm>
          <a:prstGeom prst="rect">
            <a:avLst/>
          </a:prstGeom>
          <a:noFill/>
          <a:ln w="9360">
            <a:noFill/>
          </a:ln>
        </p:spPr>
        <p:txBody>
          <a:bodyPr lIns="539640" rIns="90000" tIns="45000" bIns="45000" anchor="ctr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ru-RU">
                <a:solidFill>
                  <a:srgbClr val="000000"/>
                </a:solidFill>
                <a:latin typeface="Times New Roman"/>
                <a:ea typeface="Calibri"/>
              </a:rPr>
              <a:t>МИНОБРНАУКИ РОССИИ</a:t>
            </a:r>
            <a:endParaRPr/>
          </a:p>
          <a:p>
            <a:pPr algn="ctr">
              <a:lnSpc>
                <a:spcPct val="100000"/>
              </a:lnSpc>
            </a:pPr>
            <a:r>
              <a:rPr lang="ru-RU">
                <a:solidFill>
                  <a:srgbClr val="000000"/>
                </a:solidFill>
                <a:latin typeface="Times New Roman"/>
                <a:ea typeface="Calibri"/>
              </a:rPr>
              <a:t>федеральное государственное бюджетное образовательное</a:t>
            </a:r>
            <a:endParaRPr/>
          </a:p>
          <a:p>
            <a:pPr algn="ctr">
              <a:lnSpc>
                <a:spcPct val="100000"/>
              </a:lnSpc>
            </a:pPr>
            <a:r>
              <a:rPr lang="ru-RU">
                <a:solidFill>
                  <a:srgbClr val="000000"/>
                </a:solidFill>
                <a:latin typeface="Times New Roman"/>
                <a:ea typeface="Calibri"/>
              </a:rPr>
              <a:t>учреждение высшего образования</a:t>
            </a:r>
            <a:endParaRPr/>
          </a:p>
          <a:p>
            <a:pPr algn="ctr">
              <a:lnSpc>
                <a:spcPct val="100000"/>
              </a:lnSpc>
            </a:pPr>
            <a:r>
              <a:rPr lang="ru-RU">
                <a:solidFill>
                  <a:srgbClr val="000000"/>
                </a:solidFill>
                <a:latin typeface="Times New Roman"/>
                <a:ea typeface="Calibri"/>
              </a:rPr>
              <a:t>«Омский государственный университет им. Ф.М. Достоевского»</a:t>
            </a:r>
            <a:endParaRPr/>
          </a:p>
          <a:p>
            <a:pPr algn="ctr">
              <a:lnSpc>
                <a:spcPct val="100000"/>
              </a:lnSpc>
            </a:pPr>
            <a:r>
              <a:rPr lang="ru-RU">
                <a:solidFill>
                  <a:srgbClr val="000000"/>
                </a:solidFill>
                <a:latin typeface="Times New Roman"/>
                <a:ea typeface="Calibri"/>
              </a:rPr>
              <a:t>Кафедра кибернетики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ru-RU" sz="2100">
                <a:solidFill>
                  <a:srgbClr val="000000"/>
                </a:solidFill>
                <a:latin typeface="Times New Roman"/>
                <a:ea typeface="Calibri"/>
              </a:rPr>
              <a:t>Варфоломеев Владислав Александрович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ru-RU" sz="2400">
                <a:solidFill>
                  <a:srgbClr val="000000"/>
                </a:solidFill>
                <a:latin typeface="Times New Roman"/>
                <a:ea typeface="Calibri"/>
              </a:rPr>
              <a:t>«Разработка интернет-магазина мобильных телефонов»</a:t>
            </a:r>
            <a:endParaRPr/>
          </a:p>
          <a:p>
            <a:pPr algn="ctr">
              <a:lnSpc>
                <a:spcPct val="100000"/>
              </a:lnSpc>
            </a:pPr>
            <a:r>
              <a:rPr lang="ru-RU" sz="2400">
                <a:solidFill>
                  <a:srgbClr val="000000"/>
                </a:solidFill>
                <a:latin typeface="Calibri"/>
                <a:ea typeface="Calibri"/>
              </a:rPr>
              <a:t>Выпускная квалификационная работа</a:t>
            </a:r>
            <a:endParaRPr/>
          </a:p>
          <a:p>
            <a:pPr algn="ctr">
              <a:lnSpc>
                <a:spcPct val="100000"/>
              </a:lnSpc>
            </a:pPr>
            <a:r>
              <a:rPr lang="ru-RU" sz="2100">
                <a:solidFill>
                  <a:srgbClr val="000000"/>
                </a:solidFill>
                <a:latin typeface="Times New Roman"/>
                <a:ea typeface="Calibri"/>
              </a:rPr>
              <a:t>cтудента группы СИБ-531-ЗИ-01, 4 курса заочной формы обучения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ru-RU" sz="1200">
                <a:solidFill>
                  <a:srgbClr val="000000"/>
                </a:solidFill>
                <a:latin typeface="Times New Roman"/>
                <a:ea typeface="Calibri"/>
              </a:rPr>
              <a:t> </a:t>
            </a:r>
            <a:endParaRPr/>
          </a:p>
          <a:p>
            <a:pPr algn="r">
              <a:lnSpc>
                <a:spcPct val="100000"/>
              </a:lnSpc>
            </a:pPr>
            <a:r>
              <a:rPr lang="ru-RU" sz="2100">
                <a:solidFill>
                  <a:srgbClr val="000000"/>
                </a:solidFill>
                <a:latin typeface="Times New Roman"/>
                <a:ea typeface="Calibri"/>
              </a:rPr>
              <a:t>	</a:t>
            </a:r>
            <a:r>
              <a:rPr lang="ru-RU" sz="2100">
                <a:solidFill>
                  <a:srgbClr val="000000"/>
                </a:solidFill>
                <a:latin typeface="Times New Roman"/>
                <a:ea typeface="Calibri"/>
              </a:rPr>
              <a:t>	</a:t>
            </a:r>
            <a:r>
              <a:rPr lang="ru-RU" sz="2100">
                <a:solidFill>
                  <a:srgbClr val="000000"/>
                </a:solidFill>
                <a:latin typeface="Times New Roman"/>
                <a:ea typeface="Calibri"/>
              </a:rPr>
              <a:t>	</a:t>
            </a:r>
            <a:r>
              <a:rPr lang="ru-RU" sz="2100">
                <a:solidFill>
                  <a:srgbClr val="000000"/>
                </a:solidFill>
                <a:latin typeface="Times New Roman"/>
                <a:ea typeface="Calibri"/>
              </a:rPr>
              <a:t>Научный руководитель</a:t>
            </a:r>
            <a:endParaRPr/>
          </a:p>
          <a:p>
            <a:pPr algn="r">
              <a:lnSpc>
                <a:spcPct val="100000"/>
              </a:lnSpc>
            </a:pPr>
            <a:r>
              <a:rPr lang="ru-RU" sz="2100">
                <a:solidFill>
                  <a:srgbClr val="000000"/>
                </a:solidFill>
                <a:latin typeface="Times New Roman"/>
                <a:ea typeface="Times New Roman"/>
              </a:rPr>
              <a:t>д.ф. - м.н. Гуц А. К.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ru-RU" sz="1200">
                <a:solidFill>
                  <a:srgbClr val="000000"/>
                </a:solidFill>
                <a:latin typeface="Arial"/>
                <a:ea typeface="Times New Roman"/>
              </a:rPr>
              <a:t>`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3960000" y="6495120"/>
            <a:ext cx="1217520" cy="343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ru-RU">
                <a:latin typeface="Times New Roman"/>
              </a:rPr>
              <a:t>Омск 2019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0000" y="247680"/>
            <a:ext cx="8855640" cy="6300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Содержимое 3" descr=""/>
          <p:cNvPicPr/>
          <p:nvPr/>
        </p:nvPicPr>
        <p:blipFill>
          <a:blip r:embed="rId1"/>
          <a:srcRect l="13316" t="-1218399" r="784603" b="-493141"/>
          <a:stretch>
            <a:fillRect/>
          </a:stretch>
        </p:blipFill>
        <p:spPr>
          <a:xfrm>
            <a:off x="1000080" y="1285920"/>
            <a:ext cx="7281720" cy="5281560"/>
          </a:xfrm>
          <a:prstGeom prst="rect">
            <a:avLst/>
          </a:prstGeom>
          <a:ln>
            <a:noFill/>
          </a:ln>
        </p:spPr>
      </p:pic>
      <p:pic>
        <p:nvPicPr>
          <p:cNvPr id="13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44000" y="222120"/>
            <a:ext cx="4377600" cy="1358280"/>
          </a:xfrm>
          <a:prstGeom prst="rect">
            <a:avLst/>
          </a:prstGeom>
          <a:ln>
            <a:noFill/>
          </a:ln>
        </p:spPr>
      </p:pic>
      <p:pic>
        <p:nvPicPr>
          <p:cNvPr id="13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88000" y="1285920"/>
            <a:ext cx="3876120" cy="5118480"/>
          </a:xfrm>
          <a:prstGeom prst="rect">
            <a:avLst/>
          </a:prstGeom>
          <a:ln>
            <a:noFill/>
          </a:ln>
        </p:spPr>
      </p:pic>
      <p:pic>
        <p:nvPicPr>
          <p:cNvPr id="133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572000" y="1285920"/>
            <a:ext cx="4282200" cy="5063400"/>
          </a:xfrm>
          <a:prstGeom prst="rect">
            <a:avLst/>
          </a:prstGeom>
          <a:ln>
            <a:noFill/>
          </a:ln>
        </p:spPr>
      </p:pic>
      <p:pic>
        <p:nvPicPr>
          <p:cNvPr id="134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6192000" y="288000"/>
            <a:ext cx="2615400" cy="815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19480" y="1400400"/>
            <a:ext cx="6410520" cy="4104000"/>
          </a:xfrm>
          <a:prstGeom prst="rect">
            <a:avLst/>
          </a:prstGeom>
          <a:ln>
            <a:noFill/>
          </a:ln>
        </p:spPr>
      </p:pic>
      <p:sp>
        <p:nvSpPr>
          <p:cNvPr id="136" name="CustomShape 1"/>
          <p:cNvSpPr/>
          <p:nvPr/>
        </p:nvSpPr>
        <p:spPr>
          <a:xfrm>
            <a:off x="31680" y="291240"/>
            <a:ext cx="9140040" cy="113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ru-RU" sz="3600">
                <a:solidFill>
                  <a:srgbClr val="000000"/>
                </a:solidFill>
                <a:latin typeface="Times New Roman"/>
                <a:ea typeface="DejaVu Sans"/>
              </a:rPr>
              <a:t>Пример письма с заказом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40320" y="354960"/>
            <a:ext cx="9140040" cy="113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ru-RU" sz="3600">
                <a:solidFill>
                  <a:srgbClr val="000000"/>
                </a:solidFill>
                <a:latin typeface="Times New Roman"/>
                <a:ea typeface="DejaVu Sans"/>
              </a:rPr>
              <a:t>Итоги работы</a:t>
            </a:r>
            <a:endParaRPr/>
          </a:p>
        </p:txBody>
      </p:sp>
      <p:sp>
        <p:nvSpPr>
          <p:cNvPr id="138" name="CustomShape 2"/>
          <p:cNvSpPr/>
          <p:nvPr/>
        </p:nvSpPr>
        <p:spPr>
          <a:xfrm>
            <a:off x="40320" y="1230840"/>
            <a:ext cx="9101880" cy="496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ru-RU" sz="2800">
                <a:solidFill>
                  <a:srgbClr val="000000"/>
                </a:solidFill>
                <a:latin typeface="Times New Roman"/>
              </a:rPr>
              <a:t>- Разработал клиентскую часть приложения с основными функциями для работы интернет-магазина</a:t>
            </a:r>
            <a:endParaRPr/>
          </a:p>
          <a:p>
            <a:r>
              <a:rPr lang="ru-RU" sz="2800">
                <a:solidFill>
                  <a:srgbClr val="000000"/>
                </a:solidFill>
                <a:latin typeface="Times New Roman"/>
              </a:rPr>
              <a:t>- Изучил особенности и принципы построения Интернет-магазинов;</a:t>
            </a:r>
            <a:endParaRPr/>
          </a:p>
          <a:p>
            <a:r>
              <a:rPr lang="ru-RU" sz="2800">
                <a:solidFill>
                  <a:srgbClr val="000000"/>
                </a:solidFill>
                <a:latin typeface="Times New Roman"/>
              </a:rPr>
              <a:t>- Проанализировал рынок существующих электронных площадок;</a:t>
            </a:r>
            <a:endParaRPr/>
          </a:p>
          <a:p>
            <a:r>
              <a:rPr lang="ru-RU" sz="2800">
                <a:solidFill>
                  <a:srgbClr val="000000"/>
                </a:solidFill>
                <a:latin typeface="Times New Roman"/>
              </a:rPr>
              <a:t>- Выявил наиболее подходящие технологии и инструменты для создания своего интернет-магазина;</a:t>
            </a:r>
            <a:endParaRPr/>
          </a:p>
          <a:p>
            <a:r>
              <a:rPr lang="ru-RU" sz="2800">
                <a:solidFill>
                  <a:srgbClr val="000000"/>
                </a:solidFill>
                <a:latin typeface="Times New Roman"/>
              </a:rPr>
              <a:t>- Получил общее представление о работе и интеграции платёжных систем;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0" y="2700000"/>
            <a:ext cx="9143640" cy="597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ru-RU" sz="3600">
                <a:latin typeface="Times New Roman"/>
              </a:rPr>
              <a:t>Спасибо за внимание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266760" y="648000"/>
            <a:ext cx="8224560" cy="4520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Times New Roman"/>
                <a:ea typeface="DejaVu Sans"/>
              </a:rPr>
              <a:t>Целью данной  дипломной работы является разработка web-сайта по продаже мобильных телефонов.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357120" y="214200"/>
            <a:ext cx="8567640" cy="606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lang="ru-RU" sz="27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ru-RU" sz="2700">
                <a:solidFill>
                  <a:srgbClr val="000000"/>
                </a:solidFill>
                <a:latin typeface="Times New Roman"/>
                <a:ea typeface="DejaVu Sans"/>
              </a:rPr>
              <a:t>Для достижения поставленной цели необходимо решить следующие задачи:</a:t>
            </a:r>
            <a:endParaRPr/>
          </a:p>
          <a:p>
            <a:r>
              <a:rPr lang="ru-RU" sz="2700">
                <a:solidFill>
                  <a:srgbClr val="000000"/>
                </a:solidFill>
                <a:latin typeface="Times New Roman"/>
                <a:ea typeface="DejaVu Sans"/>
              </a:rPr>
              <a:t>- изучить принципы построения Интернет-магазинов и особенности тех, которые специализируются по продаже электроники;</a:t>
            </a:r>
            <a:endParaRPr/>
          </a:p>
          <a:p>
            <a:r>
              <a:rPr lang="ru-RU" sz="2700">
                <a:solidFill>
                  <a:srgbClr val="000000"/>
                </a:solidFill>
                <a:latin typeface="Times New Roman"/>
                <a:ea typeface="DejaVu Sans"/>
              </a:rPr>
              <a:t>- исследовать структуру интернет-магазинов;</a:t>
            </a:r>
            <a:endParaRPr/>
          </a:p>
          <a:p>
            <a:r>
              <a:rPr lang="ru-RU" sz="2700">
                <a:solidFill>
                  <a:srgbClr val="000000"/>
                </a:solidFill>
                <a:latin typeface="Times New Roman"/>
                <a:ea typeface="DejaVu Sans"/>
              </a:rPr>
              <a:t>- выполнить сравнительный анализ программных средств создания web-сайтов;</a:t>
            </a:r>
            <a:endParaRPr/>
          </a:p>
          <a:p>
            <a:r>
              <a:rPr lang="ru-RU" sz="2700">
                <a:solidFill>
                  <a:srgbClr val="000000"/>
                </a:solidFill>
                <a:latin typeface="Times New Roman"/>
                <a:ea typeface="DejaVu Sans"/>
              </a:rPr>
              <a:t>- разработать основные функции интернет-магазина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16560" y="337320"/>
            <a:ext cx="9140040" cy="113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ru-RU" sz="3600">
                <a:solidFill>
                  <a:srgbClr val="000000"/>
                </a:solidFill>
                <a:latin typeface="Times New Roman"/>
                <a:ea typeface="DejaVu Sans"/>
              </a:rPr>
              <a:t>Используемые технологии</a:t>
            </a:r>
            <a:endParaRPr/>
          </a:p>
        </p:txBody>
      </p:sp>
      <p:pic>
        <p:nvPicPr>
          <p:cNvPr id="11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96000" y="1349640"/>
            <a:ext cx="3164040" cy="170640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832000" y="1351080"/>
            <a:ext cx="1677600" cy="1776960"/>
          </a:xfrm>
          <a:prstGeom prst="rect">
            <a:avLst/>
          </a:prstGeom>
          <a:ln>
            <a:noFill/>
          </a:ln>
        </p:spPr>
      </p:pic>
      <p:pic>
        <p:nvPicPr>
          <p:cNvPr id="11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044000" y="3636000"/>
            <a:ext cx="3236040" cy="108396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320000" y="3240000"/>
            <a:ext cx="4460040" cy="1874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4000" y="1223640"/>
            <a:ext cx="8853480" cy="4547880"/>
          </a:xfrm>
          <a:prstGeom prst="rect">
            <a:avLst/>
          </a:prstGeom>
          <a:ln>
            <a:noFill/>
          </a:ln>
        </p:spPr>
      </p:pic>
      <p:sp>
        <p:nvSpPr>
          <p:cNvPr id="118" name="CustomShape 1"/>
          <p:cNvSpPr/>
          <p:nvPr/>
        </p:nvSpPr>
        <p:spPr>
          <a:xfrm>
            <a:off x="16560" y="337320"/>
            <a:ext cx="9140040" cy="113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ru-RU" sz="3600">
                <a:solidFill>
                  <a:srgbClr val="000000"/>
                </a:solidFill>
                <a:latin typeface="Times New Roman"/>
                <a:ea typeface="DejaVu Sans"/>
              </a:rPr>
              <a:t>Интерфейс администратора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71520" y="36000"/>
            <a:ext cx="6598800" cy="6782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Содержимое 3" descr=""/>
          <p:cNvPicPr/>
          <p:nvPr/>
        </p:nvPicPr>
        <p:blipFill>
          <a:blip r:embed="rId1">
            <a:lum contrast="20000"/>
          </a:blip>
          <a:srcRect l="-687461" t="771363" r="1023359" b="142512"/>
          <a:stretch>
            <a:fillRect/>
          </a:stretch>
        </p:blipFill>
        <p:spPr>
          <a:xfrm>
            <a:off x="1386720" y="1600200"/>
            <a:ext cx="6365880" cy="4520880"/>
          </a:xfrm>
          <a:prstGeom prst="rect">
            <a:avLst/>
          </a:prstGeom>
          <a:ln>
            <a:noFill/>
          </a:ln>
        </p:spPr>
      </p:pic>
      <p:pic>
        <p:nvPicPr>
          <p:cNvPr id="12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256000" y="3596400"/>
            <a:ext cx="2863080" cy="2520000"/>
          </a:xfrm>
          <a:prstGeom prst="rect">
            <a:avLst/>
          </a:prstGeom>
          <a:ln>
            <a:noFill/>
          </a:ln>
        </p:spPr>
      </p:pic>
      <p:pic>
        <p:nvPicPr>
          <p:cNvPr id="12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07800" y="154440"/>
            <a:ext cx="5160600" cy="3486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Содержимое 3" descr=""/>
          <p:cNvPicPr/>
          <p:nvPr/>
        </p:nvPicPr>
        <p:blipFill>
          <a:blip r:embed="rId1"/>
          <a:srcRect l="-1129171" t="-192587" r="450932" b="-806993"/>
          <a:stretch>
            <a:fillRect/>
          </a:stretch>
        </p:blipFill>
        <p:spPr>
          <a:xfrm>
            <a:off x="1143000" y="928800"/>
            <a:ext cx="7067160" cy="5664960"/>
          </a:xfrm>
          <a:prstGeom prst="rect">
            <a:avLst/>
          </a:prstGeom>
          <a:ln>
            <a:noFill/>
          </a:ln>
        </p:spPr>
      </p:pic>
      <p:pic>
        <p:nvPicPr>
          <p:cNvPr id="12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215000"/>
            <a:ext cx="9140040" cy="4424040"/>
          </a:xfrm>
          <a:prstGeom prst="rect">
            <a:avLst/>
          </a:prstGeom>
          <a:ln>
            <a:noFill/>
          </a:ln>
        </p:spPr>
      </p:pic>
      <p:sp>
        <p:nvSpPr>
          <p:cNvPr id="125" name="CustomShape 1"/>
          <p:cNvSpPr/>
          <p:nvPr/>
        </p:nvSpPr>
        <p:spPr>
          <a:xfrm>
            <a:off x="40320" y="354960"/>
            <a:ext cx="9140040" cy="113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ru-RU" sz="3600">
                <a:solidFill>
                  <a:srgbClr val="000000"/>
                </a:solidFill>
                <a:latin typeface="Times New Roman"/>
                <a:ea typeface="DejaVu Sans"/>
              </a:rPr>
              <a:t>Страница с описанием товара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32000" y="288000"/>
            <a:ext cx="8352000" cy="27435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ru-RU">
                <a:latin typeface="Courier 10 Pitch"/>
              </a:rPr>
              <a:t>componentWillMount() {</a:t>
            </a:r>
            <a:r>
              <a:rPr lang="ru-RU">
                <a:latin typeface="Courier 10 Pitch"/>
              </a:rPr>
              <a:t>	</a:t>
            </a:r>
            <a:r>
              <a:rPr lang="ru-RU">
                <a:latin typeface="Courier 10 Pitch"/>
              </a:rPr>
              <a:t>	</a:t>
            </a:r>
            <a:endParaRPr/>
          </a:p>
          <a:p>
            <a:r>
              <a:rPr lang="ru-RU">
                <a:latin typeface="Courier 10 Pitch"/>
              </a:rPr>
              <a:t>	</a:t>
            </a:r>
            <a:r>
              <a:rPr lang="ru-RU">
                <a:latin typeface="Courier 10 Pitch"/>
              </a:rPr>
              <a:t>	</a:t>
            </a:r>
            <a:r>
              <a:rPr lang="ru-RU">
                <a:latin typeface="Courier 10 Pitch"/>
              </a:rPr>
              <a:t>const { productId, setProduct } = this.props</a:t>
            </a:r>
            <a:endParaRPr/>
          </a:p>
          <a:p>
            <a:r>
              <a:rPr lang="ru-RU">
                <a:latin typeface="Courier 10 Pitch"/>
              </a:rPr>
              <a:t>	</a:t>
            </a:r>
            <a:r>
              <a:rPr lang="ru-RU">
                <a:latin typeface="Courier 10 Pitch"/>
              </a:rPr>
              <a:t>    </a:t>
            </a:r>
            <a:r>
              <a:rPr lang="ru-RU">
                <a:latin typeface="Courier 10 Pitch"/>
              </a:rPr>
              <a:t>axios.get('https://socio.paktcompany.com/wp-json/wp/v2/posts/' + productId).then( ({ data }) =&gt; {</a:t>
            </a:r>
            <a:endParaRPr/>
          </a:p>
          <a:p>
            <a:r>
              <a:rPr lang="ru-RU">
                <a:latin typeface="Courier 10 Pitch"/>
              </a:rPr>
              <a:t>	</a:t>
            </a:r>
            <a:r>
              <a:rPr lang="ru-RU">
                <a:latin typeface="Courier 10 Pitch"/>
              </a:rPr>
              <a:t>      </a:t>
            </a:r>
            <a:r>
              <a:rPr lang="ru-RU">
                <a:latin typeface="Courier 10 Pitch"/>
              </a:rPr>
              <a:t>this.setState({</a:t>
            </a:r>
            <a:endParaRPr/>
          </a:p>
          <a:p>
            <a:r>
              <a:rPr lang="ru-RU">
                <a:latin typeface="Courier 10 Pitch"/>
              </a:rPr>
              <a:t>	</a:t>
            </a:r>
            <a:r>
              <a:rPr lang="ru-RU">
                <a:latin typeface="Courier 10 Pitch"/>
              </a:rPr>
              <a:t>      </a:t>
            </a:r>
            <a:r>
              <a:rPr lang="ru-RU">
                <a:latin typeface="Courier 10 Pitch"/>
              </a:rPr>
              <a:t>	</a:t>
            </a:r>
            <a:r>
              <a:rPr lang="ru-RU">
                <a:latin typeface="Courier 10 Pitch"/>
              </a:rPr>
              <a:t>isReady: true,</a:t>
            </a:r>
            <a:endParaRPr/>
          </a:p>
          <a:p>
            <a:r>
              <a:rPr lang="ru-RU">
                <a:latin typeface="Courier 10 Pitch"/>
              </a:rPr>
              <a:t>	</a:t>
            </a:r>
            <a:r>
              <a:rPr lang="ru-RU">
                <a:latin typeface="Courier 10 Pitch"/>
              </a:rPr>
              <a:t>      </a:t>
            </a:r>
            <a:r>
              <a:rPr lang="ru-RU">
                <a:latin typeface="Courier 10 Pitch"/>
              </a:rPr>
              <a:t>	</a:t>
            </a:r>
            <a:r>
              <a:rPr lang="ru-RU">
                <a:latin typeface="Courier 10 Pitch"/>
              </a:rPr>
              <a:t>product: data</a:t>
            </a:r>
            <a:endParaRPr/>
          </a:p>
          <a:p>
            <a:r>
              <a:rPr lang="ru-RU">
                <a:latin typeface="Courier 10 Pitch"/>
              </a:rPr>
              <a:t>	</a:t>
            </a:r>
            <a:r>
              <a:rPr lang="ru-RU">
                <a:latin typeface="Courier 10 Pitch"/>
              </a:rPr>
              <a:t>      </a:t>
            </a:r>
            <a:r>
              <a:rPr lang="ru-RU">
                <a:latin typeface="Courier 10 Pitch"/>
              </a:rPr>
              <a:t>})</a:t>
            </a:r>
            <a:r>
              <a:rPr lang="ru-RU">
                <a:latin typeface="Courier 10 Pitch"/>
              </a:rPr>
              <a:t>	</a:t>
            </a:r>
            <a:r>
              <a:rPr lang="ru-RU">
                <a:latin typeface="Courier 10 Pitch"/>
              </a:rPr>
              <a:t>      </a:t>
            </a:r>
            <a:endParaRPr/>
          </a:p>
          <a:p>
            <a:r>
              <a:rPr lang="ru-RU">
                <a:latin typeface="Courier 10 Pitch"/>
              </a:rPr>
              <a:t>	</a:t>
            </a:r>
            <a:r>
              <a:rPr lang="ru-RU">
                <a:latin typeface="Courier 10 Pitch"/>
              </a:rPr>
              <a:t>    </a:t>
            </a:r>
            <a:r>
              <a:rPr lang="ru-RU">
                <a:latin typeface="Courier 10 Pitch"/>
              </a:rPr>
              <a:t>});</a:t>
            </a:r>
            <a:r>
              <a:rPr lang="ru-RU">
                <a:latin typeface="Courier 10 Pitch"/>
              </a:rPr>
              <a:t>	</a:t>
            </a:r>
            <a:r>
              <a:rPr lang="ru-RU">
                <a:latin typeface="Courier 10 Pitch"/>
              </a:rPr>
              <a:t>    </a:t>
            </a:r>
            <a:endParaRPr/>
          </a:p>
          <a:p>
            <a:r>
              <a:rPr lang="ru-RU">
                <a:latin typeface="Courier 10 Pitch"/>
              </a:rPr>
              <a:t>  </a:t>
            </a:r>
            <a:r>
              <a:rPr lang="ru-RU">
                <a:latin typeface="Courier 10 Pitch"/>
              </a:rPr>
              <a:t>	</a:t>
            </a:r>
            <a:r>
              <a:rPr lang="ru-RU">
                <a:latin typeface="Courier 10 Pitch"/>
              </a:rPr>
              <a:t>}</a:t>
            </a:r>
            <a:endParaRPr/>
          </a:p>
        </p:txBody>
      </p:sp>
      <p:sp>
        <p:nvSpPr>
          <p:cNvPr id="127" name="TextShape 2"/>
          <p:cNvSpPr txBox="1"/>
          <p:nvPr/>
        </p:nvSpPr>
        <p:spPr>
          <a:xfrm>
            <a:off x="648000" y="3240000"/>
            <a:ext cx="7704000" cy="32007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ru-RU" sz="1400">
                <a:latin typeface="Courier 10 Pitch"/>
              </a:rPr>
              <a:t>{</a:t>
            </a:r>
            <a:endParaRPr/>
          </a:p>
          <a:p>
            <a:r>
              <a:rPr lang="ru-RU" sz="1400">
                <a:latin typeface="Courier 10 Pitch"/>
              </a:rPr>
              <a:t>	</a:t>
            </a:r>
            <a:r>
              <a:rPr lang="ru-RU" sz="1400">
                <a:latin typeface="Courier 10 Pitch"/>
              </a:rPr>
              <a:t>description: "&lt;p&gt;Смартфон Sony XZ – узнаваемый дизайн, влагонепроницаемый корпус из матового металла, сглаженные края, мощный процессор и 23-х МП камера с сенсором IMX300.&lt;/p&gt;↵&lt;p&gt;&lt;strong&gt;Дизайн&lt;/strong&gt;&lt;/p&gt;↵&lt;p&gt;Удобный корпус, большой, яркий 5,2 дюймовым дисплей с разрешением 1920х1080. С обратной стороны расположены основная камера, вспышка, 2 дополнительных сенсора...&lt;/p&gt;",</a:t>
            </a:r>
            <a:endParaRPr/>
          </a:p>
          <a:p>
            <a:r>
              <a:rPr lang="ru-RU" sz="1400">
                <a:latin typeface="Courier 10 Pitch"/>
              </a:rPr>
              <a:t>	</a:t>
            </a:r>
            <a:r>
              <a:rPr lang="ru-RU" sz="1400">
                <a:latin typeface="Courier 10 Pitch"/>
              </a:rPr>
              <a:t>id: "6",</a:t>
            </a:r>
            <a:endParaRPr/>
          </a:p>
          <a:p>
            <a:r>
              <a:rPr lang="ru-RU" sz="1400">
                <a:latin typeface="Courier 10 Pitch"/>
              </a:rPr>
              <a:t>	</a:t>
            </a:r>
            <a:r>
              <a:rPr lang="ru-RU" sz="1400">
                <a:latin typeface="Courier 10 Pitch"/>
              </a:rPr>
              <a:t>image: {ID: 57, id: 57, title: "200x220", filename: "200x220-5.jpg", filesize: 6345,…}</a:t>
            </a:r>
            <a:endParaRPr/>
          </a:p>
          <a:p>
            <a:r>
              <a:rPr lang="ru-RU" sz="1400">
                <a:latin typeface="Courier 10 Pitch"/>
              </a:rPr>
              <a:t>	</a:t>
            </a:r>
            <a:r>
              <a:rPr lang="ru-RU" sz="1400">
                <a:latin typeface="Courier 10 Pitch"/>
              </a:rPr>
              <a:t>model: "Sony",</a:t>
            </a:r>
            <a:endParaRPr/>
          </a:p>
          <a:p>
            <a:r>
              <a:rPr lang="ru-RU" sz="1400">
                <a:latin typeface="Courier 10 Pitch"/>
              </a:rPr>
              <a:t>	</a:t>
            </a:r>
            <a:r>
              <a:rPr lang="ru-RU" sz="1400">
                <a:latin typeface="Courier 10 Pitch"/>
              </a:rPr>
              <a:t>price: "29875",</a:t>
            </a:r>
            <a:endParaRPr/>
          </a:p>
          <a:p>
            <a:r>
              <a:rPr lang="ru-RU" sz="1400">
                <a:latin typeface="Courier 10 Pitch"/>
              </a:rPr>
              <a:t>	</a:t>
            </a:r>
            <a:r>
              <a:rPr lang="ru-RU" sz="1400">
                <a:latin typeface="Courier 10 Pitch"/>
              </a:rPr>
              <a:t>title: "Sony XZ"</a:t>
            </a:r>
            <a:endParaRPr/>
          </a:p>
          <a:p>
            <a:r>
              <a:rPr lang="ru-RU" sz="1400">
                <a:latin typeface="Courier 10 Pitch"/>
              </a:rPr>
              <a:t>}</a:t>
            </a:r>
            <a:endParaRPr/>
          </a:p>
        </p:txBody>
      </p:sp>
      <p:sp>
        <p:nvSpPr>
          <p:cNvPr id="128" name="Line 3"/>
          <p:cNvSpPr/>
          <p:nvPr/>
        </p:nvSpPr>
        <p:spPr>
          <a:xfrm>
            <a:off x="216000" y="3096000"/>
            <a:ext cx="8784000" cy="0"/>
          </a:xfrm>
          <a:prstGeom prst="line">
            <a:avLst/>
          </a:prstGeom>
          <a:ln>
            <a:solidFill>
              <a:srgbClr val="000000"/>
            </a:solidFill>
          </a:ln>
        </p:spPr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