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9240" cy="1253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>
                <a:latin typeface="Arial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800"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000"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ru-RU" sz="4400">
                <a:latin typeface="Arial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800"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000"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19600"/>
            <a:ext cx="8228880" cy="1252800"/>
          </a:xfrm>
          <a:prstGeom prst="rect">
            <a:avLst/>
          </a:prstGeom>
        </p:spPr>
        <p:txBody>
          <a:bodyPr lIns="0" rIns="0" tIns="0" bIns="0" anchor="ctr"/>
          <a:p>
            <a:r>
              <a:rPr lang="ru-RU">
                <a:latin typeface="Arial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ru-RU" sz="3200">
                <a:latin typeface="Arial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800">
                <a:latin typeface="Arial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latin typeface="Arial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000">
                <a:latin typeface="Arial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Arial"/>
              </a:rPr>
              <a:t>Седьмой уровень структуры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-48240"/>
            <a:ext cx="9139320" cy="6167520"/>
          </a:xfrm>
          <a:prstGeom prst="rect">
            <a:avLst/>
          </a:prstGeom>
          <a:noFill/>
          <a:ln w="9360">
            <a:noFill/>
          </a:ln>
        </p:spPr>
        <p:txBody>
          <a:bodyPr lIns="539640" rIns="90000" tIns="45000" bIns="4500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Times New Roman"/>
                <a:ea typeface="Calibri"/>
              </a:rPr>
              <a:t>МИНОБРНАУКИ РОССИИ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Times New Roman"/>
                <a:ea typeface="Calibri"/>
              </a:rPr>
              <a:t>федеральное государственное бюджетное образовательное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Times New Roman"/>
                <a:ea typeface="Calibri"/>
              </a:rPr>
              <a:t>учреждение высшего образования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Times New Roman"/>
                <a:ea typeface="Calibri"/>
              </a:rPr>
              <a:t>«Омский государственный университет им. Ф.М. Достоевского»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>
                <a:solidFill>
                  <a:srgbClr val="000000"/>
                </a:solidFill>
                <a:latin typeface="Times New Roman"/>
                <a:ea typeface="Calibri"/>
              </a:rPr>
              <a:t>Кафедра кибернетики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ru-RU" sz="2100">
                <a:solidFill>
                  <a:srgbClr val="000000"/>
                </a:solidFill>
                <a:latin typeface="Times New Roman"/>
                <a:ea typeface="Calibri"/>
              </a:rPr>
              <a:t>Варфоломеев Владислав Александрович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ru-RU" sz="2400">
                <a:solidFill>
                  <a:srgbClr val="000000"/>
                </a:solidFill>
                <a:latin typeface="Times New Roman"/>
                <a:ea typeface="Calibri"/>
              </a:rPr>
              <a:t>«Разработка интернет-магазина мобильных телефонов»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 sz="2400">
                <a:solidFill>
                  <a:srgbClr val="000000"/>
                </a:solidFill>
                <a:latin typeface="Calibri"/>
                <a:ea typeface="Calibri"/>
              </a:rPr>
              <a:t>Выпускная квалификационная работа</a:t>
            </a:r>
            <a:endParaRPr/>
          </a:p>
          <a:p>
            <a:pPr algn="ctr">
              <a:lnSpc>
                <a:spcPct val="100000"/>
              </a:lnSpc>
            </a:pPr>
            <a:r>
              <a:rPr lang="ru-RU" sz="2100">
                <a:solidFill>
                  <a:srgbClr val="000000"/>
                </a:solidFill>
                <a:latin typeface="Times New Roman"/>
                <a:ea typeface="Calibri"/>
              </a:rPr>
              <a:t>cтудента группы СИБ-531-ЗИ-01, 4 курса заочной формы обучения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endParaRPr/>
          </a:p>
          <a:p>
            <a:pPr algn="r">
              <a:lnSpc>
                <a:spcPct val="100000"/>
              </a:lnSpc>
            </a:pPr>
            <a:r>
              <a:rPr lang="ru-RU" sz="2100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lang="ru-RU" sz="2100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lang="ru-RU" sz="2100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lang="ru-RU" sz="2100">
                <a:solidFill>
                  <a:srgbClr val="000000"/>
                </a:solidFill>
                <a:latin typeface="Times New Roman"/>
                <a:ea typeface="Calibri"/>
              </a:rPr>
              <a:t>Научный руководитель</a:t>
            </a:r>
            <a:endParaRPr/>
          </a:p>
          <a:p>
            <a:pPr algn="r">
              <a:lnSpc>
                <a:spcPct val="100000"/>
              </a:lnSpc>
            </a:pPr>
            <a:r>
              <a:rPr lang="ru-RU" sz="2100">
                <a:solidFill>
                  <a:srgbClr val="000000"/>
                </a:solidFill>
                <a:latin typeface="Times New Roman"/>
                <a:ea typeface="Times New Roman"/>
              </a:rPr>
              <a:t>д.ф. - м.н. Гуц А. К.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1200">
                <a:solidFill>
                  <a:srgbClr val="000000"/>
                </a:solidFill>
                <a:latin typeface="Arial"/>
                <a:ea typeface="Times New Roman"/>
              </a:rPr>
              <a:t>`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3960000" y="6495120"/>
            <a:ext cx="1217880" cy="34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ru-RU">
                <a:latin typeface="Times New Roman"/>
              </a:rPr>
              <a:t>Омск 2019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Содержимое 3" descr=""/>
          <p:cNvPicPr/>
          <p:nvPr/>
        </p:nvPicPr>
        <p:blipFill>
          <a:blip r:embed="rId1"/>
          <a:srcRect l="-912479" t="-2029779" r="232537" b="-1822034"/>
          <a:stretch>
            <a:fillRect/>
          </a:stretch>
        </p:blipFill>
        <p:spPr>
          <a:xfrm>
            <a:off x="1000080" y="1285920"/>
            <a:ext cx="7282080" cy="528192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4000" y="222120"/>
            <a:ext cx="4377960" cy="135864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88000" y="1285920"/>
            <a:ext cx="3876480" cy="511884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572000" y="1285920"/>
            <a:ext cx="4282560" cy="506376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6192000" y="288000"/>
            <a:ext cx="2615760" cy="81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19480" y="1400400"/>
            <a:ext cx="6410880" cy="410436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31680" y="291240"/>
            <a:ext cx="9140400" cy="113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ru-RU" sz="3600">
                <a:solidFill>
                  <a:srgbClr val="000000"/>
                </a:solidFill>
                <a:latin typeface="Times New Roman"/>
                <a:ea typeface="DejaVu Sans"/>
              </a:rPr>
              <a:t>Пример письма с заказом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0320" y="354960"/>
            <a:ext cx="9140400" cy="113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ru-RU" sz="3600">
                <a:solidFill>
                  <a:srgbClr val="000000"/>
                </a:solidFill>
                <a:latin typeface="Times New Roman"/>
                <a:ea typeface="DejaVu Sans"/>
              </a:rPr>
              <a:t>Итоги работы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40320" y="1230840"/>
            <a:ext cx="9102240" cy="496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ru-RU" sz="2800">
                <a:solidFill>
                  <a:srgbClr val="000000"/>
                </a:solidFill>
                <a:latin typeface="Times New Roman"/>
              </a:rPr>
              <a:t>- Разработал клиентскую часть приложения с основными функциями для работы интернет-магазина</a:t>
            </a:r>
            <a:endParaRPr/>
          </a:p>
          <a:p>
            <a:r>
              <a:rPr lang="ru-RU" sz="2800">
                <a:solidFill>
                  <a:srgbClr val="000000"/>
                </a:solidFill>
                <a:latin typeface="Times New Roman"/>
              </a:rPr>
              <a:t>- Изучил особенности и принципы построения Интернет-магазинов;</a:t>
            </a:r>
            <a:endParaRPr/>
          </a:p>
          <a:p>
            <a:r>
              <a:rPr lang="ru-RU" sz="2800">
                <a:solidFill>
                  <a:srgbClr val="000000"/>
                </a:solidFill>
                <a:latin typeface="Times New Roman"/>
              </a:rPr>
              <a:t>- Проанализировал рынок существующих электронных площадок;</a:t>
            </a:r>
            <a:endParaRPr/>
          </a:p>
          <a:p>
            <a:r>
              <a:rPr lang="ru-RU" sz="2800">
                <a:solidFill>
                  <a:srgbClr val="000000"/>
                </a:solidFill>
                <a:latin typeface="Times New Roman"/>
              </a:rPr>
              <a:t>- Выявил наиболее подходящие технологии и инструменты для создания своего интернет-магазина;</a:t>
            </a:r>
            <a:endParaRPr/>
          </a:p>
          <a:p>
            <a:r>
              <a:rPr lang="ru-RU" sz="2800">
                <a:solidFill>
                  <a:srgbClr val="000000"/>
                </a:solidFill>
                <a:latin typeface="Times New Roman"/>
              </a:rPr>
              <a:t>- Получил общее представление о работе и интеграции платёжных систем;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0" y="2700000"/>
            <a:ext cx="9144000" cy="59796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ru-RU" sz="3600">
                <a:latin typeface="Times New Roman"/>
              </a:rPr>
              <a:t>Спасибо за внимание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266760" y="648000"/>
            <a:ext cx="8224920" cy="4521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Times New Roman"/>
                <a:ea typeface="DejaVu Sans"/>
              </a:rPr>
              <a:t>Целью данной  дипломной работы является разработка web-сайта по продаже мобильных телефонов.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57120" y="214200"/>
            <a:ext cx="8568000" cy="606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ru-RU" sz="270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ru-RU" sz="2700">
                <a:solidFill>
                  <a:srgbClr val="000000"/>
                </a:solidFill>
                <a:latin typeface="Times New Roman"/>
                <a:ea typeface="DejaVu Sans"/>
              </a:rPr>
              <a:t>Для достижения поставленной цели необходимо решить следующие задачи:</a:t>
            </a:r>
            <a:endParaRPr/>
          </a:p>
          <a:p>
            <a:r>
              <a:rPr lang="ru-RU" sz="2700">
                <a:solidFill>
                  <a:srgbClr val="000000"/>
                </a:solidFill>
                <a:latin typeface="Times New Roman"/>
                <a:ea typeface="DejaVu Sans"/>
              </a:rPr>
              <a:t>- изучить принципы построения Интернет-магазинов и особенности тех, которые специализируются по продаже электроники;</a:t>
            </a:r>
            <a:endParaRPr/>
          </a:p>
          <a:p>
            <a:r>
              <a:rPr lang="ru-RU" sz="2700">
                <a:solidFill>
                  <a:srgbClr val="000000"/>
                </a:solidFill>
                <a:latin typeface="Times New Roman"/>
                <a:ea typeface="DejaVu Sans"/>
              </a:rPr>
              <a:t>- исследовать структуру интернет-магазинов;</a:t>
            </a:r>
            <a:endParaRPr/>
          </a:p>
          <a:p>
            <a:r>
              <a:rPr lang="ru-RU" sz="2700">
                <a:solidFill>
                  <a:srgbClr val="000000"/>
                </a:solidFill>
                <a:latin typeface="Times New Roman"/>
                <a:ea typeface="DejaVu Sans"/>
              </a:rPr>
              <a:t>- выполнить сравнительный анализ программных средств создания web-сайтов;</a:t>
            </a:r>
            <a:endParaRPr/>
          </a:p>
          <a:p>
            <a:r>
              <a:rPr lang="ru-RU" sz="2700">
                <a:solidFill>
                  <a:srgbClr val="000000"/>
                </a:solidFill>
                <a:latin typeface="Times New Roman"/>
                <a:ea typeface="DejaVu Sans"/>
              </a:rPr>
              <a:t>- разработать основные функции интернет-магазина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6560" y="337320"/>
            <a:ext cx="9140400" cy="113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ru-RU" sz="3600">
                <a:solidFill>
                  <a:srgbClr val="000000"/>
                </a:solidFill>
                <a:latin typeface="Times New Roman"/>
                <a:ea typeface="DejaVu Sans"/>
              </a:rPr>
              <a:t>Используемые технологии</a:t>
            </a:r>
            <a:endParaRPr/>
          </a:p>
        </p:txBody>
      </p:sp>
      <p:pic>
        <p:nvPicPr>
          <p:cNvPr id="11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6000" y="1349640"/>
            <a:ext cx="3164400" cy="170676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832000" y="1351080"/>
            <a:ext cx="1677960" cy="177732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044000" y="3636000"/>
            <a:ext cx="3236400" cy="108432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320000" y="3240000"/>
            <a:ext cx="4460400" cy="187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000" y="1223640"/>
            <a:ext cx="8853840" cy="454824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16560" y="337320"/>
            <a:ext cx="9140400" cy="113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ru-RU" sz="3600">
                <a:solidFill>
                  <a:srgbClr val="000000"/>
                </a:solidFill>
                <a:latin typeface="Times New Roman"/>
                <a:ea typeface="DejaVu Sans"/>
              </a:rPr>
              <a:t>Интерфейс администратора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71520" y="36000"/>
            <a:ext cx="6599160" cy="6782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Содержимое 3" descr=""/>
          <p:cNvPicPr/>
          <p:nvPr/>
        </p:nvPicPr>
        <p:blipFill>
          <a:blip r:embed="rId1">
            <a:lum contrast="20000"/>
          </a:blip>
          <a:srcRect l="785561" t="1832549" r="-1280079" b="1448106"/>
          <a:stretch>
            <a:fillRect/>
          </a:stretch>
        </p:blipFill>
        <p:spPr>
          <a:xfrm>
            <a:off x="1386720" y="1600200"/>
            <a:ext cx="6366240" cy="4521240"/>
          </a:xfrm>
          <a:prstGeom prst="rect">
            <a:avLst/>
          </a:prstGeom>
          <a:ln>
            <a:noFill/>
          </a:ln>
        </p:spPr>
      </p:pic>
      <p:pic>
        <p:nvPicPr>
          <p:cNvPr id="12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56000" y="3596400"/>
            <a:ext cx="2863440" cy="252036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07800" y="154440"/>
            <a:ext cx="5160960" cy="348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Содержимое 3" descr=""/>
          <p:cNvPicPr/>
          <p:nvPr/>
        </p:nvPicPr>
        <p:blipFill>
          <a:blip r:embed="rId1"/>
          <a:srcRect l="1276080" t="-1269658" r="1234349" b="-1653553"/>
          <a:stretch>
            <a:fillRect/>
          </a:stretch>
        </p:blipFill>
        <p:spPr>
          <a:xfrm>
            <a:off x="1143000" y="928800"/>
            <a:ext cx="7067520" cy="5665320"/>
          </a:xfrm>
          <a:prstGeom prst="rect">
            <a:avLst/>
          </a:prstGeom>
          <a:ln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15000"/>
            <a:ext cx="9140400" cy="442440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40320" y="354960"/>
            <a:ext cx="9140400" cy="113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ru-RU" sz="3600">
                <a:solidFill>
                  <a:srgbClr val="000000"/>
                </a:solidFill>
                <a:latin typeface="Times New Roman"/>
                <a:ea typeface="DejaVu Sans"/>
              </a:rPr>
              <a:t>Страница с описанием товара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0000" y="247680"/>
            <a:ext cx="8856000" cy="630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