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81" r:id="rId31"/>
    <p:sldId id="646" r:id="rId32"/>
    <p:sldId id="684" r:id="rId33"/>
    <p:sldId id="683" r:id="rId34"/>
    <p:sldId id="649" r:id="rId35"/>
    <p:sldId id="6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78"/>
            <p14:sldId id="679"/>
            <p14:sldId id="680"/>
          </p14:sldIdLst>
        </p14:section>
        <p14:section name="Query Basics" id="{BC4A3995-4CED-4320-A673-95328C9C809D}">
          <p14:sldIdLst>
            <p14:sldId id="651"/>
            <p14:sldId id="652"/>
            <p14:sldId id="653"/>
            <p14:sldId id="654"/>
          </p14:sldIdLst>
        </p14:section>
        <p14:section name="Retrieving Data" id="{70B8B5BA-C876-4FFD-961F-A3D14C2D318C}">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6D0DEF3F-3051-44F4-9061-7DCDEB0E6F1F}">
          <p14:sldIdLst>
            <p14:sldId id="669"/>
            <p14:sldId id="670"/>
            <p14:sldId id="671"/>
            <p14:sldId id="672"/>
          </p14:sldIdLst>
        </p14:section>
        <p14:section name="Modifying Existing Records" id="{67513916-16DD-484F-9D5D-B45F499DE1C3}">
          <p14:sldIdLst>
            <p14:sldId id="673"/>
            <p14:sldId id="674"/>
            <p14:sldId id="675"/>
            <p14:sldId id="676"/>
            <p14:sldId id="681"/>
          </p14:sldIdLst>
        </p14:section>
        <p14:section name="Conclusion" id="{10E03AB1-9AA8-4E86-9A64-D741901E50A2}">
          <p14:sldIdLst>
            <p14:sldId id="646"/>
            <p14:sldId id="684"/>
            <p14:sldId id="683"/>
            <p14:sldId id="649"/>
            <p14:sldId id="65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4140" autoAdjust="0"/>
  </p:normalViewPr>
  <p:slideViewPr>
    <p:cSldViewPr snapToGrid="0" showGuides="1">
      <p:cViewPr varScale="1">
        <p:scale>
          <a:sx n="93" d="100"/>
          <a:sy n="93" d="100"/>
        </p:scale>
        <p:origin x="274" y="77"/>
      </p:cViewPr>
      <p:guideLst>
        <p:guide orient="horz" pos="2184"/>
        <p:guide pos="3840"/>
      </p:guideLst>
    </p:cSldViewPr>
  </p:slideViewPr>
  <p:outlineViewPr>
    <p:cViewPr>
      <p:scale>
        <a:sx n="33" d="100"/>
        <a:sy n="33" d="100"/>
      </p:scale>
      <p:origin x="0" y="-214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28-Jan-19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77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05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570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0002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4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82615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58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20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22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8161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157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7915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43123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467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147887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765035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694579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475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56383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65199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62468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6541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145279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90031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709658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52695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39205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9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264187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58477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26085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51681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072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40725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105743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023723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38670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160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34623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1376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28-Jan-19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28-Jan-19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hyperlink" Target="https://netpeak.bg/" TargetMode="External"/><Relationship Id="rId18" Type="http://schemas.openxmlformats.org/officeDocument/2006/relationships/image" Target="../media/image69.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67.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14.xml"/><Relationship Id="rId16" Type="http://schemas.openxmlformats.org/officeDocument/2006/relationships/image" Target="../media/image68.png"/><Relationship Id="rId20"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hyperlink" Target="https://aeternity.com/" TargetMode="External"/><Relationship Id="rId24" Type="http://schemas.openxmlformats.org/officeDocument/2006/relationships/image" Target="../media/image71.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72.png"/><Relationship Id="rId10" Type="http://schemas.openxmlformats.org/officeDocument/2006/relationships/image" Target="../media/image66.jpeg"/><Relationship Id="rId19" Type="http://schemas.openxmlformats.org/officeDocument/2006/relationships/hyperlink" Target="http://www.xs-software.com/" TargetMode="External"/><Relationship Id="rId4" Type="http://schemas.openxmlformats.org/officeDocument/2006/relationships/image" Target="../media/image63.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3.jpeg"/><Relationship Id="rId7" Type="http://schemas.openxmlformats.org/officeDocument/2006/relationships/image" Target="../media/image75.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4.png"/><Relationship Id="rId4" Type="http://schemas.openxmlformats.org/officeDocument/2006/relationships/hyperlink" Target="https://www.onebitsoftware.net/" TargetMode="External"/><Relationship Id="rId9" Type="http://schemas.openxmlformats.org/officeDocument/2006/relationships/image" Target="../media/image76.gif"/></Relationships>
</file>

<file path=ppt/slides/_rels/slide3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8.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Retrieve,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2500620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679264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003744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49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Tree>
    <p:extLst>
      <p:ext uri="{BB962C8B-B14F-4D97-AF65-F5344CB8AC3E}">
        <p14:creationId xmlns:p14="http://schemas.microsoft.com/office/powerpoint/2010/main" val="1953447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Tree>
    <p:extLst>
      <p:ext uri="{BB962C8B-B14F-4D97-AF65-F5344CB8AC3E}">
        <p14:creationId xmlns:p14="http://schemas.microsoft.com/office/powerpoint/2010/main" val="911436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Tree>
    <p:extLst>
      <p:ext uri="{BB962C8B-B14F-4D97-AF65-F5344CB8AC3E}">
        <p14:creationId xmlns:p14="http://schemas.microsoft.com/office/powerpoint/2010/main" val="2206570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Tree>
    <p:extLst>
      <p:ext uri="{BB962C8B-B14F-4D97-AF65-F5344CB8AC3E}">
        <p14:creationId xmlns:p14="http://schemas.microsoft.com/office/powerpoint/2010/main" val="32126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5109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Tree>
    <p:extLst>
      <p:ext uri="{BB962C8B-B14F-4D97-AF65-F5344CB8AC3E}">
        <p14:creationId xmlns:p14="http://schemas.microsoft.com/office/powerpoint/2010/main" val="2185142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Tree>
    <p:extLst>
      <p:ext uri="{BB962C8B-B14F-4D97-AF65-F5344CB8AC3E}">
        <p14:creationId xmlns:p14="http://schemas.microsoft.com/office/powerpoint/2010/main" val="6652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75219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1917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Tree>
    <p:extLst>
      <p:ext uri="{BB962C8B-B14F-4D97-AF65-F5344CB8AC3E}">
        <p14:creationId xmlns:p14="http://schemas.microsoft.com/office/powerpoint/2010/main" val="169110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Writing Data in Tables</a:t>
            </a:r>
            <a:endParaRPr lang="bg-BG" dirty="0"/>
          </a:p>
        </p:txBody>
      </p:sp>
      <p:sp>
        <p:nvSpPr>
          <p:cNvPr id="5" name="Text Placeholder 4"/>
          <p:cNvSpPr>
            <a:spLocks noGrp="1"/>
          </p:cNvSpPr>
          <p:nvPr>
            <p:ph type="body" sz="quarter" idx="11"/>
          </p:nvPr>
        </p:nvSpPr>
        <p:spPr>
          <a:xfrm>
            <a:off x="615109" y="5961496"/>
            <a:ext cx="10961783" cy="499819"/>
          </a:xfrm>
        </p:spPr>
        <p:txBody>
          <a:bodyPr/>
          <a:lstStyle/>
          <a:p>
            <a:r>
              <a:rPr lang="en-US" dirty="0"/>
              <a:t>Using SQL INSERT</a:t>
            </a:r>
            <a:endParaRPr lang="bg-BG" dirty="0"/>
          </a:p>
          <a:p>
            <a:endParaRPr lang="bg-B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2720166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Tree>
    <p:extLst>
      <p:ext uri="{BB962C8B-B14F-4D97-AF65-F5344CB8AC3E}">
        <p14:creationId xmlns:p14="http://schemas.microsoft.com/office/powerpoint/2010/main" val="371836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Tree>
    <p:extLst>
      <p:ext uri="{BB962C8B-B14F-4D97-AF65-F5344CB8AC3E}">
        <p14:creationId xmlns:p14="http://schemas.microsoft.com/office/powerpoint/2010/main" val="218652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4" name="Rectangle 4"/>
          <p:cNvSpPr>
            <a:spLocks noChangeArrowheads="1"/>
          </p:cNvSpPr>
          <p:nvPr/>
        </p:nvSpPr>
        <p:spPr bwMode="auto">
          <a:xfrm>
            <a:off x="838200" y="3352801"/>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Tree>
    <p:extLst>
      <p:ext uri="{BB962C8B-B14F-4D97-AF65-F5344CB8AC3E}">
        <p14:creationId xmlns:p14="http://schemas.microsoft.com/office/powerpoint/2010/main" val="34719881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Modifying Existing Records</a:t>
            </a:r>
            <a:endParaRPr lang="bg-BG" dirty="0"/>
          </a:p>
        </p:txBody>
      </p:sp>
      <p:sp>
        <p:nvSpPr>
          <p:cNvPr id="4" name="Text Placeholder 3"/>
          <p:cNvSpPr>
            <a:spLocks noGrp="1"/>
          </p:cNvSpPr>
          <p:nvPr>
            <p:ph type="body" sz="quarter" idx="11"/>
          </p:nvPr>
        </p:nvSpPr>
        <p:spPr>
          <a:xfrm>
            <a:off x="615109" y="6048379"/>
            <a:ext cx="10961783" cy="499819"/>
          </a:xfrm>
        </p:spPr>
        <p:txBody>
          <a:bodyPr/>
          <a:lstStyle/>
          <a:p>
            <a:r>
              <a:rPr lang="en-US" dirty="0"/>
              <a:t>Using SQL UPDATE and DELETE</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3267002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Tree>
    <p:extLst>
      <p:ext uri="{BB962C8B-B14F-4D97-AF65-F5344CB8AC3E}">
        <p14:creationId xmlns:p14="http://schemas.microsoft.com/office/powerpoint/2010/main" val="2517813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lnSpcReduction="10000"/>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Tree>
    <p:extLst>
      <p:ext uri="{BB962C8B-B14F-4D97-AF65-F5344CB8AC3E}">
        <p14:creationId xmlns:p14="http://schemas.microsoft.com/office/powerpoint/2010/main" val="2265532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306194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274084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4" name="Slide Number Placeholder 3">
            <a:extLst>
              <a:ext uri="{FF2B5EF4-FFF2-40B4-BE49-F238E27FC236}">
                <a16:creationId xmlns:a16="http://schemas.microsoft.com/office/drawing/2014/main" id="{01C5B9E9-8E87-459B-BB47-3A00090AFB26}"/>
              </a:ext>
            </a:extLst>
          </p:cNvPr>
          <p:cNvSpPr>
            <a:spLocks noGrp="1"/>
          </p:cNvSpPr>
          <p:nvPr>
            <p:ph type="sldNum" sz="quarter" idx="13"/>
          </p:nvPr>
        </p:nvSpPr>
        <p:spPr/>
        <p:txBody>
          <a:bodyPr/>
          <a:lstStyle/>
          <a:p>
            <a:fld id="{C014DD1E-5D91-48A3-AD6D-45FBA980D106}" type="slidenum">
              <a:rPr lang="en-US" smtClean="0"/>
              <a:pPr/>
              <a:t>30</a:t>
            </a:fld>
            <a:endParaRPr lang="en-US" dirty="0"/>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052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r>
              <a:rPr lang="en-US" sz="3200" dirty="0">
                <a:solidFill>
                  <a:schemeClr val="bg2"/>
                </a:solidFill>
              </a:rPr>
              <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Tree>
    <p:extLst>
      <p:ext uri="{BB962C8B-B14F-4D97-AF65-F5344CB8AC3E}">
        <p14:creationId xmlns:p14="http://schemas.microsoft.com/office/powerpoint/2010/main" val="7041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8504582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779360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407421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80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Query Basics</a:t>
            </a:r>
            <a:endParaRPr lang="bg-BG" dirty="0"/>
          </a:p>
        </p:txBody>
      </p:sp>
      <p:sp>
        <p:nvSpPr>
          <p:cNvPr id="3" name="Text Placeholder 2"/>
          <p:cNvSpPr>
            <a:spLocks noGrp="1"/>
          </p:cNvSpPr>
          <p:nvPr>
            <p:ph type="body" sz="quarter" idx="11"/>
          </p:nvPr>
        </p:nvSpPr>
        <p:spPr>
          <a:xfrm>
            <a:off x="615109" y="5983923"/>
            <a:ext cx="10961783" cy="499819"/>
          </a:xfrm>
        </p:spPr>
        <p:txBody>
          <a:bodyPr/>
          <a:lstStyle/>
          <a:p>
            <a:r>
              <a:rPr lang="en-US" dirty="0"/>
              <a:t>SQL and T-SQL Introduction</a:t>
            </a:r>
          </a:p>
          <a:p>
            <a:endParaRPr lang="bg-BG" dirty="0"/>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Tree>
    <p:extLst>
      <p:ext uri="{BB962C8B-B14F-4D97-AF65-F5344CB8AC3E}">
        <p14:creationId xmlns:p14="http://schemas.microsoft.com/office/powerpoint/2010/main" val="2951121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hlinkClick r:id="rId2"/>
              </a:rPr>
              <a:t>Structured Query Language</a:t>
            </a:r>
            <a:endParaRPr lang="en-US" sz="3600" b="1" dirty="0">
              <a:solidFill>
                <a:schemeClr val="bg1"/>
              </a:solidFill>
            </a:endParaRP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extLst>
      <p:ext uri="{BB962C8B-B14F-4D97-AF65-F5344CB8AC3E}">
        <p14:creationId xmlns:p14="http://schemas.microsoft.com/office/powerpoint/2010/main" val="2307698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6</a:t>
            </a:fld>
            <a:endParaRPr lang="en-US"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Tree>
    <p:extLst>
      <p:ext uri="{BB962C8B-B14F-4D97-AF65-F5344CB8AC3E}">
        <p14:creationId xmlns:p14="http://schemas.microsoft.com/office/powerpoint/2010/main" val="12477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486403" name="Rectangle 3"/>
          <p:cNvSpPr>
            <a:spLocks noChangeArrowheads="1"/>
          </p:cNvSpPr>
          <p:nvPr/>
        </p:nvSpPr>
        <p:spPr bwMode="auto">
          <a:xfrm>
            <a:off x="884234" y="1139087"/>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CREATE</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PROCEDURE</a:t>
            </a:r>
            <a:r>
              <a:rPr lang="en-US" sz="2500" b="1" noProof="1">
                <a:latin typeface="Consolas" pitchFamily="49" charset="0"/>
                <a:cs typeface="Consolas" pitchFamily="49" charset="0"/>
              </a:rPr>
              <a:t> EmpDump AS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@EmpId</a:t>
            </a:r>
            <a:r>
              <a:rPr lang="en-US" sz="2500" b="1" noProof="1">
                <a:latin typeface="+mj-lt"/>
                <a:cs typeface="Consolas" pitchFamily="49" charset="0"/>
              </a:rPr>
              <a:t> </a:t>
            </a:r>
            <a:r>
              <a:rPr lang="en-US" sz="2500" b="1" noProof="1">
                <a:latin typeface="Consolas" pitchFamily="49" charset="0"/>
                <a:cs typeface="Consolas" pitchFamily="49" charset="0"/>
              </a:rPr>
              <a:t>INT, EmpFName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@EmpLName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emps </a:t>
            </a:r>
            <a:r>
              <a:rPr lang="en-US" sz="2500" b="1" noProof="1">
                <a:solidFill>
                  <a:schemeClr val="bg1"/>
                </a:solidFill>
                <a:latin typeface="Consolas" pitchFamily="49" charset="0"/>
                <a:cs typeface="Consolas" pitchFamily="49" charset="0"/>
              </a:rPr>
              <a:t>CURSOR</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FOR</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SELECT</a:t>
            </a:r>
            <a:r>
              <a:rPr lang="en-US" sz="2500" b="1" noProof="1">
                <a:latin typeface="Consolas" pitchFamily="49" charset="0"/>
                <a:cs typeface="Consolas" pitchFamily="49" charset="0"/>
              </a:rPr>
              <a:t> EmployeeID, FirstName, LastName </a:t>
            </a:r>
            <a:r>
              <a:rPr lang="en-US" sz="2500" b="1" noProof="1">
                <a:solidFill>
                  <a:schemeClr val="bg1"/>
                </a:solidFill>
                <a:latin typeface="Consolas" pitchFamily="49" charset="0"/>
                <a:cs typeface="Consolas" pitchFamily="49" charset="0"/>
              </a:rPr>
              <a:t>FROM</a:t>
            </a:r>
            <a:r>
              <a:rPr lang="en-US" sz="2500" b="1" noProof="1">
                <a:latin typeface="Consolas" pitchFamily="49" charset="0"/>
                <a:cs typeface="Consolas" pitchFamily="49" charset="0"/>
              </a:rPr>
              <a:t> Employees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OPEN</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WHILE</a:t>
            </a:r>
            <a:r>
              <a:rPr lang="en-US" sz="2500" b="1" noProof="1">
                <a:latin typeface="Consolas" pitchFamily="49" charset="0"/>
                <a:cs typeface="Consolas" pitchFamily="49" charset="0"/>
              </a:rPr>
              <a:t> (@@FETCH_STATUS = 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PRINT CAST</a:t>
            </a:r>
            <a:r>
              <a:rPr lang="en-US" sz="2500" b="1" noProof="1">
                <a:latin typeface="Consolas" pitchFamily="49" charset="0"/>
                <a:cs typeface="Consolas" pitchFamily="49" charset="0"/>
              </a:rPr>
              <a:t>(@EmpId AS VARCHAR(10)) + ' ' </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 @EmpFName + ' ' + @EmpLName</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CLOSE</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DEALLOCATE</a:t>
            </a:r>
            <a:r>
              <a:rPr lang="en-US" sz="2500" b="1" noProof="1">
                <a:latin typeface="Consolas" pitchFamily="49" charset="0"/>
                <a:cs typeface="Consolas" pitchFamily="49" charset="0"/>
              </a:rPr>
              <a:t> emps</a:t>
            </a:r>
          </a:p>
        </p:txBody>
      </p:sp>
      <p:sp>
        <p:nvSpPr>
          <p:cNvPr id="5" name="AutoShape 5"/>
          <p:cNvSpPr>
            <a:spLocks noChangeArrowheads="1"/>
          </p:cNvSpPr>
          <p:nvPr/>
        </p:nvSpPr>
        <p:spPr bwMode="auto">
          <a:xfrm>
            <a:off x="6705601" y="1926791"/>
            <a:ext cx="1436914" cy="598695"/>
          </a:xfrm>
          <a:prstGeom prst="wedgeRoundRectCallout">
            <a:avLst>
              <a:gd name="adj1" fmla="val -68366"/>
              <a:gd name="adj2" fmla="val -3827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Variables</a:t>
            </a:r>
          </a:p>
        </p:txBody>
      </p:sp>
      <p:sp>
        <p:nvSpPr>
          <p:cNvPr id="6" name="AutoShape 5"/>
          <p:cNvSpPr>
            <a:spLocks noChangeArrowheads="1"/>
          </p:cNvSpPr>
          <p:nvPr/>
        </p:nvSpPr>
        <p:spPr bwMode="auto">
          <a:xfrm>
            <a:off x="6030865" y="3755989"/>
            <a:ext cx="1269821" cy="525725"/>
          </a:xfrm>
          <a:prstGeom prst="wedgeRoundRectCallout">
            <a:avLst>
              <a:gd name="adj1" fmla="val -79394"/>
              <a:gd name="adj2" fmla="val -348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Loops</a:t>
            </a:r>
          </a:p>
        </p:txBody>
      </p:sp>
    </p:spTree>
    <p:extLst>
      <p:ext uri="{BB962C8B-B14F-4D97-AF65-F5344CB8AC3E}">
        <p14:creationId xmlns:p14="http://schemas.microsoft.com/office/powerpoint/2010/main" val="125177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Retrieving Data</a:t>
            </a:r>
            <a:endParaRPr lang="bg-BG" dirty="0"/>
          </a:p>
        </p:txBody>
      </p:sp>
      <p:sp>
        <p:nvSpPr>
          <p:cNvPr id="3" name="Text Placeholder 2"/>
          <p:cNvSpPr>
            <a:spLocks noGrp="1"/>
          </p:cNvSpPr>
          <p:nvPr>
            <p:ph type="body" sz="quarter" idx="11"/>
          </p:nvPr>
        </p:nvSpPr>
        <p:spPr>
          <a:xfrm>
            <a:off x="615109" y="5998438"/>
            <a:ext cx="10961783" cy="499819"/>
          </a:xfrm>
        </p:spPr>
        <p:txBody>
          <a:bodyPr/>
          <a:lstStyle/>
          <a:p>
            <a:r>
              <a:rPr lang="en-US" dirty="0"/>
              <a:t>Using SQL SELECT</a:t>
            </a: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1898198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 name="Slide Number Placeholder 3"/>
          <p:cNvSpPr>
            <a:spLocks noGrp="1"/>
          </p:cNvSpPr>
          <p:nvPr>
            <p:ph type="sldNum" sz="quarter" idx="4294967295"/>
          </p:nvPr>
        </p:nvSpPr>
        <p:spPr>
          <a:xfrm>
            <a:off x="11763375" y="6536419"/>
            <a:ext cx="428625" cy="196850"/>
          </a:xfrm>
        </p:spPr>
        <p:txBody>
          <a:bodyPr/>
          <a:lstStyle/>
          <a:p>
            <a:fld id="{C014DD1E-5D91-48A3-AD6D-45FBA980D106}" type="slidenum">
              <a:rPr lang="en-US" smtClean="0"/>
              <a:pPr/>
              <a:t>9</a:t>
            </a:fld>
            <a:endParaRPr lang="en-US" dirty="0"/>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Tree>
    <p:extLst>
      <p:ext uri="{BB962C8B-B14F-4D97-AF65-F5344CB8AC3E}">
        <p14:creationId xmlns:p14="http://schemas.microsoft.com/office/powerpoint/2010/main" val="3975901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9097</TotalTime>
  <Words>2446</Words>
  <Application>Microsoft Office PowerPoint</Application>
  <PresentationFormat>Widescreen</PresentationFormat>
  <Paragraphs>478</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Consolas</vt:lpstr>
      <vt:lpstr>Courier New</vt:lpstr>
      <vt:lpstr>Times</vt:lpstr>
      <vt:lpstr>Wingdings</vt:lpstr>
      <vt:lpstr>Wingdings 2</vt:lpstr>
      <vt:lpstr>1_SoftUni3_1</vt:lpstr>
      <vt:lpstr>Basic CRUD in SQL Server</vt:lpstr>
      <vt:lpstr>Table of Contents</vt:lpstr>
      <vt:lpstr>Questions</vt:lpstr>
      <vt:lpstr>PowerPoint Presentation</vt:lpstr>
      <vt:lpstr>What are SQL and T-SQL?</vt:lpstr>
      <vt:lpstr>SQL – Examples</vt:lpstr>
      <vt:lpstr>T-SQL – Example</vt:lpstr>
      <vt:lpstr>PowerPoint Presentation</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PowerPoint Presentation</vt:lpstr>
      <vt:lpstr>Inserting Data</vt:lpstr>
      <vt:lpstr>Inserting Data (2)</vt:lpstr>
      <vt:lpstr>Sequences</vt:lpstr>
      <vt:lpstr>PowerPoint Presentation</vt:lpstr>
      <vt:lpstr>Deleting Data</vt:lpstr>
      <vt:lpstr>Updating Data</vt:lpstr>
      <vt:lpstr>Problem: Update Projects</vt:lpstr>
      <vt:lpstr>Solution: Update Projects</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https://softuni.bg/opencourses/databases-basics-ms-sql-server</dc:description>
  <cp:lastModifiedBy>Stoyan</cp:lastModifiedBy>
  <cp:revision>378</cp:revision>
  <dcterms:created xsi:type="dcterms:W3CDTF">2018-05-23T13:08:44Z</dcterms:created>
  <dcterms:modified xsi:type="dcterms:W3CDTF">2019-01-28T07:59:18Z</dcterms:modified>
  <cp:category>db;databases;sql;programming;computer programming;software development</cp:category>
</cp:coreProperties>
</file>