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0"/>
  </p:notesMasterIdLst>
  <p:handoutMasterIdLst>
    <p:handoutMasterId r:id="rId41"/>
  </p:handoutMasterIdLst>
  <p:sldIdLst>
    <p:sldId id="798" r:id="rId2"/>
    <p:sldId id="799" r:id="rId3"/>
    <p:sldId id="800" r:id="rId4"/>
    <p:sldId id="807" r:id="rId5"/>
    <p:sldId id="808" r:id="rId6"/>
    <p:sldId id="809" r:id="rId7"/>
    <p:sldId id="810" r:id="rId8"/>
    <p:sldId id="811" r:id="rId9"/>
    <p:sldId id="812" r:id="rId10"/>
    <p:sldId id="813" r:id="rId11"/>
    <p:sldId id="814" r:id="rId12"/>
    <p:sldId id="815" r:id="rId13"/>
    <p:sldId id="816" r:id="rId14"/>
    <p:sldId id="817" r:id="rId15"/>
    <p:sldId id="818" r:id="rId16"/>
    <p:sldId id="819" r:id="rId17"/>
    <p:sldId id="820" r:id="rId18"/>
    <p:sldId id="821" r:id="rId19"/>
    <p:sldId id="822" r:id="rId20"/>
    <p:sldId id="823" r:id="rId21"/>
    <p:sldId id="833" r:id="rId22"/>
    <p:sldId id="834" r:id="rId23"/>
    <p:sldId id="824" r:id="rId24"/>
    <p:sldId id="825" r:id="rId25"/>
    <p:sldId id="826" r:id="rId26"/>
    <p:sldId id="827" r:id="rId27"/>
    <p:sldId id="828" r:id="rId28"/>
    <p:sldId id="829" r:id="rId29"/>
    <p:sldId id="830" r:id="rId30"/>
    <p:sldId id="835" r:id="rId31"/>
    <p:sldId id="836" r:id="rId32"/>
    <p:sldId id="837" r:id="rId33"/>
    <p:sldId id="801" r:id="rId34"/>
    <p:sldId id="802" r:id="rId35"/>
    <p:sldId id="838" r:id="rId36"/>
    <p:sldId id="832" r:id="rId37"/>
    <p:sldId id="805" r:id="rId38"/>
    <p:sldId id="80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798"/>
            <p14:sldId id="799"/>
            <p14:sldId id="800"/>
          </p14:sldIdLst>
        </p14:section>
        <p14:section name="Grouping" id="{BC4A3995-4CED-4320-A673-95328C9C809D}">
          <p14:sldIdLst>
            <p14:sldId id="807"/>
            <p14:sldId id="808"/>
            <p14:sldId id="809"/>
            <p14:sldId id="810"/>
            <p14:sldId id="811"/>
          </p14:sldIdLst>
        </p14:section>
        <p14:section name="AggregateFunctions" id="{F9E863FA-13B6-4EE3-9EAC-3E6ECC5C51B3}">
          <p14:sldIdLst>
            <p14:sldId id="812"/>
            <p14:sldId id="813"/>
            <p14:sldId id="814"/>
            <p14:sldId id="815"/>
            <p14:sldId id="816"/>
            <p14:sldId id="817"/>
            <p14:sldId id="818"/>
            <p14:sldId id="819"/>
            <p14:sldId id="820"/>
            <p14:sldId id="821"/>
            <p14:sldId id="822"/>
            <p14:sldId id="823"/>
            <p14:sldId id="833"/>
            <p14:sldId id="834"/>
          </p14:sldIdLst>
        </p14:section>
        <p14:section name="Having" id="{70B8B5BA-C876-4FFD-961F-A3D14C2D318C}">
          <p14:sldIdLst>
            <p14:sldId id="824"/>
            <p14:sldId id="825"/>
            <p14:sldId id="826"/>
            <p14:sldId id="827"/>
            <p14:sldId id="828"/>
          </p14:sldIdLst>
        </p14:section>
        <p14:section name="Pivot Tables" id="{6D0DEF3F-3051-44F4-9061-7DCDEB0E6F1F}">
          <p14:sldIdLst>
            <p14:sldId id="829"/>
            <p14:sldId id="830"/>
            <p14:sldId id="835"/>
            <p14:sldId id="836"/>
            <p14:sldId id="837"/>
          </p14:sldIdLst>
        </p14:section>
        <p14:section name="Conclusion" id="{10E03AB1-9AA8-4E86-9A64-D741901E50A2}">
          <p14:sldIdLst>
            <p14:sldId id="801"/>
            <p14:sldId id="802"/>
            <p14:sldId id="838"/>
            <p14:sldId id="832"/>
            <p14:sldId id="805"/>
            <p14:sldId id="806"/>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3E9"/>
    <a:srgbClr val="D1D5DD"/>
    <a:srgbClr val="234465"/>
    <a:srgbClr val="2D2D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3775" autoAdjust="0"/>
  </p:normalViewPr>
  <p:slideViewPr>
    <p:cSldViewPr snapToGrid="0" showGuides="1">
      <p:cViewPr varScale="1">
        <p:scale>
          <a:sx n="91" d="100"/>
          <a:sy n="91" d="100"/>
        </p:scale>
        <p:origin x="341" y="58"/>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28.1.2019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28-Jan-19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4003375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1500561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801919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994874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427970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85415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4182806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3056940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1113455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857031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2610723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4015649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3216930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3854377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964379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733933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3170150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more about querying it is important to understand how SQL works. There is a difference between the syntax and the execution. If we have the following query:</a:t>
            </a:r>
            <a:br>
              <a:rPr lang="en-US" baseline="0" dirty="0"/>
            </a:br>
            <a:r>
              <a:rPr lang="en-US" baseline="0" dirty="0"/>
              <a:t>   </a:t>
            </a:r>
            <a:r>
              <a:rPr lang="en-US" sz="1600" b="1" i="0" u="none" strike="noStrike" baseline="0" dirty="0">
                <a:solidFill>
                  <a:srgbClr val="0000FF"/>
                </a:solidFill>
                <a:latin typeface="Courier New" panose="02070309020205020404" pitchFamily="49" charset="0"/>
              </a:rPr>
              <a:t>SELECT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DISTINCT</a:t>
            </a:r>
          </a:p>
          <a:p>
            <a:r>
              <a:rPr lang="en-US" sz="1600" b="0" i="0" u="none" strike="noStrike" baseline="0" dirty="0">
                <a:solidFill>
                  <a:srgbClr val="808000"/>
                </a:solidFill>
                <a:latin typeface="Courier New" panose="02070309020205020404" pitchFamily="49" charset="0"/>
              </a:rPr>
              <a:t>                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p>
          <a:p>
            <a:r>
              <a:rPr lang="en-US" sz="1600" b="0" i="0" u="none" strike="noStrike" baseline="0" dirty="0">
                <a:solidFill>
                  <a:srgbClr val="808000"/>
                </a:solidFill>
                <a:latin typeface="Courier New" panose="02070309020205020404" pitchFamily="49" charset="0"/>
              </a:rPr>
              <a:t>                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character_name</a:t>
            </a:r>
            <a:r>
              <a:rPr lang="en-US" sz="1600" b="0" i="0" u="none" strike="noStrike" baseline="0" dirty="0">
                <a:solidFill>
                  <a:srgbClr val="0000FF"/>
                </a:solidFill>
                <a:latin typeface="Courier New" panose="02070309020205020404" pitchFamily="49" charset="0"/>
              </a:rPr>
              <a:t>,</a:t>
            </a:r>
          </a:p>
          <a:p>
            <a:r>
              <a:rPr lang="en-US" sz="1600" b="1" i="0" u="none" strike="noStrike" baseline="0" dirty="0">
                <a:solidFill>
                  <a:srgbClr val="000080"/>
                </a:solidFill>
                <a:latin typeface="Courier New" panose="02070309020205020404" pitchFamily="49" charset="0"/>
              </a:rPr>
              <a:t>                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1" i="0" u="none" strike="noStrike" baseline="0" dirty="0">
                <a:solidFill>
                  <a:srgbClr val="0000FF"/>
                </a:solidFill>
                <a:latin typeface="Courier New" panose="02070309020205020404" pitchFamily="49" charset="0"/>
              </a:rPr>
              <a:t>    FROM</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users_games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characters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character_id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br>
              <a:rPr lang="en-US" sz="1600" b="0" i="0" u="none" strike="noStrike" baseline="0" dirty="0">
                <a:solidFill>
                  <a:srgbClr val="808000"/>
                </a:solidFill>
                <a:latin typeface="Courier New" panose="02070309020205020404" pitchFamily="49" charset="0"/>
              </a:rPr>
            </a:br>
            <a:r>
              <a:rPr lang="en-US" sz="1600" b="0" i="0" u="none" strike="noStrike" baseline="0" dirty="0">
                <a:solidFill>
                  <a:srgbClr val="808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GROUP</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p>
          <a:p>
            <a:r>
              <a:rPr lang="en-US" sz="1600" b="1" i="0" u="none" strike="noStrike" baseline="0" dirty="0">
                <a:solidFill>
                  <a:srgbClr val="0000FF"/>
                </a:solidFill>
                <a:latin typeface="Courier New" panose="02070309020205020404" pitchFamily="49" charset="0"/>
              </a:rPr>
              <a:t>HAVING</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80"/>
                </a:solidFill>
                <a:latin typeface="Courier New" panose="02070309020205020404" pitchFamily="49" charset="0"/>
              </a:rPr>
              <a:t>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&gt;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10000</a:t>
            </a:r>
          </a:p>
          <a:p>
            <a:r>
              <a:rPr lang="en-US" sz="1600" b="1" i="0" u="none" strike="noStrike" baseline="0" dirty="0">
                <a:solidFill>
                  <a:srgbClr val="0000FF"/>
                </a:solidFill>
                <a:latin typeface="Courier New" panose="02070309020205020404" pitchFamily="49" charset="0"/>
              </a:rPr>
              <a:t>   ORDER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LIMIT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The following execution will happen:</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First we are going to read FROM the table. Then we will join tables ON some criteria and do the OUTER joins. Afterwards come the filtering with WHERE. Then we GROUP by the columns. Furthermore, we will filter aggregated data by using HAVING. The next step is to SELECT the data we want. After that we can get DISTINCT records which we can ORDER. At the end we can LIMIT the dataset.</a:t>
            </a:r>
          </a:p>
          <a:p>
            <a:r>
              <a:rPr lang="en-US" baseline="0" dirty="0"/>
              <a:t/>
            </a:r>
            <a:br>
              <a:rPr lang="en-US" baseline="0" dirty="0"/>
            </a:b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39929468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895008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1992539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Tree>
    <p:extLst>
      <p:ext uri="{BB962C8B-B14F-4D97-AF65-F5344CB8AC3E}">
        <p14:creationId xmlns:p14="http://schemas.microsoft.com/office/powerpoint/2010/main" val="3485288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5033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4167091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1857648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42995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63371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3576636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01820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2094205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1390414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278155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4164104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2148275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420112749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28-Jan-19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28-Jan-19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28-Jan-19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4031712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7207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52FFE931-ECB7-4006-A6A2-6E8A9286ACA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56350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E3AF0D95-0465-458A-921C-ACCDAA6B817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026249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9" name="Picture 8">
            <a:extLst>
              <a:ext uri="{FF2B5EF4-FFF2-40B4-BE49-F238E27FC236}">
                <a16:creationId xmlns:a16="http://schemas.microsoft.com/office/drawing/2014/main" id="{A6C358AF-89D0-4436-9F8C-ABA7F9493BB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343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28-Jan-19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28-Jan-19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28-Jan-19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28-Jan-19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28-Jan-19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28-Jan-19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28-Jan-19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3" r:id="rId17"/>
    <p:sldLayoutId id="2147483718" r:id="rId18"/>
    <p:sldLayoutId id="2147483749" r:id="rId19"/>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microsoft.com/office/2007/relationships/hdphoto" Target="../media/hdphoto3.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hyperlink" Target="https://netpeak.bg/" TargetMode="External"/><Relationship Id="rId18" Type="http://schemas.openxmlformats.org/officeDocument/2006/relationships/image" Target="../media/image62.png"/><Relationship Id="rId26" Type="http://schemas.openxmlformats.org/officeDocument/2006/relationships/image" Target="../media/image38.png"/><Relationship Id="rId3" Type="http://schemas.openxmlformats.org/officeDocument/2006/relationships/hyperlink" Target="http://www.infragistics.com/" TargetMode="External"/><Relationship Id="rId21" Type="http://schemas.openxmlformats.org/officeDocument/2006/relationships/hyperlink" Target="https://www.sbtech.com/" TargetMode="External"/><Relationship Id="rId7" Type="http://schemas.openxmlformats.org/officeDocument/2006/relationships/hyperlink" Target="https://motion-software.com/" TargetMode="External"/><Relationship Id="rId12" Type="http://schemas.openxmlformats.org/officeDocument/2006/relationships/image" Target="../media/image60.png"/><Relationship Id="rId17" Type="http://schemas.openxmlformats.org/officeDocument/2006/relationships/hyperlink" Target="http://www.telenor.bg/" TargetMode="External"/><Relationship Id="rId25" Type="http://schemas.openxmlformats.org/officeDocument/2006/relationships/hyperlink" Target="https://www.superhosting.bg/" TargetMode="External"/><Relationship Id="rId2" Type="http://schemas.openxmlformats.org/officeDocument/2006/relationships/notesSlide" Target="../notesSlides/notesSlide31.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57.png"/><Relationship Id="rId11" Type="http://schemas.openxmlformats.org/officeDocument/2006/relationships/hyperlink" Target="https://aeternity.com/" TargetMode="External"/><Relationship Id="rId24" Type="http://schemas.openxmlformats.org/officeDocument/2006/relationships/image" Target="../media/image64.png"/><Relationship Id="rId5" Type="http://schemas.openxmlformats.org/officeDocument/2006/relationships/hyperlink" Target="https://www.indeavr.com/en" TargetMode="External"/><Relationship Id="rId15" Type="http://schemas.openxmlformats.org/officeDocument/2006/relationships/hyperlink" Target="https://www.softwaregroup.com/" TargetMode="External"/><Relationship Id="rId23" Type="http://schemas.openxmlformats.org/officeDocument/2006/relationships/hyperlink" Target="http://www.postbank.bg/" TargetMode="External"/><Relationship Id="rId28" Type="http://schemas.openxmlformats.org/officeDocument/2006/relationships/image" Target="../media/image65.png"/><Relationship Id="rId10" Type="http://schemas.openxmlformats.org/officeDocument/2006/relationships/image" Target="../media/image59.jpeg"/><Relationship Id="rId19" Type="http://schemas.openxmlformats.org/officeDocument/2006/relationships/hyperlink" Target="http://www.xs-software.com/" TargetMode="External"/><Relationship Id="rId4" Type="http://schemas.openxmlformats.org/officeDocument/2006/relationships/image" Target="../media/image56.png"/><Relationship Id="rId9" Type="http://schemas.openxmlformats.org/officeDocument/2006/relationships/hyperlink" Target="https://www.liebherr.com/en/deu/start/start-page.html" TargetMode="External"/><Relationship Id="rId14" Type="http://schemas.openxmlformats.org/officeDocument/2006/relationships/image" Target="../media/image37.png"/><Relationship Id="rId22" Type="http://schemas.openxmlformats.org/officeDocument/2006/relationships/image" Target="../media/image31.png"/><Relationship Id="rId27" Type="http://schemas.openxmlformats.org/officeDocument/2006/relationships/hyperlink" Target="http://smartit.bg/"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66.jpeg"/><Relationship Id="rId7" Type="http://schemas.openxmlformats.org/officeDocument/2006/relationships/image" Target="../media/image68.jpe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hyperlink" Target="http://www.world-of-myths.com/" TargetMode="External"/><Relationship Id="rId5" Type="http://schemas.openxmlformats.org/officeDocument/2006/relationships/image" Target="../media/image67.png"/><Relationship Id="rId4" Type="http://schemas.openxmlformats.org/officeDocument/2006/relationships/hyperlink" Target="https://www.onebitsoftware.net/" TargetMode="External"/><Relationship Id="rId9" Type="http://schemas.openxmlformats.org/officeDocument/2006/relationships/image" Target="../media/image69.gif"/></Relationships>
</file>

<file path=ppt/slides/_rels/slide37.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72.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71.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How to get data insights?</a:t>
            </a:r>
          </a:p>
          <a:p>
            <a:endParaRPr lang="en-US" dirty="0"/>
          </a:p>
        </p:txBody>
      </p:sp>
      <p:sp>
        <p:nvSpPr>
          <p:cNvPr id="5" name="Title 4"/>
          <p:cNvSpPr>
            <a:spLocks noGrp="1"/>
          </p:cNvSpPr>
          <p:nvPr>
            <p:ph type="title"/>
          </p:nvPr>
        </p:nvSpPr>
        <p:spPr/>
        <p:txBody>
          <a:bodyPr/>
          <a:lstStyle/>
          <a:p>
            <a:r>
              <a:rPr lang="en-US"/>
              <a:t>Data Aggregation</a:t>
            </a:r>
            <a:endParaRPr lang="en-US" dirty="0"/>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http://softuni.bg</a:t>
            </a:r>
            <a:endParaRPr lang="en-US" dirty="0"/>
          </a:p>
        </p:txBody>
      </p:sp>
      <p:sp>
        <p:nvSpPr>
          <p:cNvPr id="7" name="Text Placeholder 6"/>
          <p:cNvSpPr>
            <a:spLocks noGrp="1"/>
          </p:cNvSpPr>
          <p:nvPr>
            <p:ph type="body" sz="quarter" idx="19"/>
          </p:nvPr>
        </p:nvSpPr>
        <p:spPr/>
        <p:txBody>
          <a:bodyPr/>
          <a:lstStyle/>
          <a:p>
            <a:r>
              <a:rPr lang="en-US" noProof="1"/>
              <a:t>SoftUni</a:t>
            </a:r>
            <a:r>
              <a:rPr lang="en-US"/>
              <a:t>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grpSp>
        <p:nvGrpSpPr>
          <p:cNvPr id="29" name="Group 28"/>
          <p:cNvGrpSpPr/>
          <p:nvPr/>
        </p:nvGrpSpPr>
        <p:grpSpPr>
          <a:xfrm>
            <a:off x="3841506" y="2032878"/>
            <a:ext cx="3767663" cy="3202350"/>
            <a:chOff x="4175334" y="2032878"/>
            <a:chExt cx="3767663" cy="3202350"/>
          </a:xfrm>
        </p:grpSpPr>
        <p:pic>
          <p:nvPicPr>
            <p:cNvPr id="14" name="Picture 2" descr="Image result for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854" y="203287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751" y="3592197"/>
              <a:ext cx="1604719" cy="1604719"/>
            </a:xfrm>
            <a:prstGeom prst="rect">
              <a:avLst/>
            </a:prstGeom>
          </p:spPr>
        </p:pic>
        <p:pic>
          <p:nvPicPr>
            <p:cNvPr id="19" name="Картина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334" y="4209992"/>
              <a:ext cx="920206" cy="920206"/>
            </a:xfrm>
            <a:prstGeom prst="rect">
              <a:avLst/>
            </a:prstGeom>
          </p:spPr>
        </p:pic>
        <p:pic>
          <p:nvPicPr>
            <p:cNvPr id="20" name="Картина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0020" y="4483017"/>
              <a:ext cx="752211" cy="752211"/>
            </a:xfrm>
            <a:prstGeom prst="rect">
              <a:avLst/>
            </a:prstGeom>
          </p:spPr>
        </p:pic>
      </p:grpSp>
    </p:spTree>
    <p:extLst>
      <p:ext uri="{BB962C8B-B14F-4D97-AF65-F5344CB8AC3E}">
        <p14:creationId xmlns:p14="http://schemas.microsoft.com/office/powerpoint/2010/main" val="19369090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0"/>
          </p:nvPr>
        </p:nvSpPr>
        <p:spPr/>
        <p:txBody>
          <a:bodyPr>
            <a:normAutofit lnSpcReduction="10000"/>
          </a:bodyPr>
          <a:lstStyle/>
          <a:p>
            <a:r>
              <a:rPr lang="en-US" dirty="0"/>
              <a:t>Operate over (</a:t>
            </a:r>
            <a:r>
              <a:rPr lang="en-US" b="1" dirty="0">
                <a:solidFill>
                  <a:schemeClr val="bg1"/>
                </a:solidFill>
              </a:rPr>
              <a:t>non-empty</a:t>
            </a:r>
            <a:r>
              <a:rPr lang="en-US" dirty="0"/>
              <a:t>) </a:t>
            </a:r>
            <a:r>
              <a:rPr lang="en-US" b="1" dirty="0">
                <a:solidFill>
                  <a:schemeClr val="bg1"/>
                </a:solidFill>
              </a:rPr>
              <a:t>groups</a:t>
            </a:r>
          </a:p>
          <a:p>
            <a:r>
              <a:rPr lang="en-US" dirty="0"/>
              <a:t>Perform </a:t>
            </a:r>
            <a:r>
              <a:rPr lang="en-US" b="1" dirty="0">
                <a:solidFill>
                  <a:schemeClr val="bg1"/>
                </a:solidFill>
              </a:rPr>
              <a:t>data analysis </a:t>
            </a:r>
            <a:r>
              <a:rPr lang="en-US" dirty="0"/>
              <a:t>on each one</a:t>
            </a:r>
          </a:p>
          <a:p>
            <a:pPr lvl="1">
              <a:buClr>
                <a:schemeClr val="tx1"/>
              </a:buClr>
            </a:pPr>
            <a:r>
              <a:rPr lang="en-US" b="1" dirty="0">
                <a:solidFill>
                  <a:schemeClr val="bg1"/>
                </a:solidFill>
              </a:rPr>
              <a:t>MIN</a:t>
            </a:r>
            <a:r>
              <a:rPr lang="en-US" dirty="0"/>
              <a:t>, </a:t>
            </a:r>
            <a:r>
              <a:rPr lang="en-US" b="1" dirty="0">
                <a:solidFill>
                  <a:schemeClr val="bg1"/>
                </a:solidFill>
              </a:rPr>
              <a:t>MAX</a:t>
            </a:r>
            <a:r>
              <a:rPr lang="en-US" dirty="0"/>
              <a:t>, </a:t>
            </a:r>
            <a:r>
              <a:rPr lang="en-US" b="1" dirty="0">
                <a:solidFill>
                  <a:schemeClr val="bg1"/>
                </a:solidFill>
              </a:rPr>
              <a:t>AVG</a:t>
            </a:r>
            <a:r>
              <a:rPr lang="en-US" dirty="0"/>
              <a:t>, </a:t>
            </a:r>
            <a:r>
              <a:rPr lang="en-US" b="1" dirty="0">
                <a:solidFill>
                  <a:schemeClr val="bg1"/>
                </a:solidFill>
              </a:rPr>
              <a:t>COUNT</a:t>
            </a:r>
            <a:r>
              <a:rPr lang="en-US" dirty="0"/>
              <a:t>, etc.</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dirty="0"/>
              <a:t>Aggregate functions usually </a:t>
            </a:r>
            <a:r>
              <a:rPr lang="en-US" b="1" dirty="0">
                <a:solidFill>
                  <a:schemeClr val="bg1"/>
                </a:solidFill>
              </a:rPr>
              <a:t>ignore NULL </a:t>
            </a:r>
            <a:r>
              <a:rPr lang="en-US" dirty="0"/>
              <a:t>values.</a:t>
            </a:r>
          </a:p>
        </p:txBody>
      </p:sp>
      <p:sp>
        <p:nvSpPr>
          <p:cNvPr id="4" name="Заглавие 3"/>
          <p:cNvSpPr>
            <a:spLocks noGrp="1"/>
          </p:cNvSpPr>
          <p:nvPr>
            <p:ph type="title"/>
          </p:nvPr>
        </p:nvSpPr>
        <p:spPr/>
        <p:txBody>
          <a:bodyPr/>
          <a:lstStyle/>
          <a:p>
            <a:r>
              <a:rPr lang="en-US"/>
              <a:t>Aggregate Functions</a:t>
            </a:r>
            <a:endParaRPr lang="en-US" dirty="0"/>
          </a:p>
        </p:txBody>
      </p:sp>
      <p:sp>
        <p:nvSpPr>
          <p:cNvPr id="6" name="Rectangle 9"/>
          <p:cNvSpPr>
            <a:spLocks noChangeArrowheads="1"/>
          </p:cNvSpPr>
          <p:nvPr/>
        </p:nvSpPr>
        <p:spPr bwMode="auto">
          <a:xfrm>
            <a:off x="609600" y="3174627"/>
            <a:ext cx="5721626" cy="190205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MIN</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MinSalary</a:t>
            </a:r>
          </a:p>
          <a:p>
            <a:pPr>
              <a:lnSpc>
                <a:spcPct val="105000"/>
              </a:lnSpc>
            </a:pPr>
            <a:r>
              <a:rPr lang="en-GB" sz="2800" b="1" dirty="0">
                <a:latin typeface="Consolas" pitchFamily="49" charset="0"/>
                <a:cs typeface="Consolas" pitchFamily="49" charset="0"/>
              </a:rPr>
              <a:t>FROM Employees AS e</a:t>
            </a:r>
          </a:p>
          <a:p>
            <a:pPr>
              <a:lnSpc>
                <a:spcPct val="105000"/>
              </a:lnSpc>
            </a:pPr>
            <a:r>
              <a:rPr lang="en-GB" sz="2800" b="1" dirty="0">
                <a:latin typeface="Consolas" pitchFamily="49" charset="0"/>
                <a:cs typeface="Consolas" pitchFamily="49" charset="0"/>
              </a:rPr>
              <a:t>GROUP BY </a:t>
            </a:r>
            <a:r>
              <a:rPr lang="en-US" sz="2800" b="1" noProof="1">
                <a:latin typeface="Consolas" pitchFamily="49" charset="0"/>
                <a:cs typeface="Consolas" pitchFamily="49" charset="0"/>
              </a:rPr>
              <a:t>e.DepartmentID</a:t>
            </a:r>
          </a:p>
        </p:txBody>
      </p:sp>
      <p:sp>
        <p:nvSpPr>
          <p:cNvPr id="15" name="Стрелка надясно 14"/>
          <p:cNvSpPr/>
          <p:nvPr/>
        </p:nvSpPr>
        <p:spPr>
          <a:xfrm>
            <a:off x="6553420" y="4025985"/>
            <a:ext cx="5334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7197111" y="2891952"/>
            <a:ext cx="3003637" cy="2317091"/>
          </a:xfrm>
          <a:prstGeom prst="rect">
            <a:avLst/>
          </a:prstGeom>
        </p:spPr>
      </p:pic>
    </p:spTree>
    <p:extLst>
      <p:ext uri="{BB962C8B-B14F-4D97-AF65-F5344CB8AC3E}">
        <p14:creationId xmlns:p14="http://schemas.microsoft.com/office/powerpoint/2010/main" val="12265005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pPr>
              <a:buClr>
                <a:schemeClr val="tx1"/>
              </a:buClr>
            </a:pPr>
            <a:r>
              <a:rPr lang="en-US" b="1" dirty="0">
                <a:solidFill>
                  <a:schemeClr val="bg1"/>
                </a:solidFill>
              </a:rPr>
              <a:t>COUNT</a:t>
            </a:r>
            <a:r>
              <a:rPr lang="en-US" dirty="0"/>
              <a:t> - </a:t>
            </a:r>
            <a:r>
              <a:rPr lang="en-US" b="1" dirty="0">
                <a:solidFill>
                  <a:schemeClr val="bg1"/>
                </a:solidFill>
              </a:rPr>
              <a:t>counts the values </a:t>
            </a:r>
            <a:r>
              <a:rPr lang="en-US" dirty="0"/>
              <a:t>in one or more </a:t>
            </a:r>
            <a:r>
              <a:rPr lang="en-US" b="1" dirty="0">
                <a:solidFill>
                  <a:schemeClr val="bg1"/>
                </a:solidFill>
              </a:rPr>
              <a:t>grouped columns</a:t>
            </a:r>
          </a:p>
          <a:p>
            <a:pPr lvl="1">
              <a:buClr>
                <a:schemeClr val="tx1"/>
              </a:buClr>
            </a:pPr>
            <a:r>
              <a:rPr lang="en-US" b="1" dirty="0">
                <a:solidFill>
                  <a:schemeClr val="bg1"/>
                </a:solidFill>
              </a:rPr>
              <a:t>Ignores</a:t>
            </a:r>
            <a:r>
              <a:rPr lang="en-US" dirty="0"/>
              <a:t> </a:t>
            </a:r>
            <a:r>
              <a:rPr lang="en-US" sz="3398" b="1" dirty="0">
                <a:solidFill>
                  <a:schemeClr val="bg1"/>
                </a:solidFill>
              </a:rPr>
              <a:t>NULL</a:t>
            </a:r>
            <a:r>
              <a:rPr lang="en-US" dirty="0"/>
              <a:t> values</a:t>
            </a:r>
          </a:p>
        </p:txBody>
      </p:sp>
      <p:sp>
        <p:nvSpPr>
          <p:cNvPr id="465922" name="Rectangle 2"/>
          <p:cNvSpPr>
            <a:spLocks noGrp="1" noChangeArrowheads="1"/>
          </p:cNvSpPr>
          <p:nvPr>
            <p:ph type="title"/>
          </p:nvPr>
        </p:nvSpPr>
        <p:spPr/>
        <p:txBody>
          <a:bodyPr/>
          <a:lstStyle/>
          <a:p>
            <a:r>
              <a:rPr lang="en-US"/>
              <a:t>Aggregate Functions: COUNT</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11</a:t>
            </a:fld>
            <a:endParaRPr lang="en-US" dirty="0"/>
          </a:p>
        </p:txBody>
      </p:sp>
      <p:graphicFrame>
        <p:nvGraphicFramePr>
          <p:cNvPr id="10" name="Table 9"/>
          <p:cNvGraphicFramePr>
            <a:graphicFrameLocks noGrp="1"/>
          </p:cNvGraphicFramePr>
          <p:nvPr>
            <p:extLst/>
          </p:nvPr>
        </p:nvGraphicFramePr>
        <p:xfrm>
          <a:off x="381001" y="2590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endParaRPr lang="en-US" b="0" dirty="0">
                        <a:solidFill>
                          <a:schemeClr val="tx1"/>
                        </a:solidFill>
                        <a:effectLst/>
                      </a:endParaRPr>
                    </a:p>
                  </a:txBody>
                  <a:tcPr/>
                </a:tc>
                <a:tc>
                  <a:txBody>
                    <a:bodyPr/>
                    <a:lstStyle/>
                    <a:p>
                      <a:r>
                        <a:rPr lang="en-US" dirty="0">
                          <a:solidFill>
                            <a:schemeClr val="tx1"/>
                          </a:solidFill>
                          <a:effectLst/>
                        </a:rPr>
                        <a:t>DepartmentName</a:t>
                      </a:r>
                      <a:endParaRPr lang="en-US" b="0" dirty="0">
                        <a:solidFill>
                          <a:schemeClr val="tx1"/>
                        </a:solidFill>
                        <a:effectLst/>
                      </a:endParaRPr>
                    </a:p>
                  </a:txBody>
                  <a:tcPr/>
                </a:tc>
                <a:tc>
                  <a:txBody>
                    <a:bodyPr/>
                    <a:lstStyle/>
                    <a:p>
                      <a:r>
                        <a:rPr lang="en-US" dirty="0">
                          <a:solidFill>
                            <a:schemeClr val="tx1"/>
                          </a:solidFill>
                          <a:effectLst/>
                        </a:rPr>
                        <a:t>Salary</a:t>
                      </a:r>
                      <a:endParaRPr lang="en-US" b="0" dirty="0">
                        <a:solidFill>
                          <a:schemeClr val="tx1"/>
                        </a:solidFill>
                        <a:effectLst/>
                      </a:endParaRP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b="0" dirty="0">
                        <a:solidFill>
                          <a:schemeClr val="tx1"/>
                        </a:solidFill>
                        <a:effectLst/>
                      </a:endParaRPr>
                    </a:p>
                  </a:txBody>
                  <a:tcPr/>
                </a:tc>
                <a:tc>
                  <a:txBody>
                    <a:bodyPr/>
                    <a:lstStyle/>
                    <a:p>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b="0" dirty="0">
                        <a:solidFill>
                          <a:schemeClr val="tx1"/>
                        </a:solidFill>
                        <a:effectLst/>
                      </a:endParaRPr>
                    </a:p>
                  </a:txBody>
                  <a:tcPr/>
                </a:tc>
                <a:tc>
                  <a:txBody>
                    <a:bodyPr/>
                    <a:lstStyle/>
                    <a:p>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b="0"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85687585"/>
              </p:ext>
            </p:extLst>
          </p:nvPr>
        </p:nvGraphicFramePr>
        <p:xfrm>
          <a:off x="7426569" y="3554305"/>
          <a:ext cx="4600590" cy="1828800"/>
        </p:xfrm>
        <a:graphic>
          <a:graphicData uri="http://schemas.openxmlformats.org/drawingml/2006/table">
            <a:tbl>
              <a:tblPr firstRow="1" bandRow="1">
                <a:tableStyleId>{912C8C85-51F0-491E-9774-3900AFEF0FD7}</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2</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3</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635060" y="353553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635059" y="428204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ight Arrow 15"/>
          <p:cNvSpPr/>
          <p:nvPr/>
        </p:nvSpPr>
        <p:spPr>
          <a:xfrm rot="19680784">
            <a:off x="6616980" y="496347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6771096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normAutofit fontScale="92500" lnSpcReduction="20000"/>
          </a:bodyPr>
          <a:lstStyle/>
          <a:p>
            <a:pPr>
              <a:buClr>
                <a:schemeClr val="tx1"/>
              </a:buClr>
            </a:pPr>
            <a:r>
              <a:rPr lang="en-US" b="1" noProof="1">
                <a:solidFill>
                  <a:schemeClr val="bg1"/>
                </a:solidFill>
              </a:rPr>
              <a:t>COUNT</a:t>
            </a:r>
            <a:r>
              <a:rPr lang="en-US" noProof="1"/>
              <a:t>(</a:t>
            </a:r>
            <a:r>
              <a:rPr lang="en-US" b="1" noProof="1">
                <a:solidFill>
                  <a:schemeClr val="bg1"/>
                </a:solidFill>
              </a:rPr>
              <a:t>ColumnName</a:t>
            </a:r>
            <a:r>
              <a:rPr lang="en-US" noProof="1"/>
              <a:t>)</a:t>
            </a:r>
          </a:p>
          <a:p>
            <a:endParaRPr lang="en-US" dirty="0"/>
          </a:p>
          <a:p>
            <a:endParaRPr lang="en-US" dirty="0"/>
          </a:p>
          <a:p>
            <a:endParaRPr lang="en-US" dirty="0"/>
          </a:p>
          <a:p>
            <a:endParaRPr lang="en-US" dirty="0"/>
          </a:p>
          <a:p>
            <a:endParaRPr lang="en-US" dirty="0"/>
          </a:p>
          <a:p>
            <a:endParaRPr lang="en-US" dirty="0"/>
          </a:p>
          <a:p>
            <a:endParaRPr lang="en-US" dirty="0"/>
          </a:p>
          <a:p>
            <a:r>
              <a:rPr lang="en-US" dirty="0"/>
              <a:t>Note: </a:t>
            </a:r>
            <a:r>
              <a:rPr lang="en-US" b="1" dirty="0">
                <a:solidFill>
                  <a:schemeClr val="bg1"/>
                </a:solidFill>
              </a:rPr>
              <a:t>COUNT</a:t>
            </a:r>
            <a:r>
              <a:rPr lang="en-US" dirty="0"/>
              <a:t> </a:t>
            </a:r>
            <a:r>
              <a:rPr lang="en-US" b="1" dirty="0">
                <a:solidFill>
                  <a:schemeClr val="bg1"/>
                </a:solidFill>
              </a:rPr>
              <a:t>ignores</a:t>
            </a:r>
            <a:r>
              <a:rPr lang="en-US" dirty="0"/>
              <a:t> any employee with </a:t>
            </a:r>
            <a:r>
              <a:rPr lang="en-US" b="1" dirty="0">
                <a:solidFill>
                  <a:schemeClr val="bg1"/>
                </a:solidFill>
              </a:rPr>
              <a:t>NULL</a:t>
            </a:r>
            <a:r>
              <a:rPr lang="en-US" dirty="0"/>
              <a:t> salary.</a:t>
            </a:r>
          </a:p>
        </p:txBody>
      </p:sp>
      <p:sp>
        <p:nvSpPr>
          <p:cNvPr id="465922" name="Rectangle 2"/>
          <p:cNvSpPr>
            <a:spLocks noGrp="1" noChangeArrowheads="1"/>
          </p:cNvSpPr>
          <p:nvPr>
            <p:ph type="title"/>
          </p:nvPr>
        </p:nvSpPr>
        <p:spPr/>
        <p:txBody>
          <a:bodyPr/>
          <a:lstStyle/>
          <a:p>
            <a:r>
              <a:rPr lang="en-US"/>
              <a:t>COUNT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12</a:t>
            </a:fld>
            <a:endParaRPr lang="en-US" dirty="0"/>
          </a:p>
        </p:txBody>
      </p:sp>
      <p:sp>
        <p:nvSpPr>
          <p:cNvPr id="10" name="Rectangle 9"/>
          <p:cNvSpPr>
            <a:spLocks noChangeArrowheads="1"/>
          </p:cNvSpPr>
          <p:nvPr/>
        </p:nvSpPr>
        <p:spPr bwMode="auto">
          <a:xfrm>
            <a:off x="816005" y="2374603"/>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 </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COUNT</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SalaryCount</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13" name="AutoShape 7"/>
          <p:cNvSpPr>
            <a:spLocks noChangeArrowheads="1"/>
          </p:cNvSpPr>
          <p:nvPr/>
        </p:nvSpPr>
        <p:spPr bwMode="auto">
          <a:xfrm>
            <a:off x="7888637" y="1999281"/>
            <a:ext cx="3148196" cy="622914"/>
          </a:xfrm>
          <a:prstGeom prst="wedgeRoundRectCallout">
            <a:avLst>
              <a:gd name="adj1" fmla="val -41489"/>
              <a:gd name="adj2" fmla="val 1022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672748"/>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20369307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SUM</a:t>
            </a:r>
            <a:r>
              <a:rPr lang="en-US" dirty="0"/>
              <a:t> - </a:t>
            </a:r>
            <a:r>
              <a:rPr lang="en-US" b="1" dirty="0">
                <a:solidFill>
                  <a:schemeClr val="bg1"/>
                </a:solidFill>
              </a:rPr>
              <a:t>sums the values </a:t>
            </a:r>
            <a:r>
              <a:rPr lang="en-US" dirty="0"/>
              <a:t>in a column. </a:t>
            </a:r>
          </a:p>
        </p:txBody>
      </p:sp>
      <p:sp>
        <p:nvSpPr>
          <p:cNvPr id="465922" name="Rectangle 2"/>
          <p:cNvSpPr>
            <a:spLocks noGrp="1" noChangeArrowheads="1"/>
          </p:cNvSpPr>
          <p:nvPr>
            <p:ph type="title"/>
          </p:nvPr>
        </p:nvSpPr>
        <p:spPr/>
        <p:txBody>
          <a:bodyPr/>
          <a:lstStyle/>
          <a:p>
            <a:r>
              <a:rPr lang="en-US"/>
              <a:t>Aggregate Functions: SUM</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13</a:t>
            </a:fld>
            <a:endParaRPr lang="en-US" dirty="0"/>
          </a:p>
        </p:txBody>
      </p:sp>
      <p:graphicFrame>
        <p:nvGraphicFramePr>
          <p:cNvPr id="4" name="Table 3"/>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nvPr>
        </p:nvGraphicFramePr>
        <p:xfrm>
          <a:off x="7515211" y="2895600"/>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80"/>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7908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3379614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0"/>
          </p:nvPr>
        </p:nvSpPr>
        <p:spPr/>
        <p:txBody>
          <a:bodyPr/>
          <a:lstStyle/>
          <a:p>
            <a:r>
              <a:rPr lang="en-US" noProof="1"/>
              <a:t>If any department </a:t>
            </a:r>
            <a:r>
              <a:rPr lang="en-US" b="1" noProof="1">
                <a:solidFill>
                  <a:schemeClr val="bg1"/>
                </a:solidFill>
              </a:rPr>
              <a:t>has no salaries</a:t>
            </a:r>
            <a:r>
              <a:rPr lang="en-US" noProof="1"/>
              <a:t>, it </a:t>
            </a:r>
            <a:r>
              <a:rPr lang="en-US" b="1" noProof="1">
                <a:solidFill>
                  <a:schemeClr val="bg1"/>
                </a:solidFill>
              </a:rPr>
              <a:t>returns NULL</a:t>
            </a:r>
            <a:r>
              <a:rPr lang="en-US" noProof="1"/>
              <a:t>.</a:t>
            </a:r>
          </a:p>
        </p:txBody>
      </p:sp>
      <p:sp>
        <p:nvSpPr>
          <p:cNvPr id="465922" name="Rectangle 2"/>
          <p:cNvSpPr>
            <a:spLocks noGrp="1" noChangeArrowheads="1"/>
          </p:cNvSpPr>
          <p:nvPr>
            <p:ph type="title"/>
          </p:nvPr>
        </p:nvSpPr>
        <p:spPr/>
        <p:txBody>
          <a:bodyPr/>
          <a:lstStyle/>
          <a:p>
            <a:r>
              <a:rPr lang="en-US"/>
              <a:t>SUM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14</a:t>
            </a:fld>
            <a:endParaRPr lang="en-US" dirty="0"/>
          </a:p>
        </p:txBody>
      </p:sp>
      <p:sp>
        <p:nvSpPr>
          <p:cNvPr id="10" name="Rectangle 9"/>
          <p:cNvSpPr>
            <a:spLocks noChangeArrowheads="1"/>
          </p:cNvSpPr>
          <p:nvPr/>
        </p:nvSpPr>
        <p:spPr bwMode="auto">
          <a:xfrm>
            <a:off x="805950" y="3091160"/>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SUM</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a:t>
            </a:r>
            <a:r>
              <a:rPr lang="en-US" sz="3200" b="1" dirty="0">
                <a:latin typeface="Consolas" pitchFamily="49" charset="0"/>
                <a:cs typeface="Consolas" pitchFamily="49" charset="0"/>
              </a:rPr>
              <a:t>e.</a:t>
            </a:r>
            <a:r>
              <a:rPr lang="en-US" sz="3200" b="1" noProof="1">
                <a:latin typeface="Consolas" pitchFamily="49" charset="0"/>
                <a:cs typeface="Consolas" pitchFamily="49" charset="0"/>
              </a:rPr>
              <a:t>DepartmentID</a:t>
            </a:r>
          </a:p>
        </p:txBody>
      </p:sp>
      <p:sp>
        <p:nvSpPr>
          <p:cNvPr id="8" name="AutoShape 7"/>
          <p:cNvSpPr>
            <a:spLocks noChangeArrowheads="1"/>
          </p:cNvSpPr>
          <p:nvPr/>
        </p:nvSpPr>
        <p:spPr bwMode="auto">
          <a:xfrm>
            <a:off x="3934619" y="1933798"/>
            <a:ext cx="1698178" cy="953805"/>
          </a:xfrm>
          <a:prstGeom prst="wedgeRoundRectCallout">
            <a:avLst>
              <a:gd name="adj1" fmla="val -48333"/>
              <a:gd name="adj2" fmla="val 8612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Tree>
    <p:extLst>
      <p:ext uri="{BB962C8B-B14F-4D97-AF65-F5344CB8AC3E}">
        <p14:creationId xmlns:p14="http://schemas.microsoft.com/office/powerpoint/2010/main" val="2441443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MAX</a:t>
            </a:r>
            <a:r>
              <a:rPr lang="en-US" dirty="0"/>
              <a:t> - takes </a:t>
            </a:r>
            <a:r>
              <a:rPr lang="en-US" b="1" dirty="0">
                <a:solidFill>
                  <a:schemeClr val="bg1"/>
                </a:solidFill>
              </a:rPr>
              <a:t>the largest value </a:t>
            </a:r>
            <a:r>
              <a:rPr lang="en-US" dirty="0"/>
              <a:t>in a column.</a:t>
            </a:r>
          </a:p>
        </p:txBody>
      </p:sp>
      <p:sp>
        <p:nvSpPr>
          <p:cNvPr id="465922" name="Rectangle 2"/>
          <p:cNvSpPr>
            <a:spLocks noGrp="1" noChangeArrowheads="1"/>
          </p:cNvSpPr>
          <p:nvPr>
            <p:ph type="title"/>
          </p:nvPr>
        </p:nvSpPr>
        <p:spPr/>
        <p:txBody>
          <a:bodyPr/>
          <a:lstStyle/>
          <a:p>
            <a:r>
              <a:rPr lang="en-US"/>
              <a:t>Aggregate Functions: MAX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15</a:t>
            </a:fld>
            <a:endParaRPr lang="en-US" dirty="0"/>
          </a:p>
        </p:txBody>
      </p:sp>
      <p:graphicFrame>
        <p:nvGraphicFramePr>
          <p:cNvPr id="4" name="Table 3"/>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9741751"/>
              </p:ext>
            </p:extLst>
          </p:nvPr>
        </p:nvGraphicFramePr>
        <p:xfrm>
          <a:off x="7463956" y="3166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63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94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6"/>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908790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5950" y="2590801"/>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MAX</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MaxSalary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16</a:t>
            </a:fld>
            <a:endParaRPr lang="en-US" dirty="0"/>
          </a:p>
        </p:txBody>
      </p:sp>
      <p:sp>
        <p:nvSpPr>
          <p:cNvPr id="8" name="AutoShape 7"/>
          <p:cNvSpPr>
            <a:spLocks noChangeArrowheads="1"/>
          </p:cNvSpPr>
          <p:nvPr/>
        </p:nvSpPr>
        <p:spPr bwMode="auto">
          <a:xfrm>
            <a:off x="4495801" y="1467939"/>
            <a:ext cx="1866900" cy="953805"/>
          </a:xfrm>
          <a:prstGeom prst="wedgeRoundRectCallout">
            <a:avLst>
              <a:gd name="adj1" fmla="val -47124"/>
              <a:gd name="adj2" fmla="val 77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034939" y="2371695"/>
            <a:ext cx="2971800" cy="558485"/>
          </a:xfrm>
          <a:prstGeom prst="wedgeRoundRectCallout">
            <a:avLst>
              <a:gd name="adj1" fmla="val -44579"/>
              <a:gd name="adj2" fmla="val 903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22037022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MIN</a:t>
            </a:r>
            <a:r>
              <a:rPr lang="en-US" dirty="0"/>
              <a:t> - takes </a:t>
            </a:r>
            <a:r>
              <a:rPr lang="en-US" b="1" dirty="0">
                <a:solidFill>
                  <a:schemeClr val="bg1"/>
                </a:solidFill>
              </a:rPr>
              <a:t>the smallest value </a:t>
            </a:r>
            <a:r>
              <a:rPr lang="en-US" dirty="0"/>
              <a:t>in a column. </a:t>
            </a:r>
          </a:p>
        </p:txBody>
      </p:sp>
      <p:sp>
        <p:nvSpPr>
          <p:cNvPr id="465922" name="Rectangle 2"/>
          <p:cNvSpPr>
            <a:spLocks noGrp="1" noChangeArrowheads="1"/>
          </p:cNvSpPr>
          <p:nvPr>
            <p:ph type="title"/>
          </p:nvPr>
        </p:nvSpPr>
        <p:spPr/>
        <p:txBody>
          <a:bodyPr/>
          <a:lstStyle/>
          <a:p>
            <a:r>
              <a:rPr lang="en-US"/>
              <a:t>Aggregate Functions: MIN</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17</a:t>
            </a:fld>
            <a:endParaRPr lang="en-US" dirty="0"/>
          </a:p>
        </p:txBody>
      </p:sp>
      <p:graphicFrame>
        <p:nvGraphicFramePr>
          <p:cNvPr id="6" name="Table 5"/>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3015300"/>
              </p:ext>
            </p:extLst>
          </p:nvPr>
        </p:nvGraphicFramePr>
        <p:xfrm>
          <a:off x="7499357" y="3151342"/>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588566" y="3132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588565" y="3879077"/>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4560512"/>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3388863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618444"/>
            <a:ext cx="10556817"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MIN</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MinSalary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a:t>MIN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18</a:t>
            </a:fld>
            <a:endParaRPr lang="en-US" dirty="0"/>
          </a:p>
        </p:txBody>
      </p:sp>
      <p:sp>
        <p:nvSpPr>
          <p:cNvPr id="8"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853768" y="2575215"/>
            <a:ext cx="2971800" cy="558485"/>
          </a:xfrm>
          <a:prstGeom prst="wedgeRoundRectCallout">
            <a:avLst>
              <a:gd name="adj1" fmla="val -58656"/>
              <a:gd name="adj2" fmla="val 509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t>
            </a:r>
            <a:r>
              <a:rPr lang="en-US" sz="2800" b="1" noProof="1">
                <a:solidFill>
                  <a:schemeClr val="bg2"/>
                </a:solidFill>
                <a:effectLst>
                  <a:outerShdw blurRad="38100" dist="38100" dir="2700000" algn="tl">
                    <a:srgbClr val="000000">
                      <a:alpha val="43137"/>
                    </a:srgbClr>
                  </a:outerShdw>
                </a:effectLst>
              </a:rPr>
              <a:t>Alias</a:t>
            </a:r>
          </a:p>
        </p:txBody>
      </p:sp>
    </p:spTree>
    <p:extLst>
      <p:ext uri="{BB962C8B-B14F-4D97-AF65-F5344CB8AC3E}">
        <p14:creationId xmlns:p14="http://schemas.microsoft.com/office/powerpoint/2010/main" val="3223227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AVG</a:t>
            </a:r>
            <a:r>
              <a:rPr lang="en-US" dirty="0"/>
              <a:t> - calculates the </a:t>
            </a:r>
            <a:r>
              <a:rPr lang="en-US" b="1" dirty="0">
                <a:solidFill>
                  <a:schemeClr val="bg1"/>
                </a:solidFill>
              </a:rPr>
              <a:t>average value </a:t>
            </a:r>
            <a:r>
              <a:rPr lang="en-US" dirty="0"/>
              <a:t>in a column. </a:t>
            </a:r>
          </a:p>
        </p:txBody>
      </p:sp>
      <p:sp>
        <p:nvSpPr>
          <p:cNvPr id="465922" name="Rectangle 2"/>
          <p:cNvSpPr>
            <a:spLocks noGrp="1" noChangeArrowheads="1"/>
          </p:cNvSpPr>
          <p:nvPr>
            <p:ph type="title"/>
          </p:nvPr>
        </p:nvSpPr>
        <p:spPr/>
        <p:txBody>
          <a:bodyPr/>
          <a:lstStyle/>
          <a:p>
            <a:r>
              <a:rPr lang="en-US"/>
              <a:t>Aggregate Functions: AVG</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19</a:t>
            </a:fld>
            <a:endParaRPr lang="en-US" dirty="0"/>
          </a:p>
        </p:txBody>
      </p:sp>
      <p:graphicFrame>
        <p:nvGraphicFramePr>
          <p:cNvPr id="4" name="Table 3"/>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11718890"/>
              </p:ext>
            </p:extLst>
          </p:nvPr>
        </p:nvGraphicFramePr>
        <p:xfrm>
          <a:off x="7463956" y="3135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78"/>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63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54501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398428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Table of Content</a:t>
            </a:r>
            <a:endParaRPr lang="bg-BG" dirty="0"/>
          </a:p>
        </p:txBody>
      </p:sp>
      <p:sp>
        <p:nvSpPr>
          <p:cNvPr id="444419" name="Rectangle 3"/>
          <p:cNvSpPr>
            <a:spLocks noGrp="1" noChangeArrowheads="1"/>
          </p:cNvSpPr>
          <p:nvPr>
            <p:ph type="body" sz="quarter" idx="13"/>
          </p:nvPr>
        </p:nvSpPr>
        <p:spPr/>
        <p:txBody>
          <a:bodyPr/>
          <a:lstStyle/>
          <a:p>
            <a:r>
              <a:rPr lang="en-US" dirty="0"/>
              <a:t>Grouping</a:t>
            </a:r>
          </a:p>
          <a:p>
            <a:r>
              <a:rPr lang="en-US" dirty="0"/>
              <a:t>Aggregate Functions</a:t>
            </a:r>
          </a:p>
          <a:p>
            <a:r>
              <a:rPr lang="en-US" dirty="0"/>
              <a:t>Having Clause</a:t>
            </a:r>
          </a:p>
          <a:p>
            <a:r>
              <a:rPr lang="en-US" dirty="0"/>
              <a:t>Pivot Tables</a:t>
            </a:r>
          </a:p>
        </p:txBody>
      </p:sp>
      <p:sp>
        <p:nvSpPr>
          <p:cNvPr id="2" name="Slide Number Placeholder 1"/>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10877886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0" y="2514601"/>
            <a:ext cx="10556818" cy="21605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AVG</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AvgSalary</a:t>
            </a:r>
            <a:endParaRPr lang="en-US" sz="3200" b="1" dirty="0">
              <a:solidFill>
                <a:schemeClr val="bg1"/>
              </a:solidFill>
              <a:latin typeface="Consolas" pitchFamily="49" charset="0"/>
              <a:cs typeface="Consolas" pitchFamily="49" charset="0"/>
            </a:endParaRP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e.</a:t>
            </a:r>
            <a:r>
              <a:rPr lang="en-US" sz="3200" b="1" noProof="1">
                <a:latin typeface="Consolas" pitchFamily="49" charset="0"/>
                <a:cs typeface="Consolas" pitchFamily="49" charset="0"/>
              </a:rPr>
              <a:t>DepartmentID</a:t>
            </a:r>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20</a:t>
            </a:fld>
            <a:endParaRPr lang="en-US" dirty="0"/>
          </a:p>
        </p:txBody>
      </p:sp>
      <p:sp>
        <p:nvSpPr>
          <p:cNvPr id="12" name="AutoShape 7"/>
          <p:cNvSpPr>
            <a:spLocks noChangeArrowheads="1"/>
          </p:cNvSpPr>
          <p:nvPr/>
        </p:nvSpPr>
        <p:spPr bwMode="auto">
          <a:xfrm>
            <a:off x="4814047" y="4795090"/>
            <a:ext cx="2824833" cy="516499"/>
          </a:xfrm>
          <a:prstGeom prst="wedgeRoundRectCallout">
            <a:avLst>
              <a:gd name="adj1" fmla="val -37789"/>
              <a:gd name="adj2" fmla="val -7590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903451" y="2250856"/>
            <a:ext cx="2971800" cy="558485"/>
          </a:xfrm>
          <a:prstGeom prst="wedgeRoundRectCallout">
            <a:avLst>
              <a:gd name="adj1" fmla="val -39283"/>
              <a:gd name="adj2" fmla="val 1115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Tree>
    <p:extLst>
      <p:ext uri="{BB962C8B-B14F-4D97-AF65-F5344CB8AC3E}">
        <p14:creationId xmlns:p14="http://schemas.microsoft.com/office/powerpoint/2010/main" val="633625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smtClean="0">
                <a:solidFill>
                  <a:schemeClr val="bg1"/>
                </a:solidFill>
              </a:rPr>
              <a:t>STRING_AGG</a:t>
            </a:r>
            <a:r>
              <a:rPr lang="en-US" dirty="0" smtClean="0"/>
              <a:t> </a:t>
            </a:r>
            <a:r>
              <a:rPr lang="en-US" dirty="0"/>
              <a:t>- Concatenates the values of string expressions </a:t>
            </a:r>
            <a:r>
              <a:rPr lang="en-US" dirty="0" smtClean="0"/>
              <a:t/>
            </a:r>
            <a:br>
              <a:rPr lang="en-US" dirty="0" smtClean="0"/>
            </a:br>
            <a:r>
              <a:rPr lang="en-US" dirty="0" smtClean="0"/>
              <a:t>and </a:t>
            </a:r>
            <a:r>
              <a:rPr lang="en-US" dirty="0"/>
              <a:t>places separator values between them. The separator is </a:t>
            </a:r>
            <a:r>
              <a:rPr lang="en-US" dirty="0" smtClean="0"/>
              <a:t/>
            </a:r>
            <a:br>
              <a:rPr lang="en-US" dirty="0" smtClean="0"/>
            </a:br>
            <a:r>
              <a:rPr lang="en-US" dirty="0" smtClean="0"/>
              <a:t>not added </a:t>
            </a:r>
            <a:r>
              <a:rPr lang="en-US" dirty="0"/>
              <a:t>at the end of </a:t>
            </a:r>
            <a:r>
              <a:rPr lang="en-US" dirty="0" smtClean="0"/>
              <a:t>string</a:t>
            </a:r>
            <a:endParaRPr lang="en-US" dirty="0"/>
          </a:p>
        </p:txBody>
      </p:sp>
      <p:sp>
        <p:nvSpPr>
          <p:cNvPr id="465922" name="Rectangle 2"/>
          <p:cNvSpPr>
            <a:spLocks noGrp="1" noChangeArrowheads="1"/>
          </p:cNvSpPr>
          <p:nvPr>
            <p:ph type="title"/>
          </p:nvPr>
        </p:nvSpPr>
        <p:spPr/>
        <p:txBody>
          <a:bodyPr/>
          <a:lstStyle/>
          <a:p>
            <a:r>
              <a:rPr lang="en-US" dirty="0"/>
              <a:t>Aggregate Functions: </a:t>
            </a:r>
            <a:r>
              <a:rPr lang="en-US" dirty="0" smtClean="0"/>
              <a:t>STRING_AGG</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21</a:t>
            </a:fld>
            <a:endParaRPr lang="en-US" dirty="0"/>
          </a:p>
        </p:txBody>
      </p:sp>
      <p:sp>
        <p:nvSpPr>
          <p:cNvPr id="10" name="Rectangle 9"/>
          <p:cNvSpPr>
            <a:spLocks noChangeArrowheads="1"/>
          </p:cNvSpPr>
          <p:nvPr/>
        </p:nvSpPr>
        <p:spPr bwMode="auto">
          <a:xfrm>
            <a:off x="642164" y="4869384"/>
            <a:ext cx="10924248"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smtClean="0">
                <a:solidFill>
                  <a:schemeClr val="bg1"/>
                </a:solidFill>
                <a:latin typeface="Consolas" pitchFamily="49" charset="0"/>
                <a:cs typeface="Consolas" pitchFamily="49" charset="0"/>
              </a:rPr>
              <a:t>STRING_AGG</a:t>
            </a:r>
            <a:r>
              <a:rPr lang="en-US" sz="2800" b="1" dirty="0" smtClean="0">
                <a:latin typeface="Consolas" pitchFamily="49" charset="0"/>
                <a:cs typeface="Consolas" pitchFamily="49" charset="0"/>
              </a:rPr>
              <a:t> </a:t>
            </a:r>
            <a:r>
              <a:rPr lang="en-US" sz="2800" b="1" dirty="0">
                <a:latin typeface="Consolas" pitchFamily="49" charset="0"/>
                <a:cs typeface="Consolas" pitchFamily="49" charset="0"/>
              </a:rPr>
              <a:t>( expression, separator ) </a:t>
            </a:r>
            <a:endParaRPr lang="en-US" sz="2800" b="1" dirty="0" smtClean="0">
              <a:latin typeface="Consolas" pitchFamily="49" charset="0"/>
              <a:cs typeface="Consolas" pitchFamily="49" charset="0"/>
            </a:endParaRPr>
          </a:p>
          <a:p>
            <a:pPr>
              <a:lnSpc>
                <a:spcPct val="105000"/>
              </a:lnSpc>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a:t>
            </a:r>
            <a:r>
              <a:rPr lang="en-US" sz="2800" b="1" dirty="0">
                <a:latin typeface="Consolas" pitchFamily="49" charset="0"/>
                <a:cs typeface="Consolas" pitchFamily="49" charset="0"/>
              </a:rPr>
              <a:t>WITHIN GROUP ( ORDER BY </a:t>
            </a:r>
            <a:r>
              <a:rPr lang="en-US" sz="2800" b="1" dirty="0" smtClean="0">
                <a:latin typeface="Consolas" pitchFamily="49" charset="0"/>
                <a:cs typeface="Consolas" pitchFamily="49" charset="0"/>
              </a:rPr>
              <a:t>expression </a:t>
            </a:r>
            <a:r>
              <a:rPr lang="en-US" sz="2800" b="1" dirty="0">
                <a:latin typeface="Consolas" pitchFamily="49" charset="0"/>
                <a:cs typeface="Consolas" pitchFamily="49" charset="0"/>
              </a:rPr>
              <a:t>[ ASC | DESC ] )]</a:t>
            </a:r>
          </a:p>
        </p:txBody>
      </p:sp>
      <p:sp>
        <p:nvSpPr>
          <p:cNvPr id="12" name="AutoShape 7"/>
          <p:cNvSpPr>
            <a:spLocks noChangeArrowheads="1"/>
          </p:cNvSpPr>
          <p:nvPr/>
        </p:nvSpPr>
        <p:spPr bwMode="auto">
          <a:xfrm>
            <a:off x="2905041" y="3325827"/>
            <a:ext cx="8543244" cy="1330836"/>
          </a:xfrm>
          <a:prstGeom prst="wedgeRoundRectCallout">
            <a:avLst>
              <a:gd name="adj1" fmla="val -36536"/>
              <a:gd name="adj2" fmla="val 7571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Expressions are converted to </a:t>
            </a:r>
            <a:r>
              <a:rPr lang="en-US" sz="2800" b="1" noProof="1">
                <a:solidFill>
                  <a:schemeClr val="bg1"/>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or </a:t>
            </a:r>
            <a:r>
              <a:rPr lang="en-US" sz="2800" b="1" noProof="1">
                <a:solidFill>
                  <a:schemeClr val="bg1"/>
                </a:solidFill>
                <a:effectLst>
                  <a:outerShdw blurRad="38100" dist="38100" dir="2700000" algn="tl">
                    <a:srgbClr val="000000">
                      <a:alpha val="43137"/>
                    </a:srgbClr>
                  </a:outerShdw>
                </a:effectLst>
              </a:rPr>
              <a:t>VARCHAR</a:t>
            </a:r>
            <a:r>
              <a:rPr lang="en-US" sz="2800" b="1" noProof="1">
                <a:solidFill>
                  <a:srgbClr val="FFFFFF"/>
                </a:solidFill>
                <a:effectLst>
                  <a:outerShdw blurRad="38100" dist="38100" dir="2700000" algn="tl">
                    <a:srgbClr val="000000">
                      <a:alpha val="43137"/>
                    </a:srgbClr>
                  </a:outerShdw>
                </a:effectLst>
              </a:rPr>
              <a:t> types during concatenation. Non-string types are converted to </a:t>
            </a:r>
            <a:r>
              <a:rPr lang="en-US" sz="2800" b="1" noProof="1">
                <a:solidFill>
                  <a:schemeClr val="bg1"/>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type</a:t>
            </a:r>
          </a:p>
        </p:txBody>
      </p:sp>
    </p:spTree>
    <p:extLst>
      <p:ext uri="{BB962C8B-B14F-4D97-AF65-F5344CB8AC3E}">
        <p14:creationId xmlns:p14="http://schemas.microsoft.com/office/powerpoint/2010/main" val="372010613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0" y="2514601"/>
            <a:ext cx="10556818" cy="26539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smtClean="0">
                <a:latin typeface="Consolas" pitchFamily="49" charset="0"/>
                <a:cs typeface="Consolas" pitchFamily="49" charset="0"/>
              </a:rPr>
              <a:t>SELECT </a:t>
            </a:r>
            <a:r>
              <a:rPr lang="en-US" sz="3200" b="1" dirty="0">
                <a:latin typeface="Consolas" pitchFamily="49" charset="0"/>
                <a:cs typeface="Consolas" pitchFamily="49" charset="0"/>
              </a:rPr>
              <a:t>town, </a:t>
            </a:r>
          </a:p>
          <a:p>
            <a:pPr>
              <a:lnSpc>
                <a:spcPct val="105000"/>
              </a:lnSpc>
            </a:pPr>
            <a:r>
              <a:rPr lang="en-US" sz="3200" b="1" dirty="0" smtClean="0">
                <a:latin typeface="Consolas" pitchFamily="49" charset="0"/>
                <a:cs typeface="Consolas" pitchFamily="49" charset="0"/>
              </a:rPr>
              <a:t>  </a:t>
            </a:r>
            <a:r>
              <a:rPr lang="en-US" sz="3200" b="1" dirty="0">
                <a:solidFill>
                  <a:schemeClr val="bg1"/>
                </a:solidFill>
                <a:latin typeface="Consolas" pitchFamily="49" charset="0"/>
                <a:cs typeface="Consolas" pitchFamily="49" charset="0"/>
              </a:rPr>
              <a:t>STRING_AGG</a:t>
            </a:r>
            <a:r>
              <a:rPr lang="en-US" sz="3200" b="1" dirty="0">
                <a:latin typeface="Consolas" pitchFamily="49" charset="0"/>
                <a:cs typeface="Consolas" pitchFamily="49" charset="0"/>
              </a:rPr>
              <a:t> (email, ';') </a:t>
            </a:r>
            <a:r>
              <a:rPr lang="en-US" sz="3200" b="1" dirty="0">
                <a:solidFill>
                  <a:schemeClr val="bg1"/>
                </a:solidFill>
                <a:latin typeface="Consolas" pitchFamily="49" charset="0"/>
                <a:cs typeface="Consolas" pitchFamily="49" charset="0"/>
              </a:rPr>
              <a:t>WITHIN GROUP </a:t>
            </a:r>
            <a:endParaRPr lang="en-US" sz="3200" b="1" dirty="0" smtClean="0">
              <a:solidFill>
                <a:schemeClr val="bg1"/>
              </a:solidFill>
              <a:latin typeface="Consolas" pitchFamily="49" charset="0"/>
              <a:cs typeface="Consolas" pitchFamily="49" charset="0"/>
            </a:endParaRPr>
          </a:p>
          <a:p>
            <a:pPr>
              <a:lnSpc>
                <a:spcPct val="105000"/>
              </a:lnSpc>
            </a:pPr>
            <a:r>
              <a:rPr lang="en-US" sz="3200" b="1" dirty="0">
                <a:solidFill>
                  <a:schemeClr val="bg1"/>
                </a:solidFill>
                <a:latin typeface="Consolas" pitchFamily="49" charset="0"/>
                <a:cs typeface="Consolas" pitchFamily="49" charset="0"/>
              </a:rPr>
              <a:t> </a:t>
            </a:r>
            <a:r>
              <a:rPr lang="en-US" sz="3200" b="1" dirty="0" smtClean="0">
                <a:solidFill>
                  <a:schemeClr val="bg1"/>
                </a:solidFill>
                <a:latin typeface="Consolas" pitchFamily="49" charset="0"/>
                <a:cs typeface="Consolas" pitchFamily="49" charset="0"/>
              </a:rPr>
              <a:t>   </a:t>
            </a:r>
            <a:r>
              <a:rPr lang="en-US" sz="3200" b="1" dirty="0" smtClean="0">
                <a:latin typeface="Consolas" pitchFamily="49" charset="0"/>
                <a:cs typeface="Consolas" pitchFamily="49" charset="0"/>
              </a:rPr>
              <a:t>(</a:t>
            </a:r>
            <a:r>
              <a:rPr lang="en-US" sz="3200" b="1" dirty="0">
                <a:latin typeface="Consolas" pitchFamily="49" charset="0"/>
                <a:cs typeface="Consolas" pitchFamily="49" charset="0"/>
              </a:rPr>
              <a:t>ORDER BY email ASC) AS emails </a:t>
            </a:r>
          </a:p>
          <a:p>
            <a:pPr>
              <a:lnSpc>
                <a:spcPct val="105000"/>
              </a:lnSpc>
            </a:pPr>
            <a:r>
              <a:rPr lang="en-US" sz="3200" b="1" dirty="0">
                <a:latin typeface="Consolas" pitchFamily="49" charset="0"/>
                <a:cs typeface="Consolas" pitchFamily="49" charset="0"/>
              </a:rPr>
              <a:t>FROM </a:t>
            </a:r>
            <a:r>
              <a:rPr lang="en-US" sz="3200" b="1" dirty="0" err="1">
                <a:latin typeface="Consolas" pitchFamily="49" charset="0"/>
                <a:cs typeface="Consolas" pitchFamily="49" charset="0"/>
              </a:rPr>
              <a:t>dbo.Employee</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GROUP BY town; </a:t>
            </a:r>
            <a:endParaRPr lang="en-US" sz="3200" b="1" noProof="1">
              <a:latin typeface="Consolas" pitchFamily="49" charset="0"/>
              <a:cs typeface="Consolas" pitchFamily="49" charset="0"/>
            </a:endParaRPr>
          </a:p>
        </p:txBody>
      </p:sp>
      <p:sp>
        <p:nvSpPr>
          <p:cNvPr id="465922" name="Rectangle 2"/>
          <p:cNvSpPr>
            <a:spLocks noGrp="1" noChangeArrowheads="1"/>
          </p:cNvSpPr>
          <p:nvPr>
            <p:ph type="title"/>
          </p:nvPr>
        </p:nvSpPr>
        <p:spPr/>
        <p:txBody>
          <a:bodyPr/>
          <a:lstStyle/>
          <a:p>
            <a:r>
              <a:rPr lang="en-US" dirty="0"/>
              <a:t>STRING_AGG </a:t>
            </a:r>
            <a:r>
              <a:rPr lang="en-US" dirty="0" smtClean="0"/>
              <a:t>Example</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146837634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Having</a:t>
            </a:r>
            <a:endParaRPr lang="bg-BG" dirty="0"/>
          </a:p>
        </p:txBody>
      </p:sp>
      <p:sp>
        <p:nvSpPr>
          <p:cNvPr id="6" name="Text Placeholder 5"/>
          <p:cNvSpPr>
            <a:spLocks noGrp="1"/>
          </p:cNvSpPr>
          <p:nvPr>
            <p:ph type="body" idx="11"/>
          </p:nvPr>
        </p:nvSpPr>
        <p:spPr/>
        <p:txBody>
          <a:bodyPr/>
          <a:lstStyle/>
          <a:p>
            <a:r>
              <a:rPr lang="en-US"/>
              <a:t>Using predicates while grouping</a:t>
            </a:r>
            <a:endParaRPr lang="en-US" dirty="0"/>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35000"/>
                    </a14:imgEffect>
                  </a14:imgLayer>
                </a14:imgProps>
              </a:ext>
              <a:ext uri="{28A0092B-C50C-407E-A947-70E740481C1C}">
                <a14:useLocalDpi xmlns:a14="http://schemas.microsoft.com/office/drawing/2010/main" val="0"/>
              </a:ext>
            </a:extLst>
          </a:blip>
          <a:stretch>
            <a:fillRect/>
          </a:stretch>
        </p:blipFill>
        <p:spPr>
          <a:xfrm>
            <a:off x="4633364" y="1257849"/>
            <a:ext cx="2914760" cy="2914760"/>
          </a:xfrm>
          <a:prstGeom prst="rect">
            <a:avLst/>
          </a:prstGeom>
        </p:spPr>
      </p:pic>
    </p:spTree>
    <p:extLst>
      <p:ext uri="{BB962C8B-B14F-4D97-AF65-F5344CB8AC3E}">
        <p14:creationId xmlns:p14="http://schemas.microsoft.com/office/powerpoint/2010/main" val="5209064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The </a:t>
            </a:r>
            <a:r>
              <a:rPr lang="en-US" b="1" dirty="0">
                <a:solidFill>
                  <a:schemeClr val="bg1"/>
                </a:solidFill>
              </a:rPr>
              <a:t>HAVING clause</a:t>
            </a:r>
            <a:r>
              <a:rPr lang="en-US" dirty="0"/>
              <a:t> is used to </a:t>
            </a:r>
            <a:r>
              <a:rPr lang="en-US" b="1" dirty="0">
                <a:solidFill>
                  <a:schemeClr val="bg1"/>
                </a:solidFill>
              </a:rPr>
              <a:t>filter data</a:t>
            </a:r>
            <a:r>
              <a:rPr lang="en-US" dirty="0"/>
              <a:t> based on </a:t>
            </a:r>
            <a:br>
              <a:rPr lang="en-US" dirty="0"/>
            </a:br>
            <a:r>
              <a:rPr lang="en-US" b="1" dirty="0">
                <a:solidFill>
                  <a:schemeClr val="bg1"/>
                </a:solidFill>
              </a:rPr>
              <a:t>aggregate values </a:t>
            </a:r>
          </a:p>
          <a:p>
            <a:pPr lvl="1"/>
            <a:r>
              <a:rPr lang="en-US" dirty="0"/>
              <a:t>We </a:t>
            </a:r>
            <a:r>
              <a:rPr lang="en-US" b="1" dirty="0">
                <a:solidFill>
                  <a:schemeClr val="bg1"/>
                </a:solidFill>
              </a:rPr>
              <a:t>cannot</a:t>
            </a:r>
            <a:r>
              <a:rPr lang="en-US" dirty="0"/>
              <a:t> use it </a:t>
            </a:r>
            <a:r>
              <a:rPr lang="en-US" b="1" dirty="0">
                <a:solidFill>
                  <a:schemeClr val="bg1"/>
                </a:solidFill>
              </a:rPr>
              <a:t>without</a:t>
            </a:r>
            <a:r>
              <a:rPr lang="en-US" dirty="0"/>
              <a:t> </a:t>
            </a:r>
            <a:r>
              <a:rPr lang="en-US" b="1" dirty="0">
                <a:solidFill>
                  <a:schemeClr val="bg1"/>
                </a:solidFill>
              </a:rPr>
              <a:t>grouping</a:t>
            </a:r>
            <a:r>
              <a:rPr lang="en-US" dirty="0"/>
              <a:t> first</a:t>
            </a:r>
          </a:p>
          <a:p>
            <a:pPr>
              <a:buClr>
                <a:schemeClr val="tx1"/>
              </a:buClr>
            </a:pPr>
            <a:r>
              <a:rPr lang="en-US" b="1" dirty="0">
                <a:solidFill>
                  <a:schemeClr val="bg1"/>
                </a:solidFill>
              </a:rPr>
              <a:t>Aggregate functions </a:t>
            </a:r>
            <a:r>
              <a:rPr lang="en-US" dirty="0"/>
              <a:t>(MIN, MAX, SUM etc.) are </a:t>
            </a:r>
            <a:br>
              <a:rPr lang="en-US" dirty="0"/>
            </a:br>
            <a:r>
              <a:rPr lang="en-US" b="1" dirty="0">
                <a:solidFill>
                  <a:schemeClr val="bg1"/>
                </a:solidFill>
              </a:rPr>
              <a:t>executed only once</a:t>
            </a:r>
          </a:p>
          <a:p>
            <a:pPr lvl="1"/>
            <a:r>
              <a:rPr lang="en-US" dirty="0"/>
              <a:t>Unlike HAVING, </a:t>
            </a:r>
            <a:r>
              <a:rPr lang="en-US" b="1" dirty="0">
                <a:solidFill>
                  <a:schemeClr val="bg1"/>
                </a:solidFill>
              </a:rPr>
              <a:t>WHERE</a:t>
            </a:r>
            <a:r>
              <a:rPr lang="en-US" dirty="0"/>
              <a:t> </a:t>
            </a:r>
            <a:r>
              <a:rPr lang="en-US" b="1" dirty="0">
                <a:solidFill>
                  <a:schemeClr val="bg1"/>
                </a:solidFill>
              </a:rPr>
              <a:t>filters</a:t>
            </a:r>
            <a:r>
              <a:rPr lang="en-US" dirty="0"/>
              <a:t> rows </a:t>
            </a:r>
            <a:r>
              <a:rPr lang="en-US" b="1" dirty="0">
                <a:solidFill>
                  <a:schemeClr val="bg1"/>
                </a:solidFill>
              </a:rPr>
              <a:t>before </a:t>
            </a:r>
            <a:br>
              <a:rPr lang="en-US" b="1" dirty="0">
                <a:solidFill>
                  <a:schemeClr val="bg1"/>
                </a:solidFill>
              </a:rPr>
            </a:br>
            <a:r>
              <a:rPr lang="en-US" b="1" dirty="0">
                <a:solidFill>
                  <a:schemeClr val="bg1"/>
                </a:solidFill>
              </a:rPr>
              <a:t>aggregation</a:t>
            </a:r>
          </a:p>
          <a:p>
            <a:endParaRPr lang="en-US" dirty="0"/>
          </a:p>
          <a:p>
            <a:endParaRPr lang="en-US" dirty="0"/>
          </a:p>
        </p:txBody>
      </p:sp>
      <p:sp>
        <p:nvSpPr>
          <p:cNvPr id="465922" name="Rectangle 2"/>
          <p:cNvSpPr>
            <a:spLocks noGrp="1" noChangeArrowheads="1"/>
          </p:cNvSpPr>
          <p:nvPr>
            <p:ph type="title"/>
          </p:nvPr>
        </p:nvSpPr>
        <p:spPr/>
        <p:txBody>
          <a:bodyPr/>
          <a:lstStyle/>
          <a:p>
            <a:r>
              <a:rPr lang="en-US"/>
              <a:t>Having Clause</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24</a:t>
            </a:fld>
            <a:endParaRPr lang="en-US" dirty="0"/>
          </a:p>
        </p:txBody>
      </p:sp>
    </p:spTree>
    <p:extLst>
      <p:ext uri="{BB962C8B-B14F-4D97-AF65-F5344CB8AC3E}">
        <p14:creationId xmlns:p14="http://schemas.microsoft.com/office/powerpoint/2010/main" val="36881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Filter departments having</a:t>
            </a:r>
            <a:r>
              <a:rPr lang="en-US" b="1" dirty="0">
                <a:solidFill>
                  <a:schemeClr val="bg1"/>
                </a:solidFill>
              </a:rPr>
              <a:t> </a:t>
            </a:r>
            <a:r>
              <a:rPr lang="en-US" dirty="0"/>
              <a:t>total salary more than or equal to </a:t>
            </a:r>
            <a:br>
              <a:rPr lang="en-US" dirty="0"/>
            </a:br>
            <a:r>
              <a:rPr lang="en-US" dirty="0"/>
              <a:t>15,000</a:t>
            </a:r>
          </a:p>
        </p:txBody>
      </p:sp>
      <p:sp>
        <p:nvSpPr>
          <p:cNvPr id="465922" name="Rectangle 2"/>
          <p:cNvSpPr>
            <a:spLocks noGrp="1" noChangeArrowheads="1"/>
          </p:cNvSpPr>
          <p:nvPr>
            <p:ph type="title"/>
          </p:nvPr>
        </p:nvSpPr>
        <p:spPr/>
        <p:txBody>
          <a:bodyPr/>
          <a:lstStyle/>
          <a:p>
            <a:r>
              <a:rPr lang="en-US"/>
              <a:t>HAVING Clause: Example</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09228921"/>
              </p:ext>
            </p:extLst>
          </p:nvPr>
        </p:nvGraphicFramePr>
        <p:xfrm>
          <a:off x="7719555" y="3774443"/>
          <a:ext cx="4147186" cy="1371600"/>
        </p:xfrm>
        <a:graphic>
          <a:graphicData uri="http://schemas.openxmlformats.org/drawingml/2006/table">
            <a:tbl>
              <a:tblPr firstRow="1" bandRow="1">
                <a:tableStyleId>{912C8C85-51F0-491E-9774-3900AFEF0FD7}</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graphicFrame>
        <p:nvGraphicFramePr>
          <p:cNvPr id="4" name="Table 3"/>
          <p:cNvGraphicFramePr>
            <a:graphicFrameLocks noGrp="1"/>
          </p:cNvGraphicFramePr>
          <p:nvPr>
            <p:extLst/>
          </p:nvPr>
        </p:nvGraphicFramePr>
        <p:xfrm>
          <a:off x="380999" y="2743200"/>
          <a:ext cx="5300536" cy="3200400"/>
        </p:xfrm>
        <a:graphic>
          <a:graphicData uri="http://schemas.openxmlformats.org/drawingml/2006/table">
            <a:tbl>
              <a:tblPr firstRow="1" bandRow="1">
                <a:tableStyleId>{912C8C85-51F0-491E-9774-3900AFEF0FD7}</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extLst/>
          </p:nvPr>
        </p:nvGraphicFramePr>
        <p:xfrm>
          <a:off x="5681535" y="2743200"/>
          <a:ext cx="1616138" cy="3200400"/>
        </p:xfrm>
        <a:graphic>
          <a:graphicData uri="http://schemas.openxmlformats.org/drawingml/2006/table">
            <a:tbl>
              <a:tblPr firstRow="1" bandRow="1">
                <a:tableStyleId>{912C8C85-51F0-491E-9774-3900AFEF0FD7}</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solidFill>
                            <a:schemeClr val="tx1"/>
                          </a:solidFill>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effectLst/>
                        </a:rPr>
                        <a:t>20,000</a:t>
                      </a:r>
                      <a:endParaRPr lang="en-US" strike="noStrike" dirty="0">
                        <a:solidFill>
                          <a:schemeClr val="tx1"/>
                        </a:solidFill>
                        <a:effectLst/>
                      </a:endParaRPr>
                    </a:p>
                  </a:txBody>
                  <a:tcPr anchor="ctr"/>
                </a:tc>
                <a:extLst>
                  <a:ext uri="{0D108BD9-81ED-4DB2-BD59-A6C34878D82A}">
                    <a16:rowId xmlns:a16="http://schemas.microsoft.com/office/drawing/2014/main" val="3609066432"/>
                  </a:ext>
                </a:extLst>
              </a:tr>
              <a:tr h="1371600">
                <a:tc>
                  <a:txBody>
                    <a:bodyPr/>
                    <a:lstStyle/>
                    <a:p>
                      <a:r>
                        <a:rPr lang="en-US" strike="noStrike" dirty="0">
                          <a:effectLst/>
                        </a:rPr>
                        <a:t>11,000</a:t>
                      </a:r>
                      <a:endParaRPr lang="en-US" strike="noStrike" dirty="0">
                        <a:solidFill>
                          <a:schemeClr val="tx1"/>
                        </a:solidFill>
                        <a:effectLst/>
                      </a:endParaRPr>
                    </a:p>
                  </a:txBody>
                  <a:tcPr anchor="ctr"/>
                </a:tc>
                <a:extLst>
                  <a:ext uri="{0D108BD9-81ED-4DB2-BD59-A6C34878D82A}">
                    <a16:rowId xmlns:a16="http://schemas.microsoft.com/office/drawing/2014/main" val="1053813033"/>
                  </a:ext>
                </a:extLst>
              </a:tr>
              <a:tr h="457200">
                <a:tc>
                  <a:txBody>
                    <a:bodyPr/>
                    <a:lstStyle/>
                    <a:p>
                      <a:r>
                        <a:rPr lang="en-US" strike="noStrike" dirty="0">
                          <a:effectLst/>
                        </a:rPr>
                        <a:t>15,000</a:t>
                      </a:r>
                      <a:endParaRPr lang="en-US" strike="noStrike" dirty="0">
                        <a:solidFill>
                          <a:schemeClr val="tx1"/>
                        </a:solidFill>
                        <a:effectLst/>
                      </a:endParaRPr>
                    </a:p>
                  </a:txBody>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47646" y="1936377"/>
            <a:ext cx="2882153" cy="564771"/>
          </a:xfrm>
          <a:prstGeom prst="wedgeRoundRectCallout">
            <a:avLst>
              <a:gd name="adj1" fmla="val -43610"/>
              <a:gd name="adj2" fmla="val 1018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7" name="Right Arrow 15"/>
          <p:cNvSpPr/>
          <p:nvPr/>
        </p:nvSpPr>
        <p:spPr>
          <a:xfrm rot="1884745">
            <a:off x="7323245" y="3639130"/>
            <a:ext cx="269606"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680784">
            <a:off x="7374055" y="5047830"/>
            <a:ext cx="266878"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1469071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539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HAVING 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&gt;= 15_000</a:t>
            </a:r>
          </a:p>
        </p:txBody>
      </p:sp>
      <p:sp>
        <p:nvSpPr>
          <p:cNvPr id="465922" name="Rectangle 2"/>
          <p:cNvSpPr>
            <a:spLocks noGrp="1" noChangeArrowheads="1"/>
          </p:cNvSpPr>
          <p:nvPr>
            <p:ph type="title"/>
          </p:nvPr>
        </p:nvSpPr>
        <p:spPr/>
        <p:txBody>
          <a:bodyPr/>
          <a:lstStyle/>
          <a:p>
            <a:r>
              <a:rPr lang="en-US"/>
              <a:t>HAVING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26</a:t>
            </a:fld>
            <a:endParaRPr lang="en-US" dirty="0"/>
          </a:p>
        </p:txBody>
      </p:sp>
      <p:sp>
        <p:nvSpPr>
          <p:cNvPr id="9" name="AutoShape 7"/>
          <p:cNvSpPr>
            <a:spLocks noChangeArrowheads="1"/>
          </p:cNvSpPr>
          <p:nvPr/>
        </p:nvSpPr>
        <p:spPr bwMode="auto">
          <a:xfrm>
            <a:off x="6803958" y="1856728"/>
            <a:ext cx="1905000" cy="953805"/>
          </a:xfrm>
          <a:prstGeom prst="wedgeRoundRectCallout">
            <a:avLst>
              <a:gd name="adj1" fmla="val -57022"/>
              <a:gd name="adj2" fmla="val 7501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6755672" y="4061012"/>
            <a:ext cx="3248940" cy="510251"/>
          </a:xfrm>
          <a:prstGeom prst="wedgeRoundRectCallout">
            <a:avLst>
              <a:gd name="adj1" fmla="val -64831"/>
              <a:gd name="adj2" fmla="val 3881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121589" y="2098774"/>
            <a:ext cx="2444823" cy="711759"/>
          </a:xfrm>
          <a:prstGeom prst="wedgeRoundRectCallout">
            <a:avLst>
              <a:gd name="adj1" fmla="val -56624"/>
              <a:gd name="adj2" fmla="val 923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2" y="5543664"/>
            <a:ext cx="3146610" cy="509388"/>
          </a:xfrm>
          <a:prstGeom prst="wedgeRoundRectCallout">
            <a:avLst>
              <a:gd name="adj1" fmla="val -43882"/>
              <a:gd name="adj2" fmla="val -1113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Tree>
    <p:extLst>
      <p:ext uri="{BB962C8B-B14F-4D97-AF65-F5344CB8AC3E}">
        <p14:creationId xmlns:p14="http://schemas.microsoft.com/office/powerpoint/2010/main" val="21889636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Logical vs Physical Execution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27</a:t>
            </a:fld>
            <a:endParaRPr lang="en-US" dirty="0"/>
          </a:p>
        </p:txBody>
      </p:sp>
      <p:graphicFrame>
        <p:nvGraphicFramePr>
          <p:cNvPr id="9" name="Table 8"/>
          <p:cNvGraphicFramePr>
            <a:graphicFrameLocks noGrp="1"/>
          </p:cNvGraphicFramePr>
          <p:nvPr>
            <p:extLst/>
          </p:nvPr>
        </p:nvGraphicFramePr>
        <p:xfrm>
          <a:off x="1447800" y="1107473"/>
          <a:ext cx="8835024" cy="5532758"/>
        </p:xfrm>
        <a:graphic>
          <a:graphicData uri="http://schemas.openxmlformats.org/drawingml/2006/table">
            <a:tbl>
              <a:tblPr firstRow="1" bandRow="1">
                <a:tableStyleId>{912C8C85-51F0-491E-9774-3900AFEF0FD7}</a:tableStyleId>
              </a:tblPr>
              <a:tblGrid>
                <a:gridCol w="2945008">
                  <a:extLst>
                    <a:ext uri="{9D8B030D-6E8A-4147-A177-3AD203B41FA5}">
                      <a16:colId xmlns:a16="http://schemas.microsoft.com/office/drawing/2014/main" val="3434339684"/>
                    </a:ext>
                  </a:extLst>
                </a:gridCol>
                <a:gridCol w="2945008">
                  <a:extLst>
                    <a:ext uri="{9D8B030D-6E8A-4147-A177-3AD203B41FA5}">
                      <a16:colId xmlns:a16="http://schemas.microsoft.com/office/drawing/2014/main" val="2411339168"/>
                    </a:ext>
                  </a:extLst>
                </a:gridCol>
                <a:gridCol w="2945008">
                  <a:extLst>
                    <a:ext uri="{9D8B030D-6E8A-4147-A177-3AD203B41FA5}">
                      <a16:colId xmlns:a16="http://schemas.microsoft.com/office/drawing/2014/main" val="1232621847"/>
                    </a:ext>
                  </a:extLst>
                </a:gridCol>
              </a:tblGrid>
              <a:tr h="502978">
                <a:tc>
                  <a:txBody>
                    <a:bodyPr/>
                    <a:lstStyle/>
                    <a:p>
                      <a:r>
                        <a:rPr lang="en-US" sz="2600" b="1" dirty="0">
                          <a:solidFill>
                            <a:schemeClr val="tx1"/>
                          </a:solidFill>
                          <a:effectLst/>
                        </a:rPr>
                        <a:t>Execution Order</a:t>
                      </a:r>
                    </a:p>
                  </a:txBody>
                  <a:tcPr marL="99421" marR="99421" marT="49709" marB="49709">
                    <a:solidFill>
                      <a:srgbClr val="E0E3E9"/>
                    </a:solidFill>
                  </a:tcPr>
                </a:tc>
                <a:tc>
                  <a:txBody>
                    <a:bodyPr/>
                    <a:lstStyle/>
                    <a:p>
                      <a:r>
                        <a:rPr lang="en-US" sz="2600" b="1" dirty="0">
                          <a:solidFill>
                            <a:schemeClr val="tx1"/>
                          </a:solidFill>
                          <a:effectLst/>
                        </a:rPr>
                        <a:t>Logical</a:t>
                      </a:r>
                      <a:r>
                        <a:rPr lang="en-US" sz="2600" b="1" baseline="0" dirty="0">
                          <a:solidFill>
                            <a:schemeClr val="tx1"/>
                          </a:solidFill>
                          <a:effectLst/>
                        </a:rPr>
                        <a:t> Execution</a:t>
                      </a:r>
                      <a:endParaRPr lang="en-US" sz="2600" b="1" dirty="0">
                        <a:solidFill>
                          <a:schemeClr val="tx1"/>
                        </a:solidFill>
                        <a:effectLst/>
                      </a:endParaRPr>
                    </a:p>
                  </a:txBody>
                  <a:tcPr marL="99421" marR="99421" marT="49709" marB="49709">
                    <a:solidFill>
                      <a:srgbClr val="E0E3E9"/>
                    </a:solidFill>
                  </a:tcPr>
                </a:tc>
                <a:tc>
                  <a:txBody>
                    <a:bodyPr/>
                    <a:lstStyle/>
                    <a:p>
                      <a:r>
                        <a:rPr lang="en-US" sz="2600" b="1" dirty="0">
                          <a:solidFill>
                            <a:schemeClr val="tx1"/>
                          </a:solidFill>
                          <a:effectLst/>
                        </a:rPr>
                        <a:t>Physical Execution</a:t>
                      </a:r>
                    </a:p>
                  </a:txBody>
                  <a:tcPr marL="99421" marR="99421" marT="49709" marB="49709">
                    <a:solidFill>
                      <a:srgbClr val="E0E3E9"/>
                    </a:solidFill>
                  </a:tcPr>
                </a:tc>
                <a:extLst>
                  <a:ext uri="{0D108BD9-81ED-4DB2-BD59-A6C34878D82A}">
                    <a16:rowId xmlns:a16="http://schemas.microsoft.com/office/drawing/2014/main" val="3854412626"/>
                  </a:ext>
                </a:extLst>
              </a:tr>
              <a:tr h="502978">
                <a:tc>
                  <a:txBody>
                    <a:bodyPr/>
                    <a:lstStyle/>
                    <a:p>
                      <a:r>
                        <a:rPr lang="en-US" sz="2600" b="1" dirty="0">
                          <a:solidFill>
                            <a:schemeClr val="tx1"/>
                          </a:solidFill>
                          <a:effectLst/>
                        </a:rPr>
                        <a:t>1</a:t>
                      </a:r>
                    </a:p>
                  </a:txBody>
                  <a:tcPr marL="99421" marR="99421" marT="49709" marB="49709"/>
                </a:tc>
                <a:tc>
                  <a:txBody>
                    <a:bodyPr/>
                    <a:lstStyle/>
                    <a:p>
                      <a:r>
                        <a:rPr lang="en-US" sz="2600" b="1" dirty="0">
                          <a:solidFill>
                            <a:schemeClr val="bg1"/>
                          </a:solidFill>
                          <a:effectLst/>
                        </a:rPr>
                        <a:t>SELECT</a:t>
                      </a:r>
                    </a:p>
                  </a:txBody>
                  <a:tcPr marL="99421" marR="99421" marT="49709" marB="49709"/>
                </a:tc>
                <a:tc>
                  <a:txBody>
                    <a:bodyPr/>
                    <a:lstStyle/>
                    <a:p>
                      <a:r>
                        <a:rPr lang="en-US" sz="2600" b="1" dirty="0">
                          <a:solidFill>
                            <a:schemeClr val="bg1"/>
                          </a:solidFill>
                          <a:effectLst/>
                        </a:rPr>
                        <a:t>FROM</a:t>
                      </a:r>
                    </a:p>
                  </a:txBody>
                  <a:tcPr marL="99421" marR="99421" marT="49709" marB="49709"/>
                </a:tc>
                <a:extLst>
                  <a:ext uri="{0D108BD9-81ED-4DB2-BD59-A6C34878D82A}">
                    <a16:rowId xmlns:a16="http://schemas.microsoft.com/office/drawing/2014/main" val="2348470260"/>
                  </a:ext>
                </a:extLst>
              </a:tr>
              <a:tr h="502978">
                <a:tc>
                  <a:txBody>
                    <a:bodyPr/>
                    <a:lstStyle/>
                    <a:p>
                      <a:r>
                        <a:rPr lang="en-US" sz="2600" b="1" dirty="0">
                          <a:solidFill>
                            <a:schemeClr val="tx1"/>
                          </a:solidFill>
                          <a:effectLst/>
                        </a:rPr>
                        <a:t>2</a:t>
                      </a:r>
                    </a:p>
                  </a:txBody>
                  <a:tcPr marL="99421" marR="99421" marT="49709" marB="49709"/>
                </a:tc>
                <a:tc>
                  <a:txBody>
                    <a:bodyPr/>
                    <a:lstStyle/>
                    <a:p>
                      <a:r>
                        <a:rPr lang="en-US" sz="2600" b="1" dirty="0">
                          <a:solidFill>
                            <a:schemeClr val="bg1"/>
                          </a:solidFill>
                          <a:effectLst/>
                        </a:rPr>
                        <a:t>DISTINCT</a:t>
                      </a:r>
                    </a:p>
                  </a:txBody>
                  <a:tcPr marL="99421" marR="99421" marT="49709" marB="49709"/>
                </a:tc>
                <a:tc>
                  <a:txBody>
                    <a:bodyPr/>
                    <a:lstStyle/>
                    <a:p>
                      <a:r>
                        <a:rPr lang="en-US" sz="2600" b="1" dirty="0">
                          <a:solidFill>
                            <a:schemeClr val="bg1"/>
                          </a:solidFill>
                          <a:effectLst/>
                        </a:rPr>
                        <a:t>ON</a:t>
                      </a:r>
                    </a:p>
                  </a:txBody>
                  <a:tcPr marL="99421" marR="99421" marT="49709" marB="49709"/>
                </a:tc>
                <a:extLst>
                  <a:ext uri="{0D108BD9-81ED-4DB2-BD59-A6C34878D82A}">
                    <a16:rowId xmlns:a16="http://schemas.microsoft.com/office/drawing/2014/main" val="2889742606"/>
                  </a:ext>
                </a:extLst>
              </a:tr>
              <a:tr h="502978">
                <a:tc>
                  <a:txBody>
                    <a:bodyPr/>
                    <a:lstStyle/>
                    <a:p>
                      <a:r>
                        <a:rPr lang="en-US" sz="2600" b="1" dirty="0">
                          <a:effectLst/>
                        </a:rPr>
                        <a:t>3</a:t>
                      </a:r>
                    </a:p>
                  </a:txBody>
                  <a:tcPr marL="99421" marR="99421" marT="49709" marB="49709"/>
                </a:tc>
                <a:tc>
                  <a:txBody>
                    <a:bodyPr/>
                    <a:lstStyle/>
                    <a:p>
                      <a:r>
                        <a:rPr lang="en-US" sz="2600" b="1" dirty="0">
                          <a:solidFill>
                            <a:schemeClr val="bg1"/>
                          </a:solidFill>
                          <a:effectLst/>
                        </a:rPr>
                        <a:t>TOP</a:t>
                      </a:r>
                    </a:p>
                  </a:txBody>
                  <a:tcPr marL="99421" marR="99421" marT="49709" marB="49709"/>
                </a:tc>
                <a:tc>
                  <a:txBody>
                    <a:bodyPr/>
                    <a:lstStyle/>
                    <a:p>
                      <a:r>
                        <a:rPr lang="en-US" sz="2600" b="1" dirty="0">
                          <a:solidFill>
                            <a:schemeClr val="bg1"/>
                          </a:solidFill>
                          <a:effectLst/>
                        </a:rPr>
                        <a:t>OUTER</a:t>
                      </a:r>
                    </a:p>
                  </a:txBody>
                  <a:tcPr marL="99421" marR="99421" marT="49709" marB="49709"/>
                </a:tc>
                <a:extLst>
                  <a:ext uri="{0D108BD9-81ED-4DB2-BD59-A6C34878D82A}">
                    <a16:rowId xmlns:a16="http://schemas.microsoft.com/office/drawing/2014/main" val="1269310737"/>
                  </a:ext>
                </a:extLst>
              </a:tr>
              <a:tr h="502978">
                <a:tc>
                  <a:txBody>
                    <a:bodyPr/>
                    <a:lstStyle/>
                    <a:p>
                      <a:r>
                        <a:rPr lang="en-US" sz="2600" b="1" dirty="0">
                          <a:effectLst/>
                        </a:rPr>
                        <a:t>4</a:t>
                      </a:r>
                    </a:p>
                  </a:txBody>
                  <a:tcPr marL="99421" marR="99421" marT="49709" marB="49709"/>
                </a:tc>
                <a:tc>
                  <a:txBody>
                    <a:bodyPr/>
                    <a:lstStyle/>
                    <a:p>
                      <a:r>
                        <a:rPr lang="en-US" sz="2600" b="1" dirty="0">
                          <a:solidFill>
                            <a:schemeClr val="bg1"/>
                          </a:solidFill>
                          <a:effectLst/>
                        </a:rPr>
                        <a:t>FROM</a:t>
                      </a:r>
                    </a:p>
                  </a:txBody>
                  <a:tcPr marL="99421" marR="99421" marT="49709" marB="49709"/>
                </a:tc>
                <a:tc>
                  <a:txBody>
                    <a:bodyPr/>
                    <a:lstStyle/>
                    <a:p>
                      <a:r>
                        <a:rPr lang="en-US" sz="2600" b="1" dirty="0">
                          <a:solidFill>
                            <a:schemeClr val="bg1"/>
                          </a:solidFill>
                          <a:effectLst/>
                        </a:rPr>
                        <a:t>WHERE</a:t>
                      </a:r>
                    </a:p>
                  </a:txBody>
                  <a:tcPr marL="99421" marR="99421" marT="49709" marB="49709"/>
                </a:tc>
                <a:extLst>
                  <a:ext uri="{0D108BD9-81ED-4DB2-BD59-A6C34878D82A}">
                    <a16:rowId xmlns:a16="http://schemas.microsoft.com/office/drawing/2014/main" val="939920258"/>
                  </a:ext>
                </a:extLst>
              </a:tr>
              <a:tr h="502978">
                <a:tc>
                  <a:txBody>
                    <a:bodyPr/>
                    <a:lstStyle/>
                    <a:p>
                      <a:r>
                        <a:rPr lang="en-US" sz="2600" b="1" dirty="0">
                          <a:effectLst/>
                        </a:rPr>
                        <a:t>5</a:t>
                      </a:r>
                    </a:p>
                  </a:txBody>
                  <a:tcPr marL="99421" marR="99421" marT="49709" marB="49709"/>
                </a:tc>
                <a:tc>
                  <a:txBody>
                    <a:bodyPr/>
                    <a:lstStyle/>
                    <a:p>
                      <a:r>
                        <a:rPr lang="en-US" sz="2600" b="1" dirty="0">
                          <a:solidFill>
                            <a:schemeClr val="bg1"/>
                          </a:solidFill>
                          <a:effectLst/>
                        </a:rPr>
                        <a:t>ON</a:t>
                      </a:r>
                    </a:p>
                  </a:txBody>
                  <a:tcPr marL="99421" marR="99421" marT="49709" marB="49709"/>
                </a:tc>
                <a:tc>
                  <a:txBody>
                    <a:bodyPr/>
                    <a:lstStyle/>
                    <a:p>
                      <a:r>
                        <a:rPr lang="en-US" sz="2600" b="1" dirty="0">
                          <a:solidFill>
                            <a:schemeClr val="bg1"/>
                          </a:solidFill>
                          <a:effectLst/>
                        </a:rPr>
                        <a:t>GROUP</a:t>
                      </a:r>
                      <a:r>
                        <a:rPr lang="en-US" sz="2600" b="1" dirty="0">
                          <a:effectLst/>
                        </a:rPr>
                        <a:t> </a:t>
                      </a:r>
                      <a:r>
                        <a:rPr lang="en-US" sz="2600" b="1" dirty="0">
                          <a:solidFill>
                            <a:schemeClr val="bg1"/>
                          </a:solidFill>
                          <a:effectLst/>
                        </a:rPr>
                        <a:t>BY</a:t>
                      </a:r>
                    </a:p>
                  </a:txBody>
                  <a:tcPr marL="99421" marR="99421" marT="49709" marB="49709"/>
                </a:tc>
                <a:extLst>
                  <a:ext uri="{0D108BD9-81ED-4DB2-BD59-A6C34878D82A}">
                    <a16:rowId xmlns:a16="http://schemas.microsoft.com/office/drawing/2014/main" val="2898239669"/>
                  </a:ext>
                </a:extLst>
              </a:tr>
              <a:tr h="502978">
                <a:tc>
                  <a:txBody>
                    <a:bodyPr/>
                    <a:lstStyle/>
                    <a:p>
                      <a:r>
                        <a:rPr lang="en-US" sz="2600" b="1" dirty="0">
                          <a:effectLst/>
                        </a:rPr>
                        <a:t>6</a:t>
                      </a:r>
                    </a:p>
                  </a:txBody>
                  <a:tcPr marL="99421" marR="99421" marT="49709" marB="49709"/>
                </a:tc>
                <a:tc>
                  <a:txBody>
                    <a:bodyPr/>
                    <a:lstStyle/>
                    <a:p>
                      <a:r>
                        <a:rPr lang="en-US" sz="2600" b="1" dirty="0">
                          <a:solidFill>
                            <a:schemeClr val="bg1"/>
                          </a:solidFill>
                          <a:effectLst/>
                        </a:rPr>
                        <a:t>OUTER</a:t>
                      </a:r>
                    </a:p>
                  </a:txBody>
                  <a:tcPr marL="99421" marR="99421" marT="49709" marB="49709"/>
                </a:tc>
                <a:tc>
                  <a:txBody>
                    <a:bodyPr/>
                    <a:lstStyle/>
                    <a:p>
                      <a:r>
                        <a:rPr lang="en-US" sz="2600" b="1" dirty="0">
                          <a:solidFill>
                            <a:schemeClr val="bg1"/>
                          </a:solidFill>
                          <a:effectLst/>
                        </a:rPr>
                        <a:t>HAVING</a:t>
                      </a:r>
                    </a:p>
                  </a:txBody>
                  <a:tcPr marL="99421" marR="99421" marT="49709" marB="49709"/>
                </a:tc>
                <a:extLst>
                  <a:ext uri="{0D108BD9-81ED-4DB2-BD59-A6C34878D82A}">
                    <a16:rowId xmlns:a16="http://schemas.microsoft.com/office/drawing/2014/main" val="1948084126"/>
                  </a:ext>
                </a:extLst>
              </a:tr>
              <a:tr h="502978">
                <a:tc>
                  <a:txBody>
                    <a:bodyPr/>
                    <a:lstStyle/>
                    <a:p>
                      <a:r>
                        <a:rPr lang="en-US" sz="2600" b="1" dirty="0">
                          <a:effectLst/>
                        </a:rPr>
                        <a:t>7</a:t>
                      </a:r>
                    </a:p>
                  </a:txBody>
                  <a:tcPr marL="99421" marR="99421" marT="49709" marB="49709"/>
                </a:tc>
                <a:tc>
                  <a:txBody>
                    <a:bodyPr/>
                    <a:lstStyle/>
                    <a:p>
                      <a:r>
                        <a:rPr lang="en-US" sz="2600" b="1" dirty="0">
                          <a:solidFill>
                            <a:schemeClr val="bg1"/>
                          </a:solidFill>
                          <a:effectLst/>
                        </a:rPr>
                        <a:t>WHERE</a:t>
                      </a:r>
                    </a:p>
                  </a:txBody>
                  <a:tcPr marL="99421" marR="99421" marT="49709" marB="49709"/>
                </a:tc>
                <a:tc>
                  <a:txBody>
                    <a:bodyPr/>
                    <a:lstStyle/>
                    <a:p>
                      <a:r>
                        <a:rPr lang="en-US" sz="2600" b="1" dirty="0">
                          <a:solidFill>
                            <a:schemeClr val="bg1"/>
                          </a:solidFill>
                          <a:effectLst/>
                        </a:rPr>
                        <a:t>SELECT</a:t>
                      </a:r>
                    </a:p>
                  </a:txBody>
                  <a:tcPr marL="99421" marR="99421" marT="49709" marB="49709"/>
                </a:tc>
                <a:extLst>
                  <a:ext uri="{0D108BD9-81ED-4DB2-BD59-A6C34878D82A}">
                    <a16:rowId xmlns:a16="http://schemas.microsoft.com/office/drawing/2014/main" val="3827102557"/>
                  </a:ext>
                </a:extLst>
              </a:tr>
              <a:tr h="502978">
                <a:tc>
                  <a:txBody>
                    <a:bodyPr/>
                    <a:lstStyle/>
                    <a:p>
                      <a:r>
                        <a:rPr lang="en-US" sz="2600" b="1" dirty="0">
                          <a:effectLst/>
                        </a:rPr>
                        <a:t>8</a:t>
                      </a:r>
                    </a:p>
                  </a:txBody>
                  <a:tcPr marL="99421" marR="99421" marT="49709" marB="49709"/>
                </a:tc>
                <a:tc>
                  <a:txBody>
                    <a:bodyPr/>
                    <a:lstStyle/>
                    <a:p>
                      <a:r>
                        <a:rPr lang="en-US" sz="2600" b="1" dirty="0">
                          <a:solidFill>
                            <a:schemeClr val="bg1"/>
                          </a:solidFill>
                          <a:effectLst/>
                        </a:rPr>
                        <a:t>GROUP</a:t>
                      </a:r>
                    </a:p>
                  </a:txBody>
                  <a:tcPr marL="99421" marR="99421" marT="49709" marB="49709"/>
                </a:tc>
                <a:tc>
                  <a:txBody>
                    <a:bodyPr/>
                    <a:lstStyle/>
                    <a:p>
                      <a:r>
                        <a:rPr lang="en-US" sz="2600" b="1" dirty="0">
                          <a:solidFill>
                            <a:schemeClr val="bg1"/>
                          </a:solidFill>
                          <a:effectLst/>
                        </a:rPr>
                        <a:t>DISTINCT</a:t>
                      </a:r>
                    </a:p>
                  </a:txBody>
                  <a:tcPr marL="99421" marR="99421" marT="49709" marB="49709"/>
                </a:tc>
                <a:extLst>
                  <a:ext uri="{0D108BD9-81ED-4DB2-BD59-A6C34878D82A}">
                    <a16:rowId xmlns:a16="http://schemas.microsoft.com/office/drawing/2014/main" val="768727039"/>
                  </a:ext>
                </a:extLst>
              </a:tr>
              <a:tr h="502978">
                <a:tc>
                  <a:txBody>
                    <a:bodyPr/>
                    <a:lstStyle/>
                    <a:p>
                      <a:r>
                        <a:rPr lang="en-US" sz="2600" b="1" dirty="0">
                          <a:effectLst/>
                        </a:rPr>
                        <a:t>9</a:t>
                      </a:r>
                    </a:p>
                  </a:txBody>
                  <a:tcPr marL="99421" marR="99421" marT="49709" marB="49709"/>
                </a:tc>
                <a:tc>
                  <a:txBody>
                    <a:bodyPr/>
                    <a:lstStyle/>
                    <a:p>
                      <a:r>
                        <a:rPr lang="en-US" sz="2600" b="1" dirty="0">
                          <a:solidFill>
                            <a:schemeClr val="bg1"/>
                          </a:solidFill>
                          <a:effectLst/>
                        </a:rPr>
                        <a:t>HAVING</a:t>
                      </a:r>
                    </a:p>
                  </a:txBody>
                  <a:tcPr marL="99421" marR="99421" marT="49709" marB="49709"/>
                </a:tc>
                <a:tc>
                  <a:txBody>
                    <a:bodyPr/>
                    <a:lstStyle/>
                    <a:p>
                      <a:r>
                        <a:rPr lang="en-US" sz="2600" b="1" dirty="0">
                          <a:solidFill>
                            <a:schemeClr val="bg1"/>
                          </a:solidFill>
                          <a:effectLst/>
                        </a:rPr>
                        <a:t>ORDER</a:t>
                      </a:r>
                      <a:r>
                        <a:rPr lang="en-US" sz="2600" b="1" dirty="0">
                          <a:effectLst/>
                        </a:rPr>
                        <a:t> </a:t>
                      </a:r>
                      <a:r>
                        <a:rPr lang="en-US" sz="2600" b="1" dirty="0">
                          <a:solidFill>
                            <a:schemeClr val="bg1"/>
                          </a:solidFill>
                          <a:effectLst/>
                        </a:rPr>
                        <a:t>BY</a:t>
                      </a:r>
                    </a:p>
                  </a:txBody>
                  <a:tcPr marL="99421" marR="99421" marT="49709" marB="49709"/>
                </a:tc>
                <a:extLst>
                  <a:ext uri="{0D108BD9-81ED-4DB2-BD59-A6C34878D82A}">
                    <a16:rowId xmlns:a16="http://schemas.microsoft.com/office/drawing/2014/main" val="4100935668"/>
                  </a:ext>
                </a:extLst>
              </a:tr>
              <a:tr h="502978">
                <a:tc>
                  <a:txBody>
                    <a:bodyPr/>
                    <a:lstStyle/>
                    <a:p>
                      <a:r>
                        <a:rPr lang="en-US" sz="2600" b="1" dirty="0">
                          <a:effectLst/>
                        </a:rPr>
                        <a:t>10</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b="1" dirty="0">
                          <a:solidFill>
                            <a:schemeClr val="bg1"/>
                          </a:solidFill>
                          <a:effectLst/>
                        </a:rPr>
                        <a:t>ORDER BY</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b="1" dirty="0">
                          <a:solidFill>
                            <a:schemeClr val="bg1"/>
                          </a:solidFill>
                          <a:effectLst/>
                        </a:rPr>
                        <a:t>TOP/LIMIT</a:t>
                      </a:r>
                    </a:p>
                  </a:txBody>
                  <a:tcPr marL="99421" marR="99421" marT="49709" marB="49709"/>
                </a:tc>
                <a:extLst>
                  <a:ext uri="{0D108BD9-81ED-4DB2-BD59-A6C34878D82A}">
                    <a16:rowId xmlns:a16="http://schemas.microsoft.com/office/drawing/2014/main" val="3060012951"/>
                  </a:ext>
                </a:extLst>
              </a:tr>
            </a:tbl>
          </a:graphicData>
        </a:graphic>
      </p:graphicFrame>
    </p:spTree>
    <p:extLst>
      <p:ext uri="{BB962C8B-B14F-4D97-AF65-F5344CB8AC3E}">
        <p14:creationId xmlns:p14="http://schemas.microsoft.com/office/powerpoint/2010/main" val="4276379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Pivot Tables</a:t>
            </a:r>
            <a:endParaRPr lang="bg-BG" dirty="0"/>
          </a:p>
        </p:txBody>
      </p:sp>
      <p:pic>
        <p:nvPicPr>
          <p:cNvPr id="1028" name="Picture 4" descr="Ð ÐµÐ·ÑÐ»ÑÐ°Ñ Ñ Ð¸Ð·Ð¾Ð±ÑÐ°Ð¶ÐµÐ½Ð¸Ðµ Ð·Ð° pivot table png">
            <a:extLst>
              <a:ext uri="{FF2B5EF4-FFF2-40B4-BE49-F238E27FC236}">
                <a16:creationId xmlns:a16="http://schemas.microsoft.com/office/drawing/2014/main" id="{83B2DFDF-29E5-476D-9FDC-F2C3C4C0C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958" y="1504361"/>
            <a:ext cx="2342083" cy="2342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8769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pPr>
              <a:buClr>
                <a:schemeClr val="tx1"/>
              </a:buClr>
            </a:pPr>
            <a:r>
              <a:rPr lang="en-US" b="1" dirty="0">
                <a:solidFill>
                  <a:schemeClr val="bg1"/>
                </a:solidFill>
              </a:rPr>
              <a:t>Summarizes data </a:t>
            </a:r>
            <a:r>
              <a:rPr lang="en-US" dirty="0"/>
              <a:t>from another table</a:t>
            </a:r>
          </a:p>
          <a:p>
            <a:r>
              <a:rPr lang="en-US" dirty="0"/>
              <a:t>Applies an </a:t>
            </a:r>
            <a:r>
              <a:rPr lang="en-US" b="1" dirty="0">
                <a:solidFill>
                  <a:schemeClr val="bg1"/>
                </a:solidFill>
              </a:rPr>
              <a:t>aggregate operation </a:t>
            </a:r>
          </a:p>
          <a:p>
            <a:pPr lvl="1"/>
            <a:r>
              <a:rPr lang="en-US" dirty="0"/>
              <a:t>Sorting, averaging, summing, etc.</a:t>
            </a:r>
          </a:p>
          <a:p>
            <a:r>
              <a:rPr lang="en-US" dirty="0"/>
              <a:t>Typically includes </a:t>
            </a:r>
            <a:r>
              <a:rPr lang="en-US" b="1" dirty="0">
                <a:solidFill>
                  <a:schemeClr val="bg1"/>
                </a:solidFill>
              </a:rPr>
              <a:t>grouping of the data</a:t>
            </a:r>
            <a:endParaRPr lang="bg-BG" dirty="0"/>
          </a:p>
        </p:txBody>
      </p:sp>
      <p:sp>
        <p:nvSpPr>
          <p:cNvPr id="4" name="Title 3"/>
          <p:cNvSpPr>
            <a:spLocks noGrp="1"/>
          </p:cNvSpPr>
          <p:nvPr>
            <p:ph type="title"/>
          </p:nvPr>
        </p:nvSpPr>
        <p:spPr/>
        <p:txBody>
          <a:bodyPr/>
          <a:lstStyle/>
          <a:p>
            <a:r>
              <a:rPr lang="en-US" dirty="0"/>
              <a:t>Pivot Tables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343400"/>
            <a:ext cx="5148328" cy="16231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215" y="4343400"/>
            <a:ext cx="4899197" cy="1623168"/>
          </a:xfrm>
          <a:prstGeom prst="rect">
            <a:avLst/>
          </a:prstGeom>
        </p:spPr>
      </p:pic>
      <p:sp>
        <p:nvSpPr>
          <p:cNvPr id="7" name="Right Arrow 6"/>
          <p:cNvSpPr/>
          <p:nvPr/>
        </p:nvSpPr>
        <p:spPr>
          <a:xfrm>
            <a:off x="5880753" y="4838152"/>
            <a:ext cx="728594" cy="61616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Tree>
    <p:extLst>
      <p:ext uri="{BB962C8B-B14F-4D97-AF65-F5344CB8AC3E}">
        <p14:creationId xmlns:p14="http://schemas.microsoft.com/office/powerpoint/2010/main" val="27840804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a:t>
            </a:fld>
            <a:endParaRPr lang="en-US" dirty="0"/>
          </a:p>
        </p:txBody>
      </p:sp>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r>
              <a:rPr lang="en-US" sz="6000" b="1" dirty="0"/>
              <a:t/>
            </a:r>
            <a:br>
              <a:rPr lang="en-US" sz="6000" b="1" dirty="0"/>
            </a:br>
            <a:r>
              <a:rPr lang="en-US" sz="11500" b="1" noProof="1"/>
              <a:t>#CSharpDB</a:t>
            </a:r>
            <a:endParaRPr lang="en-US" sz="6000" b="1" noProof="1"/>
          </a:p>
          <a:p>
            <a:endParaRPr lang="en-US" dirty="0"/>
          </a:p>
        </p:txBody>
      </p:sp>
    </p:spTree>
    <p:extLst>
      <p:ext uri="{BB962C8B-B14F-4D97-AF65-F5344CB8AC3E}">
        <p14:creationId xmlns:p14="http://schemas.microsoft.com/office/powerpoint/2010/main" val="175029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normAutofit lnSpcReduction="10000"/>
          </a:bodyPr>
          <a:lstStyle/>
          <a:p>
            <a:pPr>
              <a:buClr>
                <a:schemeClr val="tx1"/>
              </a:buClr>
            </a:pPr>
            <a:r>
              <a:rPr lang="en-US" dirty="0"/>
              <a:t>You can use the </a:t>
            </a:r>
            <a:r>
              <a:rPr lang="en-US" dirty="0">
                <a:solidFill>
                  <a:schemeClr val="bg1"/>
                </a:solidFill>
              </a:rPr>
              <a:t>PIVOT</a:t>
            </a:r>
            <a:r>
              <a:rPr lang="en-US" dirty="0"/>
              <a:t> and </a:t>
            </a:r>
            <a:r>
              <a:rPr lang="en-US" dirty="0">
                <a:solidFill>
                  <a:schemeClr val="bg1"/>
                </a:solidFill>
              </a:rPr>
              <a:t>UNPIVOT</a:t>
            </a:r>
            <a:r>
              <a:rPr lang="en-US" dirty="0"/>
              <a:t> relational operators to </a:t>
            </a:r>
            <a:r>
              <a:rPr lang="en-US" dirty="0" smtClean="0"/>
              <a:t/>
            </a:r>
            <a:br>
              <a:rPr lang="en-US" dirty="0" smtClean="0"/>
            </a:br>
            <a:r>
              <a:rPr lang="en-US" dirty="0" smtClean="0"/>
              <a:t>change </a:t>
            </a:r>
            <a:r>
              <a:rPr lang="en-US" dirty="0"/>
              <a:t>a table-valued expression into another </a:t>
            </a:r>
            <a:r>
              <a:rPr lang="en-US" dirty="0" smtClean="0"/>
              <a:t>table</a:t>
            </a:r>
          </a:p>
          <a:p>
            <a:pPr>
              <a:buClr>
                <a:schemeClr val="tx1"/>
              </a:buClr>
            </a:pPr>
            <a:r>
              <a:rPr lang="en-US" dirty="0">
                <a:solidFill>
                  <a:schemeClr val="bg1"/>
                </a:solidFill>
              </a:rPr>
              <a:t>PIVOT</a:t>
            </a:r>
            <a:r>
              <a:rPr lang="en-US" dirty="0"/>
              <a:t> rotates a table-valued expression by turning the unique </a:t>
            </a:r>
            <a:r>
              <a:rPr lang="en-US" dirty="0" smtClean="0"/>
              <a:t/>
            </a:r>
            <a:br>
              <a:rPr lang="en-US" dirty="0" smtClean="0"/>
            </a:br>
            <a:r>
              <a:rPr lang="en-US" dirty="0" smtClean="0"/>
              <a:t>values </a:t>
            </a:r>
            <a:r>
              <a:rPr lang="en-US" dirty="0"/>
              <a:t>from one column in the expression into multiple </a:t>
            </a:r>
            <a:r>
              <a:rPr lang="en-US" dirty="0" smtClean="0"/>
              <a:t/>
            </a:r>
            <a:br>
              <a:rPr lang="en-US" dirty="0" smtClean="0"/>
            </a:br>
            <a:r>
              <a:rPr lang="en-US" dirty="0" smtClean="0"/>
              <a:t>columns </a:t>
            </a:r>
            <a:r>
              <a:rPr lang="en-US" dirty="0"/>
              <a:t>in the output, and performs aggregations where they are required on any remaining column values that are wanted </a:t>
            </a:r>
            <a:r>
              <a:rPr lang="en-US" dirty="0" smtClean="0"/>
              <a:t/>
            </a:r>
            <a:br>
              <a:rPr lang="en-US" dirty="0" smtClean="0"/>
            </a:br>
            <a:r>
              <a:rPr lang="en-US" dirty="0" smtClean="0"/>
              <a:t>in </a:t>
            </a:r>
            <a:r>
              <a:rPr lang="en-US" dirty="0"/>
              <a:t>the final </a:t>
            </a:r>
            <a:r>
              <a:rPr lang="en-US" dirty="0" smtClean="0"/>
              <a:t>output</a:t>
            </a:r>
          </a:p>
          <a:p>
            <a:pPr>
              <a:buClr>
                <a:schemeClr val="tx1"/>
              </a:buClr>
            </a:pPr>
            <a:r>
              <a:rPr lang="en-US" dirty="0">
                <a:solidFill>
                  <a:schemeClr val="bg1"/>
                </a:solidFill>
              </a:rPr>
              <a:t>UNPIVOT</a:t>
            </a:r>
            <a:r>
              <a:rPr lang="en-US" dirty="0"/>
              <a:t> performs the opposite operation to </a:t>
            </a:r>
            <a:r>
              <a:rPr lang="en-US" dirty="0">
                <a:solidFill>
                  <a:schemeClr val="bg1"/>
                </a:solidFill>
              </a:rPr>
              <a:t>PIVOT</a:t>
            </a:r>
            <a:r>
              <a:rPr lang="en-US" dirty="0"/>
              <a:t> by rotating columns of a table-valued expression into column values</a:t>
            </a:r>
          </a:p>
        </p:txBody>
      </p:sp>
      <p:sp>
        <p:nvSpPr>
          <p:cNvPr id="465922" name="Rectangle 2"/>
          <p:cNvSpPr>
            <a:spLocks noGrp="1" noChangeArrowheads="1"/>
          </p:cNvSpPr>
          <p:nvPr>
            <p:ph type="title"/>
          </p:nvPr>
        </p:nvSpPr>
        <p:spPr/>
        <p:txBody>
          <a:bodyPr/>
          <a:lstStyle/>
          <a:p>
            <a:r>
              <a:rPr lang="en-US" dirty="0"/>
              <a:t>Pivot Tables</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30</a:t>
            </a:fld>
            <a:endParaRPr lang="en-US" dirty="0"/>
          </a:p>
        </p:txBody>
      </p:sp>
    </p:spTree>
    <p:extLst>
      <p:ext uri="{BB962C8B-B14F-4D97-AF65-F5344CB8AC3E}">
        <p14:creationId xmlns:p14="http://schemas.microsoft.com/office/powerpoint/2010/main" val="111320336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Pivot Tables</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31</a:t>
            </a:fld>
            <a:endParaRPr lang="en-US" dirty="0"/>
          </a:p>
        </p:txBody>
      </p:sp>
      <p:sp>
        <p:nvSpPr>
          <p:cNvPr id="6" name="Rectangle 5"/>
          <p:cNvSpPr>
            <a:spLocks noChangeArrowheads="1"/>
          </p:cNvSpPr>
          <p:nvPr/>
        </p:nvSpPr>
        <p:spPr bwMode="auto">
          <a:xfrm>
            <a:off x="773545" y="1267693"/>
            <a:ext cx="10556818" cy="21605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SELECT </a:t>
            </a:r>
            <a:r>
              <a:rPr lang="en-US" sz="3200" b="1" dirty="0" err="1">
                <a:latin typeface="Consolas" pitchFamily="49" charset="0"/>
                <a:cs typeface="Consolas" pitchFamily="49" charset="0"/>
              </a:rPr>
              <a:t>DaysToManufacture</a:t>
            </a: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AVG</a:t>
            </a:r>
            <a:r>
              <a:rPr lang="en-US" sz="3200" b="1" dirty="0">
                <a:latin typeface="Consolas" pitchFamily="49" charset="0"/>
                <a:cs typeface="Consolas" pitchFamily="49" charset="0"/>
              </a:rPr>
              <a:t>(</a:t>
            </a:r>
            <a:r>
              <a:rPr lang="en-US" sz="3200" b="1" dirty="0" err="1">
                <a:latin typeface="Consolas" pitchFamily="49" charset="0"/>
                <a:cs typeface="Consolas" pitchFamily="49" charset="0"/>
              </a:rPr>
              <a:t>StandardCost</a:t>
            </a:r>
            <a:r>
              <a:rPr lang="en-US" sz="3200" b="1" dirty="0">
                <a:latin typeface="Consolas" pitchFamily="49" charset="0"/>
                <a:cs typeface="Consolas" pitchFamily="49" charset="0"/>
              </a:rPr>
              <a:t>) </a:t>
            </a:r>
            <a:r>
              <a:rPr lang="en-US" sz="3200" b="1" dirty="0" smtClean="0">
                <a:latin typeface="Consolas" pitchFamily="49" charset="0"/>
                <a:cs typeface="Consolas" pitchFamily="49" charset="0"/>
              </a:rPr>
              <a:t>AS</a:t>
            </a:r>
            <a:br>
              <a:rPr lang="en-US" sz="3200" b="1" dirty="0" smtClean="0">
                <a:latin typeface="Consolas" pitchFamily="49" charset="0"/>
                <a:cs typeface="Consolas" pitchFamily="49" charset="0"/>
              </a:rPr>
            </a:br>
            <a:r>
              <a:rPr lang="en-US" sz="3200" b="1" dirty="0" smtClean="0">
                <a:latin typeface="Consolas" pitchFamily="49" charset="0"/>
                <a:cs typeface="Consolas" pitchFamily="49" charset="0"/>
              </a:rPr>
              <a:t>  </a:t>
            </a:r>
            <a:r>
              <a:rPr lang="en-US" sz="3200" b="1" dirty="0" err="1" smtClean="0">
                <a:latin typeface="Consolas" pitchFamily="49" charset="0"/>
                <a:cs typeface="Consolas" pitchFamily="49" charset="0"/>
              </a:rPr>
              <a:t>AverageCost</a:t>
            </a:r>
            <a:r>
              <a:rPr lang="en-US" sz="3200" b="1" dirty="0" smtClean="0">
                <a:latin typeface="Consolas" pitchFamily="49" charset="0"/>
                <a:cs typeface="Consolas" pitchFamily="49" charset="0"/>
              </a:rPr>
              <a:t>   </a:t>
            </a:r>
            <a:endParaRPr lang="en-US" sz="3200" b="1" dirty="0">
              <a:latin typeface="Consolas" pitchFamily="49" charset="0"/>
              <a:cs typeface="Consolas" pitchFamily="49" charset="0"/>
            </a:endParaRPr>
          </a:p>
          <a:p>
            <a:pPr>
              <a:lnSpc>
                <a:spcPct val="105000"/>
              </a:lnSpc>
            </a:pPr>
            <a:r>
              <a:rPr lang="en-US" sz="3200" b="1" dirty="0">
                <a:latin typeface="Consolas" pitchFamily="49" charset="0"/>
                <a:cs typeface="Consolas" pitchFamily="49" charset="0"/>
              </a:rPr>
              <a:t>FROM </a:t>
            </a:r>
            <a:r>
              <a:rPr lang="en-US" sz="3200" b="1" dirty="0" err="1">
                <a:latin typeface="Consolas" pitchFamily="49" charset="0"/>
                <a:cs typeface="Consolas" pitchFamily="49" charset="0"/>
              </a:rPr>
              <a:t>Production.Product</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GROUP BY </a:t>
            </a:r>
            <a:r>
              <a:rPr lang="en-US" sz="3200" b="1" dirty="0" err="1">
                <a:latin typeface="Consolas" pitchFamily="49" charset="0"/>
                <a:cs typeface="Consolas" pitchFamily="49" charset="0"/>
              </a:rPr>
              <a:t>DaysToManufacture</a:t>
            </a:r>
            <a:r>
              <a:rPr lang="en-US" sz="3200" b="1" dirty="0">
                <a:latin typeface="Consolas" pitchFamily="49" charset="0"/>
                <a:cs typeface="Consolas" pitchFamily="49" charset="0"/>
              </a:rPr>
              <a:t>;</a:t>
            </a:r>
            <a:endParaRPr lang="en-US" sz="3200" b="1" noProof="1">
              <a:latin typeface="Consolas" pitchFamily="49" charset="0"/>
              <a:cs typeface="Consolas" pitchFamily="49" charset="0"/>
            </a:endParaRPr>
          </a:p>
        </p:txBody>
      </p:sp>
      <p:sp>
        <p:nvSpPr>
          <p:cNvPr id="7" name="Rectangle 6"/>
          <p:cNvSpPr>
            <a:spLocks noChangeArrowheads="1"/>
          </p:cNvSpPr>
          <p:nvPr/>
        </p:nvSpPr>
        <p:spPr bwMode="auto">
          <a:xfrm>
            <a:off x="773545" y="4283898"/>
            <a:ext cx="10556818" cy="240136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400" b="1" dirty="0" err="1">
                <a:latin typeface="Consolas" pitchFamily="49" charset="0"/>
                <a:cs typeface="Consolas" pitchFamily="49" charset="0"/>
              </a:rPr>
              <a:t>DaysToManufacture</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AverageCost</a:t>
            </a:r>
            <a:endParaRPr lang="en-US" sz="2400" b="1" dirty="0">
              <a:latin typeface="Consolas" pitchFamily="49" charset="0"/>
              <a:cs typeface="Consolas" pitchFamily="49" charset="0"/>
            </a:endParaRPr>
          </a:p>
          <a:p>
            <a:pPr>
              <a:lnSpc>
                <a:spcPct val="105000"/>
              </a:lnSpc>
            </a:pPr>
            <a:r>
              <a:rPr lang="en-US" sz="2400" b="1" dirty="0">
                <a:latin typeface="Consolas" pitchFamily="49" charset="0"/>
                <a:cs typeface="Consolas" pitchFamily="49" charset="0"/>
              </a:rPr>
              <a:t>----------------- -----------</a:t>
            </a:r>
          </a:p>
          <a:p>
            <a:pPr>
              <a:lnSpc>
                <a:spcPct val="105000"/>
              </a:lnSpc>
            </a:pPr>
            <a:r>
              <a:rPr lang="en-US" sz="2400" b="1" dirty="0">
                <a:latin typeface="Consolas" pitchFamily="49" charset="0"/>
                <a:cs typeface="Consolas" pitchFamily="49" charset="0"/>
              </a:rPr>
              <a:t>0                 5.0885</a:t>
            </a:r>
          </a:p>
          <a:p>
            <a:pPr>
              <a:lnSpc>
                <a:spcPct val="105000"/>
              </a:lnSpc>
            </a:pPr>
            <a:r>
              <a:rPr lang="en-US" sz="2400" b="1" dirty="0">
                <a:latin typeface="Consolas" pitchFamily="49" charset="0"/>
                <a:cs typeface="Consolas" pitchFamily="49" charset="0"/>
              </a:rPr>
              <a:t>1                 223.88</a:t>
            </a:r>
          </a:p>
          <a:p>
            <a:pPr>
              <a:lnSpc>
                <a:spcPct val="105000"/>
              </a:lnSpc>
            </a:pPr>
            <a:r>
              <a:rPr lang="en-US" sz="2400" b="1" dirty="0">
                <a:latin typeface="Consolas" pitchFamily="49" charset="0"/>
                <a:cs typeface="Consolas" pitchFamily="49" charset="0"/>
              </a:rPr>
              <a:t>2                 359.1082</a:t>
            </a:r>
          </a:p>
          <a:p>
            <a:pPr>
              <a:lnSpc>
                <a:spcPct val="105000"/>
              </a:lnSpc>
            </a:pPr>
            <a:r>
              <a:rPr lang="en-US" sz="2400" b="1" dirty="0">
                <a:latin typeface="Consolas" pitchFamily="49" charset="0"/>
                <a:cs typeface="Consolas" pitchFamily="49" charset="0"/>
              </a:rPr>
              <a:t>4                 949.4105</a:t>
            </a:r>
            <a:endParaRPr lang="en-US" sz="2400" b="1" noProof="1">
              <a:latin typeface="Consolas" pitchFamily="49" charset="0"/>
              <a:cs typeface="Consolas" pitchFamily="49" charset="0"/>
            </a:endParaRPr>
          </a:p>
        </p:txBody>
      </p:sp>
      <p:sp>
        <p:nvSpPr>
          <p:cNvPr id="8" name="Right Arrow 15"/>
          <p:cNvSpPr/>
          <p:nvPr/>
        </p:nvSpPr>
        <p:spPr>
          <a:xfrm rot="5400000">
            <a:off x="5800710" y="3661823"/>
            <a:ext cx="619531" cy="46330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82681762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Pivot Tables</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32</a:t>
            </a:fld>
            <a:endParaRPr lang="en-US" dirty="0"/>
          </a:p>
        </p:txBody>
      </p:sp>
      <p:sp>
        <p:nvSpPr>
          <p:cNvPr id="6" name="Rectangle 5"/>
          <p:cNvSpPr>
            <a:spLocks noChangeArrowheads="1"/>
          </p:cNvSpPr>
          <p:nvPr/>
        </p:nvSpPr>
        <p:spPr bwMode="auto">
          <a:xfrm>
            <a:off x="773545" y="1392859"/>
            <a:ext cx="10556818" cy="330917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000" b="1" dirty="0">
                <a:latin typeface="Consolas" pitchFamily="49" charset="0"/>
                <a:cs typeface="Consolas" pitchFamily="49" charset="0"/>
              </a:rPr>
              <a:t>SELECT </a:t>
            </a:r>
            <a:r>
              <a:rPr lang="en-US" sz="2000" b="1" dirty="0">
                <a:solidFill>
                  <a:schemeClr val="bg1"/>
                </a:solidFill>
                <a:latin typeface="Consolas" pitchFamily="49" charset="0"/>
                <a:cs typeface="Consolas" pitchFamily="49" charset="0"/>
              </a:rPr>
              <a:t>'</a:t>
            </a:r>
            <a:r>
              <a:rPr lang="en-US" sz="2000" b="1" dirty="0" err="1">
                <a:solidFill>
                  <a:schemeClr val="bg1"/>
                </a:solidFill>
                <a:latin typeface="Consolas" pitchFamily="49" charset="0"/>
                <a:cs typeface="Consolas" pitchFamily="49" charset="0"/>
              </a:rPr>
              <a:t>AverageCost</a:t>
            </a:r>
            <a:r>
              <a:rPr lang="en-US" sz="2000" b="1" dirty="0">
                <a:solidFill>
                  <a:schemeClr val="bg1"/>
                </a:solidFill>
                <a:latin typeface="Consolas" pitchFamily="49" charset="0"/>
                <a:cs typeface="Consolas" pitchFamily="49" charset="0"/>
              </a:rPr>
              <a:t>'</a:t>
            </a:r>
            <a:r>
              <a:rPr lang="en-US" sz="2000" b="1" dirty="0">
                <a:latin typeface="Consolas" pitchFamily="49" charset="0"/>
                <a:cs typeface="Consolas" pitchFamily="49" charset="0"/>
              </a:rPr>
              <a:t> AS </a:t>
            </a:r>
            <a:r>
              <a:rPr lang="en-US" sz="2000" b="1" dirty="0" err="1">
                <a:latin typeface="Consolas" pitchFamily="49" charset="0"/>
                <a:cs typeface="Consolas" pitchFamily="49" charset="0"/>
              </a:rPr>
              <a:t>Cost_Sorted_By_Production_Days</a:t>
            </a:r>
            <a:r>
              <a:rPr lang="en-US" sz="2000" b="1" dirty="0">
                <a:latin typeface="Consolas" pitchFamily="49" charset="0"/>
                <a:cs typeface="Consolas" pitchFamily="49" charset="0"/>
              </a:rPr>
              <a:t>,   </a:t>
            </a:r>
          </a:p>
          <a:p>
            <a:pPr>
              <a:lnSpc>
                <a:spcPct val="105000"/>
              </a:lnSpc>
            </a:pPr>
            <a:r>
              <a:rPr lang="en-US" sz="2000" b="1" dirty="0">
                <a:latin typeface="Consolas" pitchFamily="49" charset="0"/>
                <a:cs typeface="Consolas" pitchFamily="49" charset="0"/>
              </a:rPr>
              <a:t>[0], [1], [2], [3], [4]  </a:t>
            </a:r>
          </a:p>
          <a:p>
            <a:pPr>
              <a:lnSpc>
                <a:spcPct val="105000"/>
              </a:lnSpc>
            </a:pPr>
            <a:r>
              <a:rPr lang="en-US" sz="2000" b="1" dirty="0">
                <a:latin typeface="Consolas" pitchFamily="49" charset="0"/>
                <a:cs typeface="Consolas" pitchFamily="49" charset="0"/>
              </a:rPr>
              <a:t>FROM  </a:t>
            </a:r>
          </a:p>
          <a:p>
            <a:pPr>
              <a:lnSpc>
                <a:spcPct val="105000"/>
              </a:lnSpc>
            </a:pPr>
            <a:r>
              <a:rPr lang="en-US" sz="2000" b="1" dirty="0">
                <a:latin typeface="Consolas" pitchFamily="49" charset="0"/>
                <a:cs typeface="Consolas" pitchFamily="49" charset="0"/>
              </a:rPr>
              <a:t>(SELECT </a:t>
            </a:r>
            <a:r>
              <a:rPr lang="en-US" sz="2000" b="1" dirty="0" err="1">
                <a:latin typeface="Consolas" pitchFamily="49" charset="0"/>
                <a:cs typeface="Consolas" pitchFamily="49" charset="0"/>
              </a:rPr>
              <a:t>DaysToManufacture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StandardCost</a:t>
            </a:r>
            <a:r>
              <a:rPr lang="en-US" sz="2000" b="1" dirty="0">
                <a:latin typeface="Consolas" pitchFamily="49" charset="0"/>
                <a:cs typeface="Consolas" pitchFamily="49" charset="0"/>
              </a:rPr>
              <a:t>   </a:t>
            </a:r>
          </a:p>
          <a:p>
            <a:pPr>
              <a:lnSpc>
                <a:spcPct val="105000"/>
              </a:lnSpc>
            </a:pPr>
            <a:r>
              <a:rPr lang="en-US" sz="2000" b="1" dirty="0">
                <a:latin typeface="Consolas" pitchFamily="49" charset="0"/>
                <a:cs typeface="Consolas" pitchFamily="49" charset="0"/>
              </a:rPr>
              <a:t>    FROM </a:t>
            </a:r>
            <a:r>
              <a:rPr lang="en-US" sz="2000" b="1" dirty="0" err="1">
                <a:latin typeface="Consolas" pitchFamily="49" charset="0"/>
                <a:cs typeface="Consolas" pitchFamily="49" charset="0"/>
              </a:rPr>
              <a:t>Production.Product</a:t>
            </a:r>
            <a:r>
              <a:rPr lang="en-US" sz="2000" b="1" dirty="0">
                <a:latin typeface="Consolas" pitchFamily="49" charset="0"/>
                <a:cs typeface="Consolas" pitchFamily="49" charset="0"/>
              </a:rPr>
              <a:t>) AS </a:t>
            </a:r>
            <a:r>
              <a:rPr lang="en-US" sz="2000" b="1" dirty="0" err="1">
                <a:latin typeface="Consolas" pitchFamily="49" charset="0"/>
                <a:cs typeface="Consolas" pitchFamily="49" charset="0"/>
              </a:rPr>
              <a:t>SourceTable</a:t>
            </a:r>
            <a:r>
              <a:rPr lang="en-US" sz="2000" b="1" dirty="0">
                <a:latin typeface="Consolas" pitchFamily="49" charset="0"/>
                <a:cs typeface="Consolas" pitchFamily="49" charset="0"/>
              </a:rPr>
              <a:t>  </a:t>
            </a:r>
          </a:p>
          <a:p>
            <a:pPr>
              <a:lnSpc>
                <a:spcPct val="105000"/>
              </a:lnSpc>
            </a:pPr>
            <a:r>
              <a:rPr lang="en-US" sz="2000" b="1" dirty="0">
                <a:latin typeface="Consolas" pitchFamily="49" charset="0"/>
                <a:cs typeface="Consolas" pitchFamily="49" charset="0"/>
              </a:rPr>
              <a:t>PIVOT  </a:t>
            </a:r>
          </a:p>
          <a:p>
            <a:pPr>
              <a:lnSpc>
                <a:spcPct val="105000"/>
              </a:lnSpc>
            </a:pPr>
            <a:r>
              <a:rPr lang="en-US" sz="2000" b="1" dirty="0">
                <a:latin typeface="Consolas" pitchFamily="49" charset="0"/>
                <a:cs typeface="Consolas" pitchFamily="49" charset="0"/>
              </a:rPr>
              <a:t>(  </a:t>
            </a:r>
          </a:p>
          <a:p>
            <a:pPr>
              <a:lnSpc>
                <a:spcPct val="105000"/>
              </a:lnSpc>
            </a:pPr>
            <a:r>
              <a:rPr lang="en-US" sz="2000" b="1" dirty="0" smtClean="0">
                <a:latin typeface="Consolas" pitchFamily="49" charset="0"/>
                <a:cs typeface="Consolas" pitchFamily="49" charset="0"/>
              </a:rPr>
              <a:t>   AVG(</a:t>
            </a:r>
            <a:r>
              <a:rPr lang="en-US" sz="2000" b="1" dirty="0" err="1" smtClean="0">
                <a:latin typeface="Consolas" pitchFamily="49" charset="0"/>
                <a:cs typeface="Consolas" pitchFamily="49" charset="0"/>
              </a:rPr>
              <a:t>StandardCost</a:t>
            </a:r>
            <a:r>
              <a:rPr lang="en-US" sz="2000" b="1" dirty="0">
                <a:latin typeface="Consolas" pitchFamily="49" charset="0"/>
                <a:cs typeface="Consolas" pitchFamily="49" charset="0"/>
              </a:rPr>
              <a:t>)  </a:t>
            </a:r>
          </a:p>
          <a:p>
            <a:pPr>
              <a:lnSpc>
                <a:spcPct val="105000"/>
              </a:lnSpc>
            </a:pPr>
            <a:r>
              <a:rPr lang="en-US" sz="2000" b="1" dirty="0" smtClean="0">
                <a:latin typeface="Consolas" pitchFamily="49" charset="0"/>
                <a:cs typeface="Consolas" pitchFamily="49" charset="0"/>
              </a:rPr>
              <a:t>   FOR </a:t>
            </a:r>
            <a:r>
              <a:rPr lang="en-US" sz="2000" b="1" dirty="0" err="1">
                <a:latin typeface="Consolas" pitchFamily="49" charset="0"/>
                <a:cs typeface="Consolas" pitchFamily="49" charset="0"/>
              </a:rPr>
              <a:t>DaysToManufacture</a:t>
            </a:r>
            <a:r>
              <a:rPr lang="en-US" sz="2000" b="1" dirty="0">
                <a:latin typeface="Consolas" pitchFamily="49" charset="0"/>
                <a:cs typeface="Consolas" pitchFamily="49" charset="0"/>
              </a:rPr>
              <a:t> IN ([0], [1], [2], [3], [4])  </a:t>
            </a:r>
          </a:p>
          <a:p>
            <a:pPr>
              <a:lnSpc>
                <a:spcPct val="105000"/>
              </a:lnSpc>
            </a:pPr>
            <a:r>
              <a:rPr lang="en-US" sz="2000" b="1" dirty="0">
                <a:latin typeface="Consolas" pitchFamily="49" charset="0"/>
                <a:cs typeface="Consolas" pitchFamily="49" charset="0"/>
              </a:rPr>
              <a:t>) AS PivotTable;</a:t>
            </a:r>
            <a:endParaRPr lang="en-US" sz="2000" b="1" noProof="1">
              <a:latin typeface="Consolas" pitchFamily="49" charset="0"/>
              <a:cs typeface="Consolas" pitchFamily="49" charset="0"/>
            </a:endParaRPr>
          </a:p>
        </p:txBody>
      </p:sp>
      <p:sp>
        <p:nvSpPr>
          <p:cNvPr id="7" name="Rectangle 6"/>
          <p:cNvSpPr>
            <a:spLocks noChangeArrowheads="1"/>
          </p:cNvSpPr>
          <p:nvPr/>
        </p:nvSpPr>
        <p:spPr bwMode="auto">
          <a:xfrm>
            <a:off x="773545" y="5672677"/>
            <a:ext cx="10556818" cy="86793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1600" b="1" noProof="1">
                <a:latin typeface="Consolas" pitchFamily="49" charset="0"/>
                <a:cs typeface="Consolas" pitchFamily="49" charset="0"/>
              </a:rPr>
              <a:t>Cost_Sorted_By_Production_Days 0           1           2           3           4         </a:t>
            </a:r>
          </a:p>
          <a:p>
            <a:pPr>
              <a:lnSpc>
                <a:spcPct val="105000"/>
              </a:lnSpc>
            </a:pPr>
            <a:r>
              <a:rPr lang="en-US" sz="1600" b="1" noProof="1">
                <a:latin typeface="Consolas" pitchFamily="49" charset="0"/>
                <a:cs typeface="Consolas" pitchFamily="49" charset="0"/>
              </a:rPr>
              <a:t>------------------------------ ----------- ----------- ----------- ----------- -----------</a:t>
            </a:r>
          </a:p>
          <a:p>
            <a:pPr>
              <a:lnSpc>
                <a:spcPct val="105000"/>
              </a:lnSpc>
            </a:pPr>
            <a:r>
              <a:rPr lang="en-US" sz="1600" b="1" noProof="1">
                <a:latin typeface="Consolas" pitchFamily="49" charset="0"/>
                <a:cs typeface="Consolas" pitchFamily="49" charset="0"/>
              </a:rPr>
              <a:t>AverageCost                    5.0885      223.88      359.1082    NULL        949.4105</a:t>
            </a:r>
          </a:p>
        </p:txBody>
      </p:sp>
      <p:sp>
        <p:nvSpPr>
          <p:cNvPr id="8" name="Right Arrow 15"/>
          <p:cNvSpPr/>
          <p:nvPr/>
        </p:nvSpPr>
        <p:spPr>
          <a:xfrm rot="5400000">
            <a:off x="5671401" y="4905312"/>
            <a:ext cx="619531" cy="46330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84857851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3" name="Rectangle 2"/>
          <p:cNvSpPr/>
          <p:nvPr/>
        </p:nvSpPr>
        <p:spPr>
          <a:xfrm>
            <a:off x="640534" y="1761595"/>
            <a:ext cx="6096000" cy="4524315"/>
          </a:xfrm>
          <a:prstGeom prst="rect">
            <a:avLst/>
          </a:prstGeom>
        </p:spPr>
        <p:txBody>
          <a:bodyPr>
            <a:spAutoFit/>
          </a:bodyPr>
          <a:lstStyle/>
          <a:p>
            <a:pPr marL="444500" indent="-444500">
              <a:lnSpc>
                <a:spcPct val="100000"/>
              </a:lnSpc>
              <a:buFontTx/>
              <a:buAutoNum type="arabicPeriod"/>
            </a:pPr>
            <a:r>
              <a:rPr lang="en-US" sz="3200" dirty="0">
                <a:solidFill>
                  <a:schemeClr val="bg2"/>
                </a:solidFill>
              </a:rPr>
              <a:t>Grouping by Shared Properties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Aggregate Functions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Having Clause</a:t>
            </a: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r>
              <a:rPr lang="en-US" sz="3200" dirty="0">
                <a:solidFill>
                  <a:schemeClr val="bg2"/>
                </a:solidFill>
              </a:rPr>
              <a:t>Pivot Tables</a:t>
            </a:r>
          </a:p>
        </p:txBody>
      </p:sp>
      <p:sp>
        <p:nvSpPr>
          <p:cNvPr id="16" name="Rectangle 9"/>
          <p:cNvSpPr>
            <a:spLocks noChangeArrowheads="1"/>
          </p:cNvSpPr>
          <p:nvPr/>
        </p:nvSpPr>
        <p:spPr bwMode="auto">
          <a:xfrm>
            <a:off x="1205830" y="3467439"/>
            <a:ext cx="6724121" cy="20135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400" b="1" dirty="0">
                <a:solidFill>
                  <a:schemeClr val="bg2"/>
                </a:solidFill>
                <a:latin typeface="Consolas" pitchFamily="49" charset="0"/>
                <a:cs typeface="Consolas" pitchFamily="49" charset="0"/>
              </a:rPr>
              <a:t>SELECT </a:t>
            </a:r>
            <a:endParaRPr lang="bg-BG" sz="2400" b="1" noProof="1">
              <a:solidFill>
                <a:schemeClr val="bg2"/>
              </a:solidFill>
              <a:latin typeface="Consolas" pitchFamily="49" charset="0"/>
              <a:cs typeface="Consolas" pitchFamily="49" charset="0"/>
            </a:endParaRPr>
          </a:p>
          <a:p>
            <a:pPr>
              <a:lnSpc>
                <a:spcPct val="105000"/>
              </a:lnSpc>
            </a:pPr>
            <a:r>
              <a:rPr lang="bg-BG" sz="2400" b="1" noProof="1">
                <a:solidFill>
                  <a:schemeClr val="bg2"/>
                </a:solidFill>
                <a:latin typeface="Consolas" pitchFamily="49" charset="0"/>
                <a:cs typeface="Consolas" pitchFamily="49" charset="0"/>
              </a:rPr>
              <a:t>  </a:t>
            </a:r>
            <a:r>
              <a:rPr lang="en-US" sz="2400" b="1" dirty="0">
                <a:solidFill>
                  <a:schemeClr val="bg1"/>
                </a:solidFill>
                <a:latin typeface="Consolas" pitchFamily="49" charset="0"/>
                <a:cs typeface="Consolas" pitchFamily="49" charset="0"/>
              </a:rPr>
              <a:t>SUM</a:t>
            </a:r>
            <a:r>
              <a:rPr lang="en-US" sz="2400" b="1" dirty="0">
                <a:solidFill>
                  <a:schemeClr val="bg2"/>
                </a:solidFill>
                <a:latin typeface="Consolas" pitchFamily="49" charset="0"/>
                <a:cs typeface="Consolas" pitchFamily="49" charset="0"/>
              </a:rPr>
              <a:t>(</a:t>
            </a:r>
            <a:r>
              <a:rPr lang="en-US" sz="2400" b="1" dirty="0">
                <a:solidFill>
                  <a:schemeClr val="bg1"/>
                </a:solidFill>
                <a:latin typeface="Consolas" pitchFamily="49" charset="0"/>
                <a:cs typeface="Consolas" pitchFamily="49" charset="0"/>
              </a:rPr>
              <a:t>e.Salary</a:t>
            </a:r>
            <a:r>
              <a:rPr lang="en-US" sz="2400" b="1" dirty="0">
                <a:solidFill>
                  <a:schemeClr val="bg2"/>
                </a:solidFill>
                <a:latin typeface="Consolas" pitchFamily="49" charset="0"/>
                <a:cs typeface="Consolas" pitchFamily="49" charset="0"/>
              </a:rPr>
              <a:t>) AS '</a:t>
            </a:r>
            <a:r>
              <a:rPr lang="en-US" sz="2400" b="1" dirty="0">
                <a:solidFill>
                  <a:schemeClr val="bg1"/>
                </a:solidFill>
                <a:latin typeface="Consolas" pitchFamily="49" charset="0"/>
                <a:cs typeface="Consolas" pitchFamily="49" charset="0"/>
              </a:rPr>
              <a:t>TotalSalary</a:t>
            </a:r>
            <a:r>
              <a:rPr lang="en-US" sz="2400" b="1" dirty="0">
                <a:solidFill>
                  <a:schemeClr val="bg2"/>
                </a:solidFill>
                <a:latin typeface="Consolas" pitchFamily="49" charset="0"/>
                <a:cs typeface="Consolas" pitchFamily="49" charset="0"/>
              </a:rPr>
              <a:t>'</a:t>
            </a:r>
          </a:p>
          <a:p>
            <a:pPr>
              <a:lnSpc>
                <a:spcPct val="105000"/>
              </a:lnSpc>
            </a:pPr>
            <a:r>
              <a:rPr lang="en-GB" sz="2400" b="1" dirty="0">
                <a:solidFill>
                  <a:schemeClr val="bg2"/>
                </a:solidFill>
                <a:latin typeface="Consolas" pitchFamily="49" charset="0"/>
                <a:cs typeface="Consolas" pitchFamily="49" charset="0"/>
              </a:rPr>
              <a:t>FROM Employees AS e</a:t>
            </a:r>
          </a:p>
          <a:p>
            <a:pPr>
              <a:lnSpc>
                <a:spcPct val="105000"/>
              </a:lnSpc>
            </a:pPr>
            <a:r>
              <a:rPr lang="en-GB" sz="2400" b="1" dirty="0">
                <a:solidFill>
                  <a:schemeClr val="bg1"/>
                </a:solidFill>
                <a:latin typeface="Consolas" pitchFamily="49" charset="0"/>
                <a:cs typeface="Consolas" pitchFamily="49" charset="0"/>
              </a:rPr>
              <a:t>GROUP BY </a:t>
            </a:r>
            <a:r>
              <a:rPr lang="en-US" sz="2400" b="1" noProof="1">
                <a:solidFill>
                  <a:schemeClr val="bg2"/>
                </a:solidFill>
                <a:latin typeface="Consolas" pitchFamily="49" charset="0"/>
                <a:cs typeface="Consolas" pitchFamily="49" charset="0"/>
              </a:rPr>
              <a:t>e.DepartmentID</a:t>
            </a:r>
          </a:p>
          <a:p>
            <a:pPr>
              <a:lnSpc>
                <a:spcPct val="105000"/>
              </a:lnSpc>
            </a:pPr>
            <a:r>
              <a:rPr lang="en-GB" sz="2400" b="1" dirty="0">
                <a:solidFill>
                  <a:schemeClr val="bg1"/>
                </a:solidFill>
                <a:latin typeface="Consolas" pitchFamily="49" charset="0"/>
                <a:cs typeface="Consolas" pitchFamily="49" charset="0"/>
              </a:rPr>
              <a:t>HAVING SUM</a:t>
            </a:r>
            <a:r>
              <a:rPr lang="en-GB" sz="2400" b="1" dirty="0">
                <a:solidFill>
                  <a:schemeClr val="bg2"/>
                </a:solidFill>
                <a:latin typeface="Consolas" pitchFamily="49" charset="0"/>
                <a:cs typeface="Consolas" pitchFamily="49" charset="0"/>
              </a:rPr>
              <a:t>(</a:t>
            </a:r>
            <a:r>
              <a:rPr lang="en-GB" sz="2400" b="1" dirty="0">
                <a:solidFill>
                  <a:schemeClr val="bg1"/>
                </a:solidFill>
                <a:latin typeface="Consolas" pitchFamily="49" charset="0"/>
                <a:cs typeface="Consolas" pitchFamily="49" charset="0"/>
              </a:rPr>
              <a:t>e.Salary</a:t>
            </a:r>
            <a:r>
              <a:rPr lang="en-GB" sz="2400" b="1" dirty="0">
                <a:solidFill>
                  <a:schemeClr val="bg2"/>
                </a:solidFill>
                <a:latin typeface="Consolas" pitchFamily="49" charset="0"/>
                <a:cs typeface="Consolas" pitchFamily="49" charset="0"/>
              </a:rPr>
              <a:t>) &gt;= 15_000</a:t>
            </a:r>
          </a:p>
        </p:txBody>
      </p:sp>
    </p:spTree>
    <p:extLst>
      <p:ext uri="{BB962C8B-B14F-4D97-AF65-F5344CB8AC3E}">
        <p14:creationId xmlns:p14="http://schemas.microsoft.com/office/powerpoint/2010/main" val="993129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0035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5779" y="4535836"/>
            <a:ext cx="5668835" cy="86360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7387" y="4535836"/>
            <a:ext cx="3962146" cy="863602"/>
          </a:xfrm>
          <a:prstGeom prst="roundRect">
            <a:avLst/>
          </a:prstGeom>
          <a:solidFill>
            <a:schemeClr val="bg2"/>
          </a:solidFill>
          <a:ln>
            <a:solidFill>
              <a:schemeClr val="tx1"/>
            </a:solidFill>
          </a:ln>
          <a:effectLst/>
          <a:extLst/>
        </p:spPr>
      </p:pic>
      <p:pic>
        <p:nvPicPr>
          <p:cNvPr id="28" name="Codexio">
            <a:hlinkClick r:id="rId7"/>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8589" t="-22282" r="-30138" b="-23831"/>
          <a:stretch/>
        </p:blipFill>
        <p:spPr>
          <a:xfrm>
            <a:off x="9375511" y="5566366"/>
            <a:ext cx="1749102" cy="863602"/>
          </a:xfrm>
          <a:prstGeom prst="roundRect">
            <a:avLst/>
          </a:prstGeom>
          <a:solidFill>
            <a:schemeClr val="bg2"/>
          </a:solidFill>
          <a:ln>
            <a:solidFill>
              <a:schemeClr val="tx1"/>
            </a:solidFill>
          </a:ln>
          <a:effectLst/>
        </p:spPr>
      </p:pic>
      <p:pic>
        <p:nvPicPr>
          <p:cNvPr id="32" name="Liebherr">
            <a:hlinkClick r:id="rId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4226" r="-4226"/>
          <a:stretch/>
        </p:blipFill>
        <p:spPr>
          <a:xfrm>
            <a:off x="1067387" y="5566366"/>
            <a:ext cx="5567564" cy="863602"/>
          </a:xfrm>
          <a:prstGeom prst="roundRect">
            <a:avLst/>
          </a:prstGeom>
          <a:solidFill>
            <a:schemeClr val="bg2"/>
          </a:solidFill>
          <a:ln>
            <a:solidFill>
              <a:schemeClr val="tx1"/>
            </a:solidFill>
          </a:ln>
          <a:effectLst/>
        </p:spPr>
      </p:pic>
      <p:pic>
        <p:nvPicPr>
          <p:cNvPr id="33" name="Aeternity">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41391" r="-41391" b="-5190"/>
          <a:stretch/>
        </p:blipFill>
        <p:spPr>
          <a:xfrm>
            <a:off x="7025404" y="5566366"/>
            <a:ext cx="1955862" cy="86360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3"/>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7291" t="-11436" r="-7291" b="-11436"/>
          <a:stretch/>
        </p:blipFill>
        <p:spPr bwMode="auto">
          <a:xfrm>
            <a:off x="5330775" y="2474775"/>
            <a:ext cx="5793839" cy="863602"/>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15"/>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12284" r="-9241"/>
          <a:stretch/>
        </p:blipFill>
        <p:spPr bwMode="auto">
          <a:xfrm>
            <a:off x="1067388" y="2474775"/>
            <a:ext cx="3858379" cy="863602"/>
          </a:xfrm>
          <a:prstGeom prst="roundRect">
            <a:avLst/>
          </a:prstGeom>
          <a:solidFill>
            <a:schemeClr val="bg2"/>
          </a:solidFill>
          <a:ln>
            <a:solidFill>
              <a:schemeClr val="tx1"/>
            </a:solidFill>
          </a:ln>
          <a:effectLst/>
          <a:extLst/>
        </p:spPr>
      </p:pic>
      <p:pic>
        <p:nvPicPr>
          <p:cNvPr id="25" name="Telenor">
            <a:hlinkClick r:id="rId17"/>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l="-12003" r="-12003" b="-2307"/>
          <a:stretch/>
        </p:blipFill>
        <p:spPr>
          <a:xfrm>
            <a:off x="8676437" y="1444245"/>
            <a:ext cx="2448176" cy="863602"/>
          </a:xfrm>
          <a:prstGeom prst="roundRect">
            <a:avLst/>
          </a:prstGeom>
          <a:solidFill>
            <a:schemeClr val="bg2"/>
          </a:solidFill>
          <a:ln>
            <a:solidFill>
              <a:schemeClr val="tx1"/>
            </a:solidFill>
          </a:ln>
          <a:effectLst/>
        </p:spPr>
      </p:pic>
      <p:pic>
        <p:nvPicPr>
          <p:cNvPr id="34" name="XS">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8796" t="-9452" r="-8796" b="-9452"/>
          <a:stretch/>
        </p:blipFill>
        <p:spPr>
          <a:xfrm>
            <a:off x="1067387" y="1444245"/>
            <a:ext cx="4185792" cy="863602"/>
          </a:xfrm>
          <a:prstGeom prst="roundRect">
            <a:avLst/>
          </a:prstGeom>
          <a:solidFill>
            <a:schemeClr val="bg2"/>
          </a:solidFill>
          <a:ln>
            <a:solidFill>
              <a:schemeClr val="tx1"/>
            </a:solidFill>
          </a:ln>
          <a:effectLst/>
        </p:spPr>
      </p:pic>
      <p:pic>
        <p:nvPicPr>
          <p:cNvPr id="36" name="SB Tech">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3822" t="6534" r="-689" b="14898"/>
          <a:stretch/>
        </p:blipFill>
        <p:spPr>
          <a:xfrm>
            <a:off x="5607950" y="1444245"/>
            <a:ext cx="2713717" cy="863602"/>
          </a:xfrm>
          <a:prstGeom prst="roundRect">
            <a:avLst/>
          </a:prstGeom>
          <a:solidFill>
            <a:schemeClr val="bg2"/>
          </a:solidFill>
          <a:ln>
            <a:solidFill>
              <a:schemeClr val="tx1"/>
            </a:solidFill>
          </a:ln>
          <a:effectLst/>
        </p:spPr>
      </p:pic>
      <p:pic>
        <p:nvPicPr>
          <p:cNvPr id="27" name="Postbank">
            <a:hlinkClick r:id="rId23"/>
          </p:cNvPr>
          <p:cNvPicPr>
            <a:picLocks noChangeAspect="1"/>
          </p:cNvPicPr>
          <p:nvPr/>
        </p:nvPicPr>
        <p:blipFill rotWithShape="1">
          <a:blip r:embed="rId24" cstate="print">
            <a:extLst>
              <a:ext uri="{28A0092B-C50C-407E-A947-70E740481C1C}">
                <a14:useLocalDpi xmlns:a14="http://schemas.microsoft.com/office/drawing/2010/main" val="0"/>
              </a:ext>
            </a:extLst>
          </a:blip>
          <a:srcRect l="-21826" t="-8951" r="-21826" b="-8951"/>
          <a:stretch/>
        </p:blipFill>
        <p:spPr>
          <a:xfrm>
            <a:off x="5971872" y="3505306"/>
            <a:ext cx="2519658" cy="863602"/>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25"/>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l="-34663" t="-10753" r="-34663" b="-10753"/>
          <a:stretch/>
        </p:blipFill>
        <p:spPr bwMode="auto">
          <a:xfrm>
            <a:off x="8854361" y="3505306"/>
            <a:ext cx="2270253" cy="863602"/>
          </a:xfrm>
          <a:prstGeom prst="roundRect">
            <a:avLst/>
          </a:prstGeom>
          <a:solidFill>
            <a:schemeClr val="bg2"/>
          </a:solidFill>
          <a:ln>
            <a:solidFill>
              <a:schemeClr val="tx1"/>
            </a:solidFill>
          </a:ln>
          <a:effectLst/>
          <a:extLst/>
        </p:spPr>
      </p:pic>
      <p:pic>
        <p:nvPicPr>
          <p:cNvPr id="37" name="SmartIT">
            <a:hlinkClick r:id="rId27"/>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l="-14503" t="-16504" r="-14503" b="-16504"/>
          <a:stretch/>
        </p:blipFill>
        <p:spPr>
          <a:xfrm>
            <a:off x="1067388" y="3505306"/>
            <a:ext cx="4541655" cy="86360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26093441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20023800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solidFill>
                  <a:schemeClr val="bg1"/>
                </a:solidFill>
                <a:hlinkClick r:id="rId3"/>
              </a:rPr>
              <a:t>Creative Commons </a:t>
            </a:r>
            <a:r>
              <a:rPr lang="en-US" noProof="1">
                <a:solidFill>
                  <a:schemeClr val="bg1"/>
                </a:solidFill>
                <a:hlinkClick r:id="rId3"/>
              </a:rPr>
              <a:t>Attribution-NonCommercial-ShareAlike</a:t>
            </a:r>
            <a:r>
              <a:rPr lang="en-US" dirty="0">
                <a:solidFill>
                  <a:schemeClr val="bg1"/>
                </a:solidFill>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37</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0830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1947237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a:t>Grouping</a:t>
            </a:r>
            <a:endParaRPr lang="en-US" dirty="0"/>
          </a:p>
        </p:txBody>
      </p:sp>
      <p:sp>
        <p:nvSpPr>
          <p:cNvPr id="8" name="Text Placeholder 7"/>
          <p:cNvSpPr>
            <a:spLocks noGrp="1"/>
          </p:cNvSpPr>
          <p:nvPr>
            <p:ph type="body" sz="quarter" idx="11"/>
          </p:nvPr>
        </p:nvSpPr>
        <p:spPr>
          <a:xfrm>
            <a:off x="615109" y="5940381"/>
            <a:ext cx="10961783" cy="499819"/>
          </a:xfrm>
        </p:spPr>
        <p:txBody>
          <a:bodyPr/>
          <a:lstStyle/>
          <a:p>
            <a:r>
              <a:rPr lang="en-US" dirty="0"/>
              <a:t>Consolidating data based on criteria</a:t>
            </a:r>
          </a:p>
          <a:p>
            <a:endParaRPr lang="bg-BG" dirty="0"/>
          </a:p>
        </p:txBody>
      </p:sp>
      <p:pic>
        <p:nvPicPr>
          <p:cNvPr id="9" name="Picture 8"/>
          <p:cNvPicPr>
            <a:picLocks noChangeAspect="1"/>
          </p:cNvPicPr>
          <p:nvPr/>
        </p:nvPicPr>
        <p:blipFill>
          <a:blip r:embed="rId3" cstate="hqprint">
            <a:extLst>
              <a:ext uri="{BEBA8EAE-BF5A-486C-A8C5-ECC9F3942E4B}">
                <a14:imgProps xmlns:a14="http://schemas.microsoft.com/office/drawing/2010/main">
                  <a14:imgLayer r:embed="rId4">
                    <a14:imgEffect>
                      <a14:brightnessContrast bright="100000" contrast="9000"/>
                    </a14:imgEffect>
                  </a14:imgLayer>
                </a14:imgProps>
              </a:ext>
              <a:ext uri="{28A0092B-C50C-407E-A947-70E740481C1C}">
                <a14:useLocalDpi xmlns:a14="http://schemas.microsoft.com/office/drawing/2010/main" val="0"/>
              </a:ext>
            </a:extLst>
          </a:blip>
          <a:stretch>
            <a:fillRect/>
          </a:stretch>
        </p:blipFill>
        <p:spPr>
          <a:xfrm>
            <a:off x="4682067" y="1049814"/>
            <a:ext cx="2887133" cy="2887133"/>
          </a:xfrm>
          <a:prstGeom prst="rect">
            <a:avLst/>
          </a:prstGeom>
        </p:spPr>
      </p:pic>
    </p:spTree>
    <p:extLst>
      <p:ext uri="{BB962C8B-B14F-4D97-AF65-F5344CB8AC3E}">
        <p14:creationId xmlns:p14="http://schemas.microsoft.com/office/powerpoint/2010/main" val="28215610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0"/>
          </p:nvPr>
        </p:nvSpPr>
        <p:spPr/>
        <p:txBody>
          <a:bodyPr/>
          <a:lstStyle/>
          <a:p>
            <a:pPr>
              <a:buClr>
                <a:schemeClr val="tx1"/>
              </a:buClr>
            </a:pPr>
            <a:r>
              <a:rPr lang="en-US" b="1" dirty="0">
                <a:solidFill>
                  <a:schemeClr val="bg1"/>
                </a:solidFill>
              </a:rPr>
              <a:t>Grouping </a:t>
            </a:r>
            <a:r>
              <a:rPr lang="en-US" dirty="0"/>
              <a:t>allows receiving data into separate groups </a:t>
            </a:r>
            <a:br>
              <a:rPr lang="en-US" dirty="0"/>
            </a:br>
            <a:r>
              <a:rPr lang="en-US" dirty="0"/>
              <a:t>based on a common property</a:t>
            </a:r>
          </a:p>
        </p:txBody>
      </p:sp>
      <p:sp>
        <p:nvSpPr>
          <p:cNvPr id="465922" name="Rectangle 2"/>
          <p:cNvSpPr>
            <a:spLocks noGrp="1" noChangeArrowheads="1"/>
          </p:cNvSpPr>
          <p:nvPr>
            <p:ph type="title"/>
          </p:nvPr>
        </p:nvSpPr>
        <p:spPr/>
        <p:txBody>
          <a:bodyPr/>
          <a:lstStyle/>
          <a:p>
            <a:r>
              <a:rPr lang="en-US" dirty="0"/>
              <a:t>Grouping</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5</a:t>
            </a:fld>
            <a:endParaRPr lang="en-US" dirty="0"/>
          </a:p>
        </p:txBody>
      </p:sp>
      <p:sp>
        <p:nvSpPr>
          <p:cNvPr id="49" name="Rectangle 48"/>
          <p:cNvSpPr/>
          <p:nvPr/>
        </p:nvSpPr>
        <p:spPr>
          <a:xfrm>
            <a:off x="5270031" y="3046543"/>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Rectangle 49"/>
          <p:cNvSpPr/>
          <p:nvPr/>
        </p:nvSpPr>
        <p:spPr>
          <a:xfrm>
            <a:off x="5270031" y="4175256"/>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Rectangle 50"/>
          <p:cNvSpPr/>
          <p:nvPr/>
        </p:nvSpPr>
        <p:spPr>
          <a:xfrm>
            <a:off x="5270031" y="5856419"/>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52" name="Table 51"/>
          <p:cNvGraphicFramePr>
            <a:graphicFrameLocks noGrp="1"/>
          </p:cNvGraphicFramePr>
          <p:nvPr>
            <p:extLst/>
          </p:nvPr>
        </p:nvGraphicFramePr>
        <p:xfrm>
          <a:off x="3487268" y="2450516"/>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solidFill>
                            <a:schemeClr val="tx1"/>
                          </a:solidFill>
                          <a:effectLst/>
                        </a:rPr>
                        <a:t>Employee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DepartmentName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Salary</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extLst>
                  <a:ext uri="{0D108BD9-81ED-4DB2-BD59-A6C34878D82A}">
                    <a16:rowId xmlns:a16="http://schemas.microsoft.com/office/drawing/2014/main" val="247495740"/>
                  </a:ext>
                </a:extLst>
              </a:tr>
            </a:tbl>
          </a:graphicData>
        </a:graphic>
      </p:graphicFrame>
      <p:sp>
        <p:nvSpPr>
          <p:cNvPr id="53" name="Rectangle 52"/>
          <p:cNvSpPr/>
          <p:nvPr/>
        </p:nvSpPr>
        <p:spPr>
          <a:xfrm>
            <a:off x="3487268" y="3039393"/>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Adam</a:t>
            </a:r>
          </a:p>
        </p:txBody>
      </p:sp>
      <p:sp>
        <p:nvSpPr>
          <p:cNvPr id="54" name="Rectangle 53"/>
          <p:cNvSpPr/>
          <p:nvPr/>
        </p:nvSpPr>
        <p:spPr>
          <a:xfrm>
            <a:off x="3487268" y="4168109"/>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Jane</a:t>
            </a:r>
          </a:p>
        </p:txBody>
      </p:sp>
      <p:sp>
        <p:nvSpPr>
          <p:cNvPr id="55" name="Rectangle 54"/>
          <p:cNvSpPr/>
          <p:nvPr/>
        </p:nvSpPr>
        <p:spPr>
          <a:xfrm>
            <a:off x="8592068" y="3039393"/>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sp>
        <p:nvSpPr>
          <p:cNvPr id="56" name="Rectangle 55"/>
          <p:cNvSpPr/>
          <p:nvPr/>
        </p:nvSpPr>
        <p:spPr>
          <a:xfrm>
            <a:off x="8592068" y="4168109"/>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10,000</a:t>
            </a:r>
          </a:p>
        </p:txBody>
      </p:sp>
      <p:sp>
        <p:nvSpPr>
          <p:cNvPr id="57" name="Rectangle 56"/>
          <p:cNvSpPr/>
          <p:nvPr/>
        </p:nvSpPr>
        <p:spPr>
          <a:xfrm>
            <a:off x="5272868" y="3039393"/>
            <a:ext cx="3319200" cy="565200"/>
          </a:xfrm>
          <a:prstGeom prst="rect">
            <a:avLst/>
          </a:prstGeom>
          <a:solidFill>
            <a:schemeClr val="bg2">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 Support</a:t>
            </a:r>
          </a:p>
        </p:txBody>
      </p:sp>
      <p:sp>
        <p:nvSpPr>
          <p:cNvPr id="58" name="Rectangle 57"/>
          <p:cNvSpPr/>
          <p:nvPr/>
        </p:nvSpPr>
        <p:spPr>
          <a:xfrm>
            <a:off x="5272868" y="3603751"/>
            <a:ext cx="3319200" cy="565200"/>
          </a:xfrm>
          <a:prstGeom prst="rect">
            <a:avLst/>
          </a:prstGeom>
          <a:solidFill>
            <a:schemeClr val="bg2">
              <a:lumMod val="95000"/>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a:t>
            </a:r>
            <a:r>
              <a:rPr lang="en-US" sz="2800" dirty="0"/>
              <a:t> </a:t>
            </a:r>
            <a:r>
              <a:rPr lang="en-US" sz="2800" b="1" dirty="0">
                <a:solidFill>
                  <a:schemeClr val="tx1"/>
                </a:solidFill>
              </a:rPr>
              <a:t>Support</a:t>
            </a:r>
          </a:p>
        </p:txBody>
      </p:sp>
      <p:sp>
        <p:nvSpPr>
          <p:cNvPr id="59" name="Rectangle 58"/>
          <p:cNvSpPr/>
          <p:nvPr/>
        </p:nvSpPr>
        <p:spPr>
          <a:xfrm>
            <a:off x="5272868" y="4168109"/>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0" name="Rectangle 59"/>
          <p:cNvSpPr/>
          <p:nvPr/>
        </p:nvSpPr>
        <p:spPr>
          <a:xfrm>
            <a:off x="5272868" y="4732467"/>
            <a:ext cx="3319200" cy="565200"/>
          </a:xfrm>
          <a:prstGeom prst="rect">
            <a:avLst/>
          </a:prstGeom>
          <a:solidFill>
            <a:schemeClr val="bg2">
              <a:alpha val="20000"/>
            </a:schemeClr>
          </a:solidFill>
          <a:ln>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1" name="Rectangle 60"/>
          <p:cNvSpPr/>
          <p:nvPr/>
        </p:nvSpPr>
        <p:spPr>
          <a:xfrm>
            <a:off x="5272868" y="5296825"/>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grpSp>
        <p:nvGrpSpPr>
          <p:cNvPr id="62" name="Group 61"/>
          <p:cNvGrpSpPr/>
          <p:nvPr/>
        </p:nvGrpSpPr>
        <p:grpSpPr>
          <a:xfrm>
            <a:off x="3487268" y="5861183"/>
            <a:ext cx="6476400" cy="565200"/>
            <a:chOff x="2894012" y="5847507"/>
            <a:chExt cx="6476400" cy="565200"/>
          </a:xfrm>
          <a:noFill/>
        </p:grpSpPr>
        <p:sp>
          <p:nvSpPr>
            <p:cNvPr id="63" name="Rectangle 62"/>
            <p:cNvSpPr/>
            <p:nvPr/>
          </p:nvSpPr>
          <p:spPr>
            <a:xfrm>
              <a:off x="2894012" y="5847507"/>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Fred</a:t>
              </a:r>
            </a:p>
          </p:txBody>
        </p:sp>
        <p:sp>
          <p:nvSpPr>
            <p:cNvPr id="64" name="Rectangle 63"/>
            <p:cNvSpPr/>
            <p:nvPr/>
          </p:nvSpPr>
          <p:spPr>
            <a:xfrm>
              <a:off x="7998812" y="5847507"/>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sp>
          <p:nvSpPr>
            <p:cNvPr id="65" name="Rectangle 64"/>
            <p:cNvSpPr/>
            <p:nvPr/>
          </p:nvSpPr>
          <p:spPr>
            <a:xfrm>
              <a:off x="4679612" y="5847507"/>
              <a:ext cx="3319200" cy="565200"/>
            </a:xfrm>
            <a:prstGeom prst="rect">
              <a:avLst/>
            </a:prstGeom>
            <a:grp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Software</a:t>
              </a:r>
              <a:r>
                <a:rPr lang="en-US" sz="2800" dirty="0"/>
                <a:t> </a:t>
              </a:r>
              <a:r>
                <a:rPr lang="en-US" sz="2800" b="1" dirty="0">
                  <a:solidFill>
                    <a:schemeClr val="tx1"/>
                  </a:solidFill>
                </a:rPr>
                <a:t>Support</a:t>
              </a:r>
            </a:p>
          </p:txBody>
        </p:sp>
      </p:grpSp>
      <p:grpSp>
        <p:nvGrpSpPr>
          <p:cNvPr id="66" name="Group 65"/>
          <p:cNvGrpSpPr/>
          <p:nvPr/>
        </p:nvGrpSpPr>
        <p:grpSpPr>
          <a:xfrm>
            <a:off x="3487268" y="3603751"/>
            <a:ext cx="6476400" cy="565200"/>
            <a:chOff x="2894012" y="3590075"/>
            <a:chExt cx="6476400" cy="565200"/>
          </a:xfrm>
        </p:grpSpPr>
        <p:sp>
          <p:nvSpPr>
            <p:cNvPr id="67" name="Rectangle 66"/>
            <p:cNvSpPr/>
            <p:nvPr/>
          </p:nvSpPr>
          <p:spPr>
            <a:xfrm>
              <a:off x="2894012" y="3590075"/>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John</a:t>
              </a:r>
            </a:p>
          </p:txBody>
        </p:sp>
        <p:sp>
          <p:nvSpPr>
            <p:cNvPr id="68" name="Rectangle 67"/>
            <p:cNvSpPr/>
            <p:nvPr/>
          </p:nvSpPr>
          <p:spPr>
            <a:xfrm>
              <a:off x="7998812" y="3590075"/>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69" name="Group 68"/>
          <p:cNvGrpSpPr/>
          <p:nvPr/>
        </p:nvGrpSpPr>
        <p:grpSpPr>
          <a:xfrm>
            <a:off x="3487268" y="4732467"/>
            <a:ext cx="6476400" cy="565200"/>
            <a:chOff x="2894012" y="4718791"/>
            <a:chExt cx="6476400" cy="565200"/>
          </a:xfrm>
          <a:noFill/>
        </p:grpSpPr>
        <p:sp>
          <p:nvSpPr>
            <p:cNvPr id="70" name="Rectangle 69"/>
            <p:cNvSpPr/>
            <p:nvPr/>
          </p:nvSpPr>
          <p:spPr>
            <a:xfrm>
              <a:off x="2894012" y="4718791"/>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George</a:t>
              </a:r>
            </a:p>
          </p:txBody>
        </p:sp>
        <p:sp>
          <p:nvSpPr>
            <p:cNvPr id="71" name="Rectangle 70"/>
            <p:cNvSpPr/>
            <p:nvPr/>
          </p:nvSpPr>
          <p:spPr>
            <a:xfrm>
              <a:off x="7998812" y="4718791"/>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72" name="Group 71"/>
          <p:cNvGrpSpPr/>
          <p:nvPr/>
        </p:nvGrpSpPr>
        <p:grpSpPr>
          <a:xfrm>
            <a:off x="3487268" y="5296825"/>
            <a:ext cx="6476400" cy="565200"/>
            <a:chOff x="2894012" y="5283149"/>
            <a:chExt cx="6476400" cy="565200"/>
          </a:xfrm>
          <a:noFill/>
        </p:grpSpPr>
        <p:sp>
          <p:nvSpPr>
            <p:cNvPr id="73" name="Rectangle 72"/>
            <p:cNvSpPr/>
            <p:nvPr/>
          </p:nvSpPr>
          <p:spPr>
            <a:xfrm>
              <a:off x="2894012" y="5283149"/>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Lila</a:t>
              </a:r>
            </a:p>
          </p:txBody>
        </p:sp>
        <p:sp>
          <p:nvSpPr>
            <p:cNvPr id="74" name="Rectangle 73"/>
            <p:cNvSpPr/>
            <p:nvPr/>
          </p:nvSpPr>
          <p:spPr>
            <a:xfrm>
              <a:off x="7998812" y="5283149"/>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grpSp>
      <p:sp>
        <p:nvSpPr>
          <p:cNvPr id="75" name="AutoShape 7"/>
          <p:cNvSpPr>
            <a:spLocks noChangeArrowheads="1"/>
          </p:cNvSpPr>
          <p:nvPr/>
        </p:nvSpPr>
        <p:spPr bwMode="auto">
          <a:xfrm>
            <a:off x="1627244" y="3615589"/>
            <a:ext cx="1825306" cy="548478"/>
          </a:xfrm>
          <a:prstGeom prst="wedgeRoundRectCallout">
            <a:avLst>
              <a:gd name="adj1" fmla="val 41203"/>
              <a:gd name="adj2" fmla="val 75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Single row</a:t>
            </a:r>
          </a:p>
        </p:txBody>
      </p:sp>
      <p:sp>
        <p:nvSpPr>
          <p:cNvPr id="76" name="AutoShape 7"/>
          <p:cNvSpPr>
            <a:spLocks noChangeArrowheads="1"/>
          </p:cNvSpPr>
          <p:nvPr/>
        </p:nvSpPr>
        <p:spPr bwMode="auto">
          <a:xfrm>
            <a:off x="8007951" y="1913751"/>
            <a:ext cx="2971800" cy="548478"/>
          </a:xfrm>
          <a:prstGeom prst="wedgeRoundRectCallout">
            <a:avLst>
              <a:gd name="adj1" fmla="val -36521"/>
              <a:gd name="adj2" fmla="val 8039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77" name="AutoShape 7"/>
          <p:cNvSpPr>
            <a:spLocks noChangeArrowheads="1"/>
          </p:cNvSpPr>
          <p:nvPr/>
        </p:nvSpPr>
        <p:spPr bwMode="auto">
          <a:xfrm>
            <a:off x="10012948" y="3551533"/>
            <a:ext cx="1993073" cy="1037531"/>
          </a:xfrm>
          <a:prstGeom prst="wedgeRoundRectCallout">
            <a:avLst>
              <a:gd name="adj1" fmla="val -51089"/>
              <a:gd name="adj2" fmla="val 728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Can be aggregated</a:t>
            </a:r>
          </a:p>
        </p:txBody>
      </p:sp>
    </p:spTree>
    <p:extLst>
      <p:ext uri="{BB962C8B-B14F-4D97-AF65-F5344CB8AC3E}">
        <p14:creationId xmlns:p14="http://schemas.microsoft.com/office/powerpoint/2010/main" val="9873667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3" grpId="0" animBg="1"/>
      <p:bldP spid="54" grpId="0" animBg="1"/>
      <p:bldP spid="55" grpId="0" animBg="1"/>
      <p:bldP spid="56" grpId="0" animBg="1"/>
      <p:bldP spid="57" grpId="0" animBg="1"/>
      <p:bldP spid="58" grpId="0" animBg="1"/>
      <p:bldP spid="59" grpId="0" animBg="1"/>
      <p:bldP spid="60" grpId="0" animBg="1"/>
      <p:bldP spid="61" grpId="0" animBg="1"/>
      <p:bldP spid="75" grpId="0" animBg="1"/>
      <p:bldP spid="76" grpId="0" animBg="1"/>
      <p:bldP spid="7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0"/>
          </p:nvPr>
        </p:nvSpPr>
        <p:spPr>
          <a:xfrm>
            <a:off x="80670" y="1196130"/>
            <a:ext cx="11818096" cy="5201066"/>
          </a:xfrm>
        </p:spPr>
        <p:txBody>
          <a:bodyPr/>
          <a:lstStyle/>
          <a:p>
            <a:pPr>
              <a:buClr>
                <a:schemeClr val="tx1"/>
              </a:buClr>
            </a:pPr>
            <a:r>
              <a:rPr lang="en-US" b="1" dirty="0">
                <a:solidFill>
                  <a:schemeClr val="bg1"/>
                </a:solidFill>
              </a:rPr>
              <a:t>GROUP BY</a:t>
            </a:r>
            <a:r>
              <a:rPr lang="en-US" dirty="0"/>
              <a:t> allows you to get each </a:t>
            </a:r>
            <a:r>
              <a:rPr lang="en-US" b="1" dirty="0">
                <a:solidFill>
                  <a:schemeClr val="bg1"/>
                </a:solidFill>
              </a:rPr>
              <a:t>separate group </a:t>
            </a:r>
            <a:r>
              <a:rPr lang="en-US" dirty="0"/>
              <a:t>and use </a:t>
            </a:r>
            <a:br>
              <a:rPr lang="en-US" dirty="0"/>
            </a:br>
            <a:r>
              <a:rPr lang="en-US" dirty="0"/>
              <a:t>an "</a:t>
            </a:r>
            <a:r>
              <a:rPr lang="en-US" b="1" dirty="0">
                <a:solidFill>
                  <a:schemeClr val="bg1"/>
                </a:solidFill>
              </a:rPr>
              <a:t>aggregate</a:t>
            </a:r>
            <a:r>
              <a:rPr lang="en-US" dirty="0"/>
              <a:t>" function over it (like </a:t>
            </a:r>
            <a:r>
              <a:rPr lang="en-US" b="1" dirty="0">
                <a:solidFill>
                  <a:schemeClr val="bg1"/>
                </a:solidFill>
              </a:rPr>
              <a:t>Average</a:t>
            </a:r>
            <a:r>
              <a:rPr lang="en-US" dirty="0"/>
              <a:t>, </a:t>
            </a:r>
            <a:r>
              <a:rPr lang="en-US" b="1" dirty="0">
                <a:solidFill>
                  <a:schemeClr val="bg1"/>
                </a:solidFill>
              </a:rPr>
              <a:t>Min</a:t>
            </a:r>
            <a:r>
              <a:rPr lang="en-US" dirty="0"/>
              <a:t> or </a:t>
            </a:r>
            <a:r>
              <a:rPr lang="en-US" b="1" dirty="0">
                <a:solidFill>
                  <a:schemeClr val="bg1"/>
                </a:solidFill>
              </a:rPr>
              <a:t>Max</a:t>
            </a:r>
            <a:r>
              <a:rPr lang="en-US" dirty="0"/>
              <a:t>):</a:t>
            </a:r>
          </a:p>
          <a:p>
            <a:endParaRPr lang="en-US" dirty="0"/>
          </a:p>
          <a:p>
            <a:endParaRPr lang="en-US" dirty="0"/>
          </a:p>
          <a:p>
            <a:endParaRPr lang="en-US" dirty="0"/>
          </a:p>
          <a:p>
            <a:pPr>
              <a:buClr>
                <a:schemeClr val="tx1"/>
              </a:buClr>
            </a:pPr>
            <a:r>
              <a:rPr lang="en-US" b="1" dirty="0">
                <a:solidFill>
                  <a:schemeClr val="bg1"/>
                </a:solidFill>
              </a:rPr>
              <a:t>DISTINCT</a:t>
            </a:r>
            <a:r>
              <a:rPr lang="en-US" dirty="0"/>
              <a:t> allows you to get </a:t>
            </a:r>
            <a:r>
              <a:rPr lang="en-US" b="1" dirty="0">
                <a:solidFill>
                  <a:schemeClr val="bg1"/>
                </a:solidFill>
              </a:rPr>
              <a:t>all unique </a:t>
            </a:r>
            <a:r>
              <a:rPr lang="en-US" dirty="0"/>
              <a:t>values:</a:t>
            </a:r>
          </a:p>
        </p:txBody>
      </p:sp>
      <p:sp>
        <p:nvSpPr>
          <p:cNvPr id="465922" name="Rectangle 2"/>
          <p:cNvSpPr>
            <a:spLocks noGrp="1" noChangeArrowheads="1"/>
          </p:cNvSpPr>
          <p:nvPr>
            <p:ph type="title"/>
          </p:nvPr>
        </p:nvSpPr>
        <p:spPr/>
        <p:txBody>
          <a:bodyPr/>
          <a:lstStyle/>
          <a:p>
            <a:r>
              <a:rPr lang="en-US"/>
              <a:t>Grouping (2)</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6</a:t>
            </a:fld>
            <a:endParaRPr lang="en-US" dirty="0"/>
          </a:p>
        </p:txBody>
      </p:sp>
      <p:sp>
        <p:nvSpPr>
          <p:cNvPr id="10" name="Rectangle 9"/>
          <p:cNvSpPr>
            <a:spLocks noChangeArrowheads="1"/>
          </p:cNvSpPr>
          <p:nvPr/>
        </p:nvSpPr>
        <p:spPr bwMode="auto">
          <a:xfrm>
            <a:off x="817593" y="2430722"/>
            <a:ext cx="6403478"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  SELECT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p>
          <a:p>
            <a:pPr>
              <a:lnSpc>
                <a:spcPct val="105000"/>
              </a:lnSpc>
            </a:pP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a:p>
            <a:pPr>
              <a:lnSpc>
                <a:spcPct val="105000"/>
              </a:lnSpc>
            </a:pPr>
            <a:r>
              <a:rPr lang="en-GB" sz="2800" b="1" dirty="0">
                <a:solidFill>
                  <a:schemeClr val="bg1"/>
                </a:solidFill>
                <a:latin typeface="Consolas" pitchFamily="49" charset="0"/>
                <a:cs typeface="Consolas" pitchFamily="49" charset="0"/>
              </a:rPr>
              <a:t>GROUP BY </a:t>
            </a:r>
            <a:r>
              <a:rPr lang="en-GB" sz="2800" b="1" dirty="0">
                <a:latin typeface="Consolas" pitchFamily="49" charset="0"/>
                <a:cs typeface="Consolas" pitchFamily="49" charset="0"/>
              </a:rPr>
              <a:t>e.</a:t>
            </a:r>
            <a:r>
              <a:rPr lang="en-US" sz="2800" b="1" noProof="1">
                <a:latin typeface="Consolas" pitchFamily="49" charset="0"/>
                <a:cs typeface="Consolas" pitchFamily="49" charset="0"/>
              </a:rPr>
              <a:t>DepartmentID</a:t>
            </a:r>
          </a:p>
        </p:txBody>
      </p:sp>
      <p:sp>
        <p:nvSpPr>
          <p:cNvPr id="13" name="Rectangle 9"/>
          <p:cNvSpPr>
            <a:spLocks noChangeArrowheads="1"/>
          </p:cNvSpPr>
          <p:nvPr/>
        </p:nvSpPr>
        <p:spPr bwMode="auto">
          <a:xfrm>
            <a:off x="816004" y="5173948"/>
            <a:ext cx="6405067"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SELECT </a:t>
            </a:r>
            <a:r>
              <a:rPr lang="en-US" sz="2800" b="1" dirty="0">
                <a:solidFill>
                  <a:schemeClr val="bg1"/>
                </a:solidFill>
                <a:latin typeface="Consolas" pitchFamily="49" charset="0"/>
                <a:cs typeface="Consolas" pitchFamily="49" charset="0"/>
              </a:rPr>
              <a:t>DISTINCT</a:t>
            </a:r>
            <a:r>
              <a:rPr lang="en-US" sz="2800" b="1" dirty="0">
                <a:latin typeface="Consolas" pitchFamily="49" charset="0"/>
                <a:cs typeface="Consolas" pitchFamily="49" charset="0"/>
              </a:rPr>
              <a: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br>
              <a:rPr lang="en-US" sz="2800" b="1" dirty="0">
                <a:latin typeface="Consolas" pitchFamily="49" charset="0"/>
                <a:cs typeface="Consolas" pitchFamily="49" charset="0"/>
              </a:rPr>
            </a:b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p:txBody>
      </p:sp>
      <p:sp>
        <p:nvSpPr>
          <p:cNvPr id="14" name="AutoShape 7"/>
          <p:cNvSpPr>
            <a:spLocks noChangeArrowheads="1"/>
          </p:cNvSpPr>
          <p:nvPr/>
        </p:nvSpPr>
        <p:spPr bwMode="auto">
          <a:xfrm>
            <a:off x="7282462" y="5421037"/>
            <a:ext cx="1543257" cy="965779"/>
          </a:xfrm>
          <a:prstGeom prst="wedgeRoundRectCallout">
            <a:avLst>
              <a:gd name="adj1" fmla="val -74518"/>
              <a:gd name="adj2" fmla="val -315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Unique Values</a:t>
            </a:r>
          </a:p>
        </p:txBody>
      </p:sp>
      <p:sp>
        <p:nvSpPr>
          <p:cNvPr id="15" name="AutoShape 7"/>
          <p:cNvSpPr>
            <a:spLocks noChangeArrowheads="1"/>
          </p:cNvSpPr>
          <p:nvPr/>
        </p:nvSpPr>
        <p:spPr bwMode="auto">
          <a:xfrm>
            <a:off x="4424919" y="3986951"/>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1275575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0"/>
          </p:nvPr>
        </p:nvSpPr>
        <p:spPr/>
        <p:txBody>
          <a:bodyPr/>
          <a:lstStyle/>
          <a:p>
            <a:r>
              <a:rPr lang="en-US" dirty="0"/>
              <a:t>Use "</a:t>
            </a:r>
            <a:r>
              <a:rPr lang="en-US" b="1" noProof="1">
                <a:solidFill>
                  <a:schemeClr val="bg1"/>
                </a:solidFill>
              </a:rPr>
              <a:t>SoftUni</a:t>
            </a:r>
            <a:r>
              <a:rPr lang="en-US" dirty="0"/>
              <a:t>" </a:t>
            </a:r>
            <a:r>
              <a:rPr lang="en-US" b="1" dirty="0">
                <a:solidFill>
                  <a:schemeClr val="bg1"/>
                </a:solidFill>
              </a:rPr>
              <a:t>database</a:t>
            </a:r>
            <a:r>
              <a:rPr lang="en-US" dirty="0"/>
              <a:t> to create a query which prints the total sum of salaries for each department. </a:t>
            </a:r>
          </a:p>
          <a:p>
            <a:pPr lvl="1"/>
            <a:r>
              <a:rPr lang="en-US" dirty="0"/>
              <a:t>Order them by </a:t>
            </a:r>
            <a:r>
              <a:rPr lang="en-US" noProof="1"/>
              <a:t>DepartmentID (ascending).</a:t>
            </a:r>
          </a:p>
        </p:txBody>
      </p:sp>
      <p:sp>
        <p:nvSpPr>
          <p:cNvPr id="4" name="Title 3"/>
          <p:cNvSpPr>
            <a:spLocks noGrp="1"/>
          </p:cNvSpPr>
          <p:nvPr>
            <p:ph type="title"/>
          </p:nvPr>
        </p:nvSpPr>
        <p:spPr/>
        <p:txBody>
          <a:bodyPr/>
          <a:lstStyle/>
          <a:p>
            <a:r>
              <a:rPr lang="en-US"/>
              <a:t>Problem: Departments Total Salaries</a:t>
            </a:r>
            <a:endParaRPr lang="en-US" dirty="0"/>
          </a:p>
        </p:txBody>
      </p:sp>
      <p:sp>
        <p:nvSpPr>
          <p:cNvPr id="6" name="Slide Number Placeholder 1"/>
          <p:cNvSpPr>
            <a:spLocks noGrp="1"/>
          </p:cNvSpPr>
          <p:nvPr>
            <p:ph type="sldNum" sz="quarter" idx="13"/>
          </p:nvPr>
        </p:nvSpPr>
        <p:spPr/>
        <p:txBody>
          <a:bodyPr/>
          <a:lstStyle/>
          <a:p>
            <a:fld id="{C014DD1E-5D91-48A3-AD6D-45FBA980D106}" type="slidenum">
              <a:rPr lang="en-US" smtClean="0"/>
              <a:pPr/>
              <a:t>7</a:t>
            </a:fld>
            <a:endParaRPr lang="en-US" dirty="0"/>
          </a:p>
        </p:txBody>
      </p:sp>
      <p:graphicFrame>
        <p:nvGraphicFramePr>
          <p:cNvPr id="11" name="Table 2"/>
          <p:cNvGraphicFramePr>
            <a:graphicFrameLocks noGrp="1"/>
          </p:cNvGraphicFramePr>
          <p:nvPr>
            <p:extLst/>
          </p:nvPr>
        </p:nvGraphicFramePr>
        <p:xfrm>
          <a:off x="533401" y="2987298"/>
          <a:ext cx="5867399" cy="3200400"/>
        </p:xfrm>
        <a:graphic>
          <a:graphicData uri="http://schemas.openxmlformats.org/drawingml/2006/table">
            <a:tbl>
              <a:tblPr firstRow="1" bandRow="1">
                <a:tableStyleId>{912C8C85-51F0-491E-9774-3900AFEF0FD7}</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noProof="1">
                          <a:solidFill>
                            <a:schemeClr val="tx1"/>
                          </a:solidFill>
                          <a:effectLst/>
                        </a:rPr>
                        <a:t>DepartmentID</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3</a:t>
                      </a:r>
                      <a:endParaRPr lang="en-US" dirty="0">
                        <a:solidFill>
                          <a:schemeClr val="tx1"/>
                        </a:solidFill>
                        <a:effectLst/>
                      </a:endParaRPr>
                    </a:p>
                  </a:txBody>
                  <a:tcPr>
                    <a:solidFill>
                      <a:schemeClr val="accent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523498303"/>
              </p:ext>
            </p:extLst>
          </p:nvPr>
        </p:nvGraphicFramePr>
        <p:xfrm>
          <a:off x="7427845" y="3988255"/>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solidFill>
                            <a:schemeClr val="tx1"/>
                          </a:solidFill>
                          <a:effectLst/>
                        </a:rPr>
                        <a:t>DepartmentID</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3</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88566" y="396948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https://judge.softuni.bg/Contests/291/Data-Aggregation</a:t>
            </a:r>
          </a:p>
        </p:txBody>
      </p:sp>
      <p:sp>
        <p:nvSpPr>
          <p:cNvPr id="18" name="Right Arrow 15"/>
          <p:cNvSpPr/>
          <p:nvPr/>
        </p:nvSpPr>
        <p:spPr>
          <a:xfrm>
            <a:off x="6588565" y="471599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539742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7553051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r>
              <a:rPr lang="en-US" dirty="0"/>
              <a:t>After </a:t>
            </a:r>
            <a:r>
              <a:rPr lang="en-US" b="1" dirty="0">
                <a:solidFill>
                  <a:schemeClr val="bg1"/>
                </a:solidFill>
              </a:rPr>
              <a:t>grouping </a:t>
            </a:r>
            <a:r>
              <a:rPr lang="en-US" dirty="0"/>
              <a:t>every employee </a:t>
            </a:r>
            <a:r>
              <a:rPr lang="en-US" b="1" dirty="0">
                <a:solidFill>
                  <a:schemeClr val="bg1"/>
                </a:solidFill>
              </a:rPr>
              <a:t>by</a:t>
            </a:r>
            <a:r>
              <a:rPr lang="en-US" dirty="0"/>
              <a:t> it's </a:t>
            </a:r>
            <a:r>
              <a:rPr lang="en-US" b="1" dirty="0">
                <a:solidFill>
                  <a:schemeClr val="bg1"/>
                </a:solidFill>
              </a:rPr>
              <a:t>department</a:t>
            </a:r>
            <a:r>
              <a:rPr lang="en-US" dirty="0"/>
              <a:t> we can use </a:t>
            </a:r>
            <a:br>
              <a:rPr lang="en-US" dirty="0"/>
            </a:br>
            <a:r>
              <a:rPr lang="en-US" dirty="0"/>
              <a:t>an </a:t>
            </a:r>
            <a:r>
              <a:rPr lang="en-US" b="1" dirty="0">
                <a:solidFill>
                  <a:schemeClr val="bg1"/>
                </a:solidFill>
              </a:rPr>
              <a:t>aggregate</a:t>
            </a:r>
            <a:r>
              <a:rPr lang="en-US" dirty="0"/>
              <a:t> </a:t>
            </a:r>
            <a:r>
              <a:rPr lang="en-US" b="1" dirty="0">
                <a:solidFill>
                  <a:schemeClr val="bg1"/>
                </a:solidFill>
              </a:rPr>
              <a:t>function</a:t>
            </a:r>
            <a:r>
              <a:rPr lang="en-US" dirty="0"/>
              <a:t> to calculate the total amount of money </a:t>
            </a:r>
            <a:br>
              <a:rPr lang="en-US" dirty="0"/>
            </a:br>
            <a:r>
              <a:rPr lang="en-US" dirty="0"/>
              <a:t>per group.</a:t>
            </a:r>
          </a:p>
        </p:txBody>
      </p:sp>
      <p:sp>
        <p:nvSpPr>
          <p:cNvPr id="465922" name="Rectangle 2"/>
          <p:cNvSpPr>
            <a:spLocks noGrp="1" noChangeArrowheads="1"/>
          </p:cNvSpPr>
          <p:nvPr>
            <p:ph type="title"/>
          </p:nvPr>
        </p:nvSpPr>
        <p:spPr/>
        <p:txBody>
          <a:bodyPr/>
          <a:lstStyle/>
          <a:p>
            <a:r>
              <a:rPr lang="en-US"/>
              <a:t>Solution: Departments Total Salaries</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8</a:t>
            </a:fld>
            <a:endParaRPr lang="en-US" dirty="0"/>
          </a:p>
        </p:txBody>
      </p:sp>
      <p:sp>
        <p:nvSpPr>
          <p:cNvPr id="10" name="Rectangle 9"/>
          <p:cNvSpPr>
            <a:spLocks noChangeArrowheads="1"/>
          </p:cNvSpPr>
          <p:nvPr/>
        </p:nvSpPr>
        <p:spPr bwMode="auto">
          <a:xfrm>
            <a:off x="817593" y="3355734"/>
            <a:ext cx="10556816" cy="23544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SUM</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TotalSalary</a:t>
            </a:r>
          </a:p>
          <a:p>
            <a:pPr>
              <a:lnSpc>
                <a:spcPct val="105000"/>
              </a:lnSpc>
            </a:pPr>
            <a:r>
              <a:rPr lang="en-US" sz="2800" b="1" noProof="1">
                <a:latin typeface="Consolas" pitchFamily="49" charset="0"/>
                <a:cs typeface="Consolas" pitchFamily="49" charset="0"/>
              </a:rPr>
              <a:t>FROM Employees AS e</a:t>
            </a:r>
          </a:p>
          <a:p>
            <a:pPr>
              <a:lnSpc>
                <a:spcPct val="105000"/>
              </a:lnSpc>
            </a:pPr>
            <a:r>
              <a:rPr lang="en-US" sz="2800" b="1" noProof="1">
                <a:solidFill>
                  <a:schemeClr val="bg1"/>
                </a:solidFill>
                <a:latin typeface="Consolas" pitchFamily="49" charset="0"/>
                <a:cs typeface="Consolas" pitchFamily="49" charset="0"/>
              </a:rPr>
              <a:t>GROUP BY e.DepartmentID</a:t>
            </a:r>
          </a:p>
          <a:p>
            <a:pPr>
              <a:lnSpc>
                <a:spcPct val="105000"/>
              </a:lnSpc>
            </a:pPr>
            <a:r>
              <a:rPr lang="en-US" sz="2800" b="1" noProof="1">
                <a:latin typeface="Consolas" pitchFamily="49" charset="0"/>
                <a:cs typeface="Consolas" pitchFamily="49" charset="0"/>
              </a:rPr>
              <a:t>ORDER BY e.DepartmentID</a:t>
            </a:r>
          </a:p>
        </p:txBody>
      </p:sp>
      <p:sp>
        <p:nvSpPr>
          <p:cNvPr id="11" name="AutoShape 7"/>
          <p:cNvSpPr>
            <a:spLocks noChangeArrowheads="1"/>
          </p:cNvSpPr>
          <p:nvPr/>
        </p:nvSpPr>
        <p:spPr bwMode="auto">
          <a:xfrm>
            <a:off x="6096001" y="4346362"/>
            <a:ext cx="1944688" cy="520807"/>
          </a:xfrm>
          <a:prstGeom prst="wedgeRoundRectCallout">
            <a:avLst>
              <a:gd name="adj1" fmla="val -91846"/>
              <a:gd name="adj2" fmla="val -128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6037392" y="3011961"/>
            <a:ext cx="2209800" cy="558485"/>
          </a:xfrm>
          <a:prstGeom prst="wedgeRoundRectCallout">
            <a:avLst>
              <a:gd name="adj1" fmla="val -46502"/>
              <a:gd name="adj2" fmla="val 10176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TextBox 5"/>
          <p:cNvSpPr txBox="1"/>
          <p:nvPr/>
        </p:nvSpPr>
        <p:spPr>
          <a:xfrm>
            <a:off x="762000" y="6320135"/>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
        <p:nvSpPr>
          <p:cNvPr id="15" name="AutoShape 7"/>
          <p:cNvSpPr>
            <a:spLocks noChangeArrowheads="1"/>
          </p:cNvSpPr>
          <p:nvPr/>
        </p:nvSpPr>
        <p:spPr bwMode="auto">
          <a:xfrm>
            <a:off x="5419997" y="5640932"/>
            <a:ext cx="2796152" cy="571607"/>
          </a:xfrm>
          <a:prstGeom prst="wedgeRoundRectCallout">
            <a:avLst>
              <a:gd name="adj1" fmla="val -46092"/>
              <a:gd name="adj2" fmla="val -1151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11216052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a:t>Aggregate Functions</a:t>
            </a:r>
          </a:p>
        </p:txBody>
      </p:sp>
      <p:sp>
        <p:nvSpPr>
          <p:cNvPr id="10" name="Text Placeholder 9"/>
          <p:cNvSpPr>
            <a:spLocks noGrp="1"/>
          </p:cNvSpPr>
          <p:nvPr>
            <p:ph type="body" sz="quarter" idx="11"/>
          </p:nvPr>
        </p:nvSpPr>
        <p:spPr>
          <a:xfrm>
            <a:off x="615109" y="5970884"/>
            <a:ext cx="10961783" cy="499819"/>
          </a:xfrm>
        </p:spPr>
        <p:txBody>
          <a:bodyPr/>
          <a:lstStyle/>
          <a:p>
            <a:r>
              <a:rPr lang="en-US" dirty="0"/>
              <a:t>COUNT, SUM, MAX, MIN, AVG…</a:t>
            </a:r>
          </a:p>
          <a:p>
            <a:endParaRPr lang="bg-BG" dirty="0"/>
          </a:p>
        </p:txBody>
      </p:sp>
      <p:pic>
        <p:nvPicPr>
          <p:cNvPr id="13" name="Picture 12"/>
          <p:cNvPicPr>
            <a:picLocks noChangeAspect="1"/>
          </p:cNvPicPr>
          <p:nvPr/>
        </p:nvPicPr>
        <p:blipFill>
          <a:blip r:embed="rId2" cstate="hqprint">
            <a:extLst>
              <a:ext uri="{BEBA8EAE-BF5A-486C-A8C5-ECC9F3942E4B}">
                <a14:imgProps xmlns:a14="http://schemas.microsoft.com/office/drawing/2010/main">
                  <a14:imgLayer r:embed="rId3">
                    <a14:imgEffect>
                      <a14:brightnessContrast bright="100000" contrast="-39000"/>
                    </a14:imgEffect>
                  </a14:imgLayer>
                </a14:imgProps>
              </a:ext>
              <a:ext uri="{28A0092B-C50C-407E-A947-70E740481C1C}">
                <a14:useLocalDpi xmlns:a14="http://schemas.microsoft.com/office/drawing/2010/main" val="0"/>
              </a:ext>
            </a:extLst>
          </a:blip>
          <a:stretch>
            <a:fillRect/>
          </a:stretch>
        </p:blipFill>
        <p:spPr>
          <a:xfrm>
            <a:off x="4742957" y="1224186"/>
            <a:ext cx="2706086" cy="2708845"/>
          </a:xfrm>
          <a:prstGeom prst="rect">
            <a:avLst/>
          </a:prstGeom>
        </p:spPr>
      </p:pic>
    </p:spTree>
    <p:extLst>
      <p:ext uri="{BB962C8B-B14F-4D97-AF65-F5344CB8AC3E}">
        <p14:creationId xmlns:p14="http://schemas.microsoft.com/office/powerpoint/2010/main" val="2916908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10720</TotalTime>
  <Words>2090</Words>
  <Application>Microsoft Office PowerPoint</Application>
  <PresentationFormat>Widescreen</PresentationFormat>
  <Paragraphs>614</Paragraphs>
  <Slides>38</Slides>
  <Notes>34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맑은 고딕</vt:lpstr>
      <vt:lpstr>Arial</vt:lpstr>
      <vt:lpstr>Calibri</vt:lpstr>
      <vt:lpstr>Consolas</vt:lpstr>
      <vt:lpstr>Courier New</vt:lpstr>
      <vt:lpstr>Wingdings</vt:lpstr>
      <vt:lpstr>Wingdings 2</vt:lpstr>
      <vt:lpstr>1_SoftUni3_1</vt:lpstr>
      <vt:lpstr>Data Aggregation</vt:lpstr>
      <vt:lpstr>Table of Content</vt:lpstr>
      <vt:lpstr>Questions</vt:lpstr>
      <vt:lpstr>PowerPoint Presentation</vt:lpstr>
      <vt:lpstr>Grouping</vt:lpstr>
      <vt:lpstr>Grouping (2)</vt:lpstr>
      <vt:lpstr>Problem: Departments Total Salaries</vt:lpstr>
      <vt:lpstr>Solution: Departments Total Salaries</vt:lpstr>
      <vt:lpstr>PowerPoint Presentation</vt:lpstr>
      <vt:lpstr>Aggregate Functions</vt:lpstr>
      <vt:lpstr>Aggregate Functions: COUNT</vt:lpstr>
      <vt:lpstr>COUNT Syntax</vt:lpstr>
      <vt:lpstr>Aggregate Functions: SUM</vt:lpstr>
      <vt:lpstr>SUM Syntax</vt:lpstr>
      <vt:lpstr>Aggregate Functions: MAX</vt:lpstr>
      <vt:lpstr>MAX Syntax</vt:lpstr>
      <vt:lpstr>Aggregate Functions: MIN</vt:lpstr>
      <vt:lpstr>MIN Syntax</vt:lpstr>
      <vt:lpstr>Aggregate Functions: AVG</vt:lpstr>
      <vt:lpstr>AVG Syntax</vt:lpstr>
      <vt:lpstr>Aggregate Functions: STRING_AGG</vt:lpstr>
      <vt:lpstr>STRING_AGG Example</vt:lpstr>
      <vt:lpstr>PowerPoint Presentation</vt:lpstr>
      <vt:lpstr>Having Clause</vt:lpstr>
      <vt:lpstr>HAVING Clause: Example</vt:lpstr>
      <vt:lpstr>HAVING Syntax</vt:lpstr>
      <vt:lpstr>Logical vs Physical Execution</vt:lpstr>
      <vt:lpstr>PowerPoint Presentation</vt:lpstr>
      <vt:lpstr>Pivot Tables</vt:lpstr>
      <vt:lpstr>Pivot Tables</vt:lpstr>
      <vt:lpstr>Pivot Tables</vt:lpstr>
      <vt:lpstr>Pivot Tables</vt:lpstr>
      <vt:lpstr>Summary</vt:lpstr>
      <vt:lpstr>PowerPoint Presentation</vt:lpstr>
      <vt:lpstr>SoftUni Diamond Partners</vt:lpstr>
      <vt:lpstr>SoftUni Organizational Partners</vt:lpstr>
      <vt:lpstr>License</vt:lpstr>
      <vt:lpstr>Trainings @ Software University (SoftUni)</vt:lpstr>
    </vt:vector>
  </TitlesOfParts>
  <Company>Software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Data-Aggregation</dc:title>
  <dc:subject>Databases Basics - MS SQL Server -  Practical Trainer @ SoftUni</dc:subject>
  <dc:creator>Alen Paunov</dc:creator>
  <cp:keywords>Databases, SQL, programming, SoftUni, Software University, programming, software development, software engineering, course, database systems</cp:keywords>
  <dc:description>C# OOP Basics Course @ SoftUni – https://softuni.bg/trainings/2084/csharp-oop-basics-october-2018</dc:description>
  <cp:lastModifiedBy>Stoyan</cp:lastModifiedBy>
  <cp:revision>436</cp:revision>
  <dcterms:created xsi:type="dcterms:W3CDTF">2018-05-23T13:08:44Z</dcterms:created>
  <dcterms:modified xsi:type="dcterms:W3CDTF">2019-01-28T07:58:51Z</dcterms:modified>
  <cp:category>db;databases;sql;programming;computer programming;software development</cp:category>
</cp:coreProperties>
</file>