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74" r:id="rId2"/>
    <p:sldId id="276" r:id="rId3"/>
    <p:sldId id="508" r:id="rId4"/>
    <p:sldId id="496" r:id="rId5"/>
    <p:sldId id="468" r:id="rId6"/>
    <p:sldId id="497" r:id="rId7"/>
    <p:sldId id="498" r:id="rId8"/>
    <p:sldId id="499" r:id="rId9"/>
    <p:sldId id="500" r:id="rId10"/>
    <p:sldId id="480" r:id="rId11"/>
    <p:sldId id="481" r:id="rId12"/>
    <p:sldId id="473" r:id="rId13"/>
    <p:sldId id="474" r:id="rId14"/>
    <p:sldId id="475" r:id="rId15"/>
    <p:sldId id="503" r:id="rId16"/>
    <p:sldId id="518" r:id="rId17"/>
    <p:sldId id="517" r:id="rId18"/>
    <p:sldId id="504" r:id="rId19"/>
    <p:sldId id="505" r:id="rId20"/>
    <p:sldId id="512" r:id="rId21"/>
    <p:sldId id="484" r:id="rId22"/>
    <p:sldId id="487" r:id="rId23"/>
    <p:sldId id="488" r:id="rId24"/>
    <p:sldId id="519" r:id="rId25"/>
    <p:sldId id="520" r:id="rId26"/>
    <p:sldId id="521" r:id="rId27"/>
    <p:sldId id="489" r:id="rId28"/>
    <p:sldId id="513" r:id="rId29"/>
    <p:sldId id="514" r:id="rId30"/>
    <p:sldId id="515" r:id="rId31"/>
    <p:sldId id="516" r:id="rId32"/>
    <p:sldId id="578" r:id="rId33"/>
    <p:sldId id="579" r:id="rId34"/>
    <p:sldId id="576" r:id="rId35"/>
    <p:sldId id="405" r:id="rId36"/>
    <p:sldId id="40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08"/>
          </p14:sldIdLst>
        </p14:section>
        <p14:section name="Associative Arrays" id="{BC4A3995-4CED-4320-A673-95328C9C809D}">
          <p14:sldIdLst>
            <p14:sldId id="496"/>
            <p14:sldId id="468"/>
            <p14:sldId id="497"/>
            <p14:sldId id="498"/>
            <p14:sldId id="499"/>
            <p14:sldId id="500"/>
            <p14:sldId id="480"/>
            <p14:sldId id="481"/>
            <p14:sldId id="473"/>
            <p14:sldId id="474"/>
            <p14:sldId id="475"/>
            <p14:sldId id="503"/>
            <p14:sldId id="518"/>
            <p14:sldId id="517"/>
          </p14:sldIdLst>
        </p14:section>
        <p14:section name="Lambda Expressions" id="{8AEC617A-3B8D-4C82-BEF1-07A0345B4ECB}">
          <p14:sldIdLst>
            <p14:sldId id="504"/>
            <p14:sldId id="505"/>
            <p14:sldId id="512"/>
            <p14:sldId id="484"/>
            <p14:sldId id="487"/>
            <p14:sldId id="488"/>
            <p14:sldId id="519"/>
            <p14:sldId id="520"/>
            <p14:sldId id="521"/>
            <p14:sldId id="489"/>
            <p14:sldId id="513"/>
            <p14:sldId id="514"/>
            <p14:sldId id="515"/>
          </p14:sldIdLst>
        </p14:section>
        <p14:section name="Conclusion" id="{10E03AB1-9AA8-4E86-9A64-D741901E50A2}">
          <p14:sldIdLst>
            <p14:sldId id="516"/>
            <p14:sldId id="578"/>
            <p14:sldId id="579"/>
            <p14:sldId id="576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ya" initials="T" lastIdx="1" clrIdx="0">
    <p:extLst>
      <p:ext uri="{19B8F6BF-5375-455C-9EA6-DF929625EA0E}">
        <p15:presenceInfo xmlns:p15="http://schemas.microsoft.com/office/powerpoint/2012/main" userId="Tan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9" autoAdjust="0"/>
    <p:restoredTop sz="94620" autoAdjust="0"/>
  </p:normalViewPr>
  <p:slideViewPr>
    <p:cSldViewPr snapToGrid="0" showGuides="1">
      <p:cViewPr varScale="1">
        <p:scale>
          <a:sx n="116" d="100"/>
          <a:sy n="116" d="100"/>
        </p:scale>
        <p:origin x="86" y="3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18.9.2019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58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47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86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40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51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69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937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7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0CDD8B3-7759-45E0-96EB-DF9A4835EDB7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2AB5-E9F9-4553-A80A-577F3E950B1E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845-7DC0-4EE9-8549-1D3DE7B6A6CE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6F045-2FFE-4764-BCB5-FCF21F10FF29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33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F7D8C-1F4A-400E-95C8-74256BE51605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0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B22CA-81F5-4406-AEE2-C76F7189D75D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27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1A209-7A77-437E-A5BD-2440E6494B02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63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94B16-AC0A-4E16-9F78-088106C5B472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1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584EBA-7F65-49F0-8CBA-1B7217C38609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D3D15-FCCF-4211-8BE9-01EF25F7B899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39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2AC94-604D-4FE9-BAE1-5CD28F61628D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31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CAE73-D5E0-433C-B54F-C9C06AE0A717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89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7A7E8-BF99-475E-8E59-5A2414E4A2E4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164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79EFA-1F4C-4BC1-A42B-6DC3F1A46C69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493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F70FB-85FF-481B-B8D0-4A0A15AB484E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393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090EF-40E0-4CF0-BB9A-87A160CD0E7F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578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8EFC4-4F84-42A8-889B-E35A4557336F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247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98DF5-64EA-4D6D-8B7F-DA093B3C0585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302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EF1B3C9-66EC-458A-A6D6-C38584AC7D53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1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CD4FBFD-59FC-436F-B6AF-63B8C02ECA69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21AFB88-4380-48B9-9957-B83C9AEBA3FC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B225CA3-B257-42D9-A1DB-382FCE7F78E0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E0995866-033B-46D0-A852-8F0C36038FE3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909BFD5-BD98-42D5-AE36-4F4DA659FC1C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5E1610E5-A2BE-40B5-BCBE-7FE6001899D0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0.png"/><Relationship Id="rId26" Type="http://schemas.openxmlformats.org/officeDocument/2006/relationships/image" Target="../media/image6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9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3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6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8.png"/><Relationship Id="rId22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5.jpeg"/><Relationship Id="rId7" Type="http://schemas.openxmlformats.org/officeDocument/2006/relationships/image" Target="../media/image6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8.gi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Collections and Queries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2" descr="Image result for dictionary icon modern">
            <a:extLst>
              <a:ext uri="{FF2B5EF4-FFF2-40B4-BE49-F238E27FC236}">
                <a16:creationId xmlns:a16="http://schemas.microsoft.com/office/drawing/2014/main" id="{9F31D678-2AE2-4231-AF95-FD0DD8C56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704" y="2185796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real numbers and print them in ascending order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along with their 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30824" y="2872336"/>
            <a:ext cx="347790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8 2.5 2.5 8 2.5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62888" y="2512929"/>
            <a:ext cx="2663331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2.5 -&gt; 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8 -&gt; 2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6370861" y="2828285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41165" y="4754005"/>
            <a:ext cx="265721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1.5 5 1.5 3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52518" y="4154231"/>
            <a:ext cx="248407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1.5 -&gt; 2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3 -&gt; 1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5 -&gt; 1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6370861" y="4761974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1904" y="1181546"/>
            <a:ext cx="10375696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double[] nums = Console.ReadLine().Split(' ')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.Select(double.Parse).</a:t>
            </a:r>
            <a:r>
              <a:rPr lang="en-US" dirty="0"/>
              <a:t>ToArray();</a:t>
            </a:r>
          </a:p>
          <a:p>
            <a:r>
              <a:rPr lang="en-US" dirty="0"/>
              <a:t>var counts = new </a:t>
            </a:r>
            <a:r>
              <a:rPr lang="en-US" dirty="0">
                <a:solidFill>
                  <a:schemeClr val="bg1"/>
                </a:solidFill>
              </a:rPr>
              <a:t>SortedDictionary</a:t>
            </a:r>
            <a:r>
              <a:rPr lang="en-US" dirty="0"/>
              <a:t>&lt;double, int&gt;();</a:t>
            </a:r>
          </a:p>
          <a:p>
            <a:r>
              <a:rPr lang="en-US" dirty="0"/>
              <a:t>foreach (var num in nums)</a:t>
            </a:r>
          </a:p>
          <a:p>
            <a:r>
              <a:rPr lang="en-US" dirty="0"/>
              <a:t>   if (counts.</a:t>
            </a:r>
            <a:r>
              <a:rPr lang="en-US" dirty="0">
                <a:solidFill>
                  <a:schemeClr val="bg1"/>
                </a:solidFill>
              </a:rPr>
              <a:t>ContainsKey</a:t>
            </a:r>
            <a:r>
              <a:rPr lang="en-US" dirty="0"/>
              <a:t>(num))</a:t>
            </a:r>
          </a:p>
          <a:p>
            <a:r>
              <a:rPr lang="en-US" dirty="0"/>
              <a:t>      counts[num]++;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   counts[num] = 1;</a:t>
            </a:r>
          </a:p>
          <a:p>
            <a:r>
              <a:rPr lang="en-US" dirty="0"/>
              <a:t>foreach (var num in counts)</a:t>
            </a:r>
          </a:p>
          <a:p>
            <a:r>
              <a:rPr lang="en-US" dirty="0"/>
              <a:t>    Console.WriteLine($"{num.</a:t>
            </a:r>
            <a:r>
              <a:rPr lang="en-US" dirty="0">
                <a:solidFill>
                  <a:schemeClr val="bg1"/>
                </a:solidFill>
              </a:rPr>
              <a:t>Key</a:t>
            </a:r>
            <a:r>
              <a:rPr lang="en-US" dirty="0"/>
              <a:t>} -&gt; {num.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}");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6658993" y="2798416"/>
            <a:ext cx="3598276" cy="1524000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counts[num]</a:t>
            </a:r>
            <a:r>
              <a:rPr lang="en-US" sz="2800" b="1" noProof="1">
                <a:solidFill>
                  <a:srgbClr val="FFFFFF"/>
                </a:solidFill>
              </a:rPr>
              <a:t> will hold the count of times a num occurs in nums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Dictionary: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b="1" smtClean="0"/>
              <a:pPr/>
              <a:t>12</a:t>
            </a:fld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4" y="30746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199" y="30746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9" y="2617881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199" y="26174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9994" y="2159829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199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48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6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48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6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48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6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68E66D4-A9D4-49DC-A66C-0B1F74734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197" y="3735961"/>
            <a:ext cx="1168005" cy="1168005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06E39-9DBC-4B0C-923F-31150F5271AE}"/>
              </a:ext>
            </a:extLst>
          </p:cNvPr>
          <p:cNvGrpSpPr/>
          <p:nvPr/>
        </p:nvGrpSpPr>
        <p:grpSpPr>
          <a:xfrm>
            <a:off x="4572002" y="3075166"/>
            <a:ext cx="2223173" cy="553998"/>
            <a:chOff x="4572002" y="3075166"/>
            <a:chExt cx="2223173" cy="553998"/>
          </a:xfrm>
        </p:grpSpPr>
        <p:sp>
          <p:nvSpPr>
            <p:cNvPr id="40" name="Text Placeholder 7">
              <a:extLst>
                <a:ext uri="{FF2B5EF4-FFF2-40B4-BE49-F238E27FC236}">
                  <a16:creationId xmlns:a16="http://schemas.microsoft.com/office/drawing/2014/main" id="{6A994D26-8501-4921-A935-F2E285E48441}"/>
                </a:ext>
              </a:extLst>
            </p:cNvPr>
            <p:cNvSpPr txBox="1">
              <a:spLocks/>
            </p:cNvSpPr>
            <p:nvPr/>
          </p:nvSpPr>
          <p:spPr>
            <a:xfrm>
              <a:off x="4572002" y="3075166"/>
              <a:ext cx="2192782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A2632AA-009B-436A-B3E7-C5AA1EAD56A4}"/>
                </a:ext>
              </a:extLst>
            </p:cNvPr>
            <p:cNvSpPr txBox="1"/>
            <p:nvPr/>
          </p:nvSpPr>
          <p:spPr>
            <a:xfrm>
              <a:off x="4602392" y="3134461"/>
              <a:ext cx="2192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427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23426 L 0.6 -0.00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8 L 0.60016 -1.8518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03 -0.06227 L 0.60039 0.000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312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6666 L 0.60013 3.703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68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 L 0.6 -2.96296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50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12546 L 0.60013 -0.0004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55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197" y="3735961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Dictionary: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b="1" smtClean="0"/>
              <a:pPr/>
              <a:t>13</a:t>
            </a:fld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09D1DB-3079-4739-97B6-D6EF87880063}"/>
              </a:ext>
            </a:extLst>
          </p:cNvPr>
          <p:cNvGrpSpPr/>
          <p:nvPr/>
        </p:nvGrpSpPr>
        <p:grpSpPr>
          <a:xfrm>
            <a:off x="4572002" y="3075166"/>
            <a:ext cx="2223173" cy="553998"/>
            <a:chOff x="4572002" y="3075166"/>
            <a:chExt cx="2223173" cy="553998"/>
          </a:xfrm>
        </p:grpSpPr>
        <p:sp>
          <p:nvSpPr>
            <p:cNvPr id="35" name="Text Placeholder 7"/>
            <p:cNvSpPr txBox="1">
              <a:spLocks/>
            </p:cNvSpPr>
            <p:nvPr/>
          </p:nvSpPr>
          <p:spPr>
            <a:xfrm>
              <a:off x="4572002" y="3075166"/>
              <a:ext cx="2192782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02392" y="3134461"/>
              <a:ext cx="2192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9" y="2617905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200" y="2617905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201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20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6012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20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6012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20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6012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37032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60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SortedDictionary&lt;K,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V&gt;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>
                <a:latin typeface="+mn-lt"/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b="1" smtClean="0"/>
              <a:pPr/>
              <a:t>14</a:t>
            </a:fld>
            <a:endParaRPr lang="en-US" b="1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1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9998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01199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9999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601200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48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60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9201" y="1534223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b="1" dirty="0">
                <a:solidFill>
                  <a:srgbClr val="23446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67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7.40741E-7 L 0.60015 -0.0916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60016 -0.0916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Using foreach loop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Iterates </a:t>
            </a:r>
            <a:r>
              <a:rPr lang="en-GB" dirty="0">
                <a:solidFill>
                  <a:srgbClr val="234465"/>
                </a:solidFill>
              </a:rPr>
              <a:t>through objects of type </a:t>
            </a:r>
            <a:r>
              <a:rPr lang="en-GB" b="1" dirty="0">
                <a:solidFill>
                  <a:schemeClr val="bg1"/>
                </a:solidFill>
              </a:rPr>
              <a:t>KeyValuePair</a:t>
            </a:r>
            <a:r>
              <a:rPr lang="en-GB" dirty="0"/>
              <a:t>&lt;</a:t>
            </a:r>
            <a:r>
              <a:rPr lang="en-GB" b="1" dirty="0">
                <a:solidFill>
                  <a:schemeClr val="bg1"/>
                </a:solidFill>
              </a:rPr>
              <a:t>K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V</a:t>
            </a:r>
            <a:r>
              <a:rPr lang="en-GB" dirty="0"/>
              <a:t>&gt;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Cannot modify the dictionary (</a:t>
            </a:r>
            <a:r>
              <a:rPr lang="en-GB" b="1" dirty="0">
                <a:solidFill>
                  <a:schemeClr val="bg1"/>
                </a:solidFill>
              </a:rPr>
              <a:t>read-only</a:t>
            </a:r>
            <a:r>
              <a:rPr lang="en-GB" dirty="0"/>
              <a:t>)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a Dictionary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9698" y="3429000"/>
            <a:ext cx="9175537" cy="2678719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var fruits = new Dictionary&lt;string, double&gt;();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fruits.Add("banana", 2.20);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fruits.Add("kiwi", 4.50);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foreach (</a:t>
            </a:r>
            <a:r>
              <a:rPr lang="en-GB" dirty="0">
                <a:solidFill>
                  <a:schemeClr val="bg1"/>
                </a:solidFill>
              </a:rPr>
              <a:t>var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fruit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in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fruits)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Console.WriteLine($"{fruit.</a:t>
            </a:r>
            <a:r>
              <a:rPr lang="en-GB" dirty="0">
                <a:solidFill>
                  <a:schemeClr val="bg1"/>
                </a:solidFill>
              </a:rPr>
              <a:t>Key</a:t>
            </a:r>
            <a:r>
              <a:rPr lang="en-GB" dirty="0">
                <a:solidFill>
                  <a:schemeClr val="tx1"/>
                </a:solidFill>
              </a:rPr>
              <a:t>} -&gt; {fruit.</a:t>
            </a:r>
            <a:r>
              <a:rPr lang="en-GB" dirty="0">
                <a:solidFill>
                  <a:schemeClr val="bg1"/>
                </a:solidFill>
              </a:rPr>
              <a:t>Value</a:t>
            </a:r>
            <a:r>
              <a:rPr lang="en-GB" dirty="0">
                <a:solidFill>
                  <a:schemeClr val="tx1"/>
                </a:solidFill>
              </a:rPr>
              <a:t>}");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DA2D8DB3-5282-40DD-92D7-AF5FB1BB4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771" y="4183641"/>
            <a:ext cx="3936563" cy="1153470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fruit.</a:t>
            </a:r>
            <a:r>
              <a:rPr lang="en-US" sz="2800" b="1" noProof="1">
                <a:solidFill>
                  <a:schemeClr val="bg1"/>
                </a:solidFill>
              </a:rPr>
              <a:t>Key</a:t>
            </a:r>
            <a:r>
              <a:rPr lang="en-US" sz="2800" b="1" noProof="1">
                <a:solidFill>
                  <a:srgbClr val="FFFFFF"/>
                </a:solidFill>
              </a:rPr>
              <a:t> -&gt; fruit name</a:t>
            </a:r>
          </a:p>
          <a:p>
            <a:pPr algn="ctr"/>
            <a:r>
              <a:rPr lang="en-US" sz="2800" b="1" noProof="1">
                <a:solidFill>
                  <a:srgbClr val="FFFFFF"/>
                </a:solidFill>
              </a:rPr>
              <a:t>fruit.</a:t>
            </a:r>
            <a:r>
              <a:rPr lang="en-US" sz="2800" b="1" noProof="1">
                <a:solidFill>
                  <a:schemeClr val="bg1"/>
                </a:solidFill>
              </a:rPr>
              <a:t>Value</a:t>
            </a:r>
            <a:r>
              <a:rPr lang="en-US" sz="2800" b="1" noProof="1">
                <a:solidFill>
                  <a:srgbClr val="FFFFFF"/>
                </a:solidFill>
              </a:rPr>
              <a:t> -&gt; fruit price</a:t>
            </a:r>
          </a:p>
        </p:txBody>
      </p:sp>
    </p:spTree>
    <p:extLst>
      <p:ext uri="{BB962C8B-B14F-4D97-AF65-F5344CB8AC3E}">
        <p14:creationId xmlns:p14="http://schemas.microsoft.com/office/powerpoint/2010/main" val="356287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2 * N lines of pairs - word and synonym</a:t>
            </a:r>
          </a:p>
          <a:p>
            <a:r>
              <a:rPr lang="en-GB" dirty="0"/>
              <a:t>Each word can have multiple synonyms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Synonyms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27294" y="2554520"/>
            <a:ext cx="161324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adorable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clever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48006" y="3685159"/>
            <a:ext cx="416817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 - adorable, 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 - clever</a:t>
            </a:r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 rot="16200000">
            <a:off x="5429326" y="3908182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11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Synonyms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1528708" y="1224952"/>
            <a:ext cx="9134584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int n = int.Parse(Console.ReadLine());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var words = new </a:t>
            </a:r>
            <a:r>
              <a:rPr lang="en-GB" sz="2200" dirty="0">
                <a:solidFill>
                  <a:schemeClr val="bg1"/>
                </a:solidFill>
              </a:rPr>
              <a:t>Dictionary&lt;</a:t>
            </a:r>
            <a:r>
              <a:rPr lang="en-GB" sz="2200" dirty="0">
                <a:solidFill>
                  <a:schemeClr val="tx1"/>
                </a:solidFill>
              </a:rPr>
              <a:t>string, List&lt;string&gt;</a:t>
            </a:r>
            <a:r>
              <a:rPr lang="en-GB" sz="2200" dirty="0">
                <a:solidFill>
                  <a:schemeClr val="bg1"/>
                </a:solidFill>
              </a:rPr>
              <a:t>&gt;</a:t>
            </a:r>
            <a:r>
              <a:rPr lang="en-GB" sz="22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string word = Console.ReadLine();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string synonym = Console.ReadLine();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if (words.</a:t>
            </a:r>
            <a:r>
              <a:rPr lang="en-GB" sz="2200" dirty="0">
                <a:solidFill>
                  <a:schemeClr val="bg1"/>
                </a:solidFill>
              </a:rPr>
              <a:t>ContainsKey</a:t>
            </a:r>
            <a:r>
              <a:rPr lang="en-GB" sz="2200" dirty="0">
                <a:solidFill>
                  <a:schemeClr val="tx1"/>
                </a:solidFill>
              </a:rPr>
              <a:t>(word) == false)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words.</a:t>
            </a:r>
            <a:r>
              <a:rPr lang="en-GB" sz="2200" dirty="0">
                <a:solidFill>
                  <a:schemeClr val="bg1"/>
                </a:solidFill>
              </a:rPr>
              <a:t>Add</a:t>
            </a:r>
            <a:r>
              <a:rPr lang="en-GB" sz="2200" dirty="0">
                <a:solidFill>
                  <a:schemeClr val="tx1"/>
                </a:solidFill>
              </a:rPr>
              <a:t>(word, new List&lt;string&gt;());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words[word].</a:t>
            </a:r>
            <a:r>
              <a:rPr lang="en-GB" sz="2200" dirty="0">
                <a:solidFill>
                  <a:schemeClr val="bg1"/>
                </a:solidFill>
              </a:rPr>
              <a:t>Add</a:t>
            </a:r>
            <a:r>
              <a:rPr lang="en-GB" sz="2200" dirty="0">
                <a:solidFill>
                  <a:schemeClr val="tx1"/>
                </a:solidFill>
              </a:rPr>
              <a:t>(synonym);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bg-BG" sz="2200" i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732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Anonymous Functions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7DAA1-F069-4F43-9443-9EA8E50269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321026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2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A lambda expression is an anonymous function containing </a:t>
            </a:r>
            <a:r>
              <a:rPr lang="bg-BG" dirty="0"/>
              <a:t/>
            </a:r>
            <a:br>
              <a:rPr lang="bg-BG" dirty="0"/>
            </a:br>
            <a:r>
              <a:rPr lang="en-GB" dirty="0"/>
              <a:t>expressions and statements</a:t>
            </a: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Lambda expressions</a:t>
            </a: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Use the lambda operator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=&gt;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000" dirty="0"/>
              <a:t>Read as </a:t>
            </a:r>
            <a:r>
              <a:rPr lang="bg-BG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goes to</a:t>
            </a:r>
            <a:r>
              <a:rPr lang="en-US" sz="3000" dirty="0"/>
              <a:t>"</a:t>
            </a:r>
            <a:endParaRPr lang="bg-BG"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side specifies 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parameters</a:t>
            </a: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side holds the </a:t>
            </a:r>
            <a:r>
              <a:rPr lang="en-US" b="1" dirty="0">
                <a:solidFill>
                  <a:schemeClr val="bg1"/>
                </a:solidFill>
              </a:rPr>
              <a:t>expression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statement</a:t>
            </a:r>
            <a:endParaRPr lang="en-GB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278669" y="2308195"/>
            <a:ext cx="3257427" cy="69208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a &gt; 5;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2200A5-94B7-4A21-9652-A179334D0E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81" y="2031239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2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A6620-4533-4BB1-8A67-8948F1E9F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6564" y="1371604"/>
            <a:ext cx="8182463" cy="479593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Associative Arrays</a:t>
            </a:r>
          </a:p>
          <a:p>
            <a:pPr lvl="1"/>
            <a:r>
              <a:rPr lang="en-GB" dirty="0"/>
              <a:t>Dictionary &lt;key, value&gt;</a:t>
            </a:r>
          </a:p>
          <a:p>
            <a:pPr lvl="1"/>
            <a:r>
              <a:rPr lang="en-GB" dirty="0"/>
              <a:t>SortedDictionary &lt;key, value&gt;</a:t>
            </a:r>
          </a:p>
          <a:p>
            <a:r>
              <a:rPr lang="en-GB" dirty="0"/>
              <a:t>Lambda Expressions</a:t>
            </a:r>
          </a:p>
          <a:p>
            <a:r>
              <a:rPr lang="en-GB" dirty="0"/>
              <a:t>LINQ</a:t>
            </a:r>
          </a:p>
          <a:p>
            <a:pPr lvl="1"/>
            <a:r>
              <a:rPr lang="en-GB" dirty="0"/>
              <a:t>Filtering</a:t>
            </a:r>
          </a:p>
          <a:p>
            <a:pPr lvl="1"/>
            <a:r>
              <a:rPr lang="en-GB" dirty="0"/>
              <a:t>Mapping</a:t>
            </a:r>
          </a:p>
          <a:p>
            <a:pPr lvl="1"/>
            <a:r>
              <a:rPr lang="en-GB" dirty="0"/>
              <a:t>Ordering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7AA491-EF44-4D50-A1DD-A7DD97FA1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Lambda functions are inline methods (functions) </a:t>
            </a:r>
            <a:br>
              <a:rPr lang="en-GB" dirty="0"/>
            </a:br>
            <a:r>
              <a:rPr lang="en-GB" dirty="0"/>
              <a:t>that take input parameters and return values: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F810DA-CF13-4550-81FF-7BE3D7A6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92F57-B7F1-4611-BFC9-F9DB31676C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F421A28-7EAF-4EB1-B77B-2558DEB23787}"/>
              </a:ext>
            </a:extLst>
          </p:cNvPr>
          <p:cNvSpPr txBox="1">
            <a:spLocks/>
          </p:cNvSpPr>
          <p:nvPr/>
        </p:nvSpPr>
        <p:spPr>
          <a:xfrm>
            <a:off x="760412" y="2702716"/>
            <a:ext cx="20574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x /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B3E2220-AA28-455C-906D-1434485ADEBA}"/>
              </a:ext>
            </a:extLst>
          </p:cNvPr>
          <p:cNvSpPr txBox="1">
            <a:spLocks/>
          </p:cNvSpPr>
          <p:nvPr/>
        </p:nvSpPr>
        <p:spPr>
          <a:xfrm>
            <a:off x="4172504" y="2714500"/>
            <a:ext cx="739390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int Func(int x) { return x / 2; }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7525F82-5C6F-4ED6-9E01-BF612ACA46A6}"/>
              </a:ext>
            </a:extLst>
          </p:cNvPr>
          <p:cNvSpPr txBox="1">
            <a:spLocks/>
          </p:cNvSpPr>
          <p:nvPr/>
        </p:nvSpPr>
        <p:spPr>
          <a:xfrm>
            <a:off x="4172505" y="3841502"/>
            <a:ext cx="739390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bool Func(int x) { return x != 0; }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03571D9-296A-4D8B-8781-6FF274616C54}"/>
              </a:ext>
            </a:extLst>
          </p:cNvPr>
          <p:cNvSpPr txBox="1">
            <a:spLocks/>
          </p:cNvSpPr>
          <p:nvPr/>
        </p:nvSpPr>
        <p:spPr>
          <a:xfrm>
            <a:off x="760412" y="3841502"/>
            <a:ext cx="214258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x != 0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07394DF-C63B-4B70-822C-91066E8D3CE9}"/>
              </a:ext>
            </a:extLst>
          </p:cNvPr>
          <p:cNvSpPr txBox="1">
            <a:spLocks/>
          </p:cNvSpPr>
          <p:nvPr/>
        </p:nvSpPr>
        <p:spPr>
          <a:xfrm>
            <a:off x="760412" y="4891513"/>
            <a:ext cx="20574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()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42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3A1A56D-A013-482E-B945-04BC09FEEF50}"/>
              </a:ext>
            </a:extLst>
          </p:cNvPr>
          <p:cNvSpPr txBox="1">
            <a:spLocks/>
          </p:cNvSpPr>
          <p:nvPr/>
        </p:nvSpPr>
        <p:spPr>
          <a:xfrm>
            <a:off x="4172505" y="4891513"/>
            <a:ext cx="739390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int Func() { return 42; }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E592413-6B86-4049-85E9-24EA6A949170}"/>
              </a:ext>
            </a:extLst>
          </p:cNvPr>
          <p:cNvSpPr/>
          <p:nvPr/>
        </p:nvSpPr>
        <p:spPr bwMode="auto">
          <a:xfrm>
            <a:off x="3280299" y="2826580"/>
            <a:ext cx="577048" cy="3778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0378BD0-9B5B-4DA3-9237-CE082DEA0F10}"/>
              </a:ext>
            </a:extLst>
          </p:cNvPr>
          <p:cNvSpPr/>
          <p:nvPr/>
        </p:nvSpPr>
        <p:spPr bwMode="auto">
          <a:xfrm>
            <a:off x="3249227" y="3953582"/>
            <a:ext cx="577048" cy="3778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AC5FEBF-0BDF-4B62-BAEB-FBDAFB97CF95}"/>
              </a:ext>
            </a:extLst>
          </p:cNvPr>
          <p:cNvSpPr/>
          <p:nvPr/>
        </p:nvSpPr>
        <p:spPr bwMode="auto">
          <a:xfrm>
            <a:off x="3250218" y="5003593"/>
            <a:ext cx="577048" cy="3778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60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Min()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smallest</a:t>
            </a:r>
            <a:r>
              <a:rPr lang="en-US" dirty="0"/>
              <a:t> element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Max()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element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Sum()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all elements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Average()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average</a:t>
            </a:r>
            <a:r>
              <a:rPr lang="en-US" dirty="0"/>
              <a:t> of all elements in a collection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with LINQ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870330"/>
            <a:ext cx="1044827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List&lt;int&gt;() { 1, 2, 3, 4, -1, -5, 0, 50 }.Min()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-5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399" y="3251438"/>
            <a:ext cx="10448277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int[] { 1, 2, 3, 40, -1, -5, 0, 5 }.Max()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40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399" y="4714043"/>
            <a:ext cx="104482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long[] {1, 2, 3, 4, -1, -5, 0, 50}.Sum()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54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400" y="6007352"/>
            <a:ext cx="104482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int[] {1, 2, 3, 4, -1, -5, 0, 50}.Average()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6.75</a:t>
            </a:r>
          </a:p>
        </p:txBody>
      </p:sp>
    </p:spTree>
    <p:extLst>
      <p:ext uri="{BB962C8B-B14F-4D97-AF65-F5344CB8AC3E}">
        <p14:creationId xmlns:p14="http://schemas.microsoft.com/office/powerpoint/2010/main" val="299739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Select()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manipulates elements in a collection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8722" y="3891162"/>
            <a:ext cx="825099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string[] words = { "abc", "def" } ;</a:t>
            </a:r>
          </a:p>
          <a:p>
            <a:r>
              <a:rPr lang="en-US" noProof="1">
                <a:solidFill>
                  <a:schemeClr val="tx1"/>
                </a:solidFill>
              </a:rPr>
              <a:t>var result = words.</a:t>
            </a:r>
            <a:r>
              <a:rPr lang="en-US" noProof="1">
                <a:solidFill>
                  <a:schemeClr val="bg1"/>
                </a:solidFill>
              </a:rPr>
              <a:t>Select</a:t>
            </a:r>
            <a:r>
              <a:rPr lang="en-US" noProof="1">
                <a:solidFill>
                  <a:schemeClr val="tx1"/>
                </a:solidFill>
              </a:rPr>
              <a:t>(w =&gt; w + "x");</a:t>
            </a:r>
          </a:p>
          <a:p>
            <a:r>
              <a:rPr lang="en-US" i="1" noProof="1">
                <a:solidFill>
                  <a:schemeClr val="accent2"/>
                </a:solidFill>
              </a:rPr>
              <a:t>// words -&gt; abcx, defx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8722" y="1966765"/>
            <a:ext cx="825099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var nums = Console.ReadLine()</a:t>
            </a:r>
          </a:p>
          <a:p>
            <a:r>
              <a:rPr lang="en-US" noProof="1">
                <a:solidFill>
                  <a:schemeClr val="tx1"/>
                </a:solidFill>
              </a:rPr>
              <a:t>    .Split()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tx1"/>
                </a:solidFill>
              </a:rPr>
              <a:t>.</a:t>
            </a:r>
            <a:r>
              <a:rPr lang="en-US" noProof="1">
                <a:solidFill>
                  <a:schemeClr val="bg1"/>
                </a:solidFill>
              </a:rPr>
              <a:t>Select</a:t>
            </a:r>
            <a:r>
              <a:rPr lang="en-US" noProof="1">
                <a:solidFill>
                  <a:schemeClr val="tx1"/>
                </a:solidFill>
              </a:rPr>
              <a:t>(int.Parse);</a:t>
            </a:r>
          </a:p>
        </p:txBody>
      </p:sp>
    </p:spTree>
    <p:extLst>
      <p:ext uri="{BB962C8B-B14F-4D97-AF65-F5344CB8AC3E}">
        <p14:creationId xmlns:p14="http://schemas.microsoft.com/office/powerpoint/2010/main" val="238269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ToList()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to convert collections: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8824" y="1918502"/>
            <a:ext cx="727546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int[]</a:t>
            </a:r>
            <a:r>
              <a:rPr lang="en-US" noProof="1"/>
              <a:t> </a:t>
            </a:r>
            <a:r>
              <a:rPr lang="en-US" noProof="1">
                <a:solidFill>
                  <a:srgbClr val="234465"/>
                </a:solidFill>
              </a:rPr>
              <a:t>nums = Console.ReadLine()</a:t>
            </a:r>
          </a:p>
          <a:p>
            <a:r>
              <a:rPr lang="en-US" noProof="1">
                <a:solidFill>
                  <a:srgbClr val="234465"/>
                </a:solidFill>
              </a:rPr>
              <a:t>  .Split()</a:t>
            </a:r>
          </a:p>
          <a:p>
            <a:r>
              <a:rPr lang="en-US" noProof="1">
                <a:solidFill>
                  <a:srgbClr val="234465"/>
                </a:solidFill>
              </a:rPr>
              <a:t>  .Select(number =&gt; int.Parse(number))</a:t>
            </a:r>
          </a:p>
          <a:p>
            <a:r>
              <a:rPr lang="en-US" noProof="1">
                <a:solidFill>
                  <a:srgbClr val="234465"/>
                </a:solidFill>
              </a:rPr>
              <a:t>  .</a:t>
            </a:r>
            <a:r>
              <a:rPr lang="en-US" noProof="1">
                <a:solidFill>
                  <a:schemeClr val="bg1"/>
                </a:solidFill>
              </a:rPr>
              <a:t>ToArray()</a:t>
            </a:r>
            <a:r>
              <a:rPr lang="en-US" noProof="1">
                <a:solidFill>
                  <a:srgbClr val="234465"/>
                </a:solidFill>
              </a:rPr>
              <a:t>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8824" y="4289405"/>
            <a:ext cx="727546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List&lt;double&gt;</a:t>
            </a:r>
            <a:r>
              <a:rPr lang="en-US" noProof="1"/>
              <a:t> </a:t>
            </a:r>
            <a:r>
              <a:rPr lang="en-US" noProof="1">
                <a:solidFill>
                  <a:srgbClr val="234465"/>
                </a:solidFill>
              </a:rPr>
              <a:t>nums = Console.ReadLine()</a:t>
            </a:r>
          </a:p>
          <a:p>
            <a:r>
              <a:rPr lang="en-US" noProof="1">
                <a:solidFill>
                  <a:srgbClr val="234465"/>
                </a:solidFill>
              </a:rPr>
              <a:t>  .Split()</a:t>
            </a:r>
          </a:p>
          <a:p>
            <a:r>
              <a:rPr lang="en-US" noProof="1">
                <a:solidFill>
                  <a:srgbClr val="234465"/>
                </a:solidFill>
              </a:rPr>
              <a:t>  .Select(double.Parse)</a:t>
            </a:r>
          </a:p>
          <a:p>
            <a:r>
              <a:rPr lang="en-US" noProof="1">
                <a:solidFill>
                  <a:srgbClr val="234465"/>
                </a:solidFill>
              </a:rPr>
              <a:t>  .</a:t>
            </a:r>
            <a:r>
              <a:rPr lang="en-US" noProof="1">
                <a:solidFill>
                  <a:schemeClr val="bg1"/>
                </a:solidFill>
              </a:rPr>
              <a:t>ToList()</a:t>
            </a:r>
            <a:r>
              <a:rPr lang="en-US" noProof="1">
                <a:solidFill>
                  <a:srgbClr val="234465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3036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Where()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9528" y="1982063"/>
            <a:ext cx="7434919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noProof="1">
                <a:solidFill>
                  <a:schemeClr val="tx1"/>
                </a:solidFill>
              </a:rPr>
              <a:t>int[] nums = Console.ReadLine()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  .Split()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  .Select(int.Parse)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bg1"/>
                </a:solidFill>
              </a:rPr>
              <a:t>Where</a:t>
            </a:r>
            <a:r>
              <a:rPr lang="en-US" sz="3200" noProof="1">
                <a:solidFill>
                  <a:schemeClr val="tx1"/>
                </a:solidFill>
              </a:rPr>
              <a:t>(</a:t>
            </a:r>
            <a:r>
              <a:rPr lang="en-US" sz="3200" noProof="1">
                <a:solidFill>
                  <a:schemeClr val="bg1"/>
                </a:solidFill>
              </a:rPr>
              <a:t>n =&gt; n &gt; 0</a:t>
            </a:r>
            <a:r>
              <a:rPr lang="en-US" sz="3200" noProof="1">
                <a:solidFill>
                  <a:schemeClr val="tx1"/>
                </a:solidFill>
              </a:rPr>
              <a:t>)</a:t>
            </a:r>
          </a:p>
          <a:p>
            <a:r>
              <a:rPr lang="en-US" sz="3200" noProof="1">
                <a:solidFill>
                  <a:schemeClr val="bg1"/>
                </a:solidFill>
              </a:rPr>
              <a:t>  </a:t>
            </a:r>
            <a:r>
              <a:rPr lang="en-US" sz="3200" noProof="1">
                <a:solidFill>
                  <a:schemeClr val="tx1"/>
                </a:solidFill>
              </a:rPr>
              <a:t>.ToArray();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DD7B35-DACE-4E4B-A01D-DCE3CFEC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406" y="2266933"/>
            <a:ext cx="2726133" cy="27261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613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string array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Print only words, whose length is even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Filter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989" y="2867222"/>
            <a:ext cx="52949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 orange banana apple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83902" y="2288725"/>
            <a:ext cx="219496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orange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banana</a:t>
            </a: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 rot="16200000">
            <a:off x="6926388" y="2859411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655DE7-4BB5-43E8-94E9-171FD161D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89" y="4822406"/>
            <a:ext cx="52949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pizza cake pasta chips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B2DB8-882B-4307-8885-98DBC34B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902" y="4822406"/>
            <a:ext cx="219496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cake</a:t>
            </a:r>
          </a:p>
        </p:txBody>
      </p:sp>
      <p:sp>
        <p:nvSpPr>
          <p:cNvPr id="19" name="Down Arrow 6">
            <a:extLst>
              <a:ext uri="{FF2B5EF4-FFF2-40B4-BE49-F238E27FC236}">
                <a16:creationId xmlns:a16="http://schemas.microsoft.com/office/drawing/2014/main" id="{33846166-FE8F-4703-82BB-6BFFEA7E6BE9}"/>
              </a:ext>
            </a:extLst>
          </p:cNvPr>
          <p:cNvSpPr/>
          <p:nvPr/>
        </p:nvSpPr>
        <p:spPr>
          <a:xfrm rot="16200000">
            <a:off x="6926388" y="4814595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55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Filter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8104" y="1475224"/>
            <a:ext cx="10375696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>
                <a:solidFill>
                  <a:srgbClr val="234465"/>
                </a:solidFill>
              </a:rPr>
              <a:t>string</a:t>
            </a:r>
            <a:r>
              <a:rPr lang="en-GB" sz="2800" dirty="0"/>
              <a:t>[</a:t>
            </a:r>
            <a:r>
              <a:rPr lang="en-GB" sz="2800" dirty="0">
                <a:solidFill>
                  <a:srgbClr val="234465"/>
                </a:solidFill>
              </a:rPr>
              <a:t>]</a:t>
            </a:r>
            <a:r>
              <a:rPr lang="en-GB" sz="2800" dirty="0"/>
              <a:t> words = Console.ReadLine()</a:t>
            </a:r>
          </a:p>
          <a:p>
            <a:r>
              <a:rPr lang="en-GB" sz="2800" dirty="0"/>
              <a:t>                .Split()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Where</a:t>
            </a:r>
            <a:r>
              <a:rPr lang="en-GB" sz="2800" dirty="0"/>
              <a:t>(</a:t>
            </a:r>
            <a:r>
              <a:rPr lang="en-GB" sz="2800" dirty="0">
                <a:solidFill>
                  <a:schemeClr val="bg1"/>
                </a:solidFill>
              </a:rPr>
              <a:t>w =&gt; w.Length % 2 == 0</a:t>
            </a:r>
            <a:r>
              <a:rPr lang="en-GB" sz="2800" dirty="0"/>
              <a:t>)</a:t>
            </a:r>
          </a:p>
          <a:p>
            <a:r>
              <a:rPr lang="en-GB" sz="2800" dirty="0"/>
              <a:t>                .ToArray();</a:t>
            </a:r>
          </a:p>
          <a:p>
            <a:endParaRPr lang="en-GB" sz="2800" dirty="0"/>
          </a:p>
          <a:p>
            <a:r>
              <a:rPr lang="en-GB" sz="2800" dirty="0"/>
              <a:t>foreach (string word in words)</a:t>
            </a:r>
          </a:p>
          <a:p>
            <a:r>
              <a:rPr lang="en-GB" sz="2800" dirty="0"/>
              <a:t>   Console.WriteLine(word);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904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OrderBy()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en-US" dirty="0"/>
              <a:t>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OrderByDescending()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to sort collections: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096" y="1807881"/>
            <a:ext cx="9047356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List&lt;int&gt; nums = { 1, 5, 2, 4, 3 };</a:t>
            </a:r>
          </a:p>
          <a:p>
            <a:r>
              <a:rPr lang="en-US" noProof="1">
                <a:solidFill>
                  <a:schemeClr val="tx1"/>
                </a:solidFill>
              </a:rPr>
              <a:t>nums = nums</a:t>
            </a:r>
          </a:p>
          <a:p>
            <a:r>
              <a:rPr lang="en-US" noProof="1">
                <a:solidFill>
                  <a:schemeClr val="tx1"/>
                </a:solidFill>
              </a:rPr>
              <a:t>  .</a:t>
            </a:r>
            <a:r>
              <a:rPr lang="en-US" noProof="1"/>
              <a:t>OrderBy</a:t>
            </a:r>
            <a:r>
              <a:rPr lang="en-US" noProof="1">
                <a:solidFill>
                  <a:schemeClr val="tx1"/>
                </a:solidFill>
              </a:rPr>
              <a:t>(num =&gt; num)</a:t>
            </a:r>
          </a:p>
          <a:p>
            <a:r>
              <a:rPr lang="en-US" noProof="1">
                <a:solidFill>
                  <a:schemeClr val="tx1"/>
                </a:solidFill>
              </a:rPr>
              <a:t>  .ToList();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9096" y="4734132"/>
            <a:ext cx="904735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List&lt;int&gt; nums = { 1, 5, 2, 4, 3 };</a:t>
            </a:r>
          </a:p>
          <a:p>
            <a:r>
              <a:rPr lang="en-US" noProof="1">
                <a:solidFill>
                  <a:schemeClr val="tx1"/>
                </a:solidFill>
              </a:rPr>
              <a:t>nums = nums.</a:t>
            </a:r>
            <a:r>
              <a:rPr lang="en-US" noProof="1"/>
              <a:t>OrderByDescending</a:t>
            </a:r>
            <a:r>
              <a:rPr lang="en-US" noProof="1">
                <a:solidFill>
                  <a:schemeClr val="tx1"/>
                </a:solidFill>
              </a:rPr>
              <a:t>(num =&gt; num).ToList();</a:t>
            </a:r>
          </a:p>
          <a:p>
            <a:r>
              <a:rPr lang="en-US" noProof="1">
                <a:solidFill>
                  <a:schemeClr val="tx1"/>
                </a:solidFill>
              </a:rPr>
              <a:t>Console.WriteLine(String.Join(", ", nums));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BC6FDC-230A-4663-84B1-1A53A1D9D6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766" y="2303828"/>
            <a:ext cx="1714796" cy="1714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ABB0B7-6A3A-43F6-8ACD-3ED2C5AA1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95766" y="4554172"/>
            <a:ext cx="1714796" cy="184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ThenBy()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 by multiple criteria: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 by Multiple Criteria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3312" y="2133601"/>
            <a:ext cx="8031486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var products = new Dictionary&lt;int, string&gt;();</a:t>
            </a:r>
          </a:p>
          <a:p>
            <a:r>
              <a:rPr lang="en-US" sz="2400" noProof="1"/>
              <a:t>Dictionary&lt;int, string&gt; sortedDict = products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OrderBy</a:t>
            </a:r>
            <a:r>
              <a:rPr lang="en-US" sz="2400" noProof="1"/>
              <a:t>(pair =&gt; pair.Value)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ThenBy</a:t>
            </a:r>
            <a:r>
              <a:rPr lang="en-US" sz="2400" noProof="1"/>
              <a:t>(pair =&gt; pair.Key)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ToDictionary</a:t>
            </a:r>
            <a:r>
              <a:rPr lang="en-US" sz="2400" noProof="1"/>
              <a:t>(pair =&gt; pair.Key, </a:t>
            </a:r>
          </a:p>
          <a:p>
            <a:r>
              <a:rPr lang="en-US" sz="2400" noProof="1"/>
              <a:t>                pair =&gt; pair.Value);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0D5A20-B550-4F25-9A65-02A66DDB2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904" y="2133601"/>
            <a:ext cx="3049487" cy="304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4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numbers</a:t>
            </a:r>
          </a:p>
          <a:p>
            <a:r>
              <a:rPr lang="en-US" dirty="0"/>
              <a:t>Print largest 3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if </a:t>
            </a:r>
            <a:r>
              <a:rPr lang="en-GB" dirty="0"/>
              <a:t>there are less than 3</a:t>
            </a:r>
            <a:r>
              <a:rPr lang="bg-BG" dirty="0"/>
              <a:t>, print all of them</a:t>
            </a:r>
            <a:endParaRPr lang="en-US" dirty="0"/>
          </a:p>
          <a:p>
            <a:r>
              <a:rPr lang="en-US" dirty="0"/>
              <a:t>Print them in descending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7960" y="3324749"/>
            <a:ext cx="360954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10 30 15 20 50 5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64368" y="4908696"/>
            <a:ext cx="197530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50 30 20</a:t>
            </a:r>
          </a:p>
        </p:txBody>
      </p:sp>
      <p:sp>
        <p:nvSpPr>
          <p:cNvPr id="7" name="Down Arrow 6"/>
          <p:cNvSpPr/>
          <p:nvPr/>
        </p:nvSpPr>
        <p:spPr>
          <a:xfrm>
            <a:off x="2437073" y="4102197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37410" y="3304281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1 2 3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01829" y="4908696"/>
            <a:ext cx="16287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3 2 1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06860" y="3322609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20 30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907545" y="4956101"/>
            <a:ext cx="175625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30 20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>
            <a:off x="6301277" y="4102197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>
            <a:off x="9570728" y="4102197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530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#fund</a:t>
            </a:r>
            <a:r>
              <a:rPr lang="en-GB" sz="11500" b="1" dirty="0" smtClean="0"/>
              <a:t>-</a:t>
            </a:r>
            <a:r>
              <a:rPr lang="en-US" sz="11500" b="1" noProof="1" smtClean="0"/>
              <a:t>csharp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8152" y="1536106"/>
            <a:ext cx="10375696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/>
              <a:t>int[] numbers = Console.ReadLine()</a:t>
            </a:r>
          </a:p>
          <a:p>
            <a:r>
              <a:rPr lang="en-GB" dirty="0"/>
              <a:t>		.Split()</a:t>
            </a:r>
          </a:p>
          <a:p>
            <a:r>
              <a:rPr lang="en-GB" dirty="0"/>
              <a:t>                .</a:t>
            </a:r>
            <a:r>
              <a:rPr lang="en-GB" dirty="0">
                <a:solidFill>
                  <a:schemeClr val="bg1"/>
                </a:solidFill>
              </a:rPr>
              <a:t>Select</a:t>
            </a:r>
            <a:r>
              <a:rPr lang="en-GB" dirty="0"/>
              <a:t>(int.Parse)</a:t>
            </a:r>
          </a:p>
          <a:p>
            <a:r>
              <a:rPr lang="en-GB" dirty="0"/>
              <a:t>                .</a:t>
            </a:r>
            <a:r>
              <a:rPr lang="en-GB" dirty="0">
                <a:solidFill>
                  <a:schemeClr val="bg1"/>
                </a:solidFill>
              </a:rPr>
              <a:t>OrderByDescending</a:t>
            </a:r>
            <a:r>
              <a:rPr lang="en-GB" dirty="0"/>
              <a:t>(n =&gt; n)</a:t>
            </a:r>
          </a:p>
          <a:p>
            <a:r>
              <a:rPr lang="en-GB" dirty="0"/>
              <a:t>                .</a:t>
            </a:r>
            <a:r>
              <a:rPr lang="en-GB" dirty="0">
                <a:solidFill>
                  <a:schemeClr val="bg1"/>
                </a:solidFill>
              </a:rPr>
              <a:t>ToArray</a:t>
            </a:r>
            <a:r>
              <a:rPr lang="en-GB" dirty="0"/>
              <a:t>();</a:t>
            </a:r>
          </a:p>
          <a:p>
            <a:r>
              <a:rPr lang="en-GB" dirty="0"/>
              <a:t>int count = numbers.Length &gt;= 3 ? 3 : numbers.Length;</a:t>
            </a:r>
          </a:p>
          <a:p>
            <a:r>
              <a:rPr lang="nn-NO" dirty="0"/>
              <a:t>for (int i = 0; i &lt; count; i++)</a:t>
            </a:r>
          </a:p>
          <a:p>
            <a:r>
              <a:rPr lang="en-GB" dirty="0"/>
              <a:t>   Console.Write($"{numbers[i]} ");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627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chemeClr val="bg2"/>
                </a:solidFill>
              </a:rPr>
              <a:t>Dictionaries hold </a:t>
            </a:r>
            <a:r>
              <a:rPr lang="en-US" sz="3200" b="1" noProof="1">
                <a:solidFill>
                  <a:schemeClr val="bg1"/>
                </a:solidFill>
              </a:rPr>
              <a:t>{key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 value}</a:t>
            </a: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 pairs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Keys holds a set of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unique keys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Values holds a collection of values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Iterating over dictionary </a:t>
            </a:r>
            <a:b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takes the entries as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KeyValuePair&lt;K, V&gt;</a:t>
            </a:r>
          </a:p>
          <a:p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Lambda and LINQ helps </a:t>
            </a:r>
            <a:b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collection</a:t>
            </a:r>
            <a:r>
              <a:rPr lang="bg-BG" sz="3200" noProof="1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411043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https://softuni.bg/courses/technology-fundamentals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5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4173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 Collection of Key and Value Pairs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4" y="1219201"/>
            <a:ext cx="2791690" cy="279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Associative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 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Associative Arrays (Maps, Dictionaries)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753504" y="3429000"/>
            <a:ext cx="5486400" cy="2468947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01947792"/>
                </p:ext>
              </p:extLst>
            </p:nvPr>
          </p:nvGraphicFramePr>
          <p:xfrm>
            <a:off x="6532879" y="4600769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dirty="0"/>
              <a:t>&lt;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V</a:t>
            </a:r>
            <a:r>
              <a:rPr lang="en-US" dirty="0"/>
              <a:t>&gt;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a collection of key and value pairs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Keeps the keys in their </a:t>
            </a:r>
            <a:r>
              <a:rPr lang="en-US" b="1" dirty="0">
                <a:solidFill>
                  <a:schemeClr val="bg1"/>
                </a:solidFill>
              </a:rPr>
              <a:t>order of addition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Uses a hash-table + list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656" y="4119942"/>
            <a:ext cx="8635544" cy="2155819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var</a:t>
            </a:r>
            <a:r>
              <a:rPr lang="en-GB" dirty="0">
                <a:solidFill>
                  <a:schemeClr val="tx1"/>
                </a:solidFill>
              </a:rPr>
              <a:t> fruits = </a:t>
            </a:r>
            <a:r>
              <a:rPr lang="en-GB" dirty="0">
                <a:solidFill>
                  <a:schemeClr val="bg1"/>
                </a:solidFill>
              </a:rPr>
              <a:t>new Dictionary&lt;string, double&gt;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"banana"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= 2.20;</a:t>
            </a:r>
          </a:p>
          <a:p>
            <a:r>
              <a:rPr lang="en-GB" dirty="0">
                <a:solidFill>
                  <a:schemeClr val="tx1"/>
                </a:solidFill>
              </a:rPr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"apple"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= 1.40;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"kiwi"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= 3.20;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6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SortedDictionary</a:t>
            </a:r>
            <a:r>
              <a:rPr lang="en-US" dirty="0"/>
              <a:t>&lt;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V</a:t>
            </a:r>
            <a:r>
              <a:rPr lang="en-US" dirty="0"/>
              <a:t>&gt;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Keeps its keys always sorted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dirty="0"/>
              <a:t>Uses a balanced search tree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Dictionary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332" y="3439947"/>
            <a:ext cx="11001336" cy="240332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var</a:t>
            </a:r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2800" dirty="0">
                <a:solidFill>
                  <a:schemeClr val="tx1"/>
                </a:solidFill>
              </a:rPr>
              <a:t>fruits = </a:t>
            </a:r>
            <a:r>
              <a:rPr lang="en-GB" sz="2800" dirty="0">
                <a:solidFill>
                  <a:schemeClr val="bg1"/>
                </a:solidFill>
              </a:rPr>
              <a:t>new SortedDictionary&lt;string, double&gt;</a:t>
            </a:r>
            <a:r>
              <a:rPr lang="en-GB" sz="28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800" dirty="0">
                <a:solidFill>
                  <a:schemeClr val="tx1"/>
                </a:solidFill>
              </a:rPr>
              <a:t>fruits</a:t>
            </a:r>
            <a:r>
              <a:rPr lang="en-GB" sz="2800" dirty="0">
                <a:solidFill>
                  <a:schemeClr val="bg1"/>
                </a:solidFill>
              </a:rPr>
              <a:t>[</a:t>
            </a:r>
            <a:r>
              <a:rPr lang="en-GB" sz="2800" dirty="0">
                <a:solidFill>
                  <a:schemeClr val="tx1"/>
                </a:solidFill>
              </a:rPr>
              <a:t>"kiwi"</a:t>
            </a:r>
            <a:r>
              <a:rPr lang="en-GB" sz="2800" dirty="0">
                <a:solidFill>
                  <a:schemeClr val="bg1"/>
                </a:solidFill>
              </a:rPr>
              <a:t>]</a:t>
            </a:r>
            <a:r>
              <a:rPr lang="en-GB" sz="2800" dirty="0">
                <a:solidFill>
                  <a:schemeClr val="tx1"/>
                </a:solidFill>
              </a:rPr>
              <a:t> = 4.50;</a:t>
            </a:r>
          </a:p>
          <a:p>
            <a:r>
              <a:rPr lang="en-GB" sz="2800" dirty="0">
                <a:solidFill>
                  <a:schemeClr val="tx1"/>
                </a:solidFill>
              </a:rPr>
              <a:t>fruits</a:t>
            </a:r>
            <a:r>
              <a:rPr lang="en-GB" sz="2800" dirty="0">
                <a:solidFill>
                  <a:schemeClr val="bg1"/>
                </a:solidFill>
              </a:rPr>
              <a:t>[</a:t>
            </a:r>
            <a:r>
              <a:rPr lang="en-GB" sz="2800" dirty="0">
                <a:solidFill>
                  <a:schemeClr val="tx1"/>
                </a:solidFill>
              </a:rPr>
              <a:t>"orange"</a:t>
            </a:r>
            <a:r>
              <a:rPr lang="en-GB" sz="2800" dirty="0">
                <a:solidFill>
                  <a:schemeClr val="bg1"/>
                </a:solidFill>
              </a:rPr>
              <a:t>]</a:t>
            </a:r>
            <a:r>
              <a:rPr lang="en-GB" sz="2800" dirty="0">
                <a:solidFill>
                  <a:schemeClr val="tx1"/>
                </a:solidFill>
              </a:rPr>
              <a:t> = 2.50;</a:t>
            </a:r>
          </a:p>
          <a:p>
            <a:r>
              <a:rPr lang="en-GB" sz="2800" dirty="0">
                <a:solidFill>
                  <a:schemeClr val="tx1"/>
                </a:solidFill>
              </a:rPr>
              <a:t>fruits</a:t>
            </a:r>
            <a:r>
              <a:rPr lang="en-GB" sz="2800" dirty="0">
                <a:solidFill>
                  <a:schemeClr val="bg1"/>
                </a:solidFill>
              </a:rPr>
              <a:t>[</a:t>
            </a:r>
            <a:r>
              <a:rPr lang="en-GB" sz="2800" dirty="0">
                <a:solidFill>
                  <a:schemeClr val="tx1"/>
                </a:solidFill>
              </a:rPr>
              <a:t>"banana"</a:t>
            </a:r>
            <a:r>
              <a:rPr lang="en-GB" sz="2800" dirty="0">
                <a:solidFill>
                  <a:schemeClr val="bg1"/>
                </a:solidFill>
              </a:rPr>
              <a:t>]</a:t>
            </a:r>
            <a:r>
              <a:rPr lang="en-GB" sz="2800" dirty="0">
                <a:solidFill>
                  <a:schemeClr val="tx1"/>
                </a:solidFill>
              </a:rPr>
              <a:t> = 2.20;</a:t>
            </a:r>
          </a:p>
        </p:txBody>
      </p:sp>
    </p:spTree>
    <p:extLst>
      <p:ext uri="{BB962C8B-B14F-4D97-AF65-F5344CB8AC3E}">
        <p14:creationId xmlns:p14="http://schemas.microsoft.com/office/powerpoint/2010/main" val="167150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) 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>
                <a:solidFill>
                  <a:srgbClr val="234465"/>
                </a:solidFill>
              </a:rPr>
              <a:t>)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4288" y="2092768"/>
            <a:ext cx="8376546" cy="163292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var airplanes = new Dictionary&lt;string, int&gt;();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Add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"Boeing 737"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chemeClr val="bg1"/>
                </a:solidFill>
              </a:rPr>
              <a:t>130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Add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"Airbus A320"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chemeClr val="bg1"/>
                </a:solidFill>
              </a:rPr>
              <a:t>150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4288" y="4829969"/>
            <a:ext cx="837654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var airplanes = new Dictionary&lt;string, int&gt;();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airplanes.Add("Boeing 737", 130);</a:t>
            </a: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Remove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"Boeing 737"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52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ContainsKey</a:t>
            </a:r>
            <a:r>
              <a:rPr lang="en-US" dirty="0">
                <a:solidFill>
                  <a:srgbClr val="234465"/>
                </a:solidFill>
              </a:rPr>
              <a:t>(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>
                <a:solidFill>
                  <a:srgbClr val="234465"/>
                </a:solidFill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ContainsValue</a:t>
            </a:r>
            <a:r>
              <a:rPr lang="en-US" dirty="0">
                <a:solidFill>
                  <a:srgbClr val="234465"/>
                </a:solidFill>
              </a:rPr>
              <a:t>(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rgbClr val="234465"/>
                </a:solidFill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(2)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55" y="1890674"/>
            <a:ext cx="7873955" cy="2033991"/>
          </a:xfrm>
        </p:spPr>
        <p:txBody>
          <a:bodyPr/>
          <a:lstStyle/>
          <a:p>
            <a:r>
              <a:rPr lang="en-GB" sz="2200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dictionary.Add("Airbus A320", 150);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if (dictionary.</a:t>
            </a:r>
            <a:r>
              <a:rPr lang="en-GB" sz="2200" dirty="0">
                <a:solidFill>
                  <a:schemeClr val="bg1"/>
                </a:solidFill>
              </a:rPr>
              <a:t>ContainsKey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"Airbus A320"</a:t>
            </a:r>
            <a:r>
              <a:rPr lang="en-GB" sz="2200" dirty="0">
                <a:solidFill>
                  <a:schemeClr val="tx1"/>
                </a:solidFill>
              </a:rPr>
              <a:t>))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   Console.WriteLine($"Airbus A320 key exists");</a:t>
            </a:r>
            <a:endParaRPr lang="bg-BG" sz="2200" dirty="0">
              <a:solidFill>
                <a:schemeClr val="tx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471055" y="4672050"/>
            <a:ext cx="9134584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dictionary.Add("Airbus A320", 150);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Console.WriteLine(dictionary.</a:t>
            </a:r>
            <a:r>
              <a:rPr lang="en-GB" sz="2200" dirty="0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150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//true</a:t>
            </a:r>
          </a:p>
          <a:p>
            <a:r>
              <a:rPr lang="en-GB" sz="2200" dirty="0">
                <a:solidFill>
                  <a:schemeClr val="tx1"/>
                </a:solidFill>
              </a:rPr>
              <a:t>Console.WriteLine(dictionary.</a:t>
            </a:r>
            <a:r>
              <a:rPr lang="en-GB" sz="2200" dirty="0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100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//false</a:t>
            </a:r>
            <a:endParaRPr lang="bg-BG" sz="2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16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6" grpId="0" build="p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6074</TotalTime>
  <Words>1593</Words>
  <Application>Microsoft Office PowerPoint</Application>
  <PresentationFormat>Widescreen</PresentationFormat>
  <Paragraphs>387</Paragraphs>
  <Slides>36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Associative Arrays</vt:lpstr>
      <vt:lpstr>Table of Contents</vt:lpstr>
      <vt:lpstr>Have a Question?</vt:lpstr>
      <vt:lpstr>PowerPoint Presentation</vt:lpstr>
      <vt:lpstr>Associative Arrays (Maps, Dictionaries)</vt:lpstr>
      <vt:lpstr>Dictionary</vt:lpstr>
      <vt:lpstr>Sorted Dictionary</vt:lpstr>
      <vt:lpstr>Built-In Methods</vt:lpstr>
      <vt:lpstr>Built-In Methods (2)</vt:lpstr>
      <vt:lpstr>Problem: Count Real Numbers </vt:lpstr>
      <vt:lpstr>Solution: Count Real Numbers</vt:lpstr>
      <vt:lpstr>Traditional Dictionary: Add()</vt:lpstr>
      <vt:lpstr>Dictionary: Remove()</vt:lpstr>
      <vt:lpstr>SortedDictionary&lt;K, V&gt; - Example</vt:lpstr>
      <vt:lpstr>Iterating through a Dictionary</vt:lpstr>
      <vt:lpstr>Problem: Word Synonyms</vt:lpstr>
      <vt:lpstr>Solution: Word Synonyms</vt:lpstr>
      <vt:lpstr>PowerPoint Presentation</vt:lpstr>
      <vt:lpstr>Lambda Functions</vt:lpstr>
      <vt:lpstr>Lambda Functions</vt:lpstr>
      <vt:lpstr>Processing Sequences with LINQ</vt:lpstr>
      <vt:lpstr>Manipulating Collections</vt:lpstr>
      <vt:lpstr>Converting Collections</vt:lpstr>
      <vt:lpstr>Filtering Collections</vt:lpstr>
      <vt:lpstr>Problem: Word Filter</vt:lpstr>
      <vt:lpstr>Solution: Word Filter</vt:lpstr>
      <vt:lpstr>Sorting Collections</vt:lpstr>
      <vt:lpstr>Sorting Collections by Multiple Criteria</vt:lpstr>
      <vt:lpstr>Problem: Largest 3 Numbers</vt:lpstr>
      <vt:lpstr>Solution: Largest 3 Numbers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Dictionaries, Lambda and LINQ</dc:title>
  <dc:subject>Technology Fundamentals  – Practical Training Course @ SoftUni</dc:subject>
  <dc:creator>Software University Foundation</dc:creator>
  <cp:keywords>Technology Fundamentals, tech, fundamentals, technologySoftware University, SoftUni, programming, coding, software development, education, training, course</cp:keywords>
  <cp:lastModifiedBy>Stoyan</cp:lastModifiedBy>
  <cp:revision>291</cp:revision>
  <dcterms:created xsi:type="dcterms:W3CDTF">2018-05-23T13:08:44Z</dcterms:created>
  <dcterms:modified xsi:type="dcterms:W3CDTF">2019-09-18T14:06:04Z</dcterms:modified>
  <cp:category>programming;computer programming;software development;web development</cp:category>
</cp:coreProperties>
</file>