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1"/>
  </p:sldMasterIdLst>
  <p:notesMasterIdLst>
    <p:notesMasterId r:id="rId47"/>
  </p:notesMasterIdLst>
  <p:handoutMasterIdLst>
    <p:handoutMasterId r:id="rId48"/>
  </p:handoutMasterIdLst>
  <p:sldIdLst>
    <p:sldId id="274" r:id="rId2"/>
    <p:sldId id="276" r:id="rId3"/>
    <p:sldId id="508" r:id="rId4"/>
    <p:sldId id="509" r:id="rId5"/>
    <p:sldId id="1134" r:id="rId6"/>
    <p:sldId id="1135" r:id="rId7"/>
    <p:sldId id="1132" r:id="rId8"/>
    <p:sldId id="1133" r:id="rId9"/>
    <p:sldId id="467" r:id="rId10"/>
    <p:sldId id="541" r:id="rId11"/>
    <p:sldId id="540" r:id="rId12"/>
    <p:sldId id="1137" r:id="rId13"/>
    <p:sldId id="542" r:id="rId14"/>
    <p:sldId id="543" r:id="rId15"/>
    <p:sldId id="544" r:id="rId16"/>
    <p:sldId id="545" r:id="rId17"/>
    <p:sldId id="414" r:id="rId18"/>
    <p:sldId id="510" r:id="rId19"/>
    <p:sldId id="511" r:id="rId20"/>
    <p:sldId id="512" r:id="rId21"/>
    <p:sldId id="513" r:id="rId22"/>
    <p:sldId id="514" r:id="rId23"/>
    <p:sldId id="515" r:id="rId24"/>
    <p:sldId id="516" r:id="rId25"/>
    <p:sldId id="517" r:id="rId26"/>
    <p:sldId id="522" r:id="rId27"/>
    <p:sldId id="518" r:id="rId28"/>
    <p:sldId id="520" r:id="rId29"/>
    <p:sldId id="538" r:id="rId30"/>
    <p:sldId id="521" r:id="rId31"/>
    <p:sldId id="528" r:id="rId32"/>
    <p:sldId id="529" r:id="rId33"/>
    <p:sldId id="530" r:id="rId34"/>
    <p:sldId id="531" r:id="rId35"/>
    <p:sldId id="532" r:id="rId36"/>
    <p:sldId id="533" r:id="rId37"/>
    <p:sldId id="534" r:id="rId38"/>
    <p:sldId id="535" r:id="rId39"/>
    <p:sldId id="536" r:id="rId40"/>
    <p:sldId id="349" r:id="rId41"/>
    <p:sldId id="1139" r:id="rId42"/>
    <p:sldId id="1140" r:id="rId43"/>
    <p:sldId id="576" r:id="rId44"/>
    <p:sldId id="526" r:id="rId45"/>
    <p:sldId id="52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08"/>
          </p14:sldIdLst>
        </p14:section>
        <p14:section name="Database Managment" id="{BC4A3995-4CED-4320-A673-95328C9C809D}">
          <p14:sldIdLst>
            <p14:sldId id="509"/>
            <p14:sldId id="1134"/>
            <p14:sldId id="1135"/>
            <p14:sldId id="1132"/>
            <p14:sldId id="1133"/>
            <p14:sldId id="467"/>
          </p14:sldIdLst>
        </p14:section>
        <p14:section name="SQL vs NoSQL" id="{C8584530-A778-4575-A5CA-295918FB2C17}">
          <p14:sldIdLst>
            <p14:sldId id="541"/>
            <p14:sldId id="540"/>
            <p14:sldId id="1137"/>
            <p14:sldId id="542"/>
            <p14:sldId id="543"/>
            <p14:sldId id="544"/>
            <p14:sldId id="545"/>
          </p14:sldIdLst>
        </p14:section>
        <p14:section name="Database Engines" id="{01722D04-1300-46DF-AF77-2D5484BC9B1C}">
          <p14:sldIdLst>
            <p14:sldId id="414"/>
            <p14:sldId id="510"/>
            <p14:sldId id="511"/>
            <p14:sldId id="512"/>
          </p14:sldIdLst>
        </p14:section>
        <p14:section name="Structured Query Language" id="{B18C00ED-2AAF-48E9-B88F-6CEE216860E9}">
          <p14:sldIdLst>
            <p14:sldId id="513"/>
            <p14:sldId id="514"/>
          </p14:sldIdLst>
        </p14:section>
        <p14:section name="MySql" id="{4AE2B806-BF49-4709-8ADC-11F735AB3490}">
          <p14:sldIdLst>
            <p14:sldId id="515"/>
            <p14:sldId id="516"/>
            <p14:sldId id="517"/>
            <p14:sldId id="522"/>
            <p14:sldId id="518"/>
            <p14:sldId id="520"/>
            <p14:sldId id="538"/>
            <p14:sldId id="521"/>
          </p14:sldIdLst>
        </p14:section>
        <p14:section name="NoSql" id="{E0E0AA65-D011-426E-A21D-6D2DA0C6468A}">
          <p14:sldIdLst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</p14:sldIdLst>
        </p14:section>
        <p14:section name="Conclusion" id="{10E03AB1-9AA8-4E86-9A64-D741901E50A2}">
          <p14:sldIdLst>
            <p14:sldId id="349"/>
            <p14:sldId id="1139"/>
            <p14:sldId id="1140"/>
            <p14:sldId id="576"/>
            <p14:sldId id="526"/>
            <p14:sldId id="5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20" autoAdjust="0"/>
  </p:normalViewPr>
  <p:slideViewPr>
    <p:cSldViewPr snapToGrid="0" showGuides="1">
      <p:cViewPr varScale="1">
        <p:scale>
          <a:sx n="68" d="100"/>
          <a:sy n="68" d="100"/>
        </p:scale>
        <p:origin x="66" y="21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18-Nov-19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392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67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1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50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67CD7-A18F-4980-AB6D-286E4AF98F86}" type="slidenum">
              <a:rPr lang="en-US"/>
              <a:pPr/>
              <a:t>29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>
                <a:solidFill>
                  <a:srgbClr val="000000"/>
                </a:solidFill>
              </a:rPr>
              <a:t>In the example, the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</a:rPr>
              <a:t> statement retrieves the name and department number of all employees whose department is 1.</a:t>
            </a:r>
          </a:p>
        </p:txBody>
      </p:sp>
    </p:spTree>
    <p:extLst>
      <p:ext uri="{BB962C8B-B14F-4D97-AF65-F5344CB8AC3E}">
        <p14:creationId xmlns:p14="http://schemas.microsoft.com/office/powerpoint/2010/main" val="2912559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56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336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125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575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6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9642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4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8064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81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0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4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5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0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4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5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49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299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xplenty-blog/the-sql-vs-nosql-difference-mysql-vs-mongodb-32c9980e67b2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4.svg"/><Relationship Id="rId7" Type="http://schemas.openxmlformats.org/officeDocument/2006/relationships/image" Target="../media/image5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62.svg"/><Relationship Id="rId5" Type="http://schemas.openxmlformats.org/officeDocument/2006/relationships/image" Target="../media/image56.svg"/><Relationship Id="rId10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image" Target="../media/image6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idisql.com/" TargetMode="External"/><Relationship Id="rId2" Type="http://schemas.openxmlformats.org/officeDocument/2006/relationships/hyperlink" Target="https://www.apachefriends.org/index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.d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6.png"/><Relationship Id="rId26" Type="http://schemas.openxmlformats.org/officeDocument/2006/relationships/image" Target="../media/image7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5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9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2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4.png"/><Relationship Id="rId22" Type="http://schemas.openxmlformats.org/officeDocument/2006/relationships/image" Target="../media/image6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1.jpeg"/><Relationship Id="rId7" Type="http://schemas.openxmlformats.org/officeDocument/2006/relationships/image" Target="../media/image7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4.gi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How Do Relational Database Management System Work?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6000" dirty="0"/>
              <a:t>Databases Basics</a:t>
            </a:r>
            <a:endParaRPr lang="en-US" sz="6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27AA00-DB1C-406D-A11A-B76D9A937EE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398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B9F8F-B4D7-4415-842B-2B40B732A4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SQL vs. NoSQL Databases</a:t>
            </a:r>
          </a:p>
        </p:txBody>
      </p:sp>
      <p:pic>
        <p:nvPicPr>
          <p:cNvPr id="1026" name="Picture 2" descr="https://st03.kakprosto.ru/tumb/680/images/article/2014/11/29/147696_5479cbc6558305479cbc655867.png">
            <a:extLst>
              <a:ext uri="{FF2B5EF4-FFF2-40B4-BE49-F238E27FC236}">
                <a16:creationId xmlns:a16="http://schemas.microsoft.com/office/drawing/2014/main" id="{5F2EB609-80DA-48D1-833F-A31A18455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559" y="1210560"/>
            <a:ext cx="2912882" cy="291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47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49357F-AB77-4E0D-8B62-A7C216C4E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09" y="1121144"/>
            <a:ext cx="10026963" cy="5276048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Relational (</a:t>
            </a:r>
            <a:r>
              <a:rPr lang="en-US" sz="3600" b="1" dirty="0">
                <a:solidFill>
                  <a:schemeClr val="bg1"/>
                </a:solidFill>
              </a:rPr>
              <a:t>SQL</a:t>
            </a:r>
            <a:r>
              <a:rPr lang="en-US" sz="3600" dirty="0"/>
              <a:t>) databases use structured query</a:t>
            </a:r>
            <a:br>
              <a:rPr lang="en-US" sz="3600" dirty="0"/>
            </a:br>
            <a:r>
              <a:rPr lang="en-US" sz="3600" dirty="0"/>
              <a:t>language (SQL) for defining and manipulating data</a:t>
            </a:r>
          </a:p>
          <a:p>
            <a:r>
              <a:rPr lang="en-US" sz="3600" dirty="0"/>
              <a:t>This is extremely powerful: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SQL</a:t>
            </a:r>
            <a:r>
              <a:rPr lang="en-US" sz="3200" dirty="0"/>
              <a:t> is one of the most versatile and widely-used </a:t>
            </a:r>
            <a:br>
              <a:rPr lang="en-US" sz="3200" dirty="0"/>
            </a:br>
            <a:r>
              <a:rPr lang="en-US" sz="3200" dirty="0"/>
              <a:t>options available</a:t>
            </a:r>
          </a:p>
          <a:p>
            <a:pPr lvl="1"/>
            <a:r>
              <a:rPr lang="en-US" sz="3200" dirty="0"/>
              <a:t>Making it a safe choice and especially </a:t>
            </a:r>
            <a:br>
              <a:rPr lang="en-US" sz="3200" dirty="0"/>
            </a:br>
            <a:r>
              <a:rPr lang="en-US" sz="3200" dirty="0"/>
              <a:t>great for complex queries</a:t>
            </a:r>
          </a:p>
          <a:p>
            <a:r>
              <a:rPr lang="en-US" sz="3600" dirty="0"/>
              <a:t>On the other hand, it can be restrictive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D32091-A110-48E4-969A-F435DC0E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767" y="100750"/>
            <a:ext cx="8537686" cy="882654"/>
          </a:xfrm>
        </p:spPr>
        <p:txBody>
          <a:bodyPr>
            <a:normAutofit/>
          </a:bodyPr>
          <a:lstStyle/>
          <a:p>
            <a:r>
              <a:rPr lang="en-US" sz="3500" dirty="0"/>
              <a:t>SQL Databases (Relational Databases)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394C1-9FDD-4AF0-857C-4F937995EF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49357F-AB77-4E0D-8B62-A7C216C4E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Relational DB model organizes data into one or more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b="1" dirty="0">
                <a:solidFill>
                  <a:schemeClr val="bg1"/>
                </a:solidFill>
              </a:rPr>
              <a:t>tables</a:t>
            </a:r>
            <a:r>
              <a:rPr lang="en-US" sz="3200" dirty="0"/>
              <a:t> of columns and rows </a:t>
            </a:r>
            <a:r>
              <a:rPr lang="en-US" sz="3000" dirty="0"/>
              <a:t>with a </a:t>
            </a:r>
            <a:r>
              <a:rPr lang="en-US" sz="3000" b="1" dirty="0">
                <a:solidFill>
                  <a:schemeClr val="bg1"/>
                </a:solidFill>
              </a:rPr>
              <a:t>unique key </a:t>
            </a:r>
            <a:r>
              <a:rPr lang="en-US" sz="3000" dirty="0"/>
              <a:t>identifying each row and </a:t>
            </a:r>
            <a:r>
              <a:rPr lang="en-US" sz="3000" b="1" dirty="0">
                <a:solidFill>
                  <a:schemeClr val="bg1"/>
                </a:solidFill>
              </a:rPr>
              <a:t>foreign keys </a:t>
            </a:r>
            <a:r>
              <a:rPr lang="en-US" sz="3000" dirty="0"/>
              <a:t>defining </a:t>
            </a:r>
            <a:r>
              <a:rPr lang="en-US" sz="3000" b="1" dirty="0">
                <a:solidFill>
                  <a:schemeClr val="bg1"/>
                </a:solidFill>
              </a:rPr>
              <a:t>relationships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D32091-A110-48E4-969A-F435DC0E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767" y="100750"/>
            <a:ext cx="8537686" cy="882654"/>
          </a:xfrm>
        </p:spPr>
        <p:txBody>
          <a:bodyPr>
            <a:normAutofit/>
          </a:bodyPr>
          <a:lstStyle/>
          <a:p>
            <a:r>
              <a:rPr lang="en-US" sz="3500" dirty="0"/>
              <a:t>SQL Databases (Relational Databases)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394C1-9FDD-4AF0-857C-4F937995EF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13AD7FC0-E912-40B3-A232-5235E50B2E49}"/>
              </a:ext>
            </a:extLst>
          </p:cNvPr>
          <p:cNvGrpSpPr/>
          <p:nvPr/>
        </p:nvGrpSpPr>
        <p:grpSpPr>
          <a:xfrm>
            <a:off x="2119747" y="2954860"/>
            <a:ext cx="9875485" cy="3462252"/>
            <a:chOff x="2119747" y="2954860"/>
            <a:chExt cx="9875485" cy="3462252"/>
          </a:xfrm>
        </p:grpSpPr>
        <p:graphicFrame>
          <p:nvGraphicFramePr>
            <p:cNvPr id="9" name="Group 134">
              <a:extLst>
                <a:ext uri="{FF2B5EF4-FFF2-40B4-BE49-F238E27FC236}">
                  <a16:creationId xmlns:a16="http://schemas.microsoft.com/office/drawing/2014/main" id="{2FA4CACA-F148-4E92-BDB0-6D1C1D0F208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42982223"/>
                </p:ext>
              </p:extLst>
            </p:nvPr>
          </p:nvGraphicFramePr>
          <p:xfrm>
            <a:off x="6948586" y="2954860"/>
            <a:ext cx="5046646" cy="1281542"/>
          </p:xfrm>
          <a:graphic>
            <a:graphicData uri="http://schemas.openxmlformats.org/drawingml/2006/table">
              <a:tbl>
                <a:tblPr/>
                <a:tblGrid>
                  <a:gridCol w="14888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077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527036">
                    <a:extLst>
                      <a:ext uri="{9D8B030D-6E8A-4147-A177-3AD203B41FA5}">
                        <a16:colId xmlns:a16="http://schemas.microsoft.com/office/drawing/2014/main" val="3813818064"/>
                      </a:ext>
                    </a:extLst>
                  </a:gridCol>
                </a:tblGrid>
                <a:tr h="48086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Customer ID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Name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Email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29206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Peter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peter@gmail.com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147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Jayne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jayne@gmail.com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10" name="Group 134">
              <a:extLst>
                <a:ext uri="{FF2B5EF4-FFF2-40B4-BE49-F238E27FC236}">
                  <a16:creationId xmlns:a16="http://schemas.microsoft.com/office/drawing/2014/main" id="{552E1ECC-D113-4AD5-AA7B-DA990A85269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51610516"/>
                </p:ext>
              </p:extLst>
            </p:nvPr>
          </p:nvGraphicFramePr>
          <p:xfrm>
            <a:off x="4063536" y="5135570"/>
            <a:ext cx="5641229" cy="1281542"/>
          </p:xfrm>
          <a:graphic>
            <a:graphicData uri="http://schemas.openxmlformats.org/drawingml/2006/table">
              <a:tbl>
                <a:tblPr/>
                <a:tblGrid>
                  <a:gridCol w="118762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014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476051">
                    <a:extLst>
                      <a:ext uri="{9D8B030D-6E8A-4147-A177-3AD203B41FA5}">
                        <a16:colId xmlns:a16="http://schemas.microsoft.com/office/drawing/2014/main" val="3813818064"/>
                      </a:ext>
                    </a:extLst>
                  </a:gridCol>
                  <a:gridCol w="1476051">
                    <a:extLst>
                      <a:ext uri="{9D8B030D-6E8A-4147-A177-3AD203B41FA5}">
                        <a16:colId xmlns:a16="http://schemas.microsoft.com/office/drawing/2014/main" val="2782977527"/>
                      </a:ext>
                    </a:extLst>
                  </a:gridCol>
                </a:tblGrid>
                <a:tr h="48086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Order ID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Customer ID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Date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Amount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29206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11/1/17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323.12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147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11/15/17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13.99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11" name="Group 134">
              <a:extLst>
                <a:ext uri="{FF2B5EF4-FFF2-40B4-BE49-F238E27FC236}">
                  <a16:creationId xmlns:a16="http://schemas.microsoft.com/office/drawing/2014/main" id="{F765321C-1F5C-48AA-8A52-657F72005F9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14719215"/>
                </p:ext>
              </p:extLst>
            </p:nvPr>
          </p:nvGraphicFramePr>
          <p:xfrm>
            <a:off x="2119747" y="2954861"/>
            <a:ext cx="4389118" cy="1281542"/>
          </p:xfrm>
          <a:graphic>
            <a:graphicData uri="http://schemas.openxmlformats.org/drawingml/2006/table">
              <a:tbl>
                <a:tblPr/>
                <a:tblGrid>
                  <a:gridCol w="105691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0439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39090">
                    <a:extLst>
                      <a:ext uri="{9D8B030D-6E8A-4147-A177-3AD203B41FA5}">
                        <a16:colId xmlns:a16="http://schemas.microsoft.com/office/drawing/2014/main" val="3560880490"/>
                      </a:ext>
                    </a:extLst>
                  </a:gridCol>
                  <a:gridCol w="1188720">
                    <a:extLst>
                      <a:ext uri="{9D8B030D-6E8A-4147-A177-3AD203B41FA5}">
                        <a16:colId xmlns:a16="http://schemas.microsoft.com/office/drawing/2014/main" val="3813818064"/>
                      </a:ext>
                    </a:extLst>
                  </a:gridCol>
                </a:tblGrid>
                <a:tr h="48086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Item ID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Order ID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Item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Amount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29206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Table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200.00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147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Chair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123.12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FBA80768-B139-4124-9F4E-00A269CC581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749656" y="4228293"/>
              <a:ext cx="871576" cy="914400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6C4F7779-8354-4031-B52E-20D40E2B13E8}"/>
                </a:ext>
              </a:extLst>
            </p:cNvPr>
            <p:cNvCxnSpPr/>
            <p:nvPr/>
          </p:nvCxnSpPr>
          <p:spPr>
            <a:xfrm rot="5400000" flipH="1" flipV="1">
              <a:off x="6393474" y="3803985"/>
              <a:ext cx="855393" cy="1737360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962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49357F-AB77-4E0D-8B62-A7C216C4E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NoSQL</a:t>
            </a:r>
            <a:r>
              <a:rPr lang="en-US" sz="3200" dirty="0"/>
              <a:t> database, has dynamic schema </a:t>
            </a:r>
            <a:br>
              <a:rPr lang="en-US" sz="3200" dirty="0"/>
            </a:br>
            <a:r>
              <a:rPr lang="en-US" sz="3200" dirty="0"/>
              <a:t>for unstructured data</a:t>
            </a:r>
          </a:p>
          <a:p>
            <a:r>
              <a:rPr lang="en-US" sz="3200" dirty="0"/>
              <a:t>Data is stored in many ways:</a:t>
            </a:r>
          </a:p>
          <a:p>
            <a:pPr lvl="1"/>
            <a:r>
              <a:rPr lang="en-US" sz="3000" dirty="0"/>
              <a:t>Can be column-oriented</a:t>
            </a:r>
          </a:p>
          <a:p>
            <a:pPr lvl="1"/>
            <a:r>
              <a:rPr lang="en-US" sz="3000" dirty="0"/>
              <a:t>Document-oriented </a:t>
            </a:r>
          </a:p>
          <a:p>
            <a:pPr lvl="1"/>
            <a:r>
              <a:rPr lang="en-US" sz="3000" dirty="0"/>
              <a:t>Graph-based</a:t>
            </a:r>
          </a:p>
          <a:p>
            <a:pPr lvl="1"/>
            <a:r>
              <a:rPr lang="en-US" sz="3000" dirty="0"/>
              <a:t>Organized as a key-value store</a:t>
            </a:r>
          </a:p>
          <a:p>
            <a:r>
              <a:rPr lang="en-US" sz="3200" dirty="0"/>
              <a:t>You can read more </a:t>
            </a:r>
            <a:r>
              <a:rPr lang="en-US" sz="3200" dirty="0">
                <a:hlinkClick r:id="rId2"/>
              </a:rPr>
              <a:t>here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D32091-A110-48E4-969A-F435DC0E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531" y="100750"/>
            <a:ext cx="8600090" cy="882654"/>
          </a:xfrm>
        </p:spPr>
        <p:txBody>
          <a:bodyPr>
            <a:noAutofit/>
          </a:bodyPr>
          <a:lstStyle/>
          <a:p>
            <a:r>
              <a:rPr lang="en-US" sz="3500" dirty="0"/>
              <a:t>NoSQL Databases (Non-Relational Databases)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394C1-9FDD-4AF0-857C-4F937995EF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0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F0A435-C641-4870-AB3C-F8733B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E85C40-7B64-478A-899E-979244EA5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SQL are vertically scalable</a:t>
            </a:r>
          </a:p>
          <a:p>
            <a:r>
              <a:rPr lang="en-US" sz="3000" dirty="0"/>
              <a:t>Which means that you can </a:t>
            </a:r>
            <a:br>
              <a:rPr lang="en-US" sz="3000" dirty="0"/>
            </a:br>
            <a:r>
              <a:rPr lang="en-US" sz="3000" dirty="0"/>
              <a:t>increase the load on a single </a:t>
            </a:r>
            <a:br>
              <a:rPr lang="en-US" sz="3000" dirty="0"/>
            </a:br>
            <a:r>
              <a:rPr lang="en-US" sz="3000" dirty="0"/>
              <a:t>server by increasing things like CPU, RAM or SSD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25886C-E7DE-4F12-A9EE-6B52B842A9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NoSQL</a:t>
            </a:r>
            <a:r>
              <a:rPr lang="bg-BG" sz="3000" dirty="0"/>
              <a:t> </a:t>
            </a:r>
            <a:r>
              <a:rPr lang="en-US" sz="3000" dirty="0"/>
              <a:t>are horizontally </a:t>
            </a:r>
            <a:r>
              <a:rPr lang="bg-BG" sz="3000" dirty="0"/>
              <a:t/>
            </a:r>
            <a:br>
              <a:rPr lang="bg-BG" sz="3000" dirty="0"/>
            </a:br>
            <a:r>
              <a:rPr lang="en-US" sz="3000" dirty="0"/>
              <a:t>scalable</a:t>
            </a:r>
            <a:endParaRPr lang="bg-BG" sz="3000" dirty="0"/>
          </a:p>
          <a:p>
            <a:r>
              <a:rPr lang="en-US" sz="3000" dirty="0"/>
              <a:t>This means:</a:t>
            </a:r>
          </a:p>
          <a:p>
            <a:pPr lvl="1"/>
            <a:r>
              <a:rPr lang="en-US" sz="2800" dirty="0"/>
              <a:t>You handle more </a:t>
            </a:r>
            <a:br>
              <a:rPr lang="en-US" sz="2800" dirty="0"/>
            </a:br>
            <a:r>
              <a:rPr lang="en-US" sz="2800" dirty="0"/>
              <a:t>traffic </a:t>
            </a:r>
            <a:r>
              <a:rPr lang="en-US" sz="2800" noProof="1"/>
              <a:t>by sharding</a:t>
            </a:r>
          </a:p>
          <a:p>
            <a:pPr lvl="1"/>
            <a:r>
              <a:rPr lang="en-US" sz="2800" dirty="0"/>
              <a:t>Adding more servers </a:t>
            </a:r>
            <a:br>
              <a:rPr lang="en-US" sz="2800" dirty="0"/>
            </a:br>
            <a:r>
              <a:rPr lang="en-US" sz="2800" dirty="0"/>
              <a:t>in your NoSQL database </a:t>
            </a:r>
          </a:p>
        </p:txBody>
      </p:sp>
    </p:spTree>
    <p:extLst>
      <p:ext uri="{BB962C8B-B14F-4D97-AF65-F5344CB8AC3E}">
        <p14:creationId xmlns:p14="http://schemas.microsoft.com/office/powerpoint/2010/main" val="18571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F0A435-C641-4870-AB3C-F8733B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E85C40-7B64-478A-899E-979244EA5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SQL databases are table-based</a:t>
            </a:r>
          </a:p>
          <a:p>
            <a:r>
              <a:rPr lang="en-US" sz="3000" dirty="0"/>
              <a:t>Better option for:</a:t>
            </a:r>
          </a:p>
          <a:p>
            <a:pPr lvl="1"/>
            <a:r>
              <a:rPr lang="en-US" sz="2800" dirty="0"/>
              <a:t>Applications that require </a:t>
            </a:r>
            <a:br>
              <a:rPr lang="en-US" sz="2800" dirty="0"/>
            </a:br>
            <a:r>
              <a:rPr lang="en-US" sz="2800" dirty="0"/>
              <a:t>multi-row transactions - such as an accounting system</a:t>
            </a:r>
          </a:p>
          <a:p>
            <a:pPr lvl="1"/>
            <a:r>
              <a:rPr lang="en-US" sz="2800" dirty="0"/>
              <a:t>For legacy systems that </a:t>
            </a:r>
            <a:br>
              <a:rPr lang="en-US" sz="2800" dirty="0"/>
            </a:br>
            <a:r>
              <a:rPr lang="en-US" sz="2800" dirty="0"/>
              <a:t>were built for a </a:t>
            </a:r>
            <a:br>
              <a:rPr lang="en-US" sz="2800" dirty="0"/>
            </a:br>
            <a:r>
              <a:rPr lang="en-US" sz="2800" dirty="0"/>
              <a:t>relational structure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25886C-E7DE-4F12-A9EE-6B52B842A9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NoSQL databases have four </a:t>
            </a:r>
            <a:br>
              <a:rPr lang="en-US" sz="3000" dirty="0"/>
            </a:br>
            <a:r>
              <a:rPr lang="en-US" sz="3000" dirty="0"/>
              <a:t>main types of databases:</a:t>
            </a:r>
          </a:p>
          <a:p>
            <a:pPr lvl="1"/>
            <a:r>
              <a:rPr lang="en-US" sz="2800" dirty="0"/>
              <a:t>Wide-Column Store</a:t>
            </a:r>
          </a:p>
          <a:p>
            <a:pPr lvl="1"/>
            <a:r>
              <a:rPr lang="en-US" sz="2800" dirty="0"/>
              <a:t>Document Store</a:t>
            </a:r>
          </a:p>
          <a:p>
            <a:pPr lvl="1"/>
            <a:r>
              <a:rPr lang="en-US" sz="2800" dirty="0"/>
              <a:t>Key-Value Data Store</a:t>
            </a:r>
          </a:p>
          <a:p>
            <a:pPr lvl="1"/>
            <a:r>
              <a:rPr lang="en-US" sz="2800" dirty="0"/>
              <a:t>Graph Store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4277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F0A435-C641-4870-AB3C-F8733B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Examples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E85C40-7B64-478A-899E-979244EA5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SQL databases include:</a:t>
            </a:r>
          </a:p>
          <a:p>
            <a:pPr lvl="1"/>
            <a:r>
              <a:rPr lang="en-US" sz="2800" dirty="0"/>
              <a:t>MySQL</a:t>
            </a:r>
          </a:p>
          <a:p>
            <a:pPr lvl="1"/>
            <a:r>
              <a:rPr lang="en-US" sz="2800" dirty="0"/>
              <a:t>Oracle</a:t>
            </a:r>
          </a:p>
          <a:p>
            <a:pPr lvl="1"/>
            <a:r>
              <a:rPr lang="en-US" sz="2800" dirty="0"/>
              <a:t>PostgreSQL</a:t>
            </a:r>
          </a:p>
          <a:p>
            <a:pPr lvl="1"/>
            <a:r>
              <a:rPr lang="en-US" sz="2800" dirty="0"/>
              <a:t>Microsoft SQL Server</a:t>
            </a:r>
            <a:endParaRPr lang="en-US" sz="2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25886C-E7DE-4F12-A9EE-6B52B842A9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000" noProof="1"/>
              <a:t>NoSQL database include:</a:t>
            </a:r>
          </a:p>
          <a:p>
            <a:pPr lvl="1"/>
            <a:r>
              <a:rPr lang="en-US" sz="2800" noProof="1"/>
              <a:t>MongoDB</a:t>
            </a:r>
          </a:p>
          <a:p>
            <a:pPr lvl="1"/>
            <a:r>
              <a:rPr lang="en-US" sz="2800" noProof="1"/>
              <a:t>BigTable</a:t>
            </a:r>
          </a:p>
          <a:p>
            <a:pPr lvl="1"/>
            <a:r>
              <a:rPr lang="en-US" sz="2800" noProof="1"/>
              <a:t>Redis</a:t>
            </a:r>
          </a:p>
          <a:p>
            <a:pPr lvl="1"/>
            <a:r>
              <a:rPr lang="en-US" sz="2800" noProof="1"/>
              <a:t>RavenDB</a:t>
            </a:r>
          </a:p>
          <a:p>
            <a:pPr lvl="1"/>
            <a:r>
              <a:rPr lang="en-US" sz="2800" noProof="1"/>
              <a:t>Cassandra</a:t>
            </a:r>
          </a:p>
          <a:p>
            <a:pPr lvl="1"/>
            <a:r>
              <a:rPr lang="en-US" sz="2800" noProof="1"/>
              <a:t>HBase</a:t>
            </a:r>
            <a:endParaRPr lang="en-US" sz="2600" noProof="1"/>
          </a:p>
        </p:txBody>
      </p:sp>
    </p:spTree>
    <p:extLst>
      <p:ext uri="{BB962C8B-B14F-4D97-AF65-F5344CB8AC3E}">
        <p14:creationId xmlns:p14="http://schemas.microsoft.com/office/powerpoint/2010/main" val="341727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Database Engines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F7043B-AE37-4D10-9C55-7EECA0DC0F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Client-Server Model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3632" y="1385091"/>
            <a:ext cx="2524737" cy="2539966"/>
            <a:chOff x="3878107" y="914400"/>
            <a:chExt cx="4159406" cy="4184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229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4C5D6-DA68-49E5-8935-1B5BDB0B1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SQL Server uses the Client-Server Model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2292C9-C821-444C-8105-5E4043F5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Engine Flow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: Rounded Corners 24">
            <a:extLst>
              <a:ext uri="{FF2B5EF4-FFF2-40B4-BE49-F238E27FC236}">
                <a16:creationId xmlns:a16="http://schemas.microsoft.com/office/drawing/2014/main" id="{989FE62C-1DD2-4CCF-924E-AAF1C38A35F1}"/>
              </a:ext>
            </a:extLst>
          </p:cNvPr>
          <p:cNvSpPr/>
          <p:nvPr/>
        </p:nvSpPr>
        <p:spPr>
          <a:xfrm>
            <a:off x="465945" y="2058027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Clients</a:t>
            </a:r>
          </a:p>
        </p:txBody>
      </p:sp>
      <p:sp>
        <p:nvSpPr>
          <p:cNvPr id="8" name="Arrow: Right 9">
            <a:extLst>
              <a:ext uri="{FF2B5EF4-FFF2-40B4-BE49-F238E27FC236}">
                <a16:creationId xmlns:a16="http://schemas.microsoft.com/office/drawing/2014/main" id="{D93A499C-2952-4816-9DD6-E10E54D42024}"/>
              </a:ext>
            </a:extLst>
          </p:cNvPr>
          <p:cNvSpPr/>
          <p:nvPr/>
        </p:nvSpPr>
        <p:spPr>
          <a:xfrm>
            <a:off x="3289838" y="2679729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B1B602B7-3CE6-4164-B169-558BEA559410}"/>
              </a:ext>
            </a:extLst>
          </p:cNvPr>
          <p:cNvSpPr txBox="1"/>
          <p:nvPr/>
        </p:nvSpPr>
        <p:spPr>
          <a:xfrm>
            <a:off x="3289838" y="2058027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Query</a:t>
            </a:r>
          </a:p>
        </p:txBody>
      </p:sp>
      <p:sp>
        <p:nvSpPr>
          <p:cNvPr id="10" name="Arrow: Right 16">
            <a:extLst>
              <a:ext uri="{FF2B5EF4-FFF2-40B4-BE49-F238E27FC236}">
                <a16:creationId xmlns:a16="http://schemas.microsoft.com/office/drawing/2014/main" id="{4E30F6B2-1098-4DD6-B325-B3A6A5EF3A0F}"/>
              </a:ext>
            </a:extLst>
          </p:cNvPr>
          <p:cNvSpPr/>
          <p:nvPr/>
        </p:nvSpPr>
        <p:spPr>
          <a:xfrm>
            <a:off x="7623146" y="2679729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TextBox 17">
            <a:extLst>
              <a:ext uri="{FF2B5EF4-FFF2-40B4-BE49-F238E27FC236}">
                <a16:creationId xmlns:a16="http://schemas.microsoft.com/office/drawing/2014/main" id="{671B4500-0D32-4AB9-9E54-9D96F1BFCDC5}"/>
              </a:ext>
            </a:extLst>
          </p:cNvPr>
          <p:cNvSpPr txBox="1"/>
          <p:nvPr/>
        </p:nvSpPr>
        <p:spPr>
          <a:xfrm>
            <a:off x="7623146" y="2058027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Access</a:t>
            </a:r>
          </a:p>
        </p:txBody>
      </p:sp>
      <p:sp>
        <p:nvSpPr>
          <p:cNvPr id="12" name="Arrow: Right 20">
            <a:extLst>
              <a:ext uri="{FF2B5EF4-FFF2-40B4-BE49-F238E27FC236}">
                <a16:creationId xmlns:a16="http://schemas.microsoft.com/office/drawing/2014/main" id="{2B92AC68-3634-41F2-9C0F-08C7B6243654}"/>
              </a:ext>
            </a:extLst>
          </p:cNvPr>
          <p:cNvSpPr/>
          <p:nvPr/>
        </p:nvSpPr>
        <p:spPr>
          <a:xfrm flipH="1">
            <a:off x="7623146" y="4373988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Arrow: Right 21">
            <a:extLst>
              <a:ext uri="{FF2B5EF4-FFF2-40B4-BE49-F238E27FC236}">
                <a16:creationId xmlns:a16="http://schemas.microsoft.com/office/drawing/2014/main" id="{FDFB97A0-79DD-492D-885B-D8E2BB76361D}"/>
              </a:ext>
            </a:extLst>
          </p:cNvPr>
          <p:cNvSpPr/>
          <p:nvPr/>
        </p:nvSpPr>
        <p:spPr>
          <a:xfrm flipH="1">
            <a:off x="3285345" y="4373988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22">
            <a:extLst>
              <a:ext uri="{FF2B5EF4-FFF2-40B4-BE49-F238E27FC236}">
                <a16:creationId xmlns:a16="http://schemas.microsoft.com/office/drawing/2014/main" id="{58FBD9A4-0E36-4CC7-8795-46C9BF523628}"/>
              </a:ext>
            </a:extLst>
          </p:cNvPr>
          <p:cNvSpPr txBox="1"/>
          <p:nvPr/>
        </p:nvSpPr>
        <p:spPr>
          <a:xfrm>
            <a:off x="7623146" y="4991473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/>
            </a:lvl1pPr>
          </a:lstStyle>
          <a:p>
            <a:r>
              <a:rPr lang="en-US" dirty="0"/>
              <a:t>Data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92C661A4-8738-48A4-83A1-DD792E598579}"/>
              </a:ext>
            </a:extLst>
          </p:cNvPr>
          <p:cNvSpPr txBox="1"/>
          <p:nvPr/>
        </p:nvSpPr>
        <p:spPr>
          <a:xfrm>
            <a:off x="3285345" y="4991473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/>
            </a:lvl1pPr>
          </a:lstStyle>
          <a:p>
            <a:r>
              <a:rPr lang="en-US" dirty="0"/>
              <a:t>Data</a:t>
            </a:r>
          </a:p>
        </p:txBody>
      </p:sp>
      <p:sp>
        <p:nvSpPr>
          <p:cNvPr id="16" name="Rectangle: Rounded Corners 26">
            <a:extLst>
              <a:ext uri="{FF2B5EF4-FFF2-40B4-BE49-F238E27FC236}">
                <a16:creationId xmlns:a16="http://schemas.microsoft.com/office/drawing/2014/main" id="{FD1FD636-7F1B-4822-92DD-4DCF8A4F7C35}"/>
              </a:ext>
            </a:extLst>
          </p:cNvPr>
          <p:cNvSpPr/>
          <p:nvPr/>
        </p:nvSpPr>
        <p:spPr>
          <a:xfrm>
            <a:off x="9076545" y="2058027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Database</a:t>
            </a:r>
          </a:p>
        </p:txBody>
      </p:sp>
      <p:sp>
        <p:nvSpPr>
          <p:cNvPr id="17" name="Rectangle: Rounded Corners 25">
            <a:extLst>
              <a:ext uri="{FF2B5EF4-FFF2-40B4-BE49-F238E27FC236}">
                <a16:creationId xmlns:a16="http://schemas.microsoft.com/office/drawing/2014/main" id="{9715EA1E-D4CA-4AA7-B007-B93DC537C305}"/>
              </a:ext>
            </a:extLst>
          </p:cNvPr>
          <p:cNvSpPr/>
          <p:nvPr/>
        </p:nvSpPr>
        <p:spPr>
          <a:xfrm>
            <a:off x="4771245" y="2058027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Engine</a:t>
            </a:r>
          </a:p>
        </p:txBody>
      </p:sp>
      <p:pic>
        <p:nvPicPr>
          <p:cNvPr id="18" name="Graphic 7" descr="Gears">
            <a:extLst>
              <a:ext uri="{FF2B5EF4-FFF2-40B4-BE49-F238E27FC236}">
                <a16:creationId xmlns:a16="http://schemas.microsoft.com/office/drawing/2014/main" id="{7C18EB08-C474-49CD-B967-36749DD73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7413" y="2727687"/>
            <a:ext cx="2310822" cy="2310822"/>
          </a:xfrm>
          <a:prstGeom prst="rect">
            <a:avLst/>
          </a:prstGeom>
        </p:spPr>
      </p:pic>
      <p:pic>
        <p:nvPicPr>
          <p:cNvPr id="19" name="Graphic 11" descr="Database">
            <a:extLst>
              <a:ext uri="{FF2B5EF4-FFF2-40B4-BE49-F238E27FC236}">
                <a16:creationId xmlns:a16="http://schemas.microsoft.com/office/drawing/2014/main" id="{C58EC50A-5749-4374-9028-01A091B11B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4478" y="2718328"/>
            <a:ext cx="2310467" cy="2310467"/>
          </a:xfrm>
          <a:prstGeom prst="rect">
            <a:avLst/>
          </a:prstGeom>
        </p:spPr>
      </p:pic>
      <p:pic>
        <p:nvPicPr>
          <p:cNvPr id="20" name="Graphic 14" descr="Computer">
            <a:extLst>
              <a:ext uri="{FF2B5EF4-FFF2-40B4-BE49-F238E27FC236}">
                <a16:creationId xmlns:a16="http://schemas.microsoft.com/office/drawing/2014/main" id="{AB5BF7B3-240B-48E4-A9FE-C7A12BA89E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7398" y="2498535"/>
            <a:ext cx="1363428" cy="1363428"/>
          </a:xfrm>
          <a:prstGeom prst="rect">
            <a:avLst/>
          </a:prstGeom>
        </p:spPr>
      </p:pic>
      <p:pic>
        <p:nvPicPr>
          <p:cNvPr id="21" name="Graphic 19" descr="Tablet">
            <a:extLst>
              <a:ext uri="{FF2B5EF4-FFF2-40B4-BE49-F238E27FC236}">
                <a16:creationId xmlns:a16="http://schemas.microsoft.com/office/drawing/2014/main" id="{3561BBF0-3AAC-4C1F-8651-F6F3BC2DE97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6003" y="3918547"/>
            <a:ext cx="1176546" cy="1176546"/>
          </a:xfrm>
          <a:prstGeom prst="rect">
            <a:avLst/>
          </a:prstGeom>
        </p:spPr>
      </p:pic>
      <p:pic>
        <p:nvPicPr>
          <p:cNvPr id="22" name="Graphic 33" descr="Smart Phone">
            <a:extLst>
              <a:ext uri="{FF2B5EF4-FFF2-40B4-BE49-F238E27FC236}">
                <a16:creationId xmlns:a16="http://schemas.microsoft.com/office/drawing/2014/main" id="{4D332E6E-05A9-4726-9458-204FD3F791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94806" y="3975131"/>
            <a:ext cx="1063378" cy="106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5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 animBg="1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C9D009-E840-4282-925F-0B3E67CD6B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70773"/>
            <a:ext cx="11818096" cy="5201066"/>
          </a:xfrm>
        </p:spPr>
        <p:txBody>
          <a:bodyPr>
            <a:normAutofit/>
          </a:bodyPr>
          <a:lstStyle/>
          <a:p>
            <a:r>
              <a:rPr lang="en-GB" dirty="0"/>
              <a:t>Logical Storage</a:t>
            </a:r>
          </a:p>
          <a:p>
            <a:pPr lvl="1"/>
            <a:r>
              <a:rPr lang="en-GB" dirty="0"/>
              <a:t>Instance</a:t>
            </a:r>
          </a:p>
          <a:p>
            <a:pPr lvl="1"/>
            <a:r>
              <a:rPr lang="en-GB" dirty="0"/>
              <a:t>Database / Schema</a:t>
            </a:r>
          </a:p>
          <a:p>
            <a:pPr lvl="1"/>
            <a:r>
              <a:rPr lang="en-GB" dirty="0"/>
              <a:t>Table</a:t>
            </a:r>
          </a:p>
          <a:p>
            <a:r>
              <a:rPr lang="en-GB" dirty="0"/>
              <a:t>Physical Storage</a:t>
            </a:r>
          </a:p>
          <a:p>
            <a:pPr lvl="1"/>
            <a:r>
              <a:rPr lang="en-GB" dirty="0"/>
              <a:t>Data Files and Log Files</a:t>
            </a:r>
          </a:p>
          <a:p>
            <a:pPr lvl="1"/>
            <a:r>
              <a:rPr lang="en-GB" dirty="0"/>
              <a:t>Data Pages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E010DB-6488-45E4-813F-0DA9C73B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</a:t>
            </a:r>
            <a:r>
              <a:rPr lang="en-US" dirty="0"/>
              <a:t>Architecture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6156C-F776-49E9-8B03-9A40E8B58D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410C14-EEB4-44EC-B8BF-10920ED20D31}"/>
              </a:ext>
            </a:extLst>
          </p:cNvPr>
          <p:cNvSpPr/>
          <p:nvPr/>
        </p:nvSpPr>
        <p:spPr>
          <a:xfrm>
            <a:off x="5380023" y="1369005"/>
            <a:ext cx="6400800" cy="2971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Instance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E6D21E-1871-42FB-A205-25FAA5541F25}"/>
              </a:ext>
            </a:extLst>
          </p:cNvPr>
          <p:cNvSpPr/>
          <p:nvPr/>
        </p:nvSpPr>
        <p:spPr>
          <a:xfrm>
            <a:off x="5526391" y="1978605"/>
            <a:ext cx="3817620" cy="2202543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Database (Schema)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528A1B-2F5F-458F-8470-0079AC6426E6}"/>
              </a:ext>
            </a:extLst>
          </p:cNvPr>
          <p:cNvSpPr/>
          <p:nvPr/>
        </p:nvSpPr>
        <p:spPr>
          <a:xfrm>
            <a:off x="5969945" y="2592603"/>
            <a:ext cx="1094528" cy="475059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Table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8E75FF-C5A4-4690-9EE2-CB21B10C3172}"/>
              </a:ext>
            </a:extLst>
          </p:cNvPr>
          <p:cNvSpPr/>
          <p:nvPr/>
        </p:nvSpPr>
        <p:spPr>
          <a:xfrm>
            <a:off x="5976515" y="3350434"/>
            <a:ext cx="1094528" cy="475059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Table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E226F7-1EB4-483A-99B2-1953E9D7D680}"/>
              </a:ext>
            </a:extLst>
          </p:cNvPr>
          <p:cNvSpPr/>
          <p:nvPr/>
        </p:nvSpPr>
        <p:spPr>
          <a:xfrm>
            <a:off x="7435201" y="2601568"/>
            <a:ext cx="1094528" cy="475059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Table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B3A0C1E-B4BC-46CA-BEE1-7A499ED7C744}"/>
              </a:ext>
            </a:extLst>
          </p:cNvPr>
          <p:cNvSpPr/>
          <p:nvPr/>
        </p:nvSpPr>
        <p:spPr>
          <a:xfrm>
            <a:off x="9471619" y="1978605"/>
            <a:ext cx="2185355" cy="1012371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Database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(Schema)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84AD10-FDA7-4DBC-A388-F4F8B46D20B0}"/>
              </a:ext>
            </a:extLst>
          </p:cNvPr>
          <p:cNvSpPr/>
          <p:nvPr/>
        </p:nvSpPr>
        <p:spPr>
          <a:xfrm>
            <a:off x="9471619" y="3168777"/>
            <a:ext cx="2185355" cy="1012371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Database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(Schema)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55AF392-C9F8-4C67-9D57-01618CBA55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13" y="5228926"/>
            <a:ext cx="863766" cy="863766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3A8FC53-BA80-456F-A0D4-335636060E00}"/>
              </a:ext>
            </a:extLst>
          </p:cNvPr>
          <p:cNvSpPr/>
          <p:nvPr/>
        </p:nvSpPr>
        <p:spPr>
          <a:xfrm>
            <a:off x="5380023" y="4950405"/>
            <a:ext cx="6400800" cy="14232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D70E10-31C1-432D-89A5-882D9470EE45}"/>
              </a:ext>
            </a:extLst>
          </p:cNvPr>
          <p:cNvSpPr/>
          <p:nvPr/>
        </p:nvSpPr>
        <p:spPr>
          <a:xfrm>
            <a:off x="6803769" y="5052567"/>
            <a:ext cx="2331854" cy="1191407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1F1555C-A1A8-4A2D-9BF0-EDC8788EFA49}"/>
              </a:ext>
            </a:extLst>
          </p:cNvPr>
          <p:cNvSpPr/>
          <p:nvPr/>
        </p:nvSpPr>
        <p:spPr>
          <a:xfrm rot="5400000">
            <a:off x="8515363" y="4491797"/>
            <a:ext cx="421691" cy="3076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9109893-5B53-49F0-AC7F-2730E99EEDA0}"/>
              </a:ext>
            </a:extLst>
          </p:cNvPr>
          <p:cNvSpPr/>
          <p:nvPr/>
        </p:nvSpPr>
        <p:spPr>
          <a:xfrm>
            <a:off x="9323532" y="5052567"/>
            <a:ext cx="2331854" cy="1191407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Logs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D0B9931-FC32-4110-851B-F7F8BB1523E5}"/>
              </a:ext>
            </a:extLst>
          </p:cNvPr>
          <p:cNvGrpSpPr/>
          <p:nvPr/>
        </p:nvGrpSpPr>
        <p:grpSpPr>
          <a:xfrm>
            <a:off x="6890036" y="5452097"/>
            <a:ext cx="2207624" cy="722292"/>
            <a:chOff x="6890036" y="5377449"/>
            <a:chExt cx="2207624" cy="72229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0A8C927-AD09-41A4-A778-FD7F6F3A0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0036" y="5377449"/>
              <a:ext cx="709559" cy="709559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C6FE9B8-5CE2-4C5D-9A6D-7047E0074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0579" y="5390182"/>
              <a:ext cx="709559" cy="709559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2FE437E-DE70-440B-8651-FA11D0ABC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8101" y="5377882"/>
              <a:ext cx="709559" cy="709559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D8E935-88CE-4BC3-B004-9F53B4A5321E}"/>
              </a:ext>
            </a:extLst>
          </p:cNvPr>
          <p:cNvGrpSpPr/>
          <p:nvPr/>
        </p:nvGrpSpPr>
        <p:grpSpPr>
          <a:xfrm>
            <a:off x="9421851" y="5464830"/>
            <a:ext cx="2207624" cy="722292"/>
            <a:chOff x="6890036" y="5377449"/>
            <a:chExt cx="2207624" cy="722292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2FAD455-5B54-4F11-8E7D-864C1F04A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0036" y="5377449"/>
              <a:ext cx="709559" cy="709559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535568A-AF40-41BC-B85F-4078EB829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0579" y="5390182"/>
              <a:ext cx="709559" cy="709559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4A37572-4E3E-423A-B3F7-2B5D0519F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8101" y="5377882"/>
              <a:ext cx="709559" cy="709559"/>
            </a:xfrm>
            <a:prstGeom prst="rect">
              <a:avLst/>
            </a:prstGeom>
          </p:spPr>
        </p:pic>
      </p:grp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21C7F09-D105-47C2-9D76-E025B878BD14}"/>
              </a:ext>
            </a:extLst>
          </p:cNvPr>
          <p:cNvSpPr/>
          <p:nvPr/>
        </p:nvSpPr>
        <p:spPr>
          <a:xfrm>
            <a:off x="7422432" y="3350434"/>
            <a:ext cx="1094528" cy="475059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50718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  <p:bldP spid="43" grpId="0" animBg="1"/>
      <p:bldP spid="15" grpId="0" animBg="1"/>
      <p:bldP spid="16" grpId="0" animBg="1"/>
      <p:bldP spid="17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/>
              <a:t>Database Management</a:t>
            </a:r>
            <a:endParaRPr lang="bg-BG" sz="36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/>
              <a:t>SQL vs NoSQL</a:t>
            </a:r>
            <a:endParaRPr lang="en-GB" sz="36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/>
              <a:t>Database Engine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/>
              <a:t>Structured Query Language (SQL)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/>
              <a:t>MySQL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/>
              <a:t>NoSQL </a:t>
            </a:r>
            <a:r>
              <a:rPr lang="en-GB" sz="3600"/>
              <a:t>and </a:t>
            </a:r>
            <a:r>
              <a:rPr lang="en-GB" sz="3600" smtClean="0"/>
              <a:t>MongoDB</a:t>
            </a:r>
            <a:endParaRPr lang="en-GB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01A8EA-779F-45CE-AF0F-91CD113686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table</a:t>
            </a:r>
            <a:r>
              <a:rPr lang="en-GB" dirty="0"/>
              <a:t> is the main </a:t>
            </a:r>
            <a:r>
              <a:rPr lang="en-GB" b="1" dirty="0">
                <a:solidFill>
                  <a:schemeClr val="bg1"/>
                </a:solidFill>
              </a:rPr>
              <a:t>building block </a:t>
            </a:r>
            <a:r>
              <a:rPr lang="en-US" dirty="0"/>
              <a:t>in the </a:t>
            </a:r>
            <a:r>
              <a:rPr lang="en-GB" dirty="0"/>
              <a:t>relational databases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Each </a:t>
            </a:r>
            <a:r>
              <a:rPr lang="en-GB" b="1" dirty="0">
                <a:solidFill>
                  <a:schemeClr val="bg1"/>
                </a:solidFill>
              </a:rPr>
              <a:t>row</a:t>
            </a:r>
            <a:r>
              <a:rPr lang="en-GB" dirty="0"/>
              <a:t> is called a </a:t>
            </a:r>
            <a:r>
              <a:rPr lang="en-GB" b="1" dirty="0">
                <a:solidFill>
                  <a:schemeClr val="bg1"/>
                </a:solidFill>
              </a:rPr>
              <a:t>record</a:t>
            </a:r>
            <a:r>
              <a:rPr lang="en-GB" dirty="0"/>
              <a:t> or </a:t>
            </a:r>
            <a:r>
              <a:rPr lang="en-GB" b="1" dirty="0">
                <a:solidFill>
                  <a:schemeClr val="bg1"/>
                </a:solidFill>
              </a:rPr>
              <a:t>entity</a:t>
            </a:r>
          </a:p>
          <a:p>
            <a:r>
              <a:rPr lang="en-GB" dirty="0"/>
              <a:t>Columns (</a:t>
            </a:r>
            <a:r>
              <a:rPr lang="en-GB" b="1" dirty="0">
                <a:solidFill>
                  <a:schemeClr val="bg1"/>
                </a:solidFill>
              </a:rPr>
              <a:t>fields</a:t>
            </a:r>
            <a:r>
              <a:rPr lang="en-GB" dirty="0"/>
              <a:t>) define the </a:t>
            </a:r>
            <a:r>
              <a:rPr lang="en-GB" b="1" dirty="0">
                <a:solidFill>
                  <a:schemeClr val="bg1"/>
                </a:solidFill>
              </a:rPr>
              <a:t>type</a:t>
            </a:r>
            <a:r>
              <a:rPr lang="en-GB" dirty="0"/>
              <a:t> of data they contain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68B6C6-FC70-4F25-BA7E-5A0863A7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Table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5E97E-D9F9-49B4-AC86-8E723BC320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F7167C-CFAC-4BB8-A477-B3D0D7508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012167"/>
              </p:ext>
            </p:extLst>
          </p:nvPr>
        </p:nvGraphicFramePr>
        <p:xfrm>
          <a:off x="3197862" y="2583575"/>
          <a:ext cx="5796276" cy="2602355"/>
        </p:xfrm>
        <a:graphic>
          <a:graphicData uri="http://schemas.openxmlformats.org/drawingml/2006/table">
            <a:tbl>
              <a:tblPr/>
              <a:tblGrid>
                <a:gridCol w="1630076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476977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1732755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956468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CustomerId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FirstName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Birthdate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CityId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August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03/12/1975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101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Bejnamin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04/04/1984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102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81557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Denis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15/10/1988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103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34943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Linda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07/01/1984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104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2070"/>
                  </a:ext>
                </a:extLst>
              </a:tr>
            </a:tbl>
          </a:graphicData>
        </a:graphic>
      </p:graphicFrame>
      <p:sp>
        <p:nvSpPr>
          <p:cNvPr id="8" name="AutoShape 7">
            <a:extLst>
              <a:ext uri="{FF2B5EF4-FFF2-40B4-BE49-F238E27FC236}">
                <a16:creationId xmlns:a16="http://schemas.microsoft.com/office/drawing/2014/main" id="{E8056610-285D-4935-AD3D-95BCCEBA0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300" y="3473264"/>
            <a:ext cx="1210171" cy="643768"/>
          </a:xfrm>
          <a:prstGeom prst="wedgeRoundRectCallout">
            <a:avLst>
              <a:gd name="adj1" fmla="val 74044"/>
              <a:gd name="adj2" fmla="val -76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noProof="1">
                <a:solidFill>
                  <a:srgbClr val="FFFFFF"/>
                </a:solidFill>
              </a:rPr>
              <a:t>Row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CC364056-A8B0-4AFD-9192-079CA2AE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3070" y="1833447"/>
            <a:ext cx="1675267" cy="643768"/>
          </a:xfrm>
          <a:prstGeom prst="wedgeRoundRectCallout">
            <a:avLst>
              <a:gd name="adj1" fmla="val -66253"/>
              <a:gd name="adj2" fmla="val 530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noProof="1">
                <a:solidFill>
                  <a:srgbClr val="FFFFFF"/>
                </a:solidFill>
              </a:rPr>
              <a:t>Column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86BFB3B-1AD9-4D5D-BC7F-85BAA870D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183" y="4660566"/>
            <a:ext cx="1114552" cy="643768"/>
          </a:xfrm>
          <a:prstGeom prst="wedgeRoundRectCallout">
            <a:avLst>
              <a:gd name="adj1" fmla="val -64572"/>
              <a:gd name="adj2" fmla="val -576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noProof="1">
                <a:solidFill>
                  <a:srgbClr val="FFFFFF"/>
                </a:solidFill>
              </a:rPr>
              <a:t>Cell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1A08A9-325F-4AB2-9C26-90D218876B28}"/>
              </a:ext>
            </a:extLst>
          </p:cNvPr>
          <p:cNvSpPr/>
          <p:nvPr/>
        </p:nvSpPr>
        <p:spPr>
          <a:xfrm>
            <a:off x="3197862" y="3473264"/>
            <a:ext cx="5796276" cy="462078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5B7CD5-66AF-40FC-9BF6-F4F2FFE50AB9}"/>
              </a:ext>
            </a:extLst>
          </p:cNvPr>
          <p:cNvSpPr/>
          <p:nvPr/>
        </p:nvSpPr>
        <p:spPr>
          <a:xfrm>
            <a:off x="4773226" y="2595492"/>
            <a:ext cx="1506276" cy="2590438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6B725A1-96A6-45C8-B2CE-FCDF5AD03744}"/>
              </a:ext>
            </a:extLst>
          </p:cNvPr>
          <p:cNvSpPr/>
          <p:nvPr/>
        </p:nvSpPr>
        <p:spPr>
          <a:xfrm>
            <a:off x="8042988" y="4268035"/>
            <a:ext cx="951150" cy="462078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00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E1B43-7144-4868-8791-314C340CD2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6994D5-34B0-406F-8FE8-29C1B77D75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Definition and Manipulation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ED9858-6837-4B3D-89A7-1A0E7E071EE4}"/>
              </a:ext>
            </a:extLst>
          </p:cNvPr>
          <p:cNvSpPr/>
          <p:nvPr/>
        </p:nvSpPr>
        <p:spPr>
          <a:xfrm>
            <a:off x="4604245" y="1607032"/>
            <a:ext cx="298350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67565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4B66A-69A4-4C16-B51F-E1DCACAD54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GB" b="1" dirty="0"/>
              <a:t>SQL</a:t>
            </a:r>
            <a:r>
              <a:rPr lang="en-GB" dirty="0"/>
              <a:t> == programming language designed for managing</a:t>
            </a:r>
            <a:br>
              <a:rPr lang="en-GB" dirty="0"/>
            </a:br>
            <a:r>
              <a:rPr lang="en-GB" dirty="0"/>
              <a:t>data in a relational database</a:t>
            </a:r>
          </a:p>
          <a:p>
            <a:pPr>
              <a:lnSpc>
                <a:spcPct val="110000"/>
              </a:lnSpc>
            </a:pPr>
            <a:r>
              <a:rPr lang="en-GB" dirty="0"/>
              <a:t>To communicate with the database Engine we use SQL </a:t>
            </a:r>
          </a:p>
          <a:p>
            <a:pPr>
              <a:lnSpc>
                <a:spcPct val="110000"/>
              </a:lnSpc>
            </a:pPr>
            <a:r>
              <a:rPr lang="en-GB" dirty="0"/>
              <a:t>Logically divided in four sections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Data Definition – describe the </a:t>
            </a:r>
            <a:r>
              <a:rPr lang="en-GB" b="1" dirty="0">
                <a:solidFill>
                  <a:schemeClr val="bg1"/>
                </a:solidFill>
              </a:rPr>
              <a:t>structure</a:t>
            </a:r>
            <a:r>
              <a:rPr lang="en-GB" dirty="0"/>
              <a:t> of data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Data Manipulation – </a:t>
            </a:r>
            <a:r>
              <a:rPr lang="en-GB" b="1" dirty="0">
                <a:solidFill>
                  <a:schemeClr val="bg1"/>
                </a:solidFill>
              </a:rPr>
              <a:t>store </a:t>
            </a:r>
            <a:r>
              <a:rPr lang="en-GB" dirty="0"/>
              <a:t>and</a:t>
            </a:r>
            <a:r>
              <a:rPr lang="en-GB" b="1" dirty="0">
                <a:solidFill>
                  <a:schemeClr val="bg1"/>
                </a:solidFill>
              </a:rPr>
              <a:t> retrieve data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Data Control – define who can </a:t>
            </a:r>
            <a:r>
              <a:rPr lang="en-GB" b="1" dirty="0">
                <a:solidFill>
                  <a:schemeClr val="bg1"/>
                </a:solidFill>
              </a:rPr>
              <a:t>access the data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Transaction Control – bundle </a:t>
            </a:r>
            <a:r>
              <a:rPr lang="en-GB" b="1" dirty="0">
                <a:solidFill>
                  <a:schemeClr val="bg1"/>
                </a:solidFill>
              </a:rPr>
              <a:t>operations</a:t>
            </a:r>
            <a:r>
              <a:rPr lang="en-GB" dirty="0"/>
              <a:t> together</a:t>
            </a:r>
            <a:br>
              <a:rPr lang="en-GB" dirty="0"/>
            </a:br>
            <a:r>
              <a:rPr lang="en-GB" dirty="0"/>
              <a:t>and perform </a:t>
            </a:r>
            <a:r>
              <a:rPr lang="en-GB" b="1" dirty="0">
                <a:solidFill>
                  <a:schemeClr val="bg1"/>
                </a:solidFill>
              </a:rPr>
              <a:t>commit</a:t>
            </a:r>
            <a:r>
              <a:rPr lang="en-GB" dirty="0"/>
              <a:t> /</a:t>
            </a:r>
            <a:r>
              <a:rPr lang="en-GB" b="1" dirty="0">
                <a:solidFill>
                  <a:schemeClr val="bg1"/>
                </a:solidFill>
              </a:rPr>
              <a:t> rollback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65A41A-9B9E-4993-A991-92F8FF5B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Structured Query Language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0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F5923-1079-4C26-B82C-E69A2C74B4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MySQL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40D8E2-CE12-4313-83BC-0F0E2EDFA5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Working with Relational Databases and SQL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DD01-0AF1-4CB1-A2AC-132AE80E3296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835" y="1597980"/>
            <a:ext cx="2876330" cy="148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2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A64FC-992C-441A-954B-B77E56FC38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Open-source</a:t>
            </a:r>
            <a:r>
              <a:rPr lang="en-US" dirty="0"/>
              <a:t> relational database </a:t>
            </a:r>
            <a:br>
              <a:rPr lang="en-US" dirty="0"/>
            </a:br>
            <a:r>
              <a:rPr lang="en-US" dirty="0"/>
              <a:t>management system</a:t>
            </a:r>
          </a:p>
          <a:p>
            <a:r>
              <a:rPr lang="en-US" dirty="0"/>
              <a:t>Used in many </a:t>
            </a:r>
            <a:r>
              <a:rPr lang="en-US" b="1" dirty="0">
                <a:solidFill>
                  <a:schemeClr val="bg1"/>
                </a:solidFill>
              </a:rPr>
              <a:t>large-scale</a:t>
            </a:r>
            <a:r>
              <a:rPr lang="en-US" dirty="0"/>
              <a:t> websites</a:t>
            </a:r>
          </a:p>
          <a:p>
            <a:pPr lvl="1"/>
            <a:r>
              <a:rPr lang="en-US" dirty="0"/>
              <a:t>Amazon</a:t>
            </a:r>
          </a:p>
          <a:p>
            <a:pPr lvl="1"/>
            <a:r>
              <a:rPr lang="en-US" dirty="0"/>
              <a:t>Apple</a:t>
            </a:r>
          </a:p>
          <a:p>
            <a:pPr lvl="1"/>
            <a:r>
              <a:rPr lang="en-US" dirty="0"/>
              <a:t>Facebook</a:t>
            </a:r>
          </a:p>
          <a:p>
            <a:r>
              <a:rPr lang="en-US" dirty="0"/>
              <a:t>Works on 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  <a:r>
              <a:rPr lang="en-US" dirty="0"/>
              <a:t> system platforms</a:t>
            </a:r>
            <a:r>
              <a:rPr lang="bg-BG" dirty="0"/>
              <a:t> –</a:t>
            </a:r>
            <a:r>
              <a:rPr lang="en-US" dirty="0"/>
              <a:t> Windows,</a:t>
            </a:r>
            <a:br>
              <a:rPr lang="en-US" dirty="0"/>
            </a:br>
            <a:r>
              <a:rPr lang="en-US" dirty="0"/>
              <a:t>macOS, Linux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80F20E-990E-4BB5-9613-C69D5E57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/ MariaDB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8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AA548A-76D5-4FF2-B458-1237EE8D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Developer Tools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85D769-F461-4190-A4CD-0910D60BC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  <a:hlinkClick r:id="rId2"/>
              </a:rPr>
              <a:t>XAMPP</a:t>
            </a:r>
            <a:endParaRPr lang="en-GB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GB" sz="3000" dirty="0"/>
              <a:t>Web server stack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Apache + MariaDB + PHP + Perl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Cross-platform</a:t>
            </a:r>
          </a:p>
          <a:p>
            <a:pPr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  <a:hlinkClick r:id="rId3"/>
              </a:rPr>
              <a:t>HeidiSQL</a:t>
            </a:r>
            <a:endParaRPr lang="en-GB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GB" sz="3000" dirty="0"/>
              <a:t>Tool for managing MySQL, </a:t>
            </a:r>
            <a:br>
              <a:rPr lang="en-GB" sz="3000" dirty="0"/>
            </a:br>
            <a:r>
              <a:rPr lang="en-GB" sz="3000" dirty="0"/>
              <a:t>MSSQL and PostgreSQL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Query / modify database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Explore database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5F682-A5BB-4AA9-8119-44C20E64E4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35EF00AF-D331-4539-A1BC-6E8CAC72E6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6" t="10714" r="10465" b="23591"/>
          <a:stretch/>
        </p:blipFill>
        <p:spPr>
          <a:xfrm>
            <a:off x="9152955" y="1738451"/>
            <a:ext cx="1447928" cy="1413122"/>
          </a:xfrm>
          <a:prstGeom prst="roundRect">
            <a:avLst>
              <a:gd name="adj" fmla="val 8751"/>
            </a:avLst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AAB1A4-E7B4-475B-83AE-D03DFD8EA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454" y="4358936"/>
            <a:ext cx="1680930" cy="168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B73A-1558-4ABE-AE75-1464BB32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C7809-7E22-46F1-B68B-57B8191EFD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We can </a:t>
            </a:r>
            <a:r>
              <a:rPr lang="en-GB" b="1" dirty="0">
                <a:solidFill>
                  <a:schemeClr val="bg1"/>
                </a:solidFill>
              </a:rPr>
              <a:t>communicate</a:t>
            </a:r>
            <a:r>
              <a:rPr lang="en-GB" dirty="0"/>
              <a:t> with </a:t>
            </a:r>
            <a:br>
              <a:rPr lang="en-GB" dirty="0"/>
            </a:br>
            <a:r>
              <a:rPr lang="en-GB" dirty="0"/>
              <a:t>the database engine</a:t>
            </a:r>
          </a:p>
          <a:p>
            <a:r>
              <a:rPr lang="en-GB" dirty="0"/>
              <a:t>Queries provide greater </a:t>
            </a:r>
            <a:r>
              <a:rPr lang="en-GB" b="1" dirty="0">
                <a:solidFill>
                  <a:schemeClr val="bg1"/>
                </a:solidFill>
              </a:rPr>
              <a:t>control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flexibility</a:t>
            </a:r>
          </a:p>
          <a:p>
            <a:r>
              <a:rPr lang="en-US" dirty="0"/>
              <a:t>To create a database in MySQL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3FD38-C739-43E8-82D2-0E6B31F675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4F465FA-DC58-4039-818E-C7B402710785}"/>
              </a:ext>
            </a:extLst>
          </p:cNvPr>
          <p:cNvSpPr txBox="1">
            <a:spLocks/>
          </p:cNvSpPr>
          <p:nvPr/>
        </p:nvSpPr>
        <p:spPr>
          <a:xfrm>
            <a:off x="2780822" y="3930059"/>
            <a:ext cx="546743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>
                <a:solidFill>
                  <a:schemeClr val="bg1"/>
                </a:solidFill>
              </a:rPr>
              <a:t>CREATE DATABASE </a:t>
            </a:r>
            <a:r>
              <a:rPr lang="en-GB" sz="2800" dirty="0">
                <a:solidFill>
                  <a:schemeClr val="tx1"/>
                </a:solidFill>
              </a:rPr>
              <a:t>employees;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FC400D81-0514-4FF3-90CB-275687223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5665" y="3661342"/>
            <a:ext cx="1901574" cy="836653"/>
          </a:xfrm>
          <a:prstGeom prst="wedgeRoundRectCallout">
            <a:avLst>
              <a:gd name="adj1" fmla="val -81892"/>
              <a:gd name="adj2" fmla="val 29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noProof="1">
                <a:solidFill>
                  <a:srgbClr val="FFFFFF"/>
                </a:solidFill>
              </a:rPr>
              <a:t>Database name</a:t>
            </a:r>
          </a:p>
        </p:txBody>
      </p:sp>
    </p:spTree>
    <p:extLst>
      <p:ext uri="{BB962C8B-B14F-4D97-AF65-F5344CB8AC3E}">
        <p14:creationId xmlns:p14="http://schemas.microsoft.com/office/powerpoint/2010/main" val="411931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E803A9B-6099-439B-94AD-0A4AD33522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/>
          <a:lstStyle/>
          <a:p>
            <a:r>
              <a:rPr lang="en-GB" dirty="0"/>
              <a:t>Table creation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spcBef>
                <a:spcPts val="2400"/>
              </a:spcBef>
            </a:pPr>
            <a:endParaRPr lang="en-GB" dirty="0"/>
          </a:p>
          <a:p>
            <a:r>
              <a:rPr lang="en-GB" dirty="0"/>
              <a:t>Inserting values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6D310E-BAD0-452E-9689-8105D2EC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Table and Inserting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486E9-8BB8-4832-8734-287FFA0DCB1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74471" y="1802385"/>
            <a:ext cx="8032180" cy="30927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5000"/>
              </a:lnSpc>
            </a:pPr>
            <a:r>
              <a:rPr lang="en-GB" sz="2400" dirty="0">
                <a:solidFill>
                  <a:schemeClr val="tx1"/>
                </a:solidFill>
              </a:rPr>
              <a:t>CREATE TABLE people (</a:t>
            </a:r>
          </a:p>
          <a:p>
            <a:pPr>
              <a:lnSpc>
                <a:spcPct val="95000"/>
              </a:lnSpc>
            </a:pPr>
            <a:r>
              <a:rPr lang="en-GB" sz="2400" dirty="0">
                <a:solidFill>
                  <a:schemeClr val="tx1"/>
                </a:solidFill>
              </a:rPr>
              <a:t>   id </a:t>
            </a:r>
            <a:r>
              <a:rPr lang="en-GB" sz="2400" dirty="0">
                <a:solidFill>
                  <a:schemeClr val="bg1"/>
                </a:solidFill>
              </a:rPr>
              <a:t>INT NOT NULL PRIMARY KEY AUTO_INCREMENT</a:t>
            </a:r>
            <a:r>
              <a:rPr lang="en-GB" sz="24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95000"/>
              </a:lnSpc>
            </a:pPr>
            <a:r>
              <a:rPr lang="en-GB" sz="2400" dirty="0">
                <a:solidFill>
                  <a:schemeClr val="tx1"/>
                </a:solidFill>
              </a:rPr>
              <a:t>   email </a:t>
            </a:r>
            <a:r>
              <a:rPr lang="en-GB" sz="2400" dirty="0">
                <a:solidFill>
                  <a:schemeClr val="bg1"/>
                </a:solidFill>
              </a:rPr>
              <a:t>VARCHAR(40) NOT NULL</a:t>
            </a:r>
            <a:r>
              <a:rPr lang="en-GB" sz="24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95000"/>
              </a:lnSpc>
            </a:pPr>
            <a:r>
              <a:rPr lang="en-GB" sz="2400" dirty="0">
                <a:solidFill>
                  <a:schemeClr val="tx1"/>
                </a:solidFill>
              </a:rPr>
              <a:t>   first_name </a:t>
            </a:r>
            <a:r>
              <a:rPr lang="en-GB" sz="2400" dirty="0">
                <a:solidFill>
                  <a:schemeClr val="bg1"/>
                </a:solidFill>
              </a:rPr>
              <a:t>VARCHAR(40) NOT NULL</a:t>
            </a:r>
            <a:r>
              <a:rPr lang="en-GB" sz="24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95000"/>
              </a:lnSpc>
            </a:pPr>
            <a:r>
              <a:rPr lang="en-GB" sz="2400" dirty="0">
                <a:solidFill>
                  <a:schemeClr val="tx1"/>
                </a:solidFill>
              </a:rPr>
              <a:t>   last_name </a:t>
            </a:r>
            <a:r>
              <a:rPr lang="en-GB" sz="2400" dirty="0">
                <a:solidFill>
                  <a:schemeClr val="bg1"/>
                </a:solidFill>
              </a:rPr>
              <a:t>VARCHAR(40) NOT NULL</a:t>
            </a:r>
          </a:p>
          <a:p>
            <a:pPr>
              <a:lnSpc>
                <a:spcPct val="95000"/>
              </a:lnSpc>
            </a:pPr>
            <a:r>
              <a:rPr lang="en-GB" sz="2400" dirty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2429C8E9-9CB3-47F8-8F42-1064D5C67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4320" y="2850118"/>
            <a:ext cx="3352800" cy="578882"/>
          </a:xfrm>
          <a:prstGeom prst="wedgeRoundRectCallout">
            <a:avLst>
              <a:gd name="adj1" fmla="val -62153"/>
              <a:gd name="adj2" fmla="val -547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Custom attributes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27387B9A-7EC8-4001-B6B1-F732D28E6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9274" y="4324116"/>
            <a:ext cx="1713953" cy="578882"/>
          </a:xfrm>
          <a:prstGeom prst="wedgeRoundRectCallout">
            <a:avLst>
              <a:gd name="adj1" fmla="val -63757"/>
              <a:gd name="adj2" fmla="val -533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Data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4D543D57-E038-4F29-9D89-0977412D3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900" y="4325551"/>
            <a:ext cx="2344021" cy="578882"/>
          </a:xfrm>
          <a:prstGeom prst="wedgeRoundRectCallout">
            <a:avLst>
              <a:gd name="adj1" fmla="val -60181"/>
              <a:gd name="adj2" fmla="val -54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Column name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986" y="1285027"/>
            <a:ext cx="2345139" cy="578882"/>
          </a:xfrm>
          <a:prstGeom prst="wedgeRoundRectCallout">
            <a:avLst>
              <a:gd name="adj1" fmla="val -67945"/>
              <a:gd name="adj2" fmla="val 661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Table name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264D6BE9-77B9-4202-86ED-A67ED50C2283}"/>
              </a:ext>
            </a:extLst>
          </p:cNvPr>
          <p:cNvSpPr txBox="1">
            <a:spLocks/>
          </p:cNvSpPr>
          <p:nvPr/>
        </p:nvSpPr>
        <p:spPr>
          <a:xfrm>
            <a:off x="774471" y="5486045"/>
            <a:ext cx="9827581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bg1"/>
                </a:solidFill>
              </a:rPr>
              <a:t>INSERT INTO</a:t>
            </a:r>
            <a:r>
              <a:rPr lang="en-GB" dirty="0">
                <a:solidFill>
                  <a:schemeClr val="tx1"/>
                </a:solidFill>
              </a:rPr>
              <a:t> `people` (`email`, `first_name`, `last_name`)</a:t>
            </a:r>
          </a:p>
          <a:p>
            <a:r>
              <a:rPr lang="en-GB" dirty="0">
                <a:solidFill>
                  <a:schemeClr val="bg1"/>
                </a:solidFill>
              </a:rPr>
              <a:t>VALUES</a:t>
            </a:r>
            <a:r>
              <a:rPr lang="en-GB" dirty="0">
                <a:solidFill>
                  <a:schemeClr val="tx1"/>
                </a:solidFill>
              </a:rPr>
              <a:t> ('b@b.bg', 'John', 'Smith');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22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1BF177-C505-4927-9025-655E7CDB3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Get all records from a table</a:t>
            </a:r>
          </a:p>
          <a:p>
            <a:endParaRPr lang="en-GB" dirty="0"/>
          </a:p>
          <a:p>
            <a:r>
              <a:rPr lang="en-GB" dirty="0"/>
              <a:t>You can limit (select) the columns to retrieve</a:t>
            </a:r>
          </a:p>
          <a:p>
            <a:endParaRPr lang="en-GB" dirty="0"/>
          </a:p>
          <a:p>
            <a:r>
              <a:rPr lang="en-GB" dirty="0"/>
              <a:t>You can limit the number of rows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C08CC8-5E72-4F32-9580-FEF46FD2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Retrieve Records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B20CA-B930-4398-8E85-41971D88A7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4F7FFCA-4A66-4019-8F7B-A68791E8E79D}"/>
              </a:ext>
            </a:extLst>
          </p:cNvPr>
          <p:cNvSpPr txBox="1">
            <a:spLocks/>
          </p:cNvSpPr>
          <p:nvPr/>
        </p:nvSpPr>
        <p:spPr>
          <a:xfrm>
            <a:off x="809982" y="1825065"/>
            <a:ext cx="413344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600" dirty="0">
                <a:solidFill>
                  <a:schemeClr val="bg1"/>
                </a:solidFill>
              </a:rPr>
              <a:t>SELECT * FROM </a:t>
            </a:r>
            <a:r>
              <a:rPr lang="en-GB" sz="2600" dirty="0">
                <a:solidFill>
                  <a:schemeClr val="tx1"/>
                </a:solidFill>
              </a:rPr>
              <a:t>people;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55CFCFE4-3BC4-4617-AAB1-37D6263CD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399" y="1866181"/>
            <a:ext cx="3677212" cy="546005"/>
          </a:xfrm>
          <a:prstGeom prst="wedgeRoundRectCallout">
            <a:avLst>
              <a:gd name="adj1" fmla="val -46266"/>
              <a:gd name="adj2" fmla="val -59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* retrieves all columns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2807C10-2F0D-4F5A-8F27-23774C5BEC8D}"/>
              </a:ext>
            </a:extLst>
          </p:cNvPr>
          <p:cNvSpPr txBox="1">
            <a:spLocks/>
          </p:cNvSpPr>
          <p:nvPr/>
        </p:nvSpPr>
        <p:spPr>
          <a:xfrm>
            <a:off x="809981" y="3223489"/>
            <a:ext cx="7799503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600" noProof="1">
                <a:solidFill>
                  <a:schemeClr val="bg1"/>
                </a:solidFill>
              </a:rPr>
              <a:t>SELECT first_name, last_name </a:t>
            </a:r>
            <a:r>
              <a:rPr lang="en-GB" sz="2600" noProof="1">
                <a:solidFill>
                  <a:schemeClr val="tx1"/>
                </a:solidFill>
              </a:rPr>
              <a:t>FROM</a:t>
            </a:r>
            <a:r>
              <a:rPr lang="en-GB" sz="2600" noProof="1">
                <a:solidFill>
                  <a:schemeClr val="bg1"/>
                </a:solidFill>
              </a:rPr>
              <a:t> </a:t>
            </a:r>
            <a:r>
              <a:rPr lang="en-GB" sz="2600" noProof="1">
                <a:solidFill>
                  <a:schemeClr val="tx1"/>
                </a:solidFill>
              </a:rPr>
              <a:t>people;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66666F9B-8DCB-4253-870D-DEEE8ECEC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9611" y="3247987"/>
            <a:ext cx="2509718" cy="587121"/>
          </a:xfrm>
          <a:prstGeom prst="wedgeRoundRectCallout">
            <a:avLst>
              <a:gd name="adj1" fmla="val -35158"/>
              <a:gd name="adj2" fmla="val -260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List of columns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58F9DC8-021D-4BAF-88D0-7FCB6255E1C7}"/>
              </a:ext>
            </a:extLst>
          </p:cNvPr>
          <p:cNvSpPr txBox="1">
            <a:spLocks/>
          </p:cNvSpPr>
          <p:nvPr/>
        </p:nvSpPr>
        <p:spPr>
          <a:xfrm>
            <a:off x="809981" y="4621913"/>
            <a:ext cx="9173005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noProof="1">
                <a:solidFill>
                  <a:schemeClr val="bg1"/>
                </a:solidFill>
              </a:rPr>
              <a:t>SELECT</a:t>
            </a:r>
            <a:r>
              <a:rPr lang="en-US" sz="2600" noProof="1">
                <a:solidFill>
                  <a:schemeClr val="tx1"/>
                </a:solidFill>
              </a:rPr>
              <a:t> first_name, last_name FROM people </a:t>
            </a:r>
            <a:r>
              <a:rPr lang="en-US" sz="2600" noProof="1">
                <a:solidFill>
                  <a:schemeClr val="bg1"/>
                </a:solidFill>
              </a:rPr>
              <a:t>LIMIT 5</a:t>
            </a:r>
            <a:r>
              <a:rPr lang="en-US" sz="2600" noProof="1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80A21748-B293-43B0-ABDE-446CBC453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66" y="5433216"/>
            <a:ext cx="3120798" cy="587121"/>
          </a:xfrm>
          <a:prstGeom prst="wedgeRoundRectCallout">
            <a:avLst>
              <a:gd name="adj1" fmla="val -35158"/>
              <a:gd name="adj2" fmla="val -260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Number of records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3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588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sz="3400" dirty="0"/>
              <a:t>You can filter rows by specific conditions using </a:t>
            </a:r>
            <a:br>
              <a:rPr lang="en-US" sz="3400" dirty="0"/>
            </a:b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sz="3400" dirty="0"/>
              <a:t> clause</a:t>
            </a:r>
          </a:p>
          <a:p>
            <a:endParaRPr lang="en-GB" sz="3400" dirty="0"/>
          </a:p>
          <a:p>
            <a:endParaRPr lang="en-GB" sz="3400" dirty="0"/>
          </a:p>
          <a:p>
            <a:r>
              <a:rPr lang="en-GB" sz="3400" dirty="0"/>
              <a:t>Updating information</a:t>
            </a: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Records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2231913" y="2379750"/>
            <a:ext cx="6619856" cy="1292662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first_name, last_name, email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people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last_name = 'Smith'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31913" y="4538653"/>
            <a:ext cx="51706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people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dirty="0">
                <a:solidFill>
                  <a:srgbClr val="234465"/>
                </a:solidFill>
                <a:latin typeface="Consolas" panose="020B0609020204030204" pitchFamily="49" charset="0"/>
              </a:rPr>
              <a:t>last_name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= 'Adams'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= 'John'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66666F9B-8DCB-4253-870D-DEEE8ECEC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5679" y="5189880"/>
            <a:ext cx="3417459" cy="954558"/>
          </a:xfrm>
          <a:prstGeom prst="wedgeRoundRectCallout">
            <a:avLst>
              <a:gd name="adj1" fmla="val -35158"/>
              <a:gd name="adj2" fmla="val -260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Updates the last name of person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03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  <a:hlinkClick r:id="rId3"/>
              </a:rPr>
              <a:t>sli.do</a:t>
            </a:r>
            <a:endParaRPr lang="bg-BG" sz="7200" b="1" u="sng" dirty="0">
              <a:solidFill>
                <a:srgbClr val="FFA000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#fund-common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8026DA-8458-4E0B-8ECE-1BC62EC883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Deleting structures is called dropping</a:t>
            </a:r>
          </a:p>
          <a:p>
            <a:pPr lvl="1"/>
            <a:r>
              <a:rPr lang="en-GB" dirty="0"/>
              <a:t>Table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Entire Database</a:t>
            </a:r>
          </a:p>
          <a:p>
            <a:pPr lvl="1"/>
            <a:endParaRPr lang="en-GB" dirty="0"/>
          </a:p>
          <a:p>
            <a:r>
              <a:rPr lang="en-GB" dirty="0"/>
              <a:t>Both of these actions </a:t>
            </a:r>
            <a:r>
              <a:rPr lang="en-GB" b="1" dirty="0">
                <a:solidFill>
                  <a:schemeClr val="bg1"/>
                </a:solidFill>
              </a:rPr>
              <a:t>cannot be undone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616E50-1D4C-49AE-B2C1-570451F0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DD6DC-E5B6-4773-82DA-602ABF3A2B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6763C9F-3A8B-4143-B36C-1DABFCC059D7}"/>
              </a:ext>
            </a:extLst>
          </p:cNvPr>
          <p:cNvSpPr txBox="1">
            <a:spLocks/>
          </p:cNvSpPr>
          <p:nvPr/>
        </p:nvSpPr>
        <p:spPr>
          <a:xfrm>
            <a:off x="950589" y="2491273"/>
            <a:ext cx="435149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bg1"/>
                </a:solidFill>
              </a:rPr>
              <a:t>TRUNCATE TABLE </a:t>
            </a:r>
            <a:r>
              <a:rPr lang="en-GB" dirty="0">
                <a:solidFill>
                  <a:schemeClr val="tx1"/>
                </a:solidFill>
              </a:rPr>
              <a:t>people;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4B2DB6-9E8E-4F47-B163-017E09D4D9CE}"/>
              </a:ext>
            </a:extLst>
          </p:cNvPr>
          <p:cNvSpPr txBox="1">
            <a:spLocks/>
          </p:cNvSpPr>
          <p:nvPr/>
        </p:nvSpPr>
        <p:spPr>
          <a:xfrm>
            <a:off x="950590" y="3291115"/>
            <a:ext cx="435149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bg1"/>
                </a:solidFill>
              </a:rPr>
              <a:t>DROP TABLE </a:t>
            </a:r>
            <a:r>
              <a:rPr lang="en-GB" dirty="0">
                <a:solidFill>
                  <a:schemeClr val="tx1"/>
                </a:solidFill>
              </a:rPr>
              <a:t>people;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6E7E3BBD-08E5-4A2D-BB54-0437CAAEC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922" y="2511830"/>
            <a:ext cx="4351492" cy="546005"/>
          </a:xfrm>
          <a:prstGeom prst="wedgeRoundRectCallout">
            <a:avLst>
              <a:gd name="adj1" fmla="val -46266"/>
              <a:gd name="adj2" fmla="val -59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Delete all records in a table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6C86238F-D54A-4936-A0F9-B617A8515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921" y="3332231"/>
            <a:ext cx="5239259" cy="546005"/>
          </a:xfrm>
          <a:prstGeom prst="wedgeRoundRectCallout">
            <a:avLst>
              <a:gd name="adj1" fmla="val -46266"/>
              <a:gd name="adj2" fmla="val -59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Delete the data and the structure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4F91AD4-C9CF-427B-B257-3320FB8A8782}"/>
              </a:ext>
            </a:extLst>
          </p:cNvPr>
          <p:cNvSpPr txBox="1">
            <a:spLocks/>
          </p:cNvSpPr>
          <p:nvPr/>
        </p:nvSpPr>
        <p:spPr>
          <a:xfrm>
            <a:off x="950590" y="4461815"/>
            <a:ext cx="4351492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bg1"/>
                </a:solidFill>
              </a:rPr>
              <a:t>DROP DATABASE </a:t>
            </a:r>
            <a:r>
              <a:rPr lang="en-GB" dirty="0">
                <a:solidFill>
                  <a:schemeClr val="tx1"/>
                </a:solidFill>
              </a:rPr>
              <a:t>employees;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76E5D276-7CDF-42BB-A95C-51E9AE7DD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921" y="4502931"/>
            <a:ext cx="3595411" cy="546005"/>
          </a:xfrm>
          <a:prstGeom prst="wedgeRoundRectCallout">
            <a:avLst>
              <a:gd name="adj1" fmla="val -46266"/>
              <a:gd name="adj2" fmla="val -59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Delete entire database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28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F5923-1079-4C26-B82C-E69A2C74B4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NoSQL Databases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40D8E2-CE12-4313-83BC-0F0E2EDFA5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Using MongoDB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A640A6-B337-48DB-B580-88A985909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128" y="1742171"/>
            <a:ext cx="3102938" cy="214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A64FC-992C-441A-954B-B77E56FC38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008302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SQL query is </a:t>
            </a:r>
            <a:r>
              <a:rPr lang="en-US" b="1" dirty="0">
                <a:solidFill>
                  <a:schemeClr val="bg1"/>
                </a:solidFill>
              </a:rPr>
              <a:t>not used </a:t>
            </a:r>
            <a:r>
              <a:rPr lang="en-US" dirty="0"/>
              <a:t>in NoSQL systems</a:t>
            </a:r>
          </a:p>
          <a:p>
            <a:r>
              <a:rPr lang="en-US" dirty="0"/>
              <a:t>S</a:t>
            </a:r>
            <a:r>
              <a:rPr lang="it-IT"/>
              <a:t>uperior </a:t>
            </a:r>
            <a:r>
              <a:rPr lang="it-IT" dirty="0"/>
              <a:t>performance in some scenarios</a:t>
            </a:r>
            <a:endParaRPr lang="bg-BG" dirty="0"/>
          </a:p>
          <a:p>
            <a:r>
              <a:rPr lang="pt-BR" dirty="0"/>
              <a:t>Such databases are </a:t>
            </a:r>
            <a:r>
              <a:rPr lang="pt-BR" b="1" dirty="0">
                <a:solidFill>
                  <a:schemeClr val="bg1"/>
                </a:solidFill>
              </a:rPr>
              <a:t>MongoDB</a:t>
            </a:r>
            <a:r>
              <a:rPr lang="pt-BR" dirty="0"/>
              <a:t>, </a:t>
            </a:r>
            <a:r>
              <a:rPr lang="pt-BR" b="1" dirty="0">
                <a:solidFill>
                  <a:schemeClr val="bg1"/>
                </a:solidFill>
              </a:rPr>
              <a:t>Cassandra</a:t>
            </a:r>
            <a:r>
              <a:rPr lang="pt-BR" dirty="0"/>
              <a:t>, </a:t>
            </a:r>
            <a:r>
              <a:rPr lang="pt-BR" b="1" dirty="0">
                <a:solidFill>
                  <a:schemeClr val="bg1"/>
                </a:solidFill>
              </a:rPr>
              <a:t>Redis</a:t>
            </a:r>
            <a:r>
              <a:rPr lang="pt-BR" dirty="0"/>
              <a:t>, etc.</a:t>
            </a:r>
          </a:p>
          <a:p>
            <a:r>
              <a:rPr lang="en-US" dirty="0"/>
              <a:t>Key-value </a:t>
            </a:r>
            <a:r>
              <a:rPr lang="en-US" b="1" dirty="0">
                <a:solidFill>
                  <a:schemeClr val="bg1"/>
                </a:solidFill>
              </a:rPr>
              <a:t>stores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80F20E-990E-4BB5-9613-C69D5E57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2BAA5D-0505-4E98-B6D0-C937552BED9B}"/>
              </a:ext>
            </a:extLst>
          </p:cNvPr>
          <p:cNvSpPr txBox="1">
            <a:spLocks/>
          </p:cNvSpPr>
          <p:nvPr/>
        </p:nvSpPr>
        <p:spPr>
          <a:xfrm>
            <a:off x="2337173" y="4008209"/>
            <a:ext cx="8290394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</a:t>
            </a:r>
            <a:r>
              <a:rPr lang="en-US" sz="2800" dirty="0">
                <a:solidFill>
                  <a:schemeClr val="bg1"/>
                </a:solidFill>
                <a:effectLst/>
              </a:rPr>
              <a:t>ObjectId</a:t>
            </a:r>
            <a:r>
              <a:rPr lang="en-US" sz="2800" dirty="0">
                <a:solidFill>
                  <a:schemeClr val="tx1"/>
                </a:solidFill>
                <a:effectLst/>
              </a:rPr>
              <a:t>("59d3fe7ed81452db0933a871"),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"</a:t>
            </a:r>
            <a:r>
              <a:rPr lang="en-US" sz="2800" dirty="0">
                <a:solidFill>
                  <a:schemeClr val="bg1"/>
                </a:solidFill>
                <a:effectLst/>
              </a:rPr>
              <a:t>email</a:t>
            </a:r>
            <a:r>
              <a:rPr lang="en-US" sz="2800" dirty="0">
                <a:solidFill>
                  <a:schemeClr val="tx1"/>
                </a:solidFill>
                <a:effectLst/>
              </a:rPr>
              <a:t>": peter@gmail.com,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"</a:t>
            </a:r>
            <a:r>
              <a:rPr lang="en-US" sz="2800" dirty="0">
                <a:solidFill>
                  <a:schemeClr val="bg1"/>
                </a:solidFill>
                <a:effectLst/>
              </a:rPr>
              <a:t>age</a:t>
            </a:r>
            <a:r>
              <a:rPr lang="en-US" sz="2800" dirty="0">
                <a:solidFill>
                  <a:schemeClr val="tx1"/>
                </a:solidFill>
                <a:effectLst/>
              </a:rPr>
              <a:t>": 22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361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709148" cy="5276048"/>
          </a:xfrm>
        </p:spPr>
        <p:txBody>
          <a:bodyPr/>
          <a:lstStyle/>
          <a:p>
            <a:r>
              <a:rPr lang="en-US" dirty="0"/>
              <a:t>Free </a:t>
            </a:r>
            <a:r>
              <a:rPr lang="en-US" b="1" dirty="0">
                <a:solidFill>
                  <a:schemeClr val="bg1"/>
                </a:solidFill>
              </a:rPr>
              <a:t>open-source</a:t>
            </a:r>
            <a:r>
              <a:rPr lang="en-US" dirty="0"/>
              <a:t> cross-platform </a:t>
            </a:r>
            <a:br>
              <a:rPr lang="en-US" dirty="0"/>
            </a:br>
            <a:r>
              <a:rPr lang="en-US" dirty="0"/>
              <a:t>document-oriented database</a:t>
            </a:r>
          </a:p>
          <a:p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</a:rPr>
              <a:t>JSON </a:t>
            </a:r>
            <a:r>
              <a:rPr lang="en-US" dirty="0"/>
              <a:t>– like documents with schema</a:t>
            </a:r>
          </a:p>
          <a:p>
            <a:r>
              <a:rPr lang="en-US" dirty="0"/>
              <a:t>Good for </a:t>
            </a:r>
            <a:r>
              <a:rPr lang="en-US" b="1" dirty="0">
                <a:solidFill>
                  <a:schemeClr val="bg1"/>
                </a:solidFill>
              </a:rPr>
              <a:t>e-commerce </a:t>
            </a:r>
            <a:r>
              <a:rPr lang="en-US" dirty="0"/>
              <a:t>product catalog, blogs, </a:t>
            </a:r>
            <a:br>
              <a:rPr lang="en-US" dirty="0"/>
            </a:br>
            <a:r>
              <a:rPr lang="en-US" dirty="0"/>
              <a:t>evolving data requirements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Loosely coupled </a:t>
            </a:r>
            <a:r>
              <a:rPr lang="en-US" dirty="0"/>
              <a:t>objectives – the design </a:t>
            </a:r>
            <a:r>
              <a:rPr lang="en-US" b="1">
                <a:solidFill>
                  <a:schemeClr val="bg1"/>
                </a:solidFill>
              </a:rPr>
              <a:t>may </a:t>
            </a:r>
            <a:r>
              <a:rPr lang="en-US" b="1" smtClean="0">
                <a:solidFill>
                  <a:schemeClr val="bg1"/>
                </a:solidFill>
              </a:rPr>
              <a:t>change</a:t>
            </a:r>
            <a:r>
              <a:rPr lang="en-US"/>
              <a:t> </a:t>
            </a:r>
            <a:r>
              <a:rPr lang="en-US" smtClean="0"/>
              <a:t>over </a:t>
            </a:r>
            <a:r>
              <a:rPr lang="en-US" dirty="0"/>
              <a:t>the time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6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Robo 3T</a:t>
            </a:r>
          </a:p>
          <a:p>
            <a:pPr lvl="1"/>
            <a:r>
              <a:rPr lang="en-US" dirty="0"/>
              <a:t>Fully featured IDE with embedded shell</a:t>
            </a:r>
          </a:p>
          <a:p>
            <a:pPr lvl="1"/>
            <a:r>
              <a:rPr lang="en-US" dirty="0"/>
              <a:t>Visual Query Builder</a:t>
            </a:r>
          </a:p>
          <a:p>
            <a:pPr lvl="1"/>
            <a:r>
              <a:rPr lang="en-US" noProof="1"/>
              <a:t>IntelliShell</a:t>
            </a:r>
            <a:r>
              <a:rPr lang="en-US" dirty="0"/>
              <a:t> with Auto-Completion</a:t>
            </a:r>
          </a:p>
          <a:p>
            <a:r>
              <a:rPr lang="en-US" dirty="0"/>
              <a:t>Alternatives (</a:t>
            </a:r>
            <a:r>
              <a:rPr lang="en-US" b="1" noProof="1">
                <a:solidFill>
                  <a:schemeClr val="bg1"/>
                </a:solidFill>
              </a:rPr>
              <a:t>NoSQLBooster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Shell-centric cross platform GUI</a:t>
            </a:r>
          </a:p>
          <a:p>
            <a:pPr lvl="1"/>
            <a:r>
              <a:rPr lang="en-US" dirty="0"/>
              <a:t>Fluent Query Builder</a:t>
            </a:r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105" y="3759168"/>
            <a:ext cx="2098307" cy="20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1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 database is done using the GUI</a:t>
            </a:r>
          </a:p>
          <a:p>
            <a:r>
              <a:rPr lang="en-US" dirty="0"/>
              <a:t>Right click on </a:t>
            </a:r>
            <a:r>
              <a:rPr lang="en-US" b="1" dirty="0">
                <a:solidFill>
                  <a:schemeClr val="bg1"/>
                </a:solidFill>
              </a:rPr>
              <a:t>New Connection </a:t>
            </a:r>
            <a:r>
              <a:rPr lang="en-US" dirty="0"/>
              <a:t>and select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Create Database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Database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894" y="3254692"/>
            <a:ext cx="57054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E803A9B-6099-439B-94AD-0A4AD33522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collection</a:t>
            </a:r>
          </a:p>
          <a:p>
            <a:endParaRPr lang="en-GB" dirty="0"/>
          </a:p>
          <a:p>
            <a:r>
              <a:rPr lang="en-GB" dirty="0"/>
              <a:t>Inserting values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6D310E-BAD0-452E-9689-8105D2EC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Collection and Inserting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486E9-8BB8-4832-8734-287FFA0DCB1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1929867"/>
            <a:ext cx="814814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noProof="1">
                <a:solidFill>
                  <a:schemeClr val="tx1"/>
                </a:solidFill>
              </a:rPr>
              <a:t>db.</a:t>
            </a:r>
            <a:r>
              <a:rPr lang="en-GB" sz="2400" noProof="1">
                <a:solidFill>
                  <a:schemeClr val="bg1"/>
                </a:solidFill>
              </a:rPr>
              <a:t>createCollection</a:t>
            </a:r>
            <a:r>
              <a:rPr lang="en-GB" sz="2400" noProof="1">
                <a:solidFill>
                  <a:schemeClr val="tx1"/>
                </a:solidFill>
              </a:rPr>
              <a:t>('people')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3301759"/>
            <a:ext cx="8148148" cy="27418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db.getCollection('people')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.insert(</a:t>
            </a:r>
            <a:r>
              <a:rPr lang="en-US" sz="2400" noProof="1">
                <a:solidFill>
                  <a:schemeClr val="bg1"/>
                </a:solidFill>
              </a:rPr>
              <a:t>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bg1"/>
                </a:solidFill>
              </a:rPr>
              <a:t>   firstName: 'Michael',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bg1"/>
                </a:solidFill>
              </a:rPr>
              <a:t>   lastName: 'Smith',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bg1"/>
                </a:solidFill>
              </a:rPr>
              <a:t>   email: 'michael@gmail.com',  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}</a:t>
            </a:r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42" y="1198183"/>
            <a:ext cx="2741497" cy="580568"/>
          </a:xfrm>
          <a:prstGeom prst="wedgeRoundRectCallout">
            <a:avLst>
              <a:gd name="adj1" fmla="val -34066"/>
              <a:gd name="adj2" fmla="val 646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858" y="3617089"/>
            <a:ext cx="3226980" cy="1055608"/>
          </a:xfrm>
          <a:prstGeom prst="wedgeRoundRectCallout">
            <a:avLst>
              <a:gd name="adj1" fmla="val -68615"/>
              <a:gd name="adj2" fmla="val 357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is inserted as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object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430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b="1" dirty="0">
                <a:solidFill>
                  <a:schemeClr val="bg1"/>
                </a:solidFill>
              </a:rPr>
              <a:t>all entries </a:t>
            </a:r>
            <a:r>
              <a:rPr lang="en-US" dirty="0"/>
              <a:t>from a collection</a:t>
            </a:r>
          </a:p>
          <a:p>
            <a:pPr>
              <a:spcBef>
                <a:spcPts val="6000"/>
              </a:spcBef>
            </a:pPr>
            <a:r>
              <a:rPr lang="en-US" dirty="0"/>
              <a:t>Filter elements by </a:t>
            </a:r>
            <a:r>
              <a:rPr lang="en-US" b="1" dirty="0">
                <a:solidFill>
                  <a:schemeClr val="bg1"/>
                </a:solidFill>
              </a:rPr>
              <a:t>given criteria</a:t>
            </a:r>
          </a:p>
          <a:p>
            <a:pPr>
              <a:spcBef>
                <a:spcPts val="6000"/>
              </a:spcBef>
            </a:pPr>
            <a:r>
              <a:rPr lang="en-US" dirty="0"/>
              <a:t>Return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field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Entries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1929867"/>
            <a:ext cx="98903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db.getCollection('people').</a:t>
            </a:r>
            <a:r>
              <a:rPr lang="en-US" sz="2400" noProof="1">
                <a:solidFill>
                  <a:schemeClr val="bg1"/>
                </a:solidFill>
              </a:rPr>
              <a:t>find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  <a:r>
              <a:rPr lang="en-US" sz="2400" noProof="1">
                <a:solidFill>
                  <a:schemeClr val="bg1"/>
                </a:solidFill>
              </a:rPr>
              <a:t>{}</a:t>
            </a:r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4" y="3251050"/>
            <a:ext cx="989032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db.getCollection('people').</a:t>
            </a:r>
            <a:r>
              <a:rPr lang="en-US" sz="2400" noProof="1">
                <a:solidFill>
                  <a:schemeClr val="bg1"/>
                </a:solidFill>
              </a:rPr>
              <a:t>find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  <a:r>
              <a:rPr lang="en-US" sz="2400" noProof="1">
                <a:solidFill>
                  <a:schemeClr val="bg1"/>
                </a:solidFill>
              </a:rPr>
              <a:t>{ firstName: 'Michael' }</a:t>
            </a:r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3" y="4606960"/>
            <a:ext cx="9890322" cy="20990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00" noProof="1">
                <a:solidFill>
                  <a:schemeClr val="tx1"/>
                </a:solidFill>
              </a:rPr>
              <a:t>db.getCollection('people').</a:t>
            </a:r>
            <a:r>
              <a:rPr lang="en-US" sz="2300" noProof="1">
                <a:solidFill>
                  <a:schemeClr val="bg1"/>
                </a:solidFill>
              </a:rPr>
              <a:t>find</a:t>
            </a:r>
            <a:r>
              <a:rPr lang="en-US" sz="2300" noProof="1">
                <a:solidFill>
                  <a:schemeClr val="tx1"/>
                </a:solidFill>
              </a:rPr>
              <a:t>(</a:t>
            </a:r>
          </a:p>
          <a:p>
            <a:r>
              <a:rPr lang="en-US" sz="2300" noProof="1">
                <a:solidFill>
                  <a:schemeClr val="bg1"/>
                </a:solidFill>
              </a:rPr>
              <a:t>  { firstName: 'Michael' },</a:t>
            </a:r>
          </a:p>
          <a:p>
            <a:r>
              <a:rPr lang="en-US" sz="2300" noProof="1">
                <a:solidFill>
                  <a:schemeClr val="bg1"/>
                </a:solidFill>
              </a:rPr>
              <a:t>  { firstName: 1 }</a:t>
            </a:r>
          </a:p>
          <a:p>
            <a:r>
              <a:rPr lang="en-US" sz="23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754" y="5198014"/>
            <a:ext cx="4388028" cy="1055608"/>
          </a:xfrm>
          <a:prstGeom prst="wedgeRoundRectCallout">
            <a:avLst>
              <a:gd name="adj1" fmla="val -55412"/>
              <a:gd name="adj2" fmla="val -187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retrieve an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the desired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only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058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Update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entry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Entries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26345" y="1852865"/>
            <a:ext cx="7690291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db.getCollection('people').</a:t>
            </a:r>
            <a:r>
              <a:rPr lang="en-US" sz="2400" noProof="1">
                <a:solidFill>
                  <a:schemeClr val="bg1"/>
                </a:solidFill>
              </a:rPr>
              <a:t>update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{ firstName: 'Anne' }, 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{ firstName: 'George' }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26345" y="4256552"/>
            <a:ext cx="7690291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db.getCollection('people').</a:t>
            </a:r>
            <a:r>
              <a:rPr lang="en-US" sz="2400" noProof="1">
                <a:solidFill>
                  <a:schemeClr val="bg1"/>
                </a:solidFill>
              </a:rPr>
              <a:t>update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</a:p>
          <a:p>
            <a:pPr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{ firstName: 'Anne' }, </a:t>
            </a:r>
          </a:p>
          <a:p>
            <a:pPr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{ firstName: 'George' },</a:t>
            </a:r>
          </a:p>
          <a:p>
            <a:pPr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{ </a:t>
            </a:r>
            <a:r>
              <a:rPr lang="en-US" sz="2400" noProof="1">
                <a:solidFill>
                  <a:schemeClr val="bg1"/>
                </a:solidFill>
              </a:rPr>
              <a:t>$multi: true</a:t>
            </a:r>
            <a:r>
              <a:rPr lang="en-US" sz="2400" noProof="1">
                <a:solidFill>
                  <a:schemeClr val="tx1"/>
                </a:solidFill>
              </a:rPr>
              <a:t> }</a:t>
            </a:r>
          </a:p>
          <a:p>
            <a:pPr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590" y="5313871"/>
            <a:ext cx="3534989" cy="1055608"/>
          </a:xfrm>
          <a:prstGeom prst="wedgeRoundRectCallout">
            <a:avLst>
              <a:gd name="adj1" fmla="val -80496"/>
              <a:gd name="adj2" fmla="val 91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entries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the given 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288" y="2451641"/>
            <a:ext cx="1879445" cy="578882"/>
          </a:xfrm>
          <a:prstGeom prst="wedgeRoundRectCallout">
            <a:avLst>
              <a:gd name="adj1" fmla="val -71979"/>
              <a:gd name="adj2" fmla="val -73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Old 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884" y="3248596"/>
            <a:ext cx="1879445" cy="578882"/>
          </a:xfrm>
          <a:prstGeom prst="wedgeRoundRectCallout">
            <a:avLst>
              <a:gd name="adj1" fmla="val -73718"/>
              <a:gd name="adj2" fmla="val -411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393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Delete the </a:t>
            </a:r>
            <a:r>
              <a:rPr lang="en-US" b="1" dirty="0">
                <a:solidFill>
                  <a:schemeClr val="bg1"/>
                </a:solidFill>
              </a:rPr>
              <a:t>first entry </a:t>
            </a:r>
            <a:r>
              <a:rPr lang="en-US" dirty="0"/>
              <a:t>that matches given criteria</a:t>
            </a:r>
          </a:p>
          <a:p>
            <a:pPr>
              <a:spcBef>
                <a:spcPts val="14000"/>
              </a:spcBef>
            </a:pPr>
            <a:r>
              <a:rPr lang="en-US" dirty="0"/>
              <a:t>Delete </a:t>
            </a:r>
            <a:r>
              <a:rPr lang="en-US" b="1" dirty="0">
                <a:solidFill>
                  <a:schemeClr val="bg1"/>
                </a:solidFill>
              </a:rPr>
              <a:t>all entries</a:t>
            </a:r>
            <a:r>
              <a:rPr lang="en-US" dirty="0"/>
              <a:t> that match given criteria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Entries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1891366"/>
            <a:ext cx="677742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db.getCollection('people').</a:t>
            </a:r>
            <a:r>
              <a:rPr lang="en-US" sz="2400" noProof="1">
                <a:solidFill>
                  <a:schemeClr val="bg1"/>
                </a:solidFill>
              </a:rPr>
              <a:t>deleteOne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{ firstName: 'George' }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4373079"/>
            <a:ext cx="6777423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db.getCollection('people').</a:t>
            </a:r>
            <a:r>
              <a:rPr lang="en-US" sz="2400" noProof="1">
                <a:solidFill>
                  <a:schemeClr val="bg1"/>
                </a:solidFill>
              </a:rPr>
              <a:t>deleteMany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{ firstName: 'George' }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590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D17AC-9413-4DEA-AF85-80BF3C824C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Database Management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5DCF74-0838-42C2-B0D6-00B2AC8497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When Do We Need a Database?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7228A1-B551-4877-AA2B-D7E91A9BA9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402" y="954156"/>
            <a:ext cx="3392398" cy="339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4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060600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Relational Database Management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System (RDBMS)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store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manage</a:t>
            </a:r>
            <a:r>
              <a:rPr lang="en-GB" sz="3600" dirty="0">
                <a:solidFill>
                  <a:schemeClr val="bg2"/>
                </a:solidFill>
              </a:rPr>
              <a:t>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data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We 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communicate</a:t>
            </a:r>
            <a:r>
              <a:rPr lang="en-GB" sz="3400" dirty="0">
                <a:solidFill>
                  <a:schemeClr val="bg2"/>
                </a:solidFill>
              </a:rPr>
              <a:t> with the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dirty="0">
                <a:solidFill>
                  <a:schemeClr val="bg2"/>
                </a:solidFill>
              </a:rPr>
              <a:t>DB engine via SQL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MySQL</a:t>
            </a:r>
            <a:r>
              <a:rPr lang="en-GB" sz="3400" dirty="0">
                <a:solidFill>
                  <a:schemeClr val="bg2"/>
                </a:solidFill>
              </a:rPr>
              <a:t> is a multiplatform 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dirty="0">
                <a:solidFill>
                  <a:schemeClr val="bg2"/>
                </a:solidFill>
              </a:rPr>
              <a:t>RDBMS 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using</a:t>
            </a:r>
            <a:r>
              <a:rPr lang="en-GB" sz="3400" b="1" dirty="0">
                <a:solidFill>
                  <a:schemeClr val="bg1"/>
                </a:solidFill>
              </a:rPr>
              <a:t> 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NoSQL</a:t>
            </a:r>
            <a:r>
              <a:rPr lang="en-US" sz="3600" dirty="0">
                <a:solidFill>
                  <a:schemeClr val="bg2"/>
                </a:solidFill>
              </a:rPr>
              <a:t> Databases are more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scalable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MongoDB</a:t>
            </a:r>
            <a:r>
              <a:rPr lang="en-US" sz="3400" dirty="0">
                <a:solidFill>
                  <a:schemeClr val="bg2"/>
                </a:solidFill>
              </a:rPr>
              <a:t> stores entries in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JSON</a:t>
            </a:r>
            <a:r>
              <a:rPr lang="en-US" sz="3400" dirty="0">
                <a:solidFill>
                  <a:schemeClr val="bg2"/>
                </a:solidFill>
              </a:rPr>
              <a:t> format</a:t>
            </a:r>
            <a:endParaRPr lang="en-US" sz="3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15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2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13347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8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03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1591B-D22A-463E-B44B-B78AA4A2E2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is a collection of information that is organized so </a:t>
            </a:r>
            <a:br>
              <a:rPr lang="en-US" dirty="0"/>
            </a:br>
            <a:r>
              <a:rPr lang="en-US" dirty="0"/>
              <a:t>that it can be easily accessed, managed and updated</a:t>
            </a:r>
          </a:p>
          <a:p>
            <a:r>
              <a:rPr lang="en-US" dirty="0"/>
              <a:t>Modern databases are managed using a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Management System</a:t>
            </a:r>
            <a:r>
              <a:rPr lang="en-US" dirty="0"/>
              <a:t> (DBMS)</a:t>
            </a:r>
          </a:p>
          <a:p>
            <a:pPr lvl="1"/>
            <a:r>
              <a:rPr lang="en-US" dirty="0"/>
              <a:t>Define database structure, e.g. tables, columns, relations</a:t>
            </a:r>
          </a:p>
          <a:p>
            <a:pPr lvl="1"/>
            <a:r>
              <a:rPr lang="en-US" dirty="0"/>
              <a:t>Create / Read / Update / Delete data (CRUD operations)</a:t>
            </a:r>
          </a:p>
          <a:p>
            <a:pPr lvl="1"/>
            <a:r>
              <a:rPr lang="en-US" dirty="0"/>
              <a:t>Execute queries (search)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105856-13E1-4EE2-8D5A-215B15A6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Database?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3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1591B-D22A-463E-B44B-B78AA4A2E2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95620"/>
          </a:xfrm>
        </p:spPr>
        <p:txBody>
          <a:bodyPr>
            <a:normAutofit/>
          </a:bodyPr>
          <a:lstStyle/>
          <a:p>
            <a:r>
              <a:rPr lang="en-US" dirty="0"/>
              <a:t>A Database Management System (</a:t>
            </a:r>
            <a:r>
              <a:rPr lang="en-US" b="1" dirty="0">
                <a:solidFill>
                  <a:schemeClr val="bg1"/>
                </a:solidFill>
              </a:rPr>
              <a:t>DBMS</a:t>
            </a:r>
            <a:r>
              <a:rPr lang="en-US" dirty="0"/>
              <a:t>) is a software used to define, manipulate, retrieve and  manage data in a database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DBMS</a:t>
            </a:r>
            <a:r>
              <a:rPr lang="en-US" dirty="0"/>
              <a:t> generally manipulates the data itself, the data format, </a:t>
            </a:r>
            <a:br>
              <a:rPr lang="en-US" dirty="0"/>
            </a:br>
            <a:r>
              <a:rPr lang="en-US" dirty="0"/>
              <a:t>field names, record structure and file structure</a:t>
            </a:r>
          </a:p>
          <a:p>
            <a:r>
              <a:rPr lang="en-US" dirty="0"/>
              <a:t>Some other </a:t>
            </a:r>
            <a:r>
              <a:rPr lang="en-US" b="1" dirty="0">
                <a:solidFill>
                  <a:schemeClr val="bg1"/>
                </a:solidFill>
              </a:rPr>
              <a:t>DBMS</a:t>
            </a:r>
            <a:r>
              <a:rPr lang="en-US" dirty="0"/>
              <a:t> examples include: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MS SQL Server</a:t>
            </a:r>
          </a:p>
          <a:p>
            <a:pPr lvl="1"/>
            <a:r>
              <a:rPr lang="en-US" dirty="0"/>
              <a:t>Oracle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105856-13E1-4EE2-8D5A-215B15A6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2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Conventional Data Storage</a:t>
            </a:r>
          </a:p>
          <a:p>
            <a:pPr lvl="1"/>
            <a:r>
              <a:rPr lang="en-US" smtClean="0"/>
              <a:t>Notes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Conventional Data Storage</a:t>
            </a:r>
          </a:p>
          <a:p>
            <a:pPr lvl="1"/>
            <a:r>
              <a:rPr lang="en-US"/>
              <a:t>Receipts</a:t>
            </a:r>
          </a:p>
          <a:p>
            <a:pPr marL="609219" lvl="1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1" y="2803759"/>
            <a:ext cx="2949575" cy="2949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592" y="2803759"/>
            <a:ext cx="3124563" cy="294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0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group related pieces of data into separate columns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B4316C-FE89-43BE-A30A-E7C7FBFC7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5171099"/>
            <a:ext cx="11429998" cy="11865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33B3F24D-F732-43CD-82C2-BB5534F3A2A9}"/>
              </a:ext>
            </a:extLst>
          </p:cNvPr>
          <p:cNvSpPr/>
          <p:nvPr/>
        </p:nvSpPr>
        <p:spPr>
          <a:xfrm>
            <a:off x="5787269" y="4346915"/>
            <a:ext cx="472856" cy="55120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691" y="1845802"/>
            <a:ext cx="2402641" cy="240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3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Storing data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the primary reason to use a Database</a:t>
            </a:r>
          </a:p>
          <a:p>
            <a:r>
              <a:rPr lang="en-US" dirty="0"/>
              <a:t>Flat storage </a:t>
            </a:r>
            <a:r>
              <a:rPr lang="en-US" b="1" dirty="0">
                <a:solidFill>
                  <a:schemeClr val="bg1"/>
                </a:solidFill>
              </a:rPr>
              <a:t>eventually</a:t>
            </a:r>
            <a:r>
              <a:rPr lang="en-US" dirty="0"/>
              <a:t> runs into </a:t>
            </a:r>
            <a:r>
              <a:rPr lang="en-US" b="1" dirty="0">
                <a:solidFill>
                  <a:schemeClr val="bg1"/>
                </a:solidFill>
              </a:rPr>
              <a:t>issues</a:t>
            </a:r>
            <a:r>
              <a:rPr lang="en-US" dirty="0"/>
              <a:t> with: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Ease of updating</a:t>
            </a:r>
            <a:endParaRPr lang="bg-BG" dirty="0"/>
          </a:p>
          <a:p>
            <a:pPr lvl="1"/>
            <a:r>
              <a:rPr lang="en-US" dirty="0"/>
              <a:t>Ease of searching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Redundancy</a:t>
            </a:r>
          </a:p>
          <a:p>
            <a:pPr lvl="1"/>
            <a:r>
              <a:rPr lang="en-US" dirty="0"/>
              <a:t>Importance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 vert="horz" lIns="36000" tIns="36000" rIns="36000" bIns="36000" rtlCol="0" anchor="ctr"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8C3E9D-4CC9-4F46-B452-2FF5FCB1B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2968192"/>
            <a:ext cx="389659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4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5542</TotalTime>
  <Words>1256</Words>
  <Application>Microsoft Office PowerPoint</Application>
  <PresentationFormat>Widescreen</PresentationFormat>
  <Paragraphs>440</Paragraphs>
  <Slides>45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맑은 고딕</vt:lpstr>
      <vt:lpstr>Arial</vt:lpstr>
      <vt:lpstr>Calibri</vt:lpstr>
      <vt:lpstr>Consolas</vt:lpstr>
      <vt:lpstr>Courier New</vt:lpstr>
      <vt:lpstr>Wingdings</vt:lpstr>
      <vt:lpstr>Wingdings 2</vt:lpstr>
      <vt:lpstr>2_SoftUni3_1</vt:lpstr>
      <vt:lpstr>Databases Basics</vt:lpstr>
      <vt:lpstr>Table of Contents</vt:lpstr>
      <vt:lpstr>Have a Question?</vt:lpstr>
      <vt:lpstr>PowerPoint Presentation</vt:lpstr>
      <vt:lpstr>What is Database?</vt:lpstr>
      <vt:lpstr>Database Management System</vt:lpstr>
      <vt:lpstr>Storage vs. Management</vt:lpstr>
      <vt:lpstr>Storage vs. Management (2)</vt:lpstr>
      <vt:lpstr>Storage vs. Management </vt:lpstr>
      <vt:lpstr>PowerPoint Presentation</vt:lpstr>
      <vt:lpstr>SQL Databases (Relational Databases)</vt:lpstr>
      <vt:lpstr>SQL Databases (Relational Databases) (2)</vt:lpstr>
      <vt:lpstr>NoSQL Databases (Non-Relational Databases)</vt:lpstr>
      <vt:lpstr>Scalability</vt:lpstr>
      <vt:lpstr>Structure</vt:lpstr>
      <vt:lpstr>Databases Examples</vt:lpstr>
      <vt:lpstr>PowerPoint Presentation</vt:lpstr>
      <vt:lpstr>Database Engine Flow</vt:lpstr>
      <vt:lpstr>Server Architecture</vt:lpstr>
      <vt:lpstr>Database Table Elements</vt:lpstr>
      <vt:lpstr>PowerPoint Presentation</vt:lpstr>
      <vt:lpstr>Structured Query Language</vt:lpstr>
      <vt:lpstr>PowerPoint Presentation</vt:lpstr>
      <vt:lpstr>MySQL / MariaDB</vt:lpstr>
      <vt:lpstr>Developer Tools</vt:lpstr>
      <vt:lpstr>SQL Commands</vt:lpstr>
      <vt:lpstr>Creating Table and Inserting Values</vt:lpstr>
      <vt:lpstr>Retrieve Records </vt:lpstr>
      <vt:lpstr>Update Records</vt:lpstr>
      <vt:lpstr>Deleting</vt:lpstr>
      <vt:lpstr>PowerPoint Presentation</vt:lpstr>
      <vt:lpstr>NoSQL Database</vt:lpstr>
      <vt:lpstr>MongoDB</vt:lpstr>
      <vt:lpstr>Developer Tools</vt:lpstr>
      <vt:lpstr>Creating a Database</vt:lpstr>
      <vt:lpstr>Creating Collection and Inserting Values</vt:lpstr>
      <vt:lpstr>Retrieve Entries</vt:lpstr>
      <vt:lpstr>Updating Entries</vt:lpstr>
      <vt:lpstr>Deleting Entries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Database Basics</dc:title>
  <dc:subject>Technology Fundamentals - Practical Training Course @ SoftUni</dc:subject>
  <dc:creator>Software University</dc:creator>
  <cp:keywords>Technology Fundamentals,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Dimitar Tanasi</cp:lastModifiedBy>
  <cp:revision>290</cp:revision>
  <dcterms:created xsi:type="dcterms:W3CDTF">2018-05-23T13:08:44Z</dcterms:created>
  <dcterms:modified xsi:type="dcterms:W3CDTF">2019-11-18T10:29:28Z</dcterms:modified>
  <cp:category>computer programming, programming</cp:category>
</cp:coreProperties>
</file>