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7F3D5-CBDE-44C5-BA01-FE8995E556AA}" type="datetimeFigureOut">
              <a:rPr lang="en-US" smtClean="0"/>
              <a:t>2021-06-24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A28E6-2629-4F70-991C-F03C87C69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03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0A54B-4EFF-4C18-9D1C-45FBA061FC6A}" type="datetimeFigureOut">
              <a:rPr lang="en-US" smtClean="0"/>
              <a:t>2021-06-24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E0E5F5-F9C9-4BB7-B11C-160EFCCA7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8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0E5F5-F9C9-4BB7-B11C-160EFCCA7A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30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5B772B1-7AD2-43A8-A1AC-0D84DBE6B05C}" type="datetimeFigureOut">
              <a:rPr lang="en-US" smtClean="0"/>
              <a:t>2021-06-24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A2F87EA-2233-48C8-808B-EE90227E779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142039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72B1-7AD2-43A8-A1AC-0D84DBE6B05C}" type="datetimeFigureOut">
              <a:rPr lang="en-US" smtClean="0"/>
              <a:t>2021-06-24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87EA-2233-48C8-808B-EE90227E7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09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72B1-7AD2-43A8-A1AC-0D84DBE6B05C}" type="datetimeFigureOut">
              <a:rPr lang="en-US" smtClean="0"/>
              <a:t>2021-06-24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87EA-2233-48C8-808B-EE90227E7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26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72B1-7AD2-43A8-A1AC-0D84DBE6B05C}" type="datetimeFigureOut">
              <a:rPr lang="en-US" smtClean="0"/>
              <a:t>2021-06-24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87EA-2233-48C8-808B-EE90227E7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75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B772B1-7AD2-43A8-A1AC-0D84DBE6B05C}" type="datetimeFigureOut">
              <a:rPr lang="en-US" smtClean="0"/>
              <a:t>2021-06-24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2F87EA-2233-48C8-808B-EE90227E779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200950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72B1-7AD2-43A8-A1AC-0D84DBE6B05C}" type="datetimeFigureOut">
              <a:rPr lang="en-US" smtClean="0"/>
              <a:t>2021-06-24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87EA-2233-48C8-808B-EE90227E7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72B1-7AD2-43A8-A1AC-0D84DBE6B05C}" type="datetimeFigureOut">
              <a:rPr lang="en-US" smtClean="0"/>
              <a:t>2021-06-24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87EA-2233-48C8-808B-EE90227E7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98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72B1-7AD2-43A8-A1AC-0D84DBE6B05C}" type="datetimeFigureOut">
              <a:rPr lang="en-US" smtClean="0"/>
              <a:t>2021-06-24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87EA-2233-48C8-808B-EE90227E7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71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72B1-7AD2-43A8-A1AC-0D84DBE6B05C}" type="datetimeFigureOut">
              <a:rPr lang="en-US" smtClean="0"/>
              <a:t>2021-06-24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87EA-2233-48C8-808B-EE90227E7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2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B772B1-7AD2-43A8-A1AC-0D84DBE6B05C}" type="datetimeFigureOut">
              <a:rPr lang="en-US" smtClean="0"/>
              <a:t>2021-06-24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2F87EA-2233-48C8-808B-EE90227E779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8974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B772B1-7AD2-43A8-A1AC-0D84DBE6B05C}" type="datetimeFigureOut">
              <a:rPr lang="en-US" smtClean="0"/>
              <a:t>2021-06-24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2F87EA-2233-48C8-808B-EE90227E779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4977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5B772B1-7AD2-43A8-A1AC-0D84DBE6B05C}" type="datetimeFigureOut">
              <a:rPr lang="en-US" smtClean="0"/>
              <a:t>2021-06-24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A2F87EA-2233-48C8-808B-EE90227E779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7674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60585" y="1518260"/>
            <a:ext cx="9847384" cy="3563694"/>
          </a:xfrm>
        </p:spPr>
        <p:txBody>
          <a:bodyPr>
            <a:normAutofit lnSpcReduction="10000"/>
          </a:bodyPr>
          <a:lstStyle/>
          <a:p>
            <a:r>
              <a:rPr lang="ru-RU" b="1" dirty="0" smtClean="0"/>
              <a:t>Тема: </a:t>
            </a:r>
          </a:p>
          <a:p>
            <a:r>
              <a:rPr lang="uk-UA" dirty="0" smtClean="0"/>
              <a:t>Розробка </a:t>
            </a:r>
            <a:r>
              <a:rPr lang="uk-UA" dirty="0" err="1" smtClean="0"/>
              <a:t>вебдодатку</a:t>
            </a:r>
            <a:r>
              <a:rPr lang="uk-UA" dirty="0" smtClean="0"/>
              <a:t> товарно-інформаційної системі на мові </a:t>
            </a:r>
            <a:r>
              <a:rPr lang="en-US" dirty="0" smtClean="0"/>
              <a:t>Python </a:t>
            </a:r>
            <a:r>
              <a:rPr lang="uk-UA" dirty="0" smtClean="0"/>
              <a:t>та </a:t>
            </a:r>
            <a:r>
              <a:rPr lang="uk-UA" dirty="0" err="1" smtClean="0"/>
              <a:t>фрейворку</a:t>
            </a:r>
            <a:r>
              <a:rPr lang="uk-UA" dirty="0" smtClean="0"/>
              <a:t> </a:t>
            </a:r>
            <a:r>
              <a:rPr lang="en-US" dirty="0" smtClean="0"/>
              <a:t>Django</a:t>
            </a:r>
            <a:r>
              <a:rPr lang="uk-UA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uk-UA" b="1" dirty="0" smtClean="0"/>
              <a:t>Студент:</a:t>
            </a:r>
          </a:p>
          <a:p>
            <a:r>
              <a:rPr lang="uk-UA" dirty="0" err="1" smtClean="0"/>
              <a:t>Бізюков</a:t>
            </a:r>
            <a:r>
              <a:rPr lang="uk-UA" dirty="0" smtClean="0"/>
              <a:t> Владислав Євгенійович</a:t>
            </a:r>
          </a:p>
          <a:p>
            <a:endParaRPr lang="uk-UA" dirty="0" smtClean="0"/>
          </a:p>
          <a:p>
            <a:r>
              <a:rPr lang="uk-UA" b="1" dirty="0" smtClean="0"/>
              <a:t>Керівник: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err="1" smtClean="0"/>
              <a:t>Сироткіна</a:t>
            </a:r>
            <a:r>
              <a:rPr lang="uk-UA" dirty="0" smtClean="0"/>
              <a:t> Оле</a:t>
            </a:r>
            <a:r>
              <a:rPr lang="uk-UA" dirty="0"/>
              <a:t>н</a:t>
            </a:r>
            <a:r>
              <a:rPr lang="uk-UA" dirty="0" smtClean="0"/>
              <a:t>а Ігорівна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94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Економічний розділ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uk-UA" dirty="0" smtClean="0">
                <a:latin typeface="Helvetica"/>
                <a:ea typeface="+mn-lt"/>
                <a:cs typeface="Helvetica"/>
              </a:rPr>
              <a:t>Трудомісткість </a:t>
            </a:r>
            <a:r>
              <a:rPr lang="uk-UA" dirty="0">
                <a:latin typeface="Helvetica"/>
                <a:ea typeface="+mn-lt"/>
                <a:cs typeface="Helvetica"/>
              </a:rPr>
              <a:t>розробки програми становить </a:t>
            </a:r>
            <a:r>
              <a:rPr lang="uk-UA" b="1" dirty="0" smtClean="0">
                <a:latin typeface="Helvetica"/>
                <a:ea typeface="+mn-lt"/>
                <a:cs typeface="Helvetica"/>
              </a:rPr>
              <a:t>1611</a:t>
            </a:r>
            <a:r>
              <a:rPr lang="uk-UA" b="1" dirty="0">
                <a:latin typeface="Helvetica"/>
                <a:ea typeface="+mn-lt"/>
                <a:cs typeface="+mn-lt"/>
              </a:rPr>
              <a:t> </a:t>
            </a:r>
            <a:r>
              <a:rPr lang="uk-UA" b="1" dirty="0">
                <a:latin typeface="Helvetica"/>
                <a:ea typeface="+mn-lt"/>
                <a:cs typeface="Helvetica"/>
              </a:rPr>
              <a:t>люд.-</a:t>
            </a:r>
            <a:r>
              <a:rPr lang="uk-UA" b="1" dirty="0" smtClean="0">
                <a:latin typeface="Helvetica"/>
                <a:ea typeface="+mn-lt"/>
                <a:cs typeface="Helvetica"/>
              </a:rPr>
              <a:t>год.</a:t>
            </a:r>
            <a:endParaRPr lang="uk-UA" b="1" dirty="0" smtClean="0">
              <a:latin typeface="Helvetica"/>
              <a:cs typeface="Calibri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uk-UA" dirty="0" smtClean="0">
                <a:latin typeface="Helvetica"/>
                <a:ea typeface="+mn-lt"/>
                <a:cs typeface="Helvetica"/>
              </a:rPr>
              <a:t>Очікуваний </a:t>
            </a:r>
            <a:r>
              <a:rPr lang="uk-UA" dirty="0">
                <a:latin typeface="Helvetica"/>
                <a:ea typeface="+mn-lt"/>
                <a:cs typeface="Helvetica"/>
              </a:rPr>
              <a:t>час розробки становить </a:t>
            </a:r>
            <a:r>
              <a:rPr lang="uk-UA" b="1" dirty="0">
                <a:latin typeface="Helvetica"/>
                <a:ea typeface="+mn-lt"/>
                <a:cs typeface="Helvetica"/>
              </a:rPr>
              <a:t>9</a:t>
            </a:r>
            <a:r>
              <a:rPr lang="uk-UA" b="1" dirty="0" smtClean="0">
                <a:latin typeface="Helvetica"/>
                <a:ea typeface="+mn-lt"/>
                <a:cs typeface="Helvetica"/>
              </a:rPr>
              <a:t> місяців</a:t>
            </a:r>
            <a:r>
              <a:rPr lang="uk-UA" dirty="0" smtClean="0">
                <a:latin typeface="Helvetica"/>
                <a:ea typeface="+mn-lt"/>
                <a:cs typeface="Helvetica"/>
              </a:rPr>
              <a:t>.</a:t>
            </a:r>
            <a:endParaRPr lang="uk-UA" dirty="0">
              <a:latin typeface="Helvetica"/>
              <a:ea typeface="+mn-lt"/>
              <a:cs typeface="Helvetic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uk-UA" dirty="0">
                <a:latin typeface="Helvetica"/>
                <a:ea typeface="+mn-lt"/>
                <a:cs typeface="Helvetica"/>
              </a:rPr>
              <a:t>Витрати на створення програмного продукту становлять </a:t>
            </a:r>
            <a:r>
              <a:rPr lang="uk-UA" b="1" dirty="0" smtClean="0">
                <a:latin typeface="Helvetica"/>
                <a:ea typeface="+mn-lt"/>
                <a:cs typeface="+mn-lt"/>
              </a:rPr>
              <a:t>155664</a:t>
            </a:r>
            <a:r>
              <a:rPr lang="uk-UA" b="1" dirty="0">
                <a:latin typeface="Helvetica"/>
                <a:ea typeface="+mn-lt"/>
                <a:cs typeface="Helvetica"/>
              </a:rPr>
              <a:t> грн</a:t>
            </a:r>
            <a:r>
              <a:rPr lang="uk-UA" dirty="0">
                <a:latin typeface="Helvetica"/>
                <a:ea typeface="+mn-lt"/>
                <a:cs typeface="Helvetica"/>
              </a:rPr>
              <a:t>.</a:t>
            </a:r>
            <a:endParaRPr lang="uk-UA" dirty="0">
              <a:latin typeface="Helvetic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4138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Висновок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	Розроблене програмне забезпечення у цій кваліфікаційній роботі призначене для налагодження торговельних відносин між клієнтом та фермером і створення раціональної моделі споживання. Програмний продукт </a:t>
            </a:r>
            <a:r>
              <a:rPr lang="uk-UA" dirty="0" err="1" smtClean="0"/>
              <a:t>реалізован</a:t>
            </a:r>
            <a:r>
              <a:rPr lang="uk-UA" dirty="0" smtClean="0"/>
              <a:t> мовою </a:t>
            </a:r>
            <a:r>
              <a:rPr lang="en-US" dirty="0" smtClean="0"/>
              <a:t>Python </a:t>
            </a:r>
            <a:r>
              <a:rPr lang="uk-UA" dirty="0" smtClean="0"/>
              <a:t>та за допомогою </a:t>
            </a:r>
            <a:r>
              <a:rPr lang="uk-UA" dirty="0" err="1" smtClean="0"/>
              <a:t>фреймворків</a:t>
            </a:r>
            <a:r>
              <a:rPr lang="uk-UA" dirty="0" smtClean="0"/>
              <a:t> </a:t>
            </a:r>
            <a:r>
              <a:rPr lang="en-US" dirty="0" smtClean="0"/>
              <a:t>Django </a:t>
            </a:r>
            <a:r>
              <a:rPr lang="uk-UA" dirty="0" smtClean="0"/>
              <a:t>та </a:t>
            </a:r>
            <a:r>
              <a:rPr lang="en-US" dirty="0" smtClean="0"/>
              <a:t>Rest Framework. </a:t>
            </a:r>
            <a:endParaRPr lang="uk-UA" dirty="0" smtClean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r>
              <a:rPr lang="uk-UA" dirty="0" smtClean="0"/>
              <a:t>	Практичне значення полягає у наданні можливості клієнту купувати товари на теперішній або майбутній час, економлячи на залишках та логістиці, а фермеру – зрощувати та реалізувати через додаток свій товар.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125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Об’єкт та мета розробки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Об’єкт</a:t>
            </a:r>
            <a:r>
              <a:rPr lang="ru-RU" dirty="0"/>
              <a:t> </a:t>
            </a:r>
            <a:r>
              <a:rPr lang="ru-RU" dirty="0" err="1"/>
              <a:t>розробки</a:t>
            </a:r>
            <a:r>
              <a:rPr lang="ru-RU" dirty="0"/>
              <a:t>: </a:t>
            </a:r>
            <a:r>
              <a:rPr lang="ru-RU" dirty="0" err="1"/>
              <a:t>вебдодаток</a:t>
            </a:r>
            <a:r>
              <a:rPr lang="ru-RU" dirty="0"/>
              <a:t> товарно-</a:t>
            </a:r>
            <a:r>
              <a:rPr lang="ru-RU" dirty="0" err="1"/>
              <a:t>інформаційної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.</a:t>
            </a:r>
            <a:endParaRPr lang="en-US" dirty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r>
              <a:rPr lang="ru-RU" dirty="0"/>
              <a:t>Мета </a:t>
            </a:r>
            <a:r>
              <a:rPr lang="ru-RU" dirty="0" err="1"/>
              <a:t>кваліфікаційної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: </a:t>
            </a: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зручного</a:t>
            </a:r>
            <a:r>
              <a:rPr lang="ru-RU" dirty="0"/>
              <a:t> </a:t>
            </a:r>
            <a:r>
              <a:rPr lang="ru-RU" dirty="0" err="1"/>
              <a:t>застосунку</a:t>
            </a:r>
            <a:r>
              <a:rPr lang="ru-RU" dirty="0"/>
              <a:t> для </a:t>
            </a:r>
            <a:r>
              <a:rPr lang="ru-RU" dirty="0" err="1"/>
              <a:t>реалізації</a:t>
            </a:r>
            <a:r>
              <a:rPr lang="ru-RU" dirty="0"/>
              <a:t> </a:t>
            </a:r>
            <a:r>
              <a:rPr lang="ru-RU" dirty="0" err="1"/>
              <a:t>торговельних</a:t>
            </a:r>
            <a:r>
              <a:rPr lang="ru-RU" dirty="0"/>
              <a:t> </a:t>
            </a:r>
            <a:r>
              <a:rPr lang="ru-RU" dirty="0" err="1"/>
              <a:t>відносин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клієнтом</a:t>
            </a:r>
            <a:r>
              <a:rPr lang="ru-RU" dirty="0"/>
              <a:t> та фермером-</a:t>
            </a:r>
            <a:r>
              <a:rPr lang="ru-RU" dirty="0" err="1"/>
              <a:t>продавцем</a:t>
            </a:r>
            <a:r>
              <a:rPr lang="ru-RU" dirty="0"/>
              <a:t> </a:t>
            </a:r>
            <a:r>
              <a:rPr lang="ru-RU" dirty="0" err="1"/>
              <a:t>вертикальної</a:t>
            </a:r>
            <a:r>
              <a:rPr lang="ru-RU" dirty="0"/>
              <a:t> ферми, де </a:t>
            </a:r>
            <a:r>
              <a:rPr lang="ru-RU" dirty="0" err="1"/>
              <a:t>клієнт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переглядати</a:t>
            </a:r>
            <a:r>
              <a:rPr lang="ru-RU" dirty="0"/>
              <a:t> список </a:t>
            </a:r>
            <a:r>
              <a:rPr lang="ru-RU" dirty="0" err="1"/>
              <a:t>товарів</a:t>
            </a:r>
            <a:r>
              <a:rPr lang="ru-RU" dirty="0"/>
              <a:t> (</a:t>
            </a:r>
            <a:r>
              <a:rPr lang="ru-RU" dirty="0" err="1"/>
              <a:t>овочів</a:t>
            </a:r>
            <a:r>
              <a:rPr lang="ru-RU" dirty="0"/>
              <a:t>, </a:t>
            </a:r>
            <a:r>
              <a:rPr lang="ru-RU" dirty="0" err="1"/>
              <a:t>ягід</a:t>
            </a:r>
            <a:r>
              <a:rPr lang="ru-RU" dirty="0"/>
              <a:t> та </a:t>
            </a:r>
            <a:r>
              <a:rPr lang="ru-RU" dirty="0" err="1"/>
              <a:t>ін</a:t>
            </a:r>
            <a:r>
              <a:rPr lang="ru-RU" dirty="0"/>
              <a:t>.), </a:t>
            </a:r>
            <a:r>
              <a:rPr lang="ru-RU" dirty="0" err="1"/>
              <a:t>оформляти</a:t>
            </a:r>
            <a:r>
              <a:rPr lang="ru-RU" dirty="0"/>
              <a:t> </a:t>
            </a:r>
            <a:r>
              <a:rPr lang="ru-RU" dirty="0" err="1"/>
              <a:t>замовлення</a:t>
            </a:r>
            <a:r>
              <a:rPr lang="ru-RU" dirty="0"/>
              <a:t>, </a:t>
            </a:r>
            <a:r>
              <a:rPr lang="ru-RU" dirty="0" err="1"/>
              <a:t>переглядати</a:t>
            </a:r>
            <a:r>
              <a:rPr lang="ru-RU" dirty="0"/>
              <a:t> </a:t>
            </a:r>
            <a:r>
              <a:rPr lang="ru-RU" dirty="0" err="1"/>
              <a:t>історію</a:t>
            </a:r>
            <a:r>
              <a:rPr lang="ru-RU" dirty="0"/>
              <a:t> </a:t>
            </a:r>
            <a:r>
              <a:rPr lang="ru-RU" dirty="0" err="1"/>
              <a:t>замовлень</a:t>
            </a:r>
            <a:r>
              <a:rPr lang="ru-RU" dirty="0"/>
              <a:t>, </a:t>
            </a:r>
            <a:r>
              <a:rPr lang="ru-RU" dirty="0" err="1"/>
              <a:t>сплачувати</a:t>
            </a:r>
            <a:r>
              <a:rPr lang="ru-RU" dirty="0"/>
              <a:t> покупки та </a:t>
            </a:r>
            <a:r>
              <a:rPr lang="ru-RU" dirty="0" err="1"/>
              <a:t>обирати</a:t>
            </a:r>
            <a:r>
              <a:rPr lang="ru-RU" dirty="0"/>
              <a:t> </a:t>
            </a:r>
            <a:r>
              <a:rPr lang="ru-RU" dirty="0" err="1"/>
              <a:t>спосіб</a:t>
            </a:r>
            <a:r>
              <a:rPr lang="ru-RU" dirty="0"/>
              <a:t> </a:t>
            </a:r>
            <a:r>
              <a:rPr lang="ru-RU" dirty="0" err="1"/>
              <a:t>доставлення</a:t>
            </a:r>
            <a:r>
              <a:rPr lang="ru-RU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34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Аналіз та ідея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286000"/>
            <a:ext cx="5217459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 smtClean="0"/>
              <a:t>Ідеєю</a:t>
            </a:r>
            <a:r>
              <a:rPr lang="ru-RU" dirty="0" smtClean="0"/>
              <a:t> </a:t>
            </a:r>
            <a:r>
              <a:rPr lang="ru-RU" dirty="0" err="1" smtClean="0"/>
              <a:t>проєкту</a:t>
            </a:r>
            <a:r>
              <a:rPr lang="ru-RU" dirty="0" smtClean="0"/>
              <a:t> є модель </a:t>
            </a:r>
            <a:r>
              <a:rPr lang="ru-RU" dirty="0" err="1" smtClean="0"/>
              <a:t>споживання</a:t>
            </a:r>
            <a:r>
              <a:rPr lang="ru-RU" dirty="0" smtClean="0"/>
              <a:t> не по </a:t>
            </a:r>
            <a:r>
              <a:rPr lang="ru-RU" dirty="0" err="1" smtClean="0"/>
              <a:t>фатку</a:t>
            </a:r>
            <a:r>
              <a:rPr lang="ru-RU" dirty="0" smtClean="0"/>
              <a:t>, а по </a:t>
            </a:r>
            <a:r>
              <a:rPr lang="ru-RU" dirty="0" err="1" smtClean="0"/>
              <a:t>передзамовленню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err="1" smtClean="0"/>
              <a:t>Однією</a:t>
            </a:r>
            <a:r>
              <a:rPr lang="ru-RU" dirty="0" smtClean="0"/>
              <a:t> з </a:t>
            </a:r>
            <a:r>
              <a:rPr lang="ru-RU" dirty="0" err="1" smtClean="0"/>
              <a:t>професій</a:t>
            </a:r>
            <a:r>
              <a:rPr lang="ru-RU" dirty="0" smtClean="0"/>
              <a:t> </a:t>
            </a:r>
            <a:r>
              <a:rPr lang="ru-RU" dirty="0" err="1" smtClean="0"/>
              <a:t>майбутнього</a:t>
            </a:r>
            <a:r>
              <a:rPr lang="ru-RU" dirty="0" smtClean="0"/>
              <a:t> є </a:t>
            </a:r>
            <a:r>
              <a:rPr lang="ru-RU" dirty="0" err="1" smtClean="0"/>
              <a:t>сітіфермерство</a:t>
            </a:r>
            <a:r>
              <a:rPr lang="ru-RU" dirty="0" smtClean="0"/>
              <a:t>.</a:t>
            </a:r>
            <a:endParaRPr lang="ru-RU" dirty="0" smtClean="0"/>
          </a:p>
          <a:p>
            <a:pPr marL="0" indent="0">
              <a:buNone/>
            </a:pPr>
            <a:r>
              <a:rPr lang="ru-RU" dirty="0" err="1" smtClean="0"/>
              <a:t>Сітіфермерство</a:t>
            </a:r>
            <a:r>
              <a:rPr lang="ru-RU" dirty="0" smtClean="0"/>
              <a:t> –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зрощування</a:t>
            </a:r>
            <a:r>
              <a:rPr lang="ru-RU" dirty="0" smtClean="0"/>
              <a:t> </a:t>
            </a:r>
            <a:r>
              <a:rPr lang="ru-RU" dirty="0" err="1" smtClean="0"/>
              <a:t>овочів</a:t>
            </a:r>
            <a:r>
              <a:rPr lang="ru-RU" dirty="0" smtClean="0"/>
              <a:t> на балконах, </a:t>
            </a:r>
            <a:r>
              <a:rPr lang="ru-RU" dirty="0" err="1" smtClean="0"/>
              <a:t>дахах</a:t>
            </a:r>
            <a:r>
              <a:rPr lang="ru-RU" dirty="0"/>
              <a:t> </a:t>
            </a:r>
            <a:r>
              <a:rPr lang="ru-RU" dirty="0" smtClean="0"/>
              <a:t>та у подвалах </a:t>
            </a:r>
            <a:r>
              <a:rPr lang="ru-RU" dirty="0" err="1" smtClean="0"/>
              <a:t>будівель</a:t>
            </a:r>
            <a:r>
              <a:rPr lang="ru-RU" dirty="0" smtClean="0"/>
              <a:t>.</a:t>
            </a:r>
            <a:endParaRPr lang="ru-RU" dirty="0" smtClean="0"/>
          </a:p>
          <a:p>
            <a:pPr marL="0" indent="0">
              <a:buNone/>
            </a:pPr>
            <a:r>
              <a:rPr lang="uk-UA" dirty="0" smtClean="0"/>
              <a:t>Це дає спроможність побудувати модель розумного споживання, економлячи на залишках та логістиці. Ідея </a:t>
            </a:r>
            <a:r>
              <a:rPr lang="uk-UA" dirty="0" err="1" smtClean="0"/>
              <a:t>стартапу</a:t>
            </a:r>
            <a:r>
              <a:rPr lang="uk-UA" dirty="0" smtClean="0"/>
              <a:t> полягає у створенні майданчику для замовлень.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601" y="685800"/>
            <a:ext cx="4495800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09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Опис використаної архітектури та шаблонів проектування</a:t>
            </a:r>
            <a:endParaRPr lang="en-US" dirty="0"/>
          </a:p>
        </p:txBody>
      </p:sp>
      <p:pic>
        <p:nvPicPr>
          <p:cNvPr id="1026" name="Picture 2" descr="Model-View-Controller — Википедия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360" y="2083777"/>
            <a:ext cx="3964457" cy="432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07831" y="2083777"/>
            <a:ext cx="61722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Model</a:t>
            </a:r>
            <a:r>
              <a:rPr lang="x-none" sz="2000" dirty="0"/>
              <a:t>-</a:t>
            </a:r>
            <a:r>
              <a:rPr lang="en-US" sz="2000" dirty="0"/>
              <a:t>View</a:t>
            </a:r>
            <a:r>
              <a:rPr lang="x-none" sz="2000" dirty="0"/>
              <a:t>-</a:t>
            </a:r>
            <a:r>
              <a:rPr lang="en-US" sz="2000" dirty="0"/>
              <a:t>Controller</a:t>
            </a:r>
            <a:r>
              <a:rPr lang="x-none" sz="2000" dirty="0"/>
              <a:t> – схема розподілення даних програмного продукту, інтерфейсу користувача та керуючої логіки на три окремих компонента</a:t>
            </a:r>
            <a:r>
              <a:rPr lang="x-none" sz="2000" dirty="0" smtClean="0"/>
              <a:t>:</a:t>
            </a:r>
            <a:endParaRPr lang="uk-UA" sz="2000" dirty="0" smtClean="0"/>
          </a:p>
          <a:p>
            <a:endParaRPr lang="en-US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x-none" sz="2000" dirty="0"/>
              <a:t>Модель (</a:t>
            </a:r>
            <a:r>
              <a:rPr lang="en-US" sz="2000" dirty="0"/>
              <a:t>Model</a:t>
            </a:r>
            <a:r>
              <a:rPr lang="x-none" sz="2000" dirty="0"/>
              <a:t>) надає дані й реагує на команди контролера, змінюючи свій стан;</a:t>
            </a:r>
            <a:endParaRPr lang="en-US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uk-UA" sz="20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x-none" sz="2000" dirty="0" smtClean="0"/>
              <a:t>Уявлення </a:t>
            </a:r>
            <a:r>
              <a:rPr lang="x-none" sz="2000" dirty="0"/>
              <a:t>(View) відповідає за представлення даних моделі користувачеві, реагуючи на зміни моделі</a:t>
            </a:r>
            <a:r>
              <a:rPr lang="x-none" sz="2000" dirty="0" smtClean="0"/>
              <a:t>;</a:t>
            </a:r>
            <a:endParaRPr lang="uk-UA" sz="20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x-none" sz="2000" dirty="0"/>
              <a:t>Контролер (Controller) інтерпретує дії користувача, сповіщаючи модель про необхідність змін.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4764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Використані технології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Python;</a:t>
            </a:r>
          </a:p>
          <a:p>
            <a:r>
              <a:rPr lang="en-US" dirty="0" smtClean="0"/>
              <a:t>Django;</a:t>
            </a:r>
          </a:p>
          <a:p>
            <a:r>
              <a:rPr lang="en-US" dirty="0" smtClean="0"/>
              <a:t>Rest framework;</a:t>
            </a:r>
          </a:p>
          <a:p>
            <a:r>
              <a:rPr lang="en-US" dirty="0" smtClean="0"/>
              <a:t>SQLite;</a:t>
            </a:r>
          </a:p>
          <a:p>
            <a:r>
              <a:rPr lang="en-US" dirty="0" smtClean="0"/>
              <a:t>Simple</a:t>
            </a:r>
            <a:r>
              <a:rPr lang="ru-RU" dirty="0" smtClean="0"/>
              <a:t> </a:t>
            </a:r>
            <a:r>
              <a:rPr lang="en-US" dirty="0" err="1" smtClean="0"/>
              <a:t>jwt</a:t>
            </a:r>
            <a:r>
              <a:rPr lang="en-US" dirty="0"/>
              <a:t>;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236" y="1727563"/>
            <a:ext cx="572318" cy="57231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112" y="2299881"/>
            <a:ext cx="2022566" cy="69947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044" y="3090773"/>
            <a:ext cx="1906701" cy="84212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8298" y="3980007"/>
            <a:ext cx="1756192" cy="832728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602" y="4911757"/>
            <a:ext cx="1675584" cy="83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70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Функціонал програми</a:t>
            </a:r>
            <a:endParaRPr lang="en-US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189" y="1221688"/>
            <a:ext cx="9104811" cy="5636312"/>
          </a:xfrm>
        </p:spPr>
      </p:pic>
      <p:sp>
        <p:nvSpPr>
          <p:cNvPr id="7" name="TextBox 6"/>
          <p:cNvSpPr txBox="1"/>
          <p:nvPr/>
        </p:nvSpPr>
        <p:spPr>
          <a:xfrm>
            <a:off x="984738" y="2171700"/>
            <a:ext cx="21024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/>
              <a:t>На рисунку зображена </a:t>
            </a:r>
            <a:r>
              <a:rPr lang="en-US" sz="2000" dirty="0" smtClean="0"/>
              <a:t>use-case </a:t>
            </a:r>
            <a:r>
              <a:rPr lang="uk-UA" sz="2000" dirty="0" smtClean="0"/>
              <a:t>діаграма з описом можливостей та дій кожного типу користувача.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5178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Структура бази даних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6154" y="1428750"/>
            <a:ext cx="6989885" cy="51752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8361" y="2171700"/>
            <a:ext cx="340262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/>
              <a:t>На рисунку зображена </a:t>
            </a:r>
            <a:r>
              <a:rPr lang="en-US" sz="2000" dirty="0" smtClean="0"/>
              <a:t>ERR</a:t>
            </a:r>
            <a:r>
              <a:rPr lang="uk-UA" sz="2000" dirty="0" smtClean="0"/>
              <a:t> діаграма, котра </a:t>
            </a:r>
            <a:r>
              <a:rPr lang="uk-UA" sz="2000" dirty="0" err="1" smtClean="0"/>
              <a:t>допомогає</a:t>
            </a:r>
            <a:r>
              <a:rPr lang="uk-UA" sz="2000" dirty="0" smtClean="0"/>
              <a:t> графічно уявити структуру бази даних.</a:t>
            </a:r>
          </a:p>
          <a:p>
            <a:endParaRPr lang="uk-UA" sz="2000" dirty="0"/>
          </a:p>
          <a:p>
            <a:r>
              <a:rPr lang="uk-UA" sz="2000" dirty="0" smtClean="0"/>
              <a:t>Діаграма створювалась за допомогою </a:t>
            </a:r>
            <a:r>
              <a:rPr lang="en-US" sz="2000" dirty="0" smtClean="0"/>
              <a:t>MySQL Workbench.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31155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286000"/>
            <a:ext cx="4369777" cy="3581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JSON (JavaScript Object Notation) – </a:t>
            </a:r>
            <a:r>
              <a:rPr lang="uk-UA" dirty="0" smtClean="0"/>
              <a:t>об’єкт, за допомогою котрого здійснюється передача даних між сервером та клієнтом.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001566"/>
            <a:ext cx="2314898" cy="106694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3068515"/>
            <a:ext cx="5391902" cy="29055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flipH="1">
            <a:off x="8487098" y="2001566"/>
            <a:ext cx="30770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/>
              <a:t>Приклади </a:t>
            </a:r>
            <a:r>
              <a:rPr lang="en-US" sz="2000" dirty="0" err="1" smtClean="0"/>
              <a:t>json</a:t>
            </a:r>
            <a:r>
              <a:rPr lang="en-US" sz="2000" dirty="0" smtClean="0"/>
              <a:t> </a:t>
            </a:r>
            <a:r>
              <a:rPr lang="uk-UA" sz="2000" dirty="0" smtClean="0"/>
              <a:t>об’єктів від клієнта до сервера та навпаки.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82633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Графічний інтерфейс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На цей час графічний інтерфейс є лише у </a:t>
            </a:r>
            <a:r>
              <a:rPr lang="uk-UA" dirty="0" err="1" smtClean="0"/>
              <a:t>мокапах</a:t>
            </a:r>
            <a:r>
              <a:rPr lang="uk-UA" dirty="0" smtClean="0"/>
              <a:t>, проте повністю реалізує потреби та функціонал додатку.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210389"/>
            <a:ext cx="2867694" cy="254626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180" y="3210389"/>
            <a:ext cx="2848039" cy="254626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0686" y="3213042"/>
            <a:ext cx="2852114" cy="254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69255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258</TotalTime>
  <Words>273</Words>
  <Application>Microsoft Office PowerPoint</Application>
  <PresentationFormat>Широкоэкранный</PresentationFormat>
  <Paragraphs>48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Franklin Gothic Book</vt:lpstr>
      <vt:lpstr>Helvetica</vt:lpstr>
      <vt:lpstr>Crop</vt:lpstr>
      <vt:lpstr>Презентация PowerPoint</vt:lpstr>
      <vt:lpstr>Об’єкт та мета розробки</vt:lpstr>
      <vt:lpstr>Аналіз та ідея</vt:lpstr>
      <vt:lpstr>Опис використаної архітектури та шаблонів проектування</vt:lpstr>
      <vt:lpstr>Використані технології</vt:lpstr>
      <vt:lpstr>Функціонал програми</vt:lpstr>
      <vt:lpstr>Структура бази даних</vt:lpstr>
      <vt:lpstr>JSON</vt:lpstr>
      <vt:lpstr>Графічний інтерфейс</vt:lpstr>
      <vt:lpstr>Економічний розділ</vt:lpstr>
      <vt:lpstr>Висновок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Vladyslav Biziukov</dc:creator>
  <cp:lastModifiedBy>Vladyslav Biziukov</cp:lastModifiedBy>
  <cp:revision>24</cp:revision>
  <dcterms:created xsi:type="dcterms:W3CDTF">2021-06-21T14:22:12Z</dcterms:created>
  <dcterms:modified xsi:type="dcterms:W3CDTF">2021-06-24T12:15:21Z</dcterms:modified>
</cp:coreProperties>
</file>