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7" r:id="rId1"/>
  </p:sldMasterIdLst>
  <p:sldIdLst>
    <p:sldId id="256" r:id="rId2"/>
    <p:sldId id="257" r:id="rId3"/>
    <p:sldId id="268" r:id="rId4"/>
    <p:sldId id="260" r:id="rId5"/>
    <p:sldId id="261" r:id="rId6"/>
    <p:sldId id="263" r:id="rId7"/>
    <p:sldId id="264" r:id="rId8"/>
    <p:sldId id="267" r:id="rId9"/>
    <p:sldId id="266" r:id="rId10"/>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41E55-2B8A-4D2B-809E-428B59638D8B}" v="727" dt="2019-10-21T16:07:52.904"/>
    <p1510:client id="{941AE6E8-92F1-461E-883E-DC250F182BAB}" v="857" dt="2019-10-26T15:06:06.662"/>
    <p1510:client id="{95B310E5-26B4-41D8-87B8-286EDE9D3ECC}" v="357" dt="2019-10-26T09:34:53.391"/>
    <p1510:client id="{AEF68810-E01C-4DBF-8CAC-F45D0BC33776}" v="5" dt="2019-10-21T13:30:02.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252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990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6">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087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49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59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6">
            <a:lumMod val="75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6">
            <a:lumMod val="75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77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503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390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997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017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80119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6" r:id="rId5"/>
    <p:sldLayoutId id="2147483780" r:id="rId6"/>
    <p:sldLayoutId id="2147483781" r:id="rId7"/>
    <p:sldLayoutId id="2147483782" r:id="rId8"/>
    <p:sldLayoutId id="2147483785" r:id="rId9"/>
    <p:sldLayoutId id="2147483783" r:id="rId10"/>
    <p:sldLayoutId id="2147483784"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Berkeley_sockets#Socket_API_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computer.howstuffworks.com/question5251.ht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ccs-labs.org/teaching/rn/animations/gbn_s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522F12-4191-4105-8D22-708AC004E634}"/>
              </a:ext>
            </a:extLst>
          </p:cNvPr>
          <p:cNvPicPr>
            <a:picLocks noChangeAspect="1"/>
          </p:cNvPicPr>
          <p:nvPr/>
        </p:nvPicPr>
        <p:blipFill rotWithShape="1">
          <a:blip r:embed="rId2"/>
          <a:srcRect t="21511" b="12938"/>
          <a:stretch/>
        </p:blipFill>
        <p:spPr>
          <a:xfrm>
            <a:off x="-32" y="10"/>
            <a:ext cx="12192031" cy="4915066"/>
          </a:xfrm>
          <a:prstGeom prst="rect">
            <a:avLst/>
          </a:prstGeom>
        </p:spPr>
      </p:pic>
      <p:sp>
        <p:nvSpPr>
          <p:cNvPr id="18"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C00B895E-485F-49AE-B5E2-DCE8CF6322B5}"/>
              </a:ext>
            </a:extLst>
          </p:cNvPr>
          <p:cNvSpPr>
            <a:spLocks noGrp="1"/>
          </p:cNvSpPr>
          <p:nvPr>
            <p:ph type="ctrTitle"/>
          </p:nvPr>
        </p:nvSpPr>
        <p:spPr>
          <a:xfrm>
            <a:off x="828675" y="5120639"/>
            <a:ext cx="7137263" cy="1280161"/>
          </a:xfrm>
        </p:spPr>
        <p:txBody>
          <a:bodyPr anchor="ctr">
            <a:normAutofit/>
          </a:bodyPr>
          <a:lstStyle/>
          <a:p>
            <a:pPr algn="r"/>
            <a:r>
              <a:rPr lang="ro-RO" sz="4100">
                <a:solidFill>
                  <a:srgbClr val="FFFFFF"/>
                </a:solidFill>
                <a:latin typeface="Times New Roman"/>
                <a:cs typeface="Calibri Light"/>
              </a:rPr>
              <a:t>TRANSFER FILES - </a:t>
            </a:r>
            <a:r>
              <a:rPr lang="en" sz="4100">
                <a:solidFill>
                  <a:srgbClr val="FFFFFF"/>
                </a:solidFill>
                <a:latin typeface="Times New Roman"/>
                <a:cs typeface="Times New Roman"/>
              </a:rPr>
              <a:t>Sliding window protocol</a:t>
            </a:r>
            <a:endParaRPr lang="ro-RO" sz="4100">
              <a:solidFill>
                <a:srgbClr val="FFFFFF"/>
              </a:solidFill>
              <a:latin typeface="Times New Roman"/>
              <a:cs typeface="Times New Roman"/>
            </a:endParaRPr>
          </a:p>
          <a:p>
            <a:pPr algn="r"/>
            <a:endParaRPr lang="ro-RO" sz="4100">
              <a:solidFill>
                <a:srgbClr val="FFFFFF"/>
              </a:solidFill>
              <a:latin typeface="Times New Roman"/>
              <a:cs typeface="Calibri Light"/>
            </a:endParaRPr>
          </a:p>
        </p:txBody>
      </p:sp>
      <p:sp>
        <p:nvSpPr>
          <p:cNvPr id="3" name="Subtitlu 2">
            <a:extLst>
              <a:ext uri="{FF2B5EF4-FFF2-40B4-BE49-F238E27FC236}">
                <a16:creationId xmlns:a16="http://schemas.microsoft.com/office/drawing/2014/main" id="{D66EA5D4-F648-4AF0-9DE7-25AD4B82AC51}"/>
              </a:ext>
            </a:extLst>
          </p:cNvPr>
          <p:cNvSpPr>
            <a:spLocks noGrp="1"/>
          </p:cNvSpPr>
          <p:nvPr>
            <p:ph type="subTitle" idx="1"/>
          </p:nvPr>
        </p:nvSpPr>
        <p:spPr>
          <a:xfrm>
            <a:off x="8289580" y="5120639"/>
            <a:ext cx="3073745" cy="1280160"/>
          </a:xfrm>
        </p:spPr>
        <p:txBody>
          <a:bodyPr vert="horz" lIns="91440" tIns="45720" rIns="91440" bIns="45720" rtlCol="0" anchor="ctr">
            <a:normAutofit/>
          </a:bodyPr>
          <a:lstStyle/>
          <a:p>
            <a:pPr>
              <a:lnSpc>
                <a:spcPct val="90000"/>
              </a:lnSpc>
            </a:pPr>
            <a:r>
              <a:rPr lang="ro-RO" sz="1500">
                <a:solidFill>
                  <a:srgbClr val="FFFFFF"/>
                </a:solidFill>
                <a:cs typeface="Calibri"/>
              </a:rPr>
              <a:t>DOCUMENTATIE RETELE SI CALCULATOARE, ECHIPA:</a:t>
            </a:r>
          </a:p>
          <a:p>
            <a:pPr marL="342900" indent="-342900">
              <a:lnSpc>
                <a:spcPct val="90000"/>
              </a:lnSpc>
              <a:buFont typeface="Courier New" panose="020F0502020204030204" pitchFamily="34" charset="0"/>
              <a:buChar char="o"/>
            </a:pPr>
            <a:r>
              <a:rPr lang="ro-RO" sz="1500">
                <a:solidFill>
                  <a:srgbClr val="FFFFFF"/>
                </a:solidFill>
                <a:cs typeface="Calibri"/>
              </a:rPr>
              <a:t>BACIU H. ALEXANDRU</a:t>
            </a:r>
          </a:p>
          <a:p>
            <a:pPr marL="342900" indent="-342900">
              <a:lnSpc>
                <a:spcPct val="90000"/>
              </a:lnSpc>
              <a:buFont typeface="Courier New" panose="020F0502020204030204" pitchFamily="34" charset="0"/>
              <a:buChar char="o"/>
            </a:pPr>
            <a:r>
              <a:rPr lang="ro-RO" sz="1500">
                <a:solidFill>
                  <a:srgbClr val="FFFFFF"/>
                </a:solidFill>
                <a:cs typeface="Calibri"/>
              </a:rPr>
              <a:t>CORDUNEANU VLAD</a:t>
            </a:r>
          </a:p>
        </p:txBody>
      </p:sp>
      <p:cxnSp>
        <p:nvCxnSpPr>
          <p:cNvPr id="20"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453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475A7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FAF32F86-7D87-41AB-A3F4-8AE377EA029D}"/>
              </a:ext>
            </a:extLst>
          </p:cNvPr>
          <p:cNvSpPr>
            <a:spLocks noGrp="1"/>
          </p:cNvSpPr>
          <p:nvPr>
            <p:ph type="title"/>
          </p:nvPr>
        </p:nvSpPr>
        <p:spPr>
          <a:xfrm>
            <a:off x="1097280" y="516835"/>
            <a:ext cx="5977937" cy="1666501"/>
          </a:xfrm>
        </p:spPr>
        <p:txBody>
          <a:bodyPr>
            <a:normAutofit/>
          </a:bodyPr>
          <a:lstStyle/>
          <a:p>
            <a:r>
              <a:rPr lang="ro-RO" sz="4000">
                <a:solidFill>
                  <a:srgbClr val="FFFFFF"/>
                </a:solidFill>
                <a:ea typeface="+mj-lt"/>
                <a:cs typeface="+mj-lt"/>
              </a:rPr>
              <a:t>What are Berkeley sockets?</a:t>
            </a:r>
            <a:endParaRPr lang="ro-RO" sz="4000" err="1">
              <a:solidFill>
                <a:srgbClr val="FFFFFF"/>
              </a:solidFill>
            </a:endParaRPr>
          </a:p>
        </p:txBody>
      </p:sp>
      <p:cxnSp>
        <p:nvCxnSpPr>
          <p:cNvPr id="13" name="Straight Connector 1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33D3AF93-BA3A-439E-9618-C951484DC352}"/>
              </a:ext>
            </a:extLst>
          </p:cNvPr>
          <p:cNvSpPr>
            <a:spLocks noGrp="1"/>
          </p:cNvSpPr>
          <p:nvPr>
            <p:ph idx="1"/>
          </p:nvPr>
        </p:nvSpPr>
        <p:spPr>
          <a:xfrm>
            <a:off x="1097279" y="2505069"/>
            <a:ext cx="5977938" cy="3383902"/>
          </a:xfrm>
        </p:spPr>
        <p:txBody>
          <a:bodyPr vert="horz" lIns="0" tIns="45720" rIns="0" bIns="45720" rtlCol="0" anchor="t">
            <a:normAutofit fontScale="92500" lnSpcReduction="10000"/>
          </a:bodyPr>
          <a:lstStyle/>
          <a:p>
            <a:pPr algn="just">
              <a:lnSpc>
                <a:spcPct val="110000"/>
              </a:lnSpc>
              <a:spcBef>
                <a:spcPts val="800"/>
              </a:spcBef>
            </a:pPr>
            <a:r>
              <a:rPr lang="ro-RO" sz="1700" dirty="0">
                <a:solidFill>
                  <a:srgbClr val="FFFFFF"/>
                </a:solidFill>
                <a:ea typeface="+mn-lt"/>
                <a:cs typeface="+mn-lt"/>
              </a:rPr>
              <a:t>Berkeley </a:t>
            </a:r>
            <a:r>
              <a:rPr lang="ro-RO" sz="1700" dirty="0" err="1">
                <a:solidFill>
                  <a:srgbClr val="FFFFFF"/>
                </a:solidFill>
                <a:ea typeface="+mn-lt"/>
                <a:cs typeface="+mn-lt"/>
              </a:rPr>
              <a:t>sockets</a:t>
            </a:r>
            <a:r>
              <a:rPr lang="ro-RO" sz="1700" dirty="0">
                <a:solidFill>
                  <a:srgbClr val="FFFFFF"/>
                </a:solidFill>
                <a:ea typeface="+mn-lt"/>
                <a:cs typeface="+mn-lt"/>
              </a:rPr>
              <a:t> </a:t>
            </a:r>
            <a:r>
              <a:rPr lang="ro-RO" sz="1700" dirty="0" err="1">
                <a:solidFill>
                  <a:srgbClr val="FFFFFF"/>
                </a:solidFill>
                <a:ea typeface="+mn-lt"/>
                <a:cs typeface="+mn-lt"/>
              </a:rPr>
              <a:t>is</a:t>
            </a:r>
            <a:r>
              <a:rPr lang="ro-RO" sz="1700" dirty="0">
                <a:solidFill>
                  <a:srgbClr val="FFFFFF"/>
                </a:solidFill>
                <a:ea typeface="+mn-lt"/>
                <a:cs typeface="+mn-lt"/>
              </a:rPr>
              <a:t> an </a:t>
            </a:r>
            <a:r>
              <a:rPr lang="ro-RO" sz="1700" dirty="0" err="1">
                <a:solidFill>
                  <a:srgbClr val="FFFFFF"/>
                </a:solidFill>
                <a:ea typeface="+mn-lt"/>
                <a:cs typeface="+mn-lt"/>
              </a:rPr>
              <a:t>application</a:t>
            </a:r>
            <a:r>
              <a:rPr lang="ro-RO" sz="1700" dirty="0">
                <a:solidFill>
                  <a:srgbClr val="FFFFFF"/>
                </a:solidFill>
                <a:ea typeface="+mn-lt"/>
                <a:cs typeface="+mn-lt"/>
              </a:rPr>
              <a:t> </a:t>
            </a:r>
            <a:r>
              <a:rPr lang="ro-RO" sz="1700" dirty="0" err="1">
                <a:solidFill>
                  <a:srgbClr val="FFFFFF"/>
                </a:solidFill>
                <a:ea typeface="+mn-lt"/>
                <a:cs typeface="+mn-lt"/>
              </a:rPr>
              <a:t>programming</a:t>
            </a:r>
            <a:r>
              <a:rPr lang="ro-RO" sz="1700" dirty="0">
                <a:solidFill>
                  <a:srgbClr val="FFFFFF"/>
                </a:solidFill>
                <a:ea typeface="+mn-lt"/>
                <a:cs typeface="+mn-lt"/>
              </a:rPr>
              <a:t> </a:t>
            </a:r>
            <a:r>
              <a:rPr lang="ro-RO" sz="1700" dirty="0" err="1">
                <a:solidFill>
                  <a:srgbClr val="FFFFFF"/>
                </a:solidFill>
                <a:ea typeface="+mn-lt"/>
                <a:cs typeface="+mn-lt"/>
              </a:rPr>
              <a:t>interface</a:t>
            </a:r>
            <a:r>
              <a:rPr lang="ro-RO" sz="1700" dirty="0">
                <a:solidFill>
                  <a:srgbClr val="FFFFFF"/>
                </a:solidFill>
                <a:ea typeface="+mn-lt"/>
                <a:cs typeface="+mn-lt"/>
              </a:rPr>
              <a:t> (API) for Internet </a:t>
            </a:r>
            <a:r>
              <a:rPr lang="ro-RO" sz="1700" dirty="0" err="1">
                <a:solidFill>
                  <a:srgbClr val="FFFFFF"/>
                </a:solidFill>
                <a:ea typeface="+mn-lt"/>
                <a:cs typeface="+mn-lt"/>
              </a:rPr>
              <a:t>sockets</a:t>
            </a:r>
            <a:r>
              <a:rPr lang="ro-RO" sz="1700" dirty="0">
                <a:solidFill>
                  <a:srgbClr val="FFFFFF"/>
                </a:solidFill>
                <a:ea typeface="+mn-lt"/>
                <a:cs typeface="+mn-lt"/>
              </a:rPr>
              <a:t> </a:t>
            </a:r>
            <a:r>
              <a:rPr lang="ro-RO" sz="1700" dirty="0" err="1">
                <a:solidFill>
                  <a:srgbClr val="FFFFFF"/>
                </a:solidFill>
                <a:ea typeface="+mn-lt"/>
                <a:cs typeface="+mn-lt"/>
              </a:rPr>
              <a:t>and</a:t>
            </a:r>
            <a:r>
              <a:rPr lang="ro-RO" sz="1700" dirty="0">
                <a:solidFill>
                  <a:srgbClr val="FFFFFF"/>
                </a:solidFill>
                <a:ea typeface="+mn-lt"/>
                <a:cs typeface="+mn-lt"/>
              </a:rPr>
              <a:t> Unix </a:t>
            </a:r>
            <a:r>
              <a:rPr lang="ro-RO" sz="1700" dirty="0" err="1">
                <a:solidFill>
                  <a:srgbClr val="FFFFFF"/>
                </a:solidFill>
                <a:ea typeface="+mn-lt"/>
                <a:cs typeface="+mn-lt"/>
              </a:rPr>
              <a:t>domain</a:t>
            </a:r>
            <a:r>
              <a:rPr lang="ro-RO" sz="1700" dirty="0">
                <a:solidFill>
                  <a:srgbClr val="FFFFFF"/>
                </a:solidFill>
                <a:ea typeface="+mn-lt"/>
                <a:cs typeface="+mn-lt"/>
              </a:rPr>
              <a:t> </a:t>
            </a:r>
            <a:r>
              <a:rPr lang="ro-RO" sz="1700" dirty="0" err="1">
                <a:solidFill>
                  <a:srgbClr val="FFFFFF"/>
                </a:solidFill>
                <a:ea typeface="+mn-lt"/>
                <a:cs typeface="+mn-lt"/>
              </a:rPr>
              <a:t>sockets</a:t>
            </a:r>
            <a:r>
              <a:rPr lang="ro-RO" sz="1700" dirty="0">
                <a:solidFill>
                  <a:srgbClr val="FFFFFF"/>
                </a:solidFill>
                <a:ea typeface="+mn-lt"/>
                <a:cs typeface="+mn-lt"/>
              </a:rPr>
              <a:t>, </a:t>
            </a:r>
            <a:r>
              <a:rPr lang="ro-RO" sz="1700" dirty="0" err="1">
                <a:solidFill>
                  <a:srgbClr val="FFFFFF"/>
                </a:solidFill>
                <a:ea typeface="+mn-lt"/>
                <a:cs typeface="+mn-lt"/>
              </a:rPr>
              <a:t>used</a:t>
            </a:r>
            <a:r>
              <a:rPr lang="ro-RO" sz="1700" dirty="0">
                <a:solidFill>
                  <a:srgbClr val="FFFFFF"/>
                </a:solidFill>
                <a:ea typeface="+mn-lt"/>
                <a:cs typeface="+mn-lt"/>
              </a:rPr>
              <a:t> for inter-</a:t>
            </a:r>
            <a:r>
              <a:rPr lang="ro-RO" sz="1700" dirty="0" err="1">
                <a:solidFill>
                  <a:srgbClr val="FFFFFF"/>
                </a:solidFill>
                <a:ea typeface="+mn-lt"/>
                <a:cs typeface="+mn-lt"/>
              </a:rPr>
              <a:t>process</a:t>
            </a:r>
            <a:r>
              <a:rPr lang="ro-RO" sz="1700" dirty="0">
                <a:solidFill>
                  <a:srgbClr val="FFFFFF"/>
                </a:solidFill>
                <a:ea typeface="+mn-lt"/>
                <a:cs typeface="+mn-lt"/>
              </a:rPr>
              <a:t> </a:t>
            </a:r>
            <a:r>
              <a:rPr lang="ro-RO" sz="1700" dirty="0" err="1">
                <a:solidFill>
                  <a:srgbClr val="FFFFFF"/>
                </a:solidFill>
                <a:ea typeface="+mn-lt"/>
                <a:cs typeface="+mn-lt"/>
              </a:rPr>
              <a:t>communication</a:t>
            </a:r>
            <a:r>
              <a:rPr lang="ro-RO" sz="1700" dirty="0">
                <a:solidFill>
                  <a:srgbClr val="FFFFFF"/>
                </a:solidFill>
                <a:ea typeface="+mn-lt"/>
                <a:cs typeface="+mn-lt"/>
              </a:rPr>
              <a:t> (IPC). It </a:t>
            </a:r>
            <a:r>
              <a:rPr lang="ro-RO" sz="1700" dirty="0" err="1">
                <a:solidFill>
                  <a:srgbClr val="FFFFFF"/>
                </a:solidFill>
                <a:ea typeface="+mn-lt"/>
                <a:cs typeface="+mn-lt"/>
              </a:rPr>
              <a:t>is</a:t>
            </a:r>
            <a:r>
              <a:rPr lang="ro-RO" sz="1700" dirty="0">
                <a:solidFill>
                  <a:srgbClr val="FFFFFF"/>
                </a:solidFill>
                <a:ea typeface="+mn-lt"/>
                <a:cs typeface="+mn-lt"/>
              </a:rPr>
              <a:t> </a:t>
            </a:r>
            <a:r>
              <a:rPr lang="ro-RO" sz="1700" dirty="0" err="1">
                <a:solidFill>
                  <a:srgbClr val="FFFFFF"/>
                </a:solidFill>
                <a:ea typeface="+mn-lt"/>
                <a:cs typeface="+mn-lt"/>
              </a:rPr>
              <a:t>commonly</a:t>
            </a:r>
            <a:r>
              <a:rPr lang="ro-RO" sz="1700" dirty="0">
                <a:solidFill>
                  <a:srgbClr val="FFFFFF"/>
                </a:solidFill>
                <a:ea typeface="+mn-lt"/>
                <a:cs typeface="+mn-lt"/>
              </a:rPr>
              <a:t> </a:t>
            </a:r>
            <a:r>
              <a:rPr lang="ro-RO" sz="1700" dirty="0" err="1">
                <a:solidFill>
                  <a:srgbClr val="FFFFFF"/>
                </a:solidFill>
                <a:ea typeface="+mn-lt"/>
                <a:cs typeface="+mn-lt"/>
              </a:rPr>
              <a:t>implemented</a:t>
            </a:r>
            <a:r>
              <a:rPr lang="ro-RO" sz="1700" dirty="0">
                <a:solidFill>
                  <a:srgbClr val="FFFFFF"/>
                </a:solidFill>
                <a:ea typeface="+mn-lt"/>
                <a:cs typeface="+mn-lt"/>
              </a:rPr>
              <a:t> as a </a:t>
            </a:r>
            <a:r>
              <a:rPr lang="ro-RO" sz="1700" dirty="0" err="1">
                <a:solidFill>
                  <a:srgbClr val="FFFFFF"/>
                </a:solidFill>
                <a:ea typeface="+mn-lt"/>
                <a:cs typeface="+mn-lt"/>
              </a:rPr>
              <a:t>library</a:t>
            </a:r>
            <a:r>
              <a:rPr lang="ro-RO" sz="1700" dirty="0">
                <a:solidFill>
                  <a:srgbClr val="FFFFFF"/>
                </a:solidFill>
                <a:ea typeface="+mn-lt"/>
                <a:cs typeface="+mn-lt"/>
              </a:rPr>
              <a:t> of </a:t>
            </a:r>
            <a:r>
              <a:rPr lang="ro-RO" sz="1700" dirty="0" err="1">
                <a:solidFill>
                  <a:srgbClr val="FFFFFF"/>
                </a:solidFill>
                <a:ea typeface="+mn-lt"/>
                <a:cs typeface="+mn-lt"/>
              </a:rPr>
              <a:t>linkable</a:t>
            </a:r>
            <a:r>
              <a:rPr lang="ro-RO" sz="1700" dirty="0">
                <a:solidFill>
                  <a:srgbClr val="FFFFFF"/>
                </a:solidFill>
                <a:ea typeface="+mn-lt"/>
                <a:cs typeface="+mn-lt"/>
              </a:rPr>
              <a:t> </a:t>
            </a:r>
            <a:r>
              <a:rPr lang="ro-RO" sz="1700" dirty="0" err="1">
                <a:solidFill>
                  <a:srgbClr val="FFFFFF"/>
                </a:solidFill>
                <a:ea typeface="+mn-lt"/>
                <a:cs typeface="+mn-lt"/>
              </a:rPr>
              <a:t>modules</a:t>
            </a:r>
            <a:r>
              <a:rPr lang="ro-RO" sz="1700" dirty="0">
                <a:solidFill>
                  <a:srgbClr val="FFFFFF"/>
                </a:solidFill>
                <a:ea typeface="+mn-lt"/>
                <a:cs typeface="+mn-lt"/>
              </a:rPr>
              <a:t>.</a:t>
            </a:r>
            <a:endParaRPr lang="ro-RO">
              <a:cs typeface="Calibri" panose="020F0502020204030204"/>
            </a:endParaRPr>
          </a:p>
          <a:p>
            <a:pPr algn="just">
              <a:lnSpc>
                <a:spcPct val="110000"/>
              </a:lnSpc>
              <a:spcBef>
                <a:spcPts val="800"/>
              </a:spcBef>
            </a:pPr>
            <a:r>
              <a:rPr lang="ro-RO" sz="1700" dirty="0">
                <a:solidFill>
                  <a:srgbClr val="FFFFFF"/>
                </a:solidFill>
                <a:ea typeface="+mn-lt"/>
                <a:cs typeface="+mn-lt"/>
              </a:rPr>
              <a:t>A </a:t>
            </a:r>
            <a:r>
              <a:rPr lang="ro-RO" sz="1700" dirty="0" err="1">
                <a:solidFill>
                  <a:srgbClr val="FFFFFF"/>
                </a:solidFill>
                <a:ea typeface="+mn-lt"/>
                <a:cs typeface="+mn-lt"/>
              </a:rPr>
              <a:t>socket</a:t>
            </a:r>
            <a:r>
              <a:rPr lang="ro-RO" sz="1700" dirty="0">
                <a:solidFill>
                  <a:srgbClr val="FFFFFF"/>
                </a:solidFill>
                <a:ea typeface="+mn-lt"/>
                <a:cs typeface="+mn-lt"/>
              </a:rPr>
              <a:t> </a:t>
            </a:r>
            <a:r>
              <a:rPr lang="ro-RO" sz="1700" dirty="0" err="1">
                <a:solidFill>
                  <a:srgbClr val="FFFFFF"/>
                </a:solidFill>
                <a:ea typeface="+mn-lt"/>
                <a:cs typeface="+mn-lt"/>
              </a:rPr>
              <a:t>is</a:t>
            </a:r>
            <a:r>
              <a:rPr lang="ro-RO" sz="1700" dirty="0">
                <a:solidFill>
                  <a:srgbClr val="FFFFFF"/>
                </a:solidFill>
                <a:ea typeface="+mn-lt"/>
                <a:cs typeface="+mn-lt"/>
              </a:rPr>
              <a:t> an abstract </a:t>
            </a:r>
            <a:r>
              <a:rPr lang="ro-RO" sz="1700" dirty="0" err="1">
                <a:solidFill>
                  <a:srgbClr val="FFFFFF"/>
                </a:solidFill>
                <a:ea typeface="+mn-lt"/>
                <a:cs typeface="+mn-lt"/>
              </a:rPr>
              <a:t>representation</a:t>
            </a:r>
            <a:r>
              <a:rPr lang="ro-RO" sz="1700" dirty="0">
                <a:solidFill>
                  <a:srgbClr val="FFFFFF"/>
                </a:solidFill>
                <a:ea typeface="+mn-lt"/>
                <a:cs typeface="+mn-lt"/>
              </a:rPr>
              <a:t> (</a:t>
            </a:r>
            <a:r>
              <a:rPr lang="ro-RO" sz="1700" dirty="0" err="1">
                <a:solidFill>
                  <a:srgbClr val="FFFFFF"/>
                </a:solidFill>
                <a:ea typeface="+mn-lt"/>
                <a:cs typeface="+mn-lt"/>
              </a:rPr>
              <a:t>handle</a:t>
            </a:r>
            <a:r>
              <a:rPr lang="ro-RO" sz="1700" dirty="0">
                <a:solidFill>
                  <a:srgbClr val="FFFFFF"/>
                </a:solidFill>
                <a:ea typeface="+mn-lt"/>
                <a:cs typeface="+mn-lt"/>
              </a:rPr>
              <a:t>) for </a:t>
            </a:r>
            <a:r>
              <a:rPr lang="ro-RO" sz="1700" dirty="0" err="1">
                <a:solidFill>
                  <a:srgbClr val="FFFFFF"/>
                </a:solidFill>
                <a:ea typeface="+mn-lt"/>
                <a:cs typeface="+mn-lt"/>
              </a:rPr>
              <a:t>the</a:t>
            </a:r>
            <a:r>
              <a:rPr lang="ro-RO" sz="1700" dirty="0">
                <a:solidFill>
                  <a:srgbClr val="FFFFFF"/>
                </a:solidFill>
                <a:ea typeface="+mn-lt"/>
                <a:cs typeface="+mn-lt"/>
              </a:rPr>
              <a:t> local </a:t>
            </a:r>
            <a:r>
              <a:rPr lang="ro-RO" sz="1700" dirty="0" err="1">
                <a:solidFill>
                  <a:srgbClr val="FFFFFF"/>
                </a:solidFill>
                <a:ea typeface="+mn-lt"/>
                <a:cs typeface="+mn-lt"/>
              </a:rPr>
              <a:t>endpoint</a:t>
            </a:r>
            <a:r>
              <a:rPr lang="ro-RO" sz="1700" dirty="0">
                <a:solidFill>
                  <a:srgbClr val="FFFFFF"/>
                </a:solidFill>
                <a:ea typeface="+mn-lt"/>
                <a:cs typeface="+mn-lt"/>
              </a:rPr>
              <a:t> of a </a:t>
            </a:r>
            <a:r>
              <a:rPr lang="ro-RO" sz="1700" dirty="0" err="1">
                <a:solidFill>
                  <a:srgbClr val="FFFFFF"/>
                </a:solidFill>
                <a:ea typeface="+mn-lt"/>
                <a:cs typeface="+mn-lt"/>
              </a:rPr>
              <a:t>network</a:t>
            </a:r>
            <a:r>
              <a:rPr lang="ro-RO" sz="1700" dirty="0">
                <a:solidFill>
                  <a:srgbClr val="FFFFFF"/>
                </a:solidFill>
                <a:ea typeface="+mn-lt"/>
                <a:cs typeface="+mn-lt"/>
              </a:rPr>
              <a:t> </a:t>
            </a:r>
            <a:r>
              <a:rPr lang="ro-RO" sz="1700" dirty="0" err="1">
                <a:solidFill>
                  <a:srgbClr val="FFFFFF"/>
                </a:solidFill>
                <a:ea typeface="+mn-lt"/>
                <a:cs typeface="+mn-lt"/>
              </a:rPr>
              <a:t>Communication</a:t>
            </a:r>
            <a:r>
              <a:rPr lang="ro-RO" sz="1700" dirty="0">
                <a:solidFill>
                  <a:srgbClr val="FFFFFF"/>
                </a:solidFill>
                <a:ea typeface="+mn-lt"/>
                <a:cs typeface="+mn-lt"/>
              </a:rPr>
              <a:t> </a:t>
            </a:r>
            <a:r>
              <a:rPr lang="ro-RO" sz="1700" dirty="0" err="1">
                <a:solidFill>
                  <a:srgbClr val="FFFFFF"/>
                </a:solidFill>
                <a:ea typeface="+mn-lt"/>
                <a:cs typeface="+mn-lt"/>
              </a:rPr>
              <a:t>path</a:t>
            </a:r>
            <a:r>
              <a:rPr lang="ro-RO" sz="1700" dirty="0">
                <a:solidFill>
                  <a:srgbClr val="FFFFFF"/>
                </a:solidFill>
                <a:ea typeface="+mn-lt"/>
                <a:cs typeface="+mn-lt"/>
              </a:rPr>
              <a:t>. The Berkeley </a:t>
            </a:r>
            <a:r>
              <a:rPr lang="ro-RO" sz="1700" dirty="0" err="1">
                <a:solidFill>
                  <a:srgbClr val="FFFFFF"/>
                </a:solidFill>
                <a:ea typeface="+mn-lt"/>
                <a:cs typeface="+mn-lt"/>
              </a:rPr>
              <a:t>sockets</a:t>
            </a:r>
            <a:r>
              <a:rPr lang="ro-RO" sz="1700" dirty="0">
                <a:solidFill>
                  <a:srgbClr val="FFFFFF"/>
                </a:solidFill>
                <a:ea typeface="+mn-lt"/>
                <a:cs typeface="+mn-lt"/>
              </a:rPr>
              <a:t> API </a:t>
            </a:r>
            <a:r>
              <a:rPr lang="ro-RO" sz="1700" dirty="0" err="1">
                <a:solidFill>
                  <a:srgbClr val="FFFFFF"/>
                </a:solidFill>
                <a:ea typeface="+mn-lt"/>
                <a:cs typeface="+mn-lt"/>
              </a:rPr>
              <a:t>represents</a:t>
            </a:r>
            <a:r>
              <a:rPr lang="ro-RO" sz="1700" dirty="0">
                <a:solidFill>
                  <a:srgbClr val="FFFFFF"/>
                </a:solidFill>
                <a:ea typeface="+mn-lt"/>
                <a:cs typeface="+mn-lt"/>
              </a:rPr>
              <a:t> it as a file descriptor (file </a:t>
            </a:r>
            <a:r>
              <a:rPr lang="ro-RO" sz="1700" dirty="0" err="1">
                <a:solidFill>
                  <a:srgbClr val="FFFFFF"/>
                </a:solidFill>
                <a:ea typeface="+mn-lt"/>
                <a:cs typeface="+mn-lt"/>
              </a:rPr>
              <a:t>handle</a:t>
            </a:r>
            <a:r>
              <a:rPr lang="ro-RO" sz="1700" dirty="0">
                <a:solidFill>
                  <a:srgbClr val="FFFFFF"/>
                </a:solidFill>
                <a:ea typeface="+mn-lt"/>
                <a:cs typeface="+mn-lt"/>
              </a:rPr>
              <a:t>). In </a:t>
            </a:r>
            <a:r>
              <a:rPr lang="ro-RO" sz="1700" dirty="0" err="1">
                <a:solidFill>
                  <a:srgbClr val="FFFFFF"/>
                </a:solidFill>
                <a:ea typeface="+mn-lt"/>
                <a:cs typeface="+mn-lt"/>
              </a:rPr>
              <a:t>the</a:t>
            </a:r>
            <a:r>
              <a:rPr lang="ro-RO" sz="1700" dirty="0">
                <a:solidFill>
                  <a:srgbClr val="FFFFFF"/>
                </a:solidFill>
                <a:ea typeface="+mn-lt"/>
                <a:cs typeface="+mn-lt"/>
              </a:rPr>
              <a:t> Unix </a:t>
            </a:r>
            <a:r>
              <a:rPr lang="ro-RO" sz="1700" dirty="0" err="1">
                <a:solidFill>
                  <a:srgbClr val="FFFFFF"/>
                </a:solidFill>
                <a:ea typeface="+mn-lt"/>
                <a:cs typeface="+mn-lt"/>
              </a:rPr>
              <a:t>philosophy</a:t>
            </a:r>
            <a:r>
              <a:rPr lang="ro-RO" sz="1700" dirty="0">
                <a:solidFill>
                  <a:srgbClr val="FFFFFF"/>
                </a:solidFill>
                <a:ea typeface="+mn-lt"/>
                <a:cs typeface="+mn-lt"/>
              </a:rPr>
              <a:t> </a:t>
            </a:r>
            <a:r>
              <a:rPr lang="ro-RO" sz="1700" dirty="0" err="1">
                <a:solidFill>
                  <a:srgbClr val="FFFFFF"/>
                </a:solidFill>
                <a:ea typeface="+mn-lt"/>
                <a:cs typeface="+mn-lt"/>
              </a:rPr>
              <a:t>that</a:t>
            </a:r>
            <a:r>
              <a:rPr lang="ro-RO" sz="1700" dirty="0">
                <a:solidFill>
                  <a:srgbClr val="FFFFFF"/>
                </a:solidFill>
                <a:ea typeface="+mn-lt"/>
                <a:cs typeface="+mn-lt"/>
              </a:rPr>
              <a:t> </a:t>
            </a:r>
            <a:r>
              <a:rPr lang="ro-RO" sz="1700" dirty="0" err="1">
                <a:solidFill>
                  <a:srgbClr val="FFFFFF"/>
                </a:solidFill>
                <a:ea typeface="+mn-lt"/>
                <a:cs typeface="+mn-lt"/>
              </a:rPr>
              <a:t>provides</a:t>
            </a:r>
            <a:r>
              <a:rPr lang="ro-RO" sz="1700" dirty="0">
                <a:solidFill>
                  <a:srgbClr val="FFFFFF"/>
                </a:solidFill>
                <a:ea typeface="+mn-lt"/>
                <a:cs typeface="+mn-lt"/>
              </a:rPr>
              <a:t> a </a:t>
            </a:r>
            <a:r>
              <a:rPr lang="ro-RO" sz="1700" dirty="0" err="1">
                <a:solidFill>
                  <a:srgbClr val="FFFFFF"/>
                </a:solidFill>
                <a:ea typeface="+mn-lt"/>
                <a:cs typeface="+mn-lt"/>
              </a:rPr>
              <a:t>common</a:t>
            </a:r>
            <a:r>
              <a:rPr lang="ro-RO" sz="1700" dirty="0">
                <a:solidFill>
                  <a:srgbClr val="FFFFFF"/>
                </a:solidFill>
                <a:ea typeface="+mn-lt"/>
                <a:cs typeface="+mn-lt"/>
              </a:rPr>
              <a:t> </a:t>
            </a:r>
            <a:r>
              <a:rPr lang="ro-RO" sz="1700" dirty="0" err="1">
                <a:solidFill>
                  <a:srgbClr val="FFFFFF"/>
                </a:solidFill>
                <a:ea typeface="+mn-lt"/>
                <a:cs typeface="+mn-lt"/>
              </a:rPr>
              <a:t>interface</a:t>
            </a:r>
            <a:r>
              <a:rPr lang="ro-RO" sz="1700" dirty="0">
                <a:solidFill>
                  <a:srgbClr val="FFFFFF"/>
                </a:solidFill>
                <a:ea typeface="+mn-lt"/>
                <a:cs typeface="+mn-lt"/>
              </a:rPr>
              <a:t> for input </a:t>
            </a:r>
            <a:r>
              <a:rPr lang="ro-RO" sz="1700" dirty="0" err="1">
                <a:solidFill>
                  <a:srgbClr val="FFFFFF"/>
                </a:solidFill>
                <a:ea typeface="+mn-lt"/>
                <a:cs typeface="+mn-lt"/>
              </a:rPr>
              <a:t>and</a:t>
            </a:r>
            <a:r>
              <a:rPr lang="ro-RO" sz="1700" dirty="0">
                <a:solidFill>
                  <a:srgbClr val="FFFFFF"/>
                </a:solidFill>
                <a:ea typeface="+mn-lt"/>
                <a:cs typeface="+mn-lt"/>
              </a:rPr>
              <a:t> output </a:t>
            </a:r>
            <a:r>
              <a:rPr lang="ro-RO" sz="1700" dirty="0" err="1">
                <a:solidFill>
                  <a:srgbClr val="FFFFFF"/>
                </a:solidFill>
                <a:ea typeface="+mn-lt"/>
                <a:cs typeface="+mn-lt"/>
              </a:rPr>
              <a:t>to</a:t>
            </a:r>
            <a:r>
              <a:rPr lang="ro-RO" sz="1700" dirty="0">
                <a:solidFill>
                  <a:srgbClr val="FFFFFF"/>
                </a:solidFill>
                <a:ea typeface="+mn-lt"/>
                <a:cs typeface="+mn-lt"/>
              </a:rPr>
              <a:t> </a:t>
            </a:r>
            <a:r>
              <a:rPr lang="ro-RO" sz="1700" dirty="0" err="1">
                <a:solidFill>
                  <a:srgbClr val="FFFFFF"/>
                </a:solidFill>
                <a:ea typeface="+mn-lt"/>
                <a:cs typeface="+mn-lt"/>
              </a:rPr>
              <a:t>streams</a:t>
            </a:r>
            <a:r>
              <a:rPr lang="ro-RO" sz="1700" dirty="0">
                <a:solidFill>
                  <a:srgbClr val="FFFFFF"/>
                </a:solidFill>
                <a:ea typeface="+mn-lt"/>
                <a:cs typeface="+mn-lt"/>
              </a:rPr>
              <a:t> of data.</a:t>
            </a:r>
          </a:p>
          <a:p>
            <a:pPr algn="just">
              <a:lnSpc>
                <a:spcPct val="110000"/>
              </a:lnSpc>
              <a:spcBef>
                <a:spcPts val="800"/>
              </a:spcBef>
            </a:pPr>
            <a:br>
              <a:rPr lang="ro-RO" sz="1700" dirty="0">
                <a:ea typeface="+mn-lt"/>
                <a:cs typeface="+mn-lt"/>
              </a:rPr>
            </a:br>
            <a:r>
              <a:rPr lang="ro-RO" sz="1700" dirty="0">
                <a:solidFill>
                  <a:srgbClr val="FFFFFF"/>
                </a:solidFill>
                <a:ea typeface="+mn-lt"/>
                <a:cs typeface="+mn-lt"/>
              </a:rPr>
              <a:t>The Berkeley </a:t>
            </a:r>
            <a:r>
              <a:rPr lang="ro-RO" sz="1700" dirty="0" err="1">
                <a:solidFill>
                  <a:srgbClr val="FFFFFF"/>
                </a:solidFill>
                <a:ea typeface="+mn-lt"/>
                <a:cs typeface="+mn-lt"/>
              </a:rPr>
              <a:t>socket</a:t>
            </a:r>
            <a:r>
              <a:rPr lang="ro-RO" sz="1700" dirty="0">
                <a:solidFill>
                  <a:srgbClr val="FFFFFF"/>
                </a:solidFill>
                <a:ea typeface="+mn-lt"/>
                <a:cs typeface="+mn-lt"/>
              </a:rPr>
              <a:t> API </a:t>
            </a:r>
            <a:r>
              <a:rPr lang="ro-RO" sz="1700" dirty="0" err="1">
                <a:solidFill>
                  <a:srgbClr val="FFFFFF"/>
                </a:solidFill>
                <a:ea typeface="+mn-lt"/>
                <a:cs typeface="+mn-lt"/>
              </a:rPr>
              <a:t>typically</a:t>
            </a:r>
            <a:r>
              <a:rPr lang="ro-RO" sz="1700" dirty="0">
                <a:solidFill>
                  <a:srgbClr val="FFFFFF"/>
                </a:solidFill>
                <a:ea typeface="+mn-lt"/>
                <a:cs typeface="+mn-lt"/>
              </a:rPr>
              <a:t> </a:t>
            </a:r>
            <a:r>
              <a:rPr lang="ro-RO" sz="1700" dirty="0" err="1">
                <a:solidFill>
                  <a:srgbClr val="FFFFFF"/>
                </a:solidFill>
                <a:ea typeface="+mn-lt"/>
                <a:cs typeface="+mn-lt"/>
              </a:rPr>
              <a:t>provides</a:t>
            </a:r>
            <a:r>
              <a:rPr lang="ro-RO" sz="1700" dirty="0">
                <a:solidFill>
                  <a:srgbClr val="FFFFFF"/>
                </a:solidFill>
                <a:ea typeface="+mn-lt"/>
                <a:cs typeface="+mn-lt"/>
              </a:rPr>
              <a:t> </a:t>
            </a:r>
            <a:r>
              <a:rPr lang="ro-RO" sz="1700" dirty="0" err="1">
                <a:solidFill>
                  <a:srgbClr val="FFFFFF"/>
                </a:solidFill>
                <a:ea typeface="+mn-lt"/>
                <a:cs typeface="+mn-lt"/>
              </a:rPr>
              <a:t>the</a:t>
            </a:r>
            <a:r>
              <a:rPr lang="ro-RO" sz="1700" dirty="0">
                <a:solidFill>
                  <a:srgbClr val="FFFFFF"/>
                </a:solidFill>
                <a:ea typeface="+mn-lt"/>
                <a:cs typeface="+mn-lt"/>
              </a:rPr>
              <a:t> </a:t>
            </a:r>
            <a:r>
              <a:rPr lang="ro-RO" sz="1700" dirty="0" err="1">
                <a:solidFill>
                  <a:srgbClr val="FFFFFF"/>
                </a:solidFill>
                <a:ea typeface="+mn-lt"/>
                <a:cs typeface="+mn-lt"/>
              </a:rPr>
              <a:t>following</a:t>
            </a:r>
            <a:r>
              <a:rPr lang="ro-RO" sz="1700" dirty="0">
                <a:solidFill>
                  <a:srgbClr val="FFFFFF"/>
                </a:solidFill>
                <a:ea typeface="+mn-lt"/>
                <a:cs typeface="+mn-lt"/>
              </a:rPr>
              <a:t> </a:t>
            </a:r>
            <a:r>
              <a:rPr lang="ro-RO" sz="1700" dirty="0" err="1">
                <a:solidFill>
                  <a:srgbClr val="FFFFFF"/>
                </a:solidFill>
                <a:ea typeface="+mn-lt"/>
                <a:cs typeface="+mn-lt"/>
              </a:rPr>
              <a:t>functions</a:t>
            </a:r>
            <a:r>
              <a:rPr lang="ro-RO" sz="1700" dirty="0">
                <a:solidFill>
                  <a:srgbClr val="FFFFFF"/>
                </a:solidFill>
                <a:ea typeface="+mn-lt"/>
                <a:cs typeface="+mn-lt"/>
              </a:rPr>
              <a:t>: </a:t>
            </a:r>
            <a:r>
              <a:rPr lang="ro-RO" sz="1700" u="sng" dirty="0">
                <a:solidFill>
                  <a:srgbClr val="FFFFFF"/>
                </a:solidFill>
                <a:ea typeface="+mn-lt"/>
                <a:cs typeface="+mn-lt"/>
                <a:hlinkClick r:id="rId2"/>
              </a:rPr>
              <a:t>https://en.wikipedia.org/wiki/Berkeley_sockets#Socket_API_functions</a:t>
            </a:r>
            <a:br>
              <a:rPr lang="ro-RO" sz="1700" u="sng" dirty="0">
                <a:ea typeface="+mn-lt"/>
                <a:cs typeface="+mn-lt"/>
              </a:rPr>
            </a:br>
            <a:endParaRPr lang="ro-RO" sz="1700" dirty="0">
              <a:solidFill>
                <a:srgbClr val="FFFFFF"/>
              </a:solidFill>
              <a:ea typeface="+mn-lt"/>
              <a:cs typeface="+mn-lt"/>
            </a:endParaRPr>
          </a:p>
          <a:p>
            <a:pPr algn="just">
              <a:lnSpc>
                <a:spcPct val="90000"/>
              </a:lnSpc>
              <a:spcBef>
                <a:spcPts val="800"/>
              </a:spcBef>
            </a:pPr>
            <a:endParaRPr lang="ro-RO" sz="1700">
              <a:solidFill>
                <a:srgbClr val="FFFFFF"/>
              </a:solidFill>
              <a:ea typeface="+mn-lt"/>
              <a:cs typeface="+mn-lt"/>
            </a:endParaRPr>
          </a:p>
        </p:txBody>
      </p:sp>
      <p:pic>
        <p:nvPicPr>
          <p:cNvPr id="4" name="Imagine 4" descr="O imagine care conține semn&#10;&#10;Descrierea a fost generată cu un grad foarte mare de încredere">
            <a:extLst>
              <a:ext uri="{FF2B5EF4-FFF2-40B4-BE49-F238E27FC236}">
                <a16:creationId xmlns:a16="http://schemas.microsoft.com/office/drawing/2014/main" id="{37253A48-A308-4029-B9DD-C9E2D73C3733}"/>
              </a:ext>
            </a:extLst>
          </p:cNvPr>
          <p:cNvPicPr>
            <a:picLocks noChangeAspect="1"/>
          </p:cNvPicPr>
          <p:nvPr/>
        </p:nvPicPr>
        <p:blipFill>
          <a:blip r:embed="rId3"/>
          <a:stretch>
            <a:fillRect/>
          </a:stretch>
        </p:blipFill>
        <p:spPr>
          <a:xfrm>
            <a:off x="8251982" y="1199752"/>
            <a:ext cx="3294253" cy="4436704"/>
          </a:xfrm>
          <a:prstGeom prst="rect">
            <a:avLst/>
          </a:prstGeom>
        </p:spPr>
      </p:pic>
    </p:spTree>
    <p:extLst>
      <p:ext uri="{BB962C8B-B14F-4D97-AF65-F5344CB8AC3E}">
        <p14:creationId xmlns:p14="http://schemas.microsoft.com/office/powerpoint/2010/main" val="126588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40EC07E-43E0-4F86-A34F-AACD5CA95D63}"/>
              </a:ext>
            </a:extLst>
          </p:cNvPr>
          <p:cNvSpPr>
            <a:spLocks noGrp="1"/>
          </p:cNvSpPr>
          <p:nvPr>
            <p:ph type="title"/>
          </p:nvPr>
        </p:nvSpPr>
        <p:spPr>
          <a:xfrm>
            <a:off x="414868" y="618067"/>
            <a:ext cx="3302150" cy="5151603"/>
          </a:xfrm>
        </p:spPr>
        <p:txBody>
          <a:bodyPr vert="horz" lIns="91440" tIns="45720" rIns="91440" bIns="45720" rtlCol="0" anchor="ctr">
            <a:normAutofit/>
          </a:bodyPr>
          <a:lstStyle/>
          <a:p>
            <a:pPr algn="ctr"/>
            <a:r>
              <a:rPr lang="ro-RO" dirty="0" err="1">
                <a:solidFill>
                  <a:schemeClr val="bg1"/>
                </a:solidFill>
              </a:rPr>
              <a:t>What</a:t>
            </a:r>
            <a:r>
              <a:rPr lang="ro-RO" dirty="0">
                <a:solidFill>
                  <a:schemeClr val="bg1"/>
                </a:solidFill>
              </a:rPr>
              <a:t> </a:t>
            </a:r>
            <a:br>
              <a:rPr lang="ro-RO" dirty="0"/>
            </a:br>
            <a:r>
              <a:rPr lang="ro-RO" dirty="0" err="1">
                <a:solidFill>
                  <a:schemeClr val="bg1"/>
                </a:solidFill>
              </a:rPr>
              <a:t>is</a:t>
            </a:r>
            <a:r>
              <a:rPr lang="ro-RO" dirty="0">
                <a:solidFill>
                  <a:schemeClr val="bg1"/>
                </a:solidFill>
              </a:rPr>
              <a:t> </a:t>
            </a:r>
            <a:r>
              <a:rPr lang="ro-RO" sz="4800" kern="1200" spc="-50" baseline="0" dirty="0">
                <a:solidFill>
                  <a:schemeClr val="bg1"/>
                </a:solidFill>
                <a:latin typeface="+mj-lt"/>
                <a:ea typeface="+mj-ea"/>
                <a:cs typeface="+mj-cs"/>
              </a:rPr>
              <a:t>UDP</a:t>
            </a:r>
            <a:r>
              <a:rPr lang="ro-RO" dirty="0">
                <a:solidFill>
                  <a:schemeClr val="bg1"/>
                </a:solidFill>
              </a:rPr>
              <a:t>? </a:t>
            </a:r>
            <a:r>
              <a:rPr lang="ro-RO" dirty="0"/>
              <a:t> </a:t>
            </a:r>
            <a:endParaRPr lang="en-US" dirty="0">
              <a:ea typeface="+mj-lt"/>
              <a:cs typeface="+mj-lt"/>
            </a:endParaRPr>
          </a:p>
          <a:p>
            <a:pPr algn="ctr"/>
            <a:endParaRPr lang="en-US" sz="4800" kern="1200" spc="-50" baseline="0" dirty="0">
              <a:solidFill>
                <a:schemeClr val="bg1"/>
              </a:solidFill>
              <a:latin typeface="+mj-lt"/>
              <a:cs typeface="Calibri Light"/>
            </a:endParaRPr>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1065207-ED7A-4254-9393-BACBECE69D43}"/>
              </a:ext>
            </a:extLst>
          </p:cNvPr>
          <p:cNvSpPr>
            <a:spLocks noGrp="1"/>
          </p:cNvSpPr>
          <p:nvPr>
            <p:ph sz="half" idx="1"/>
          </p:nvPr>
        </p:nvSpPr>
        <p:spPr>
          <a:xfrm>
            <a:off x="4363786" y="621697"/>
            <a:ext cx="6791894" cy="5147973"/>
          </a:xfrm>
        </p:spPr>
        <p:txBody>
          <a:bodyPr vert="horz" lIns="0" tIns="45720" rIns="0" bIns="45720" rtlCol="0" anchor="ctr">
            <a:noAutofit/>
          </a:bodyPr>
          <a:lstStyle/>
          <a:p>
            <a:pPr algn="just">
              <a:lnSpc>
                <a:spcPct val="90000"/>
              </a:lnSpc>
            </a:pPr>
            <a:r>
              <a:rPr lang="ro-RO" sz="1700" dirty="0">
                <a:solidFill>
                  <a:schemeClr val="bg1"/>
                </a:solidFill>
              </a:rPr>
              <a:t>In computer </a:t>
            </a:r>
            <a:r>
              <a:rPr lang="ro-RO" sz="1700" dirty="0" err="1">
                <a:solidFill>
                  <a:schemeClr val="bg1"/>
                </a:solidFill>
              </a:rPr>
              <a:t>networking</a:t>
            </a:r>
            <a:r>
              <a:rPr lang="ro-RO" sz="1700" dirty="0">
                <a:solidFill>
                  <a:schemeClr val="bg1"/>
                </a:solidFill>
              </a:rPr>
              <a:t>, </a:t>
            </a:r>
            <a:r>
              <a:rPr lang="ro-RO" sz="1700" dirty="0" err="1">
                <a:solidFill>
                  <a:schemeClr val="bg1"/>
                </a:solidFill>
              </a:rPr>
              <a:t>the</a:t>
            </a:r>
            <a:r>
              <a:rPr lang="ro-RO" sz="1700" dirty="0">
                <a:solidFill>
                  <a:schemeClr val="bg1"/>
                </a:solidFill>
              </a:rPr>
              <a:t> </a:t>
            </a:r>
            <a:r>
              <a:rPr lang="ro-RO" sz="1700" dirty="0" err="1">
                <a:solidFill>
                  <a:schemeClr val="bg1"/>
                </a:solidFill>
              </a:rPr>
              <a:t>User</a:t>
            </a:r>
            <a:r>
              <a:rPr lang="ro-RO" sz="1700" dirty="0">
                <a:solidFill>
                  <a:schemeClr val="bg1"/>
                </a:solidFill>
              </a:rPr>
              <a:t> </a:t>
            </a:r>
            <a:r>
              <a:rPr lang="ro-RO" sz="1700" dirty="0" err="1">
                <a:solidFill>
                  <a:schemeClr val="bg1"/>
                </a:solidFill>
              </a:rPr>
              <a:t>Datagram</a:t>
            </a:r>
            <a:r>
              <a:rPr lang="ro-RO" sz="1700" dirty="0">
                <a:solidFill>
                  <a:schemeClr val="bg1"/>
                </a:solidFill>
              </a:rPr>
              <a:t> Protocol (UDP) </a:t>
            </a:r>
            <a:r>
              <a:rPr lang="ro-RO" sz="1700" dirty="0" err="1">
                <a:solidFill>
                  <a:schemeClr val="bg1"/>
                </a:solidFill>
              </a:rPr>
              <a:t>is</a:t>
            </a:r>
            <a:r>
              <a:rPr lang="ro-RO" sz="1700" dirty="0">
                <a:solidFill>
                  <a:schemeClr val="bg1"/>
                </a:solidFill>
              </a:rPr>
              <a:t> </a:t>
            </a:r>
            <a:r>
              <a:rPr lang="ro-RO" sz="1700" dirty="0" err="1">
                <a:solidFill>
                  <a:schemeClr val="bg1"/>
                </a:solidFill>
              </a:rPr>
              <a:t>one</a:t>
            </a:r>
            <a:r>
              <a:rPr lang="ro-RO" sz="1700" dirty="0">
                <a:solidFill>
                  <a:schemeClr val="bg1"/>
                </a:solidFill>
              </a:rPr>
              <a:t> 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core</a:t>
            </a:r>
            <a:r>
              <a:rPr lang="ro-RO" sz="1700" dirty="0">
                <a:solidFill>
                  <a:schemeClr val="bg1"/>
                </a:solidFill>
              </a:rPr>
              <a:t> </a:t>
            </a:r>
            <a:r>
              <a:rPr lang="ro-RO" sz="1700" dirty="0" err="1">
                <a:solidFill>
                  <a:schemeClr val="bg1"/>
                </a:solidFill>
              </a:rPr>
              <a:t>members</a:t>
            </a:r>
            <a:r>
              <a:rPr lang="ro-RO" sz="1700" dirty="0">
                <a:solidFill>
                  <a:schemeClr val="bg1"/>
                </a:solidFill>
              </a:rPr>
              <a:t> </a:t>
            </a:r>
            <a:r>
              <a:rPr lang="ro-RO" sz="1700" kern="1200" dirty="0">
                <a:solidFill>
                  <a:schemeClr val="bg1"/>
                </a:solidFill>
                <a:latin typeface="+mn-lt"/>
                <a:ea typeface="+mn-ea"/>
                <a:cs typeface="+mn-cs"/>
              </a:rPr>
              <a:t>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a:solidFill>
                  <a:schemeClr val="bg1"/>
                </a:solidFill>
              </a:rPr>
              <a:t>Internet </a:t>
            </a:r>
            <a:r>
              <a:rPr lang="ro-RO" sz="1700" kern="1200" dirty="0">
                <a:solidFill>
                  <a:schemeClr val="bg1"/>
                </a:solidFill>
                <a:latin typeface="+mn-lt"/>
                <a:ea typeface="+mn-ea"/>
                <a:cs typeface="+mn-cs"/>
              </a:rPr>
              <a:t>protocol </a:t>
            </a:r>
            <a:r>
              <a:rPr lang="ro-RO" sz="1700" dirty="0">
                <a:solidFill>
                  <a:schemeClr val="bg1"/>
                </a:solidFill>
              </a:rPr>
              <a:t>suite.  </a:t>
            </a:r>
            <a:r>
              <a:rPr lang="ro-RO" sz="1700" dirty="0" err="1">
                <a:solidFill>
                  <a:schemeClr val="bg1"/>
                </a:solidFill>
              </a:rPr>
              <a:t>With</a:t>
            </a:r>
            <a:r>
              <a:rPr lang="ro-RO" sz="1700" dirty="0">
                <a:solidFill>
                  <a:schemeClr val="bg1"/>
                </a:solidFill>
              </a:rPr>
              <a:t> UDP, computer </a:t>
            </a:r>
            <a:r>
              <a:rPr lang="ro-RO" sz="1700" dirty="0" err="1">
                <a:solidFill>
                  <a:schemeClr val="bg1"/>
                </a:solidFill>
              </a:rPr>
              <a:t>applications</a:t>
            </a:r>
            <a:r>
              <a:rPr lang="ro-RO" sz="1700" dirty="0">
                <a:solidFill>
                  <a:schemeClr val="bg1"/>
                </a:solidFill>
              </a:rPr>
              <a:t> </a:t>
            </a:r>
            <a:r>
              <a:rPr lang="ro-RO" sz="1700" dirty="0" err="1">
                <a:solidFill>
                  <a:schemeClr val="bg1"/>
                </a:solidFill>
              </a:rPr>
              <a:t>can</a:t>
            </a:r>
            <a:r>
              <a:rPr lang="ro-RO" sz="1700" dirty="0">
                <a:solidFill>
                  <a:schemeClr val="bg1"/>
                </a:solidFill>
              </a:rPr>
              <a:t> </a:t>
            </a:r>
            <a:r>
              <a:rPr lang="ro-RO" sz="1700" dirty="0" err="1">
                <a:solidFill>
                  <a:schemeClr val="bg1"/>
                </a:solidFill>
              </a:rPr>
              <a:t>send</a:t>
            </a:r>
            <a:r>
              <a:rPr lang="ro-RO" sz="1700" dirty="0">
                <a:solidFill>
                  <a:schemeClr val="bg1"/>
                </a:solidFill>
              </a:rPr>
              <a:t> </a:t>
            </a:r>
            <a:r>
              <a:rPr lang="ro-RO" sz="1700" dirty="0" err="1">
                <a:solidFill>
                  <a:schemeClr val="bg1"/>
                </a:solidFill>
              </a:rPr>
              <a:t>messages</a:t>
            </a:r>
            <a:r>
              <a:rPr lang="ro-RO" sz="1700" dirty="0">
                <a:solidFill>
                  <a:schemeClr val="bg1"/>
                </a:solidFill>
              </a:rPr>
              <a:t>, </a:t>
            </a:r>
            <a:r>
              <a:rPr lang="ro-RO" sz="1700" kern="1200" dirty="0">
                <a:solidFill>
                  <a:schemeClr val="bg1"/>
                </a:solidFill>
                <a:latin typeface="+mn-lt"/>
                <a:ea typeface="+mn-ea"/>
                <a:cs typeface="+mn-cs"/>
              </a:rPr>
              <a:t>in </a:t>
            </a:r>
            <a:r>
              <a:rPr lang="ro-RO" sz="1700" dirty="0" err="1">
                <a:solidFill>
                  <a:schemeClr val="bg1"/>
                </a:solidFill>
              </a:rPr>
              <a:t>this</a:t>
            </a:r>
            <a:r>
              <a:rPr lang="ro-RO" sz="1700" dirty="0">
                <a:solidFill>
                  <a:schemeClr val="bg1"/>
                </a:solidFill>
              </a:rPr>
              <a:t> case </a:t>
            </a:r>
            <a:r>
              <a:rPr lang="ro-RO" sz="1700" dirty="0" err="1">
                <a:solidFill>
                  <a:schemeClr val="bg1"/>
                </a:solidFill>
              </a:rPr>
              <a:t>referred</a:t>
            </a:r>
            <a:r>
              <a:rPr lang="ro-RO" sz="1700" dirty="0">
                <a:solidFill>
                  <a:schemeClr val="bg1"/>
                </a:solidFill>
              </a:rPr>
              <a:t> </a:t>
            </a:r>
            <a:r>
              <a:rPr lang="ro-RO" sz="1700" dirty="0" err="1">
                <a:solidFill>
                  <a:schemeClr val="bg1"/>
                </a:solidFill>
              </a:rPr>
              <a:t>to</a:t>
            </a:r>
            <a:r>
              <a:rPr lang="ro-RO" sz="1700" dirty="0">
                <a:solidFill>
                  <a:schemeClr val="bg1"/>
                </a:solidFill>
              </a:rPr>
              <a:t> as </a:t>
            </a:r>
            <a:r>
              <a:rPr lang="ro-RO" sz="1700" dirty="0" err="1">
                <a:solidFill>
                  <a:schemeClr val="bg1"/>
                </a:solidFill>
              </a:rPr>
              <a:t>datagrams</a:t>
            </a:r>
            <a:r>
              <a:rPr lang="ro-RO" sz="1700" dirty="0">
                <a:solidFill>
                  <a:schemeClr val="bg1"/>
                </a:solidFill>
              </a:rPr>
              <a:t>, </a:t>
            </a:r>
            <a:r>
              <a:rPr lang="ro-RO" sz="1700" dirty="0" err="1">
                <a:solidFill>
                  <a:schemeClr val="bg1"/>
                </a:solidFill>
              </a:rPr>
              <a:t>to</a:t>
            </a:r>
            <a:r>
              <a:rPr lang="ro-RO" sz="1700" dirty="0">
                <a:solidFill>
                  <a:schemeClr val="bg1"/>
                </a:solidFill>
              </a:rPr>
              <a:t> </a:t>
            </a:r>
            <a:r>
              <a:rPr lang="ro-RO" sz="1700" dirty="0" err="1">
                <a:solidFill>
                  <a:schemeClr val="bg1"/>
                </a:solidFill>
              </a:rPr>
              <a:t>other</a:t>
            </a:r>
            <a:r>
              <a:rPr lang="ro-RO" sz="1700" dirty="0">
                <a:solidFill>
                  <a:schemeClr val="bg1"/>
                </a:solidFill>
              </a:rPr>
              <a:t> </a:t>
            </a:r>
            <a:r>
              <a:rPr lang="ro-RO" sz="1700" dirty="0" err="1">
                <a:solidFill>
                  <a:schemeClr val="bg1"/>
                </a:solidFill>
              </a:rPr>
              <a:t>hosts</a:t>
            </a:r>
            <a:r>
              <a:rPr lang="ro-RO" sz="1700" dirty="0">
                <a:solidFill>
                  <a:schemeClr val="bg1"/>
                </a:solidFill>
              </a:rPr>
              <a:t> on an Internet Protocol </a:t>
            </a:r>
            <a:r>
              <a:rPr lang="ro-RO" sz="1700" kern="1200" dirty="0">
                <a:solidFill>
                  <a:schemeClr val="bg1"/>
                </a:solidFill>
                <a:latin typeface="+mn-lt"/>
                <a:ea typeface="+mn-ea"/>
                <a:cs typeface="+mn-cs"/>
              </a:rPr>
              <a:t>(</a:t>
            </a:r>
            <a:r>
              <a:rPr lang="ro-RO" sz="1700" dirty="0">
                <a:solidFill>
                  <a:schemeClr val="bg1"/>
                </a:solidFill>
              </a:rPr>
              <a:t>IP) </a:t>
            </a:r>
            <a:r>
              <a:rPr lang="ro-RO" sz="1700" dirty="0" err="1">
                <a:solidFill>
                  <a:schemeClr val="bg1"/>
                </a:solidFill>
              </a:rPr>
              <a:t>network</a:t>
            </a:r>
            <a:r>
              <a:rPr lang="ro-RO" sz="1700" dirty="0">
                <a:solidFill>
                  <a:schemeClr val="bg1"/>
                </a:solidFill>
              </a:rPr>
              <a:t>. Prior </a:t>
            </a:r>
            <a:r>
              <a:rPr lang="ro-RO" sz="1700" dirty="0" err="1">
                <a:solidFill>
                  <a:schemeClr val="bg1"/>
                </a:solidFill>
              </a:rPr>
              <a:t>communications</a:t>
            </a:r>
            <a:r>
              <a:rPr lang="ro-RO" sz="1700" dirty="0">
                <a:solidFill>
                  <a:schemeClr val="bg1"/>
                </a:solidFill>
              </a:rPr>
              <a:t> are </a:t>
            </a:r>
            <a:r>
              <a:rPr lang="ro-RO" sz="1700" dirty="0" err="1">
                <a:solidFill>
                  <a:schemeClr val="bg1"/>
                </a:solidFill>
              </a:rPr>
              <a:t>not</a:t>
            </a:r>
            <a:r>
              <a:rPr lang="ro-RO" sz="1700" dirty="0">
                <a:solidFill>
                  <a:schemeClr val="bg1"/>
                </a:solidFill>
              </a:rPr>
              <a:t> </a:t>
            </a:r>
            <a:r>
              <a:rPr lang="ro-RO" sz="1700" dirty="0" err="1">
                <a:solidFill>
                  <a:schemeClr val="bg1"/>
                </a:solidFill>
              </a:rPr>
              <a:t>required</a:t>
            </a:r>
            <a:r>
              <a:rPr lang="ro-RO" sz="1700" dirty="0">
                <a:solidFill>
                  <a:schemeClr val="bg1"/>
                </a:solidFill>
              </a:rPr>
              <a:t> in </a:t>
            </a:r>
            <a:r>
              <a:rPr lang="ro-RO" sz="1700" dirty="0" err="1">
                <a:solidFill>
                  <a:schemeClr val="bg1"/>
                </a:solidFill>
              </a:rPr>
              <a:t>order</a:t>
            </a:r>
            <a:r>
              <a:rPr lang="ro-RO" sz="1700" dirty="0">
                <a:solidFill>
                  <a:schemeClr val="bg1"/>
                </a:solidFill>
              </a:rPr>
              <a:t> </a:t>
            </a:r>
            <a:r>
              <a:rPr lang="ro-RO" sz="1700" dirty="0" err="1">
                <a:solidFill>
                  <a:schemeClr val="bg1"/>
                </a:solidFill>
              </a:rPr>
              <a:t>to</a:t>
            </a:r>
            <a:r>
              <a:rPr lang="ro-RO" sz="1700" dirty="0">
                <a:solidFill>
                  <a:schemeClr val="bg1"/>
                </a:solidFill>
              </a:rPr>
              <a:t> set </a:t>
            </a:r>
            <a:r>
              <a:rPr lang="ro-RO" sz="1700" dirty="0" err="1">
                <a:solidFill>
                  <a:schemeClr val="bg1"/>
                </a:solidFill>
              </a:rPr>
              <a:t>up</a:t>
            </a:r>
            <a:r>
              <a:rPr lang="ro-RO" sz="1700" dirty="0">
                <a:solidFill>
                  <a:schemeClr val="bg1"/>
                </a:solidFill>
              </a:rPr>
              <a:t> </a:t>
            </a:r>
            <a:r>
              <a:rPr lang="ro-RO" sz="1700" dirty="0" err="1">
                <a:solidFill>
                  <a:schemeClr val="bg1"/>
                </a:solidFill>
              </a:rPr>
              <a:t>communication</a:t>
            </a:r>
            <a:r>
              <a:rPr lang="ro-RO" sz="1700" dirty="0">
                <a:solidFill>
                  <a:schemeClr val="bg1"/>
                </a:solidFill>
              </a:rPr>
              <a:t> </a:t>
            </a:r>
            <a:r>
              <a:rPr lang="ro-RO" sz="1700" dirty="0" err="1">
                <a:solidFill>
                  <a:schemeClr val="bg1"/>
                </a:solidFill>
              </a:rPr>
              <a:t>channels</a:t>
            </a:r>
            <a:r>
              <a:rPr lang="ro-RO" sz="1700" dirty="0">
                <a:solidFill>
                  <a:schemeClr val="bg1"/>
                </a:solidFill>
              </a:rPr>
              <a:t> or data </a:t>
            </a:r>
            <a:r>
              <a:rPr lang="ro-RO" sz="1700" dirty="0" err="1">
                <a:solidFill>
                  <a:schemeClr val="bg1"/>
                </a:solidFill>
              </a:rPr>
              <a:t>paths</a:t>
            </a:r>
            <a:r>
              <a:rPr lang="ro-RO" sz="1700" dirty="0">
                <a:solidFill>
                  <a:schemeClr val="bg1"/>
                </a:solidFill>
              </a:rPr>
              <a:t>.</a:t>
            </a:r>
            <a:endParaRPr lang="ro-RO" sz="1700" kern="1200" dirty="0">
              <a:solidFill>
                <a:schemeClr val="bg1"/>
              </a:solidFill>
              <a:ea typeface="+mn-lt"/>
              <a:cs typeface="+mn-lt"/>
            </a:endParaRPr>
          </a:p>
          <a:p>
            <a:pPr algn="just">
              <a:lnSpc>
                <a:spcPct val="90000"/>
              </a:lnSpc>
            </a:pPr>
            <a:r>
              <a:rPr lang="ro-RO" sz="1700" dirty="0">
                <a:solidFill>
                  <a:schemeClr val="bg1"/>
                </a:solidFill>
              </a:rPr>
              <a:t>UDP </a:t>
            </a:r>
            <a:r>
              <a:rPr lang="ro-RO" sz="1700" dirty="0" err="1">
                <a:solidFill>
                  <a:schemeClr val="bg1"/>
                </a:solidFill>
              </a:rPr>
              <a:t>uses</a:t>
            </a:r>
            <a:r>
              <a:rPr lang="ro-RO" sz="1700" dirty="0">
                <a:solidFill>
                  <a:schemeClr val="bg1"/>
                </a:solidFill>
              </a:rPr>
              <a:t> a simple </a:t>
            </a:r>
            <a:r>
              <a:rPr lang="ro-RO" sz="1700" dirty="0" err="1">
                <a:solidFill>
                  <a:schemeClr val="bg1"/>
                </a:solidFill>
              </a:rPr>
              <a:t>connectionless</a:t>
            </a:r>
            <a:r>
              <a:rPr lang="ro-RO" sz="1700" dirty="0">
                <a:solidFill>
                  <a:schemeClr val="bg1"/>
                </a:solidFill>
              </a:rPr>
              <a:t> </a:t>
            </a:r>
            <a:r>
              <a:rPr lang="ro-RO" sz="1700" dirty="0" err="1">
                <a:solidFill>
                  <a:schemeClr val="bg1"/>
                </a:solidFill>
              </a:rPr>
              <a:t>communication</a:t>
            </a:r>
            <a:r>
              <a:rPr lang="ro-RO" sz="1700" dirty="0">
                <a:solidFill>
                  <a:schemeClr val="bg1"/>
                </a:solidFill>
              </a:rPr>
              <a:t> model </a:t>
            </a:r>
            <a:r>
              <a:rPr lang="ro-RO" sz="1700" dirty="0" err="1">
                <a:solidFill>
                  <a:schemeClr val="bg1"/>
                </a:solidFill>
              </a:rPr>
              <a:t>with</a:t>
            </a:r>
            <a:r>
              <a:rPr lang="ro-RO" sz="1700" dirty="0">
                <a:solidFill>
                  <a:schemeClr val="bg1"/>
                </a:solidFill>
              </a:rPr>
              <a:t> a minimum of protocol </a:t>
            </a:r>
            <a:r>
              <a:rPr lang="ro-RO" sz="1700" dirty="0" err="1">
                <a:solidFill>
                  <a:schemeClr val="bg1"/>
                </a:solidFill>
              </a:rPr>
              <a:t>mechanisms</a:t>
            </a:r>
            <a:r>
              <a:rPr lang="ro-RO" sz="1700" dirty="0">
                <a:solidFill>
                  <a:schemeClr val="bg1"/>
                </a:solidFill>
              </a:rPr>
              <a:t>. UDP </a:t>
            </a:r>
            <a:r>
              <a:rPr lang="ro-RO" sz="1700" dirty="0" err="1">
                <a:solidFill>
                  <a:schemeClr val="bg1"/>
                </a:solidFill>
              </a:rPr>
              <a:t>provides</a:t>
            </a:r>
            <a:r>
              <a:rPr lang="ro-RO" sz="1700" dirty="0">
                <a:solidFill>
                  <a:schemeClr val="bg1"/>
                </a:solidFill>
              </a:rPr>
              <a:t> </a:t>
            </a:r>
            <a:r>
              <a:rPr lang="ro-RO" sz="1700" dirty="0" err="1">
                <a:solidFill>
                  <a:schemeClr val="bg1"/>
                </a:solidFill>
              </a:rPr>
              <a:t>checksums</a:t>
            </a:r>
            <a:r>
              <a:rPr lang="ro-RO" sz="1700" dirty="0">
                <a:solidFill>
                  <a:schemeClr val="bg1"/>
                </a:solidFill>
              </a:rPr>
              <a:t> for data </a:t>
            </a:r>
            <a:r>
              <a:rPr lang="ro-RO" sz="1700" dirty="0" err="1">
                <a:solidFill>
                  <a:schemeClr val="bg1"/>
                </a:solidFill>
              </a:rPr>
              <a:t>integrity</a:t>
            </a:r>
            <a:r>
              <a:rPr lang="ro-RO" sz="1700" kern="1200" dirty="0">
                <a:solidFill>
                  <a:schemeClr val="bg1"/>
                </a:solidFill>
                <a:latin typeface="+mn-lt"/>
                <a:ea typeface="+mn-ea"/>
                <a:cs typeface="+mn-cs"/>
              </a:rPr>
              <a:t>, </a:t>
            </a:r>
            <a:r>
              <a:rPr lang="ro-RO" sz="1700" kern="1200" dirty="0" err="1">
                <a:solidFill>
                  <a:schemeClr val="bg1"/>
                </a:solidFill>
                <a:latin typeface="+mn-lt"/>
                <a:ea typeface="+mn-ea"/>
                <a:cs typeface="+mn-cs"/>
              </a:rPr>
              <a:t>and</a:t>
            </a:r>
            <a:r>
              <a:rPr lang="ro-RO" sz="1700" kern="1200" dirty="0">
                <a:solidFill>
                  <a:schemeClr val="bg1"/>
                </a:solidFill>
                <a:latin typeface="+mn-lt"/>
                <a:ea typeface="+mn-ea"/>
                <a:cs typeface="+mn-cs"/>
              </a:rPr>
              <a:t> </a:t>
            </a:r>
            <a:r>
              <a:rPr lang="ro-RO" sz="1700" dirty="0">
                <a:solidFill>
                  <a:schemeClr val="bg1"/>
                </a:solidFill>
              </a:rPr>
              <a:t>port </a:t>
            </a:r>
            <a:r>
              <a:rPr lang="ro-RO" sz="1700" dirty="0" err="1">
                <a:solidFill>
                  <a:schemeClr val="bg1"/>
                </a:solidFill>
              </a:rPr>
              <a:t>numbers</a:t>
            </a:r>
            <a:r>
              <a:rPr lang="ro-RO" sz="1700" dirty="0">
                <a:solidFill>
                  <a:schemeClr val="bg1"/>
                </a:solidFill>
              </a:rPr>
              <a:t> </a:t>
            </a:r>
            <a:r>
              <a:rPr lang="ro-RO" sz="1700" kern="1200" dirty="0">
                <a:solidFill>
                  <a:schemeClr val="bg1"/>
                </a:solidFill>
                <a:latin typeface="+mn-lt"/>
                <a:ea typeface="+mn-ea"/>
                <a:cs typeface="+mn-cs"/>
              </a:rPr>
              <a:t>for </a:t>
            </a:r>
            <a:r>
              <a:rPr lang="ro-RO" sz="1700" dirty="0" err="1">
                <a:solidFill>
                  <a:schemeClr val="bg1"/>
                </a:solidFill>
              </a:rPr>
              <a:t>addressing</a:t>
            </a:r>
            <a:r>
              <a:rPr lang="ro-RO" sz="1700" dirty="0">
                <a:solidFill>
                  <a:schemeClr val="bg1"/>
                </a:solidFill>
              </a:rPr>
              <a:t> </a:t>
            </a:r>
            <a:r>
              <a:rPr lang="ro-RO" sz="1700" dirty="0" err="1">
                <a:solidFill>
                  <a:schemeClr val="bg1"/>
                </a:solidFill>
              </a:rPr>
              <a:t>different</a:t>
            </a:r>
            <a:r>
              <a:rPr lang="ro-RO" sz="1700" dirty="0">
                <a:solidFill>
                  <a:schemeClr val="bg1"/>
                </a:solidFill>
              </a:rPr>
              <a:t> </a:t>
            </a:r>
            <a:r>
              <a:rPr lang="ro-RO" sz="1700" dirty="0" err="1">
                <a:solidFill>
                  <a:schemeClr val="bg1"/>
                </a:solidFill>
              </a:rPr>
              <a:t>functions</a:t>
            </a:r>
            <a:r>
              <a:rPr lang="ro-RO" sz="1700" dirty="0">
                <a:solidFill>
                  <a:schemeClr val="bg1"/>
                </a:solidFill>
              </a:rPr>
              <a:t> at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source</a:t>
            </a:r>
            <a:r>
              <a:rPr lang="ro-RO" sz="1700" dirty="0">
                <a:solidFill>
                  <a:schemeClr val="bg1"/>
                </a:solidFill>
              </a:rPr>
              <a:t> </a:t>
            </a:r>
            <a:r>
              <a:rPr lang="ro-RO" sz="1700" kern="1200" dirty="0" err="1">
                <a:solidFill>
                  <a:schemeClr val="bg1"/>
                </a:solidFill>
                <a:latin typeface="+mn-lt"/>
                <a:ea typeface="+mn-ea"/>
                <a:cs typeface="+mn-cs"/>
              </a:rPr>
              <a:t>and</a:t>
            </a:r>
            <a:r>
              <a:rPr lang="ro-RO" sz="1700" kern="1200" dirty="0">
                <a:solidFill>
                  <a:schemeClr val="bg1"/>
                </a:solidFill>
                <a:latin typeface="+mn-lt"/>
                <a:ea typeface="+mn-ea"/>
                <a:cs typeface="+mn-cs"/>
              </a:rPr>
              <a:t> </a:t>
            </a:r>
            <a:r>
              <a:rPr lang="ro-RO" sz="1700" dirty="0" err="1">
                <a:solidFill>
                  <a:schemeClr val="bg1"/>
                </a:solidFill>
              </a:rPr>
              <a:t>destination</a:t>
            </a:r>
            <a:r>
              <a:rPr lang="ro-RO" sz="1700" dirty="0">
                <a:solidFill>
                  <a:schemeClr val="bg1"/>
                </a:solidFill>
              </a:rPr>
              <a:t> </a:t>
            </a:r>
            <a:r>
              <a:rPr lang="ro-RO" sz="1700" kern="1200" dirty="0">
                <a:solidFill>
                  <a:schemeClr val="bg1"/>
                </a:solidFill>
                <a:latin typeface="+mn-lt"/>
                <a:ea typeface="+mn-ea"/>
                <a:cs typeface="+mn-cs"/>
              </a:rPr>
              <a:t>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datagram</a:t>
            </a:r>
            <a:r>
              <a:rPr lang="ro-RO" sz="1700" dirty="0">
                <a:solidFill>
                  <a:schemeClr val="bg1"/>
                </a:solidFill>
              </a:rPr>
              <a:t>. It </a:t>
            </a:r>
            <a:r>
              <a:rPr lang="ro-RO" sz="1700" dirty="0" err="1">
                <a:solidFill>
                  <a:schemeClr val="bg1"/>
                </a:solidFill>
              </a:rPr>
              <a:t>has</a:t>
            </a:r>
            <a:r>
              <a:rPr lang="ro-RO" sz="1700" dirty="0">
                <a:solidFill>
                  <a:schemeClr val="bg1"/>
                </a:solidFill>
              </a:rPr>
              <a:t> </a:t>
            </a:r>
            <a:r>
              <a:rPr lang="ro-RO" sz="1700" dirty="0" err="1">
                <a:solidFill>
                  <a:schemeClr val="bg1"/>
                </a:solidFill>
              </a:rPr>
              <a:t>no</a:t>
            </a:r>
            <a:r>
              <a:rPr lang="ro-RO" sz="1700" dirty="0">
                <a:solidFill>
                  <a:schemeClr val="bg1"/>
                </a:solidFill>
              </a:rPr>
              <a:t> </a:t>
            </a:r>
            <a:r>
              <a:rPr lang="ro-RO" sz="1700" dirty="0" err="1">
                <a:solidFill>
                  <a:schemeClr val="bg1"/>
                </a:solidFill>
              </a:rPr>
              <a:t>handshaking</a:t>
            </a:r>
            <a:r>
              <a:rPr lang="ro-RO" sz="1700" dirty="0">
                <a:solidFill>
                  <a:schemeClr val="bg1"/>
                </a:solidFill>
              </a:rPr>
              <a:t> </a:t>
            </a:r>
            <a:r>
              <a:rPr lang="ro-RO" sz="1700" dirty="0" err="1">
                <a:solidFill>
                  <a:schemeClr val="bg1"/>
                </a:solidFill>
              </a:rPr>
              <a:t>dialogues</a:t>
            </a:r>
            <a:r>
              <a:rPr lang="ro-RO" sz="1700" dirty="0">
                <a:solidFill>
                  <a:schemeClr val="bg1"/>
                </a:solidFill>
              </a:rPr>
              <a:t>, </a:t>
            </a:r>
            <a:r>
              <a:rPr lang="ro-RO" sz="1700" kern="1200" dirty="0" err="1">
                <a:solidFill>
                  <a:schemeClr val="bg1"/>
                </a:solidFill>
                <a:latin typeface="+mn-lt"/>
                <a:ea typeface="+mn-ea"/>
                <a:cs typeface="+mn-cs"/>
              </a:rPr>
              <a:t>and</a:t>
            </a:r>
            <a:r>
              <a:rPr lang="ro-RO" sz="1700" kern="1200" dirty="0">
                <a:solidFill>
                  <a:schemeClr val="bg1"/>
                </a:solidFill>
                <a:latin typeface="+mn-lt"/>
                <a:ea typeface="+mn-ea"/>
                <a:cs typeface="+mn-cs"/>
              </a:rPr>
              <a:t> </a:t>
            </a:r>
            <a:r>
              <a:rPr lang="ro-RO" sz="1700" dirty="0" err="1">
                <a:solidFill>
                  <a:schemeClr val="bg1"/>
                </a:solidFill>
              </a:rPr>
              <a:t>thus</a:t>
            </a:r>
            <a:r>
              <a:rPr lang="ro-RO" sz="1700" dirty="0">
                <a:solidFill>
                  <a:schemeClr val="bg1"/>
                </a:solidFill>
              </a:rPr>
              <a:t> </a:t>
            </a:r>
            <a:r>
              <a:rPr lang="ro-RO" sz="1700" dirty="0" err="1">
                <a:solidFill>
                  <a:schemeClr val="bg1"/>
                </a:solidFill>
              </a:rPr>
              <a:t>exposes</a:t>
            </a:r>
            <a:r>
              <a:rPr lang="ro-RO" sz="1700" dirty="0">
                <a:solidFill>
                  <a:schemeClr val="bg1"/>
                </a:solidFill>
              </a:rPr>
              <a:t>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user's</a:t>
            </a:r>
            <a:r>
              <a:rPr lang="ro-RO" sz="1700" dirty="0">
                <a:solidFill>
                  <a:schemeClr val="bg1"/>
                </a:solidFill>
              </a:rPr>
              <a:t> program </a:t>
            </a:r>
            <a:r>
              <a:rPr lang="ro-RO" sz="1700" dirty="0" err="1">
                <a:solidFill>
                  <a:schemeClr val="bg1"/>
                </a:solidFill>
              </a:rPr>
              <a:t>to</a:t>
            </a:r>
            <a:r>
              <a:rPr lang="ro-RO" sz="1700" dirty="0">
                <a:solidFill>
                  <a:schemeClr val="bg1"/>
                </a:solidFill>
              </a:rPr>
              <a:t> </a:t>
            </a:r>
            <a:r>
              <a:rPr lang="ro-RO" sz="1700" dirty="0" err="1">
                <a:solidFill>
                  <a:schemeClr val="bg1"/>
                </a:solidFill>
              </a:rPr>
              <a:t>any</a:t>
            </a:r>
            <a:r>
              <a:rPr lang="ro-RO" sz="1700" dirty="0">
                <a:solidFill>
                  <a:schemeClr val="bg1"/>
                </a:solidFill>
              </a:rPr>
              <a:t> </a:t>
            </a:r>
            <a:r>
              <a:rPr lang="ro-RO" sz="1700" dirty="0" err="1">
                <a:solidFill>
                  <a:schemeClr val="bg1"/>
                </a:solidFill>
              </a:rPr>
              <a:t>unreliability</a:t>
            </a:r>
            <a:r>
              <a:rPr lang="ro-RO" sz="1700" dirty="0">
                <a:solidFill>
                  <a:schemeClr val="bg1"/>
                </a:solidFill>
              </a:rPr>
              <a:t> </a:t>
            </a:r>
            <a:r>
              <a:rPr lang="ro-RO" sz="1700" kern="1200" dirty="0">
                <a:solidFill>
                  <a:schemeClr val="bg1"/>
                </a:solidFill>
                <a:latin typeface="+mn-lt"/>
                <a:ea typeface="+mn-ea"/>
                <a:cs typeface="+mn-cs"/>
              </a:rPr>
              <a:t>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underlying</a:t>
            </a:r>
            <a:r>
              <a:rPr lang="ro-RO" sz="1700" dirty="0">
                <a:solidFill>
                  <a:schemeClr val="bg1"/>
                </a:solidFill>
              </a:rPr>
              <a:t> </a:t>
            </a:r>
            <a:r>
              <a:rPr lang="ro-RO" sz="1700" dirty="0" err="1">
                <a:solidFill>
                  <a:schemeClr val="bg1"/>
                </a:solidFill>
              </a:rPr>
              <a:t>network</a:t>
            </a:r>
            <a:r>
              <a:rPr lang="ro-RO" sz="1700" dirty="0">
                <a:solidFill>
                  <a:schemeClr val="bg1"/>
                </a:solidFill>
              </a:rPr>
              <a:t>; </a:t>
            </a:r>
            <a:r>
              <a:rPr lang="ro-RO" sz="1700" dirty="0" err="1">
                <a:solidFill>
                  <a:schemeClr val="bg1"/>
                </a:solidFill>
              </a:rPr>
              <a:t>there</a:t>
            </a:r>
            <a:r>
              <a:rPr lang="ro-RO" sz="1700" dirty="0">
                <a:solidFill>
                  <a:schemeClr val="bg1"/>
                </a:solidFill>
              </a:rPr>
              <a:t> </a:t>
            </a:r>
            <a:r>
              <a:rPr lang="ro-RO" sz="1700" dirty="0" err="1">
                <a:solidFill>
                  <a:schemeClr val="bg1"/>
                </a:solidFill>
              </a:rPr>
              <a:t>is</a:t>
            </a:r>
            <a:r>
              <a:rPr lang="ro-RO" sz="1700" dirty="0">
                <a:solidFill>
                  <a:schemeClr val="bg1"/>
                </a:solidFill>
              </a:rPr>
              <a:t> </a:t>
            </a:r>
            <a:r>
              <a:rPr lang="ro-RO" sz="1700" dirty="0" err="1">
                <a:solidFill>
                  <a:schemeClr val="bg1"/>
                </a:solidFill>
              </a:rPr>
              <a:t>no</a:t>
            </a:r>
            <a:r>
              <a:rPr lang="ro-RO" sz="1700" dirty="0">
                <a:solidFill>
                  <a:schemeClr val="bg1"/>
                </a:solidFill>
              </a:rPr>
              <a:t> </a:t>
            </a:r>
            <a:r>
              <a:rPr lang="ro-RO" sz="1700" dirty="0" err="1">
                <a:solidFill>
                  <a:schemeClr val="bg1"/>
                </a:solidFill>
              </a:rPr>
              <a:t>guarantee</a:t>
            </a:r>
            <a:r>
              <a:rPr lang="ro-RO" sz="1700" dirty="0">
                <a:solidFill>
                  <a:schemeClr val="bg1"/>
                </a:solidFill>
              </a:rPr>
              <a:t> of </a:t>
            </a:r>
            <a:r>
              <a:rPr lang="ro-RO" sz="1700" dirty="0" err="1">
                <a:solidFill>
                  <a:schemeClr val="bg1"/>
                </a:solidFill>
              </a:rPr>
              <a:t>delivery</a:t>
            </a:r>
            <a:r>
              <a:rPr lang="ro-RO" sz="1700" dirty="0">
                <a:solidFill>
                  <a:schemeClr val="bg1"/>
                </a:solidFill>
              </a:rPr>
              <a:t>, </a:t>
            </a:r>
            <a:r>
              <a:rPr lang="ro-RO" sz="1700" dirty="0" err="1">
                <a:solidFill>
                  <a:schemeClr val="bg1"/>
                </a:solidFill>
              </a:rPr>
              <a:t>ordering</a:t>
            </a:r>
            <a:r>
              <a:rPr lang="ro-RO" sz="1700" dirty="0">
                <a:solidFill>
                  <a:schemeClr val="bg1"/>
                </a:solidFill>
              </a:rPr>
              <a:t>, or duplicate </a:t>
            </a:r>
            <a:r>
              <a:rPr lang="ro-RO" sz="1700" dirty="0" err="1">
                <a:solidFill>
                  <a:schemeClr val="bg1"/>
                </a:solidFill>
              </a:rPr>
              <a:t>protection</a:t>
            </a:r>
            <a:r>
              <a:rPr lang="ro-RO" sz="1700" kern="1200" dirty="0">
                <a:solidFill>
                  <a:schemeClr val="bg1"/>
                </a:solidFill>
                <a:latin typeface="+mn-lt"/>
                <a:ea typeface="+mn-ea"/>
                <a:cs typeface="+mn-cs"/>
              </a:rPr>
              <a:t>.</a:t>
            </a:r>
            <a:endParaRPr lang="ro-RO" sz="1700" kern="1200" dirty="0">
              <a:solidFill>
                <a:schemeClr val="bg1"/>
              </a:solidFill>
              <a:ea typeface="+mn-lt"/>
              <a:cs typeface="+mn-lt"/>
            </a:endParaRPr>
          </a:p>
          <a:p>
            <a:pPr algn="just">
              <a:lnSpc>
                <a:spcPct val="90000"/>
              </a:lnSpc>
            </a:pPr>
            <a:r>
              <a:rPr lang="ro-RO" sz="1700" kern="1200" dirty="0">
                <a:solidFill>
                  <a:schemeClr val="bg1"/>
                </a:solidFill>
                <a:latin typeface="+mn-lt"/>
                <a:ea typeface="+mn-ea"/>
                <a:cs typeface="+mn-cs"/>
              </a:rPr>
              <a:t>UDP </a:t>
            </a:r>
            <a:r>
              <a:rPr lang="ro-RO" sz="1700" dirty="0" err="1">
                <a:solidFill>
                  <a:schemeClr val="bg1"/>
                </a:solidFill>
              </a:rPr>
              <a:t>is</a:t>
            </a:r>
            <a:r>
              <a:rPr lang="ro-RO" sz="1700" dirty="0">
                <a:solidFill>
                  <a:schemeClr val="bg1"/>
                </a:solidFill>
              </a:rPr>
              <a:t> </a:t>
            </a:r>
            <a:r>
              <a:rPr lang="ro-RO" sz="1700" dirty="0" err="1">
                <a:solidFill>
                  <a:schemeClr val="bg1"/>
                </a:solidFill>
              </a:rPr>
              <a:t>suitable</a:t>
            </a:r>
            <a:r>
              <a:rPr lang="ro-RO" sz="1700" dirty="0">
                <a:solidFill>
                  <a:schemeClr val="bg1"/>
                </a:solidFill>
              </a:rPr>
              <a:t> for </a:t>
            </a:r>
            <a:r>
              <a:rPr lang="ro-RO" sz="1700" dirty="0" err="1">
                <a:solidFill>
                  <a:schemeClr val="bg1"/>
                </a:solidFill>
              </a:rPr>
              <a:t>purposes</a:t>
            </a:r>
            <a:r>
              <a:rPr lang="ro-RO" sz="1700" dirty="0">
                <a:solidFill>
                  <a:schemeClr val="bg1"/>
                </a:solidFill>
              </a:rPr>
              <a:t> </a:t>
            </a:r>
            <a:r>
              <a:rPr lang="ro-RO" sz="1700" dirty="0" err="1">
                <a:solidFill>
                  <a:schemeClr val="bg1"/>
                </a:solidFill>
              </a:rPr>
              <a:t>where</a:t>
            </a:r>
            <a:r>
              <a:rPr lang="ro-RO" sz="1700" dirty="0">
                <a:solidFill>
                  <a:schemeClr val="bg1"/>
                </a:solidFill>
              </a:rPr>
              <a:t> </a:t>
            </a:r>
            <a:r>
              <a:rPr lang="ro-RO" sz="1700" dirty="0" err="1">
                <a:solidFill>
                  <a:schemeClr val="bg1"/>
                </a:solidFill>
              </a:rPr>
              <a:t>error</a:t>
            </a:r>
            <a:r>
              <a:rPr lang="ro-RO" sz="1700" dirty="0">
                <a:solidFill>
                  <a:schemeClr val="bg1"/>
                </a:solidFill>
              </a:rPr>
              <a:t> </a:t>
            </a:r>
            <a:r>
              <a:rPr lang="ro-RO" sz="1700" dirty="0" err="1">
                <a:solidFill>
                  <a:schemeClr val="bg1"/>
                </a:solidFill>
              </a:rPr>
              <a:t>checking</a:t>
            </a:r>
            <a:r>
              <a:rPr lang="ro-RO" sz="1700" dirty="0">
                <a:solidFill>
                  <a:schemeClr val="bg1"/>
                </a:solidFill>
              </a:rPr>
              <a:t> </a:t>
            </a:r>
            <a:r>
              <a:rPr lang="ro-RO" sz="1700" dirty="0" err="1">
                <a:solidFill>
                  <a:schemeClr val="bg1"/>
                </a:solidFill>
              </a:rPr>
              <a:t>and</a:t>
            </a:r>
            <a:r>
              <a:rPr lang="ro-RO" sz="1700" dirty="0">
                <a:solidFill>
                  <a:schemeClr val="bg1"/>
                </a:solidFill>
              </a:rPr>
              <a:t> </a:t>
            </a:r>
            <a:r>
              <a:rPr lang="ro-RO" sz="1700" dirty="0" err="1">
                <a:solidFill>
                  <a:schemeClr val="bg1"/>
                </a:solidFill>
              </a:rPr>
              <a:t>correction</a:t>
            </a:r>
            <a:r>
              <a:rPr lang="ro-RO" sz="1700" dirty="0">
                <a:solidFill>
                  <a:schemeClr val="bg1"/>
                </a:solidFill>
              </a:rPr>
              <a:t> are </a:t>
            </a:r>
            <a:r>
              <a:rPr lang="ro-RO" sz="1700" dirty="0" err="1">
                <a:solidFill>
                  <a:schemeClr val="bg1"/>
                </a:solidFill>
              </a:rPr>
              <a:t>either</a:t>
            </a:r>
            <a:r>
              <a:rPr lang="ro-RO" sz="1700" dirty="0">
                <a:solidFill>
                  <a:schemeClr val="bg1"/>
                </a:solidFill>
              </a:rPr>
              <a:t> </a:t>
            </a:r>
            <a:r>
              <a:rPr lang="ro-RO" sz="1700" dirty="0" err="1">
                <a:solidFill>
                  <a:schemeClr val="bg1"/>
                </a:solidFill>
              </a:rPr>
              <a:t>not</a:t>
            </a:r>
            <a:r>
              <a:rPr lang="ro-RO" sz="1700" dirty="0">
                <a:solidFill>
                  <a:schemeClr val="bg1"/>
                </a:solidFill>
              </a:rPr>
              <a:t> </a:t>
            </a:r>
            <a:r>
              <a:rPr lang="ro-RO" sz="1700" dirty="0" err="1">
                <a:solidFill>
                  <a:schemeClr val="bg1"/>
                </a:solidFill>
              </a:rPr>
              <a:t>necessary</a:t>
            </a:r>
            <a:r>
              <a:rPr lang="ro-RO" sz="1700" dirty="0">
                <a:solidFill>
                  <a:schemeClr val="bg1"/>
                </a:solidFill>
              </a:rPr>
              <a:t> or are </a:t>
            </a:r>
            <a:r>
              <a:rPr lang="ro-RO" sz="1700" dirty="0" err="1">
                <a:solidFill>
                  <a:schemeClr val="bg1"/>
                </a:solidFill>
              </a:rPr>
              <a:t>performed</a:t>
            </a:r>
            <a:r>
              <a:rPr lang="ro-RO" sz="1700" dirty="0">
                <a:solidFill>
                  <a:schemeClr val="bg1"/>
                </a:solidFill>
              </a:rPr>
              <a:t> in </a:t>
            </a:r>
            <a:r>
              <a:rPr lang="ro-RO" sz="1700" dirty="0" err="1">
                <a:solidFill>
                  <a:schemeClr val="bg1"/>
                </a:solidFill>
              </a:rPr>
              <a:t>the</a:t>
            </a:r>
            <a:r>
              <a:rPr lang="ro-RO" sz="1700" dirty="0">
                <a:solidFill>
                  <a:schemeClr val="bg1"/>
                </a:solidFill>
              </a:rPr>
              <a:t> </a:t>
            </a:r>
            <a:r>
              <a:rPr lang="ro-RO" sz="1700" dirty="0" err="1">
                <a:solidFill>
                  <a:schemeClr val="bg1"/>
                </a:solidFill>
              </a:rPr>
              <a:t>application</a:t>
            </a:r>
            <a:r>
              <a:rPr lang="ro-RO" sz="1700" dirty="0">
                <a:solidFill>
                  <a:schemeClr val="bg1"/>
                </a:solidFill>
              </a:rPr>
              <a:t>; UDP </a:t>
            </a:r>
            <a:r>
              <a:rPr lang="ro-RO" sz="1700" dirty="0" err="1">
                <a:solidFill>
                  <a:schemeClr val="bg1"/>
                </a:solidFill>
              </a:rPr>
              <a:t>avoids</a:t>
            </a:r>
            <a:r>
              <a:rPr lang="ro-RO" sz="1700" dirty="0">
                <a:solidFill>
                  <a:schemeClr val="bg1"/>
                </a:solidFill>
              </a:rPr>
              <a:t> </a:t>
            </a:r>
            <a:r>
              <a:rPr lang="ro-RO" sz="1700" dirty="0" err="1">
                <a:solidFill>
                  <a:schemeClr val="bg1"/>
                </a:solidFill>
              </a:rPr>
              <a:t>the</a:t>
            </a:r>
            <a:r>
              <a:rPr lang="ro-RO" sz="1700" dirty="0">
                <a:solidFill>
                  <a:schemeClr val="bg1"/>
                </a:solidFill>
              </a:rPr>
              <a:t> </a:t>
            </a:r>
            <a:r>
              <a:rPr lang="ro-RO" sz="1700" dirty="0" err="1">
                <a:solidFill>
                  <a:schemeClr val="bg1"/>
                </a:solidFill>
              </a:rPr>
              <a:t>overhead</a:t>
            </a:r>
            <a:r>
              <a:rPr lang="ro-RO" sz="1700" dirty="0">
                <a:solidFill>
                  <a:schemeClr val="bg1"/>
                </a:solidFill>
              </a:rPr>
              <a:t> of </a:t>
            </a:r>
            <a:r>
              <a:rPr lang="ro-RO" sz="1700" dirty="0" err="1">
                <a:solidFill>
                  <a:schemeClr val="bg1"/>
                </a:solidFill>
              </a:rPr>
              <a:t>such</a:t>
            </a:r>
            <a:r>
              <a:rPr lang="ro-RO" sz="1700" dirty="0">
                <a:solidFill>
                  <a:schemeClr val="bg1"/>
                </a:solidFill>
              </a:rPr>
              <a:t> </a:t>
            </a:r>
            <a:r>
              <a:rPr lang="ro-RO" sz="1700" dirty="0" err="1">
                <a:solidFill>
                  <a:schemeClr val="bg1"/>
                </a:solidFill>
              </a:rPr>
              <a:t>processing</a:t>
            </a:r>
            <a:r>
              <a:rPr lang="ro-RO" sz="1700" dirty="0">
                <a:solidFill>
                  <a:schemeClr val="bg1"/>
                </a:solidFill>
              </a:rPr>
              <a:t> in </a:t>
            </a:r>
            <a:r>
              <a:rPr lang="ro-RO" sz="1700" dirty="0" err="1">
                <a:solidFill>
                  <a:schemeClr val="bg1"/>
                </a:solidFill>
              </a:rPr>
              <a:t>the</a:t>
            </a:r>
            <a:r>
              <a:rPr lang="ro-RO" sz="1700" dirty="0">
                <a:solidFill>
                  <a:schemeClr val="bg1"/>
                </a:solidFill>
              </a:rPr>
              <a:t> </a:t>
            </a:r>
            <a:r>
              <a:rPr lang="ro-RO" sz="1700" kern="1200" dirty="0">
                <a:solidFill>
                  <a:schemeClr val="bg1"/>
                </a:solidFill>
                <a:latin typeface="+mn-lt"/>
                <a:ea typeface="+mn-ea"/>
                <a:cs typeface="+mn-cs"/>
              </a:rPr>
              <a:t>protocol </a:t>
            </a:r>
            <a:r>
              <a:rPr lang="ro-RO" sz="1700" dirty="0" err="1">
                <a:solidFill>
                  <a:schemeClr val="bg1"/>
                </a:solidFill>
              </a:rPr>
              <a:t>stack</a:t>
            </a:r>
            <a:r>
              <a:rPr lang="ro-RO" sz="1700" dirty="0">
                <a:solidFill>
                  <a:schemeClr val="bg1"/>
                </a:solidFill>
              </a:rPr>
              <a:t>. Time-</a:t>
            </a:r>
            <a:r>
              <a:rPr lang="ro-RO" sz="1700" dirty="0" err="1">
                <a:solidFill>
                  <a:schemeClr val="bg1"/>
                </a:solidFill>
              </a:rPr>
              <a:t>sensitive</a:t>
            </a:r>
            <a:r>
              <a:rPr lang="ro-RO" sz="1700" dirty="0">
                <a:solidFill>
                  <a:schemeClr val="bg1"/>
                </a:solidFill>
              </a:rPr>
              <a:t> </a:t>
            </a:r>
            <a:r>
              <a:rPr lang="ro-RO" sz="1700" dirty="0" err="1">
                <a:solidFill>
                  <a:schemeClr val="bg1"/>
                </a:solidFill>
              </a:rPr>
              <a:t>applications</a:t>
            </a:r>
            <a:r>
              <a:rPr lang="ro-RO" sz="1700" dirty="0">
                <a:solidFill>
                  <a:schemeClr val="bg1"/>
                </a:solidFill>
              </a:rPr>
              <a:t> </a:t>
            </a:r>
            <a:r>
              <a:rPr lang="ro-RO" sz="1700" dirty="0" err="1">
                <a:solidFill>
                  <a:schemeClr val="bg1"/>
                </a:solidFill>
              </a:rPr>
              <a:t>often</a:t>
            </a:r>
            <a:r>
              <a:rPr lang="ro-RO" sz="1700" dirty="0">
                <a:solidFill>
                  <a:schemeClr val="bg1"/>
                </a:solidFill>
              </a:rPr>
              <a:t> </a:t>
            </a:r>
            <a:r>
              <a:rPr lang="ro-RO" sz="1700" dirty="0" err="1">
                <a:solidFill>
                  <a:schemeClr val="bg1"/>
                </a:solidFill>
              </a:rPr>
              <a:t>use</a:t>
            </a:r>
            <a:r>
              <a:rPr lang="ro-RO" sz="1700" dirty="0">
                <a:solidFill>
                  <a:schemeClr val="bg1"/>
                </a:solidFill>
              </a:rPr>
              <a:t> UDP </a:t>
            </a:r>
            <a:r>
              <a:rPr lang="ro-RO" sz="1700" dirty="0" err="1">
                <a:solidFill>
                  <a:schemeClr val="bg1"/>
                </a:solidFill>
              </a:rPr>
              <a:t>because</a:t>
            </a:r>
            <a:r>
              <a:rPr lang="ro-RO" sz="1700" dirty="0">
                <a:solidFill>
                  <a:schemeClr val="bg1"/>
                </a:solidFill>
              </a:rPr>
              <a:t> </a:t>
            </a:r>
            <a:r>
              <a:rPr lang="ro-RO" sz="1700" dirty="0" err="1">
                <a:solidFill>
                  <a:schemeClr val="bg1"/>
                </a:solidFill>
              </a:rPr>
              <a:t>dropping</a:t>
            </a:r>
            <a:r>
              <a:rPr lang="ro-RO" sz="1700" dirty="0">
                <a:solidFill>
                  <a:schemeClr val="bg1"/>
                </a:solidFill>
              </a:rPr>
              <a:t> </a:t>
            </a:r>
            <a:r>
              <a:rPr lang="ro-RO" sz="1700" dirty="0" err="1">
                <a:solidFill>
                  <a:schemeClr val="bg1"/>
                </a:solidFill>
              </a:rPr>
              <a:t>packets</a:t>
            </a:r>
            <a:r>
              <a:rPr lang="ro-RO" sz="1700" dirty="0">
                <a:solidFill>
                  <a:schemeClr val="bg1"/>
                </a:solidFill>
              </a:rPr>
              <a:t> </a:t>
            </a:r>
            <a:r>
              <a:rPr lang="ro-RO" sz="1700" dirty="0" err="1">
                <a:solidFill>
                  <a:schemeClr val="bg1"/>
                </a:solidFill>
              </a:rPr>
              <a:t>is</a:t>
            </a:r>
            <a:r>
              <a:rPr lang="ro-RO" sz="1700" dirty="0">
                <a:solidFill>
                  <a:schemeClr val="bg1"/>
                </a:solidFill>
              </a:rPr>
              <a:t> </a:t>
            </a:r>
            <a:r>
              <a:rPr lang="ro-RO" sz="1700" dirty="0" err="1">
                <a:solidFill>
                  <a:schemeClr val="bg1"/>
                </a:solidFill>
              </a:rPr>
              <a:t>preferable</a:t>
            </a:r>
            <a:r>
              <a:rPr lang="ro-RO" sz="1700" dirty="0">
                <a:solidFill>
                  <a:schemeClr val="bg1"/>
                </a:solidFill>
              </a:rPr>
              <a:t> </a:t>
            </a:r>
            <a:r>
              <a:rPr lang="ro-RO" sz="1700" dirty="0" err="1">
                <a:solidFill>
                  <a:schemeClr val="bg1"/>
                </a:solidFill>
              </a:rPr>
              <a:t>to</a:t>
            </a:r>
            <a:r>
              <a:rPr lang="ro-RO" sz="1700" dirty="0">
                <a:solidFill>
                  <a:schemeClr val="bg1"/>
                </a:solidFill>
              </a:rPr>
              <a:t> </a:t>
            </a:r>
            <a:r>
              <a:rPr lang="ro-RO" sz="1700" dirty="0" err="1">
                <a:solidFill>
                  <a:schemeClr val="bg1"/>
                </a:solidFill>
              </a:rPr>
              <a:t>waiting</a:t>
            </a:r>
            <a:r>
              <a:rPr lang="ro-RO" sz="1700" dirty="0">
                <a:solidFill>
                  <a:schemeClr val="bg1"/>
                </a:solidFill>
              </a:rPr>
              <a:t> for </a:t>
            </a:r>
            <a:r>
              <a:rPr lang="ro-RO" sz="1700" dirty="0" err="1">
                <a:solidFill>
                  <a:schemeClr val="bg1"/>
                </a:solidFill>
              </a:rPr>
              <a:t>packets</a:t>
            </a:r>
            <a:r>
              <a:rPr lang="ro-RO" sz="1700" dirty="0">
                <a:solidFill>
                  <a:schemeClr val="bg1"/>
                </a:solidFill>
              </a:rPr>
              <a:t> </a:t>
            </a:r>
            <a:r>
              <a:rPr lang="ro-RO" sz="1700" dirty="0" err="1">
                <a:solidFill>
                  <a:schemeClr val="bg1"/>
                </a:solidFill>
              </a:rPr>
              <a:t>delayed</a:t>
            </a:r>
            <a:r>
              <a:rPr lang="ro-RO" sz="1700" dirty="0">
                <a:solidFill>
                  <a:schemeClr val="bg1"/>
                </a:solidFill>
              </a:rPr>
              <a:t> </a:t>
            </a:r>
            <a:r>
              <a:rPr lang="ro-RO" sz="1700" dirty="0" err="1">
                <a:solidFill>
                  <a:schemeClr val="bg1"/>
                </a:solidFill>
              </a:rPr>
              <a:t>due</a:t>
            </a:r>
            <a:r>
              <a:rPr lang="ro-RO" sz="1700" dirty="0">
                <a:solidFill>
                  <a:schemeClr val="bg1"/>
                </a:solidFill>
              </a:rPr>
              <a:t> </a:t>
            </a:r>
            <a:r>
              <a:rPr lang="ro-RO" sz="1700" dirty="0" err="1">
                <a:solidFill>
                  <a:schemeClr val="bg1"/>
                </a:solidFill>
              </a:rPr>
              <a:t>to</a:t>
            </a:r>
            <a:r>
              <a:rPr lang="ro-RO" sz="1700" dirty="0">
                <a:solidFill>
                  <a:schemeClr val="bg1"/>
                </a:solidFill>
              </a:rPr>
              <a:t> </a:t>
            </a:r>
            <a:r>
              <a:rPr lang="ro-RO" sz="1700" dirty="0" err="1">
                <a:solidFill>
                  <a:schemeClr val="bg1"/>
                </a:solidFill>
              </a:rPr>
              <a:t>retransmission</a:t>
            </a:r>
            <a:r>
              <a:rPr lang="ro-RO" sz="1700" dirty="0">
                <a:solidFill>
                  <a:schemeClr val="bg1"/>
                </a:solidFill>
              </a:rPr>
              <a:t>, </a:t>
            </a:r>
            <a:r>
              <a:rPr lang="ro-RO" sz="1700" dirty="0" err="1">
                <a:solidFill>
                  <a:schemeClr val="bg1"/>
                </a:solidFill>
              </a:rPr>
              <a:t>which</a:t>
            </a:r>
            <a:r>
              <a:rPr lang="ro-RO" sz="1700" dirty="0">
                <a:solidFill>
                  <a:schemeClr val="bg1"/>
                </a:solidFill>
              </a:rPr>
              <a:t> </a:t>
            </a:r>
            <a:r>
              <a:rPr lang="ro-RO" sz="1700" dirty="0" err="1">
                <a:solidFill>
                  <a:schemeClr val="bg1"/>
                </a:solidFill>
              </a:rPr>
              <a:t>may</a:t>
            </a:r>
            <a:r>
              <a:rPr lang="ro-RO" sz="1700" dirty="0">
                <a:solidFill>
                  <a:schemeClr val="bg1"/>
                </a:solidFill>
              </a:rPr>
              <a:t> </a:t>
            </a:r>
            <a:r>
              <a:rPr lang="ro-RO" sz="1700" dirty="0" err="1">
                <a:solidFill>
                  <a:schemeClr val="bg1"/>
                </a:solidFill>
              </a:rPr>
              <a:t>not</a:t>
            </a:r>
            <a:r>
              <a:rPr lang="ro-RO" sz="1700" dirty="0">
                <a:solidFill>
                  <a:schemeClr val="bg1"/>
                </a:solidFill>
              </a:rPr>
              <a:t> </a:t>
            </a:r>
            <a:r>
              <a:rPr lang="ro-RO" sz="1700" dirty="0" err="1">
                <a:solidFill>
                  <a:schemeClr val="bg1"/>
                </a:solidFill>
              </a:rPr>
              <a:t>be</a:t>
            </a:r>
            <a:r>
              <a:rPr lang="ro-RO" sz="1700" dirty="0">
                <a:solidFill>
                  <a:schemeClr val="bg1"/>
                </a:solidFill>
              </a:rPr>
              <a:t> an </a:t>
            </a:r>
            <a:r>
              <a:rPr lang="ro-RO" sz="1700" dirty="0" err="1">
                <a:solidFill>
                  <a:schemeClr val="bg1"/>
                </a:solidFill>
              </a:rPr>
              <a:t>option</a:t>
            </a:r>
            <a:r>
              <a:rPr lang="ro-RO" sz="1700" dirty="0">
                <a:solidFill>
                  <a:schemeClr val="bg1"/>
                </a:solidFill>
              </a:rPr>
              <a:t> in </a:t>
            </a:r>
            <a:r>
              <a:rPr lang="ro-RO" sz="1700" kern="1200" dirty="0">
                <a:solidFill>
                  <a:schemeClr val="bg1"/>
                </a:solidFill>
                <a:latin typeface="+mn-lt"/>
                <a:ea typeface="+mn-ea"/>
                <a:cs typeface="+mn-cs"/>
              </a:rPr>
              <a:t>a </a:t>
            </a:r>
            <a:r>
              <a:rPr lang="ro-RO" sz="1700" dirty="0">
                <a:solidFill>
                  <a:schemeClr val="bg1"/>
                </a:solidFill>
              </a:rPr>
              <a:t>real-</a:t>
            </a:r>
            <a:r>
              <a:rPr lang="ro-RO" sz="1700" dirty="0" err="1">
                <a:solidFill>
                  <a:schemeClr val="bg1"/>
                </a:solidFill>
              </a:rPr>
              <a:t>time</a:t>
            </a:r>
            <a:r>
              <a:rPr lang="ro-RO" sz="1700" dirty="0">
                <a:solidFill>
                  <a:schemeClr val="bg1"/>
                </a:solidFill>
              </a:rPr>
              <a:t> </a:t>
            </a:r>
            <a:r>
              <a:rPr lang="ro-RO" sz="1700" dirty="0" err="1">
                <a:solidFill>
                  <a:schemeClr val="bg1"/>
                </a:solidFill>
              </a:rPr>
              <a:t>system</a:t>
            </a:r>
            <a:r>
              <a:rPr lang="ro-RO" sz="1700" dirty="0">
                <a:solidFill>
                  <a:schemeClr val="bg1"/>
                </a:solidFill>
              </a:rPr>
              <a:t>.</a:t>
            </a:r>
            <a:endParaRPr lang="en-US" sz="1700" kern="1200" dirty="0">
              <a:solidFill>
                <a:schemeClr val="bg1"/>
              </a:solidFill>
              <a:ea typeface="+mn-lt"/>
              <a:cs typeface="+mn-lt"/>
            </a:endParaRPr>
          </a:p>
          <a:p>
            <a:pPr algn="just">
              <a:lnSpc>
                <a:spcPct val="90000"/>
              </a:lnSpc>
            </a:pPr>
            <a:endParaRPr lang="ro-RO" sz="1700" kern="1200" dirty="0">
              <a:ea typeface="+mn-lt"/>
              <a:cs typeface="+mn-lt"/>
            </a:endParaRPr>
          </a:p>
          <a:p>
            <a:pPr>
              <a:lnSpc>
                <a:spcPct val="90000"/>
              </a:lnSpc>
            </a:pPr>
            <a:endParaRPr lang="en-US" sz="1700" kern="1200" dirty="0">
              <a:solidFill>
                <a:schemeClr val="bg1"/>
              </a:solidFill>
              <a:latin typeface="+mn-lt"/>
              <a:cs typeface="Calibri"/>
            </a:endParaRPr>
          </a:p>
        </p:txBody>
      </p:sp>
      <p:sp>
        <p:nvSpPr>
          <p:cNvPr id="16" name="Rectangle 15">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377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B92B8E1-1614-427F-9A4E-E19E48EDE67A}"/>
              </a:ext>
            </a:extLst>
          </p:cNvPr>
          <p:cNvSpPr>
            <a:spLocks noGrp="1"/>
          </p:cNvSpPr>
          <p:nvPr>
            <p:ph type="title"/>
          </p:nvPr>
        </p:nvSpPr>
        <p:spPr/>
        <p:txBody>
          <a:bodyPr/>
          <a:lstStyle/>
          <a:p>
            <a:r>
              <a:rPr lang="ro-RO" dirty="0">
                <a:solidFill>
                  <a:schemeClr val="bg1"/>
                </a:solidFill>
                <a:cs typeface="Calibri Light"/>
              </a:rPr>
              <a:t>What is </a:t>
            </a:r>
            <a:r>
              <a:rPr lang="ro-RO">
                <a:solidFill>
                  <a:schemeClr val="bg1"/>
                </a:solidFill>
              </a:rPr>
              <a:t>TCP flow control?</a:t>
            </a:r>
            <a:endParaRPr lang="ro-RO" dirty="0">
              <a:solidFill>
                <a:schemeClr val="bg1"/>
              </a:solidFill>
              <a:cs typeface="Calibri Light"/>
            </a:endParaRPr>
          </a:p>
          <a:p>
            <a:endParaRPr lang="ro-RO" dirty="0">
              <a:solidFill>
                <a:schemeClr val="bg1"/>
              </a:solidFill>
              <a:cs typeface="Calibri Light"/>
            </a:endParaRPr>
          </a:p>
        </p:txBody>
      </p:sp>
      <p:sp>
        <p:nvSpPr>
          <p:cNvPr id="3" name="Substituent conținut 2">
            <a:extLst>
              <a:ext uri="{FF2B5EF4-FFF2-40B4-BE49-F238E27FC236}">
                <a16:creationId xmlns:a16="http://schemas.microsoft.com/office/drawing/2014/main" id="{D4E8E03F-3F8A-41C9-861C-A4266299E9BC}"/>
              </a:ext>
            </a:extLst>
          </p:cNvPr>
          <p:cNvSpPr>
            <a:spLocks noGrp="1"/>
          </p:cNvSpPr>
          <p:nvPr>
            <p:ph sz="half" idx="1"/>
          </p:nvPr>
        </p:nvSpPr>
        <p:spPr/>
        <p:txBody>
          <a:bodyPr vert="horz" lIns="0" tIns="45720" rIns="0" bIns="45720" rtlCol="0" anchor="t">
            <a:normAutofit lnSpcReduction="10000"/>
          </a:bodyPr>
          <a:lstStyle/>
          <a:p>
            <a:pPr algn="just"/>
            <a:r>
              <a:rPr lang="ro-RO">
                <a:solidFill>
                  <a:schemeClr val="bg1"/>
                </a:solidFill>
                <a:latin typeface="Consolas"/>
              </a:rPr>
              <a:t>TCP</a:t>
            </a:r>
            <a:r>
              <a:rPr lang="ro-RO">
                <a:solidFill>
                  <a:schemeClr val="bg1"/>
                </a:solidFill>
                <a:ea typeface="+mn-lt"/>
                <a:cs typeface="+mn-lt"/>
              </a:rPr>
              <a:t> is the protocol that guarantees we can have a reliable communication channel over an unreliable network. When we send data from a node to another, packets can be lost, they can arrive out of order, the network can be congested or the receiver node can be overloaded.</a:t>
            </a:r>
            <a:endParaRPr lang="ro-RO"/>
          </a:p>
          <a:p>
            <a:pPr algn="just"/>
            <a:r>
              <a:rPr lang="ro-RO">
                <a:solidFill>
                  <a:schemeClr val="bg1"/>
                </a:solidFill>
                <a:ea typeface="+mn-lt"/>
                <a:cs typeface="+mn-lt"/>
              </a:rPr>
              <a:t> When we are writing an application, though, we usually don’t need to deal with this complexity, we just write some data to a socket and </a:t>
            </a:r>
            <a:r>
              <a:rPr lang="ro-RO">
                <a:solidFill>
                  <a:schemeClr val="bg1"/>
                </a:solidFill>
                <a:latin typeface="Consolas"/>
              </a:rPr>
              <a:t>TCP</a:t>
            </a:r>
            <a:r>
              <a:rPr lang="ro-RO">
                <a:solidFill>
                  <a:schemeClr val="bg1"/>
                </a:solidFill>
                <a:ea typeface="+mn-lt"/>
                <a:cs typeface="+mn-lt"/>
              </a:rPr>
              <a:t> makes sure the packets are delivered correctly to the receiver node. </a:t>
            </a:r>
            <a:endParaRPr lang="ro-RO">
              <a:solidFill>
                <a:schemeClr val="bg1"/>
              </a:solidFill>
              <a:cs typeface="Calibri"/>
            </a:endParaRPr>
          </a:p>
        </p:txBody>
      </p:sp>
      <p:sp>
        <p:nvSpPr>
          <p:cNvPr id="4" name="Substituent conținut 3">
            <a:extLst>
              <a:ext uri="{FF2B5EF4-FFF2-40B4-BE49-F238E27FC236}">
                <a16:creationId xmlns:a16="http://schemas.microsoft.com/office/drawing/2014/main" id="{EEC0E9F9-9E36-4174-A8D3-116F96EDCCCB}"/>
              </a:ext>
            </a:extLst>
          </p:cNvPr>
          <p:cNvSpPr>
            <a:spLocks noGrp="1"/>
          </p:cNvSpPr>
          <p:nvPr>
            <p:ph sz="half" idx="2"/>
          </p:nvPr>
        </p:nvSpPr>
        <p:spPr/>
        <p:txBody>
          <a:bodyPr vert="horz" lIns="0" tIns="45720" rIns="0" bIns="45720" rtlCol="0" anchor="t">
            <a:normAutofit lnSpcReduction="10000"/>
          </a:bodyPr>
          <a:lstStyle/>
          <a:p>
            <a:pPr algn="just"/>
            <a:r>
              <a:rPr lang="ro-RO" dirty="0" err="1">
                <a:solidFill>
                  <a:schemeClr val="bg1"/>
                </a:solidFill>
                <a:cs typeface="Calibri"/>
              </a:rPr>
              <a:t>Another</a:t>
            </a:r>
            <a:r>
              <a:rPr lang="ro-RO" dirty="0">
                <a:solidFill>
                  <a:schemeClr val="bg1"/>
                </a:solidFill>
                <a:cs typeface="Calibri"/>
              </a:rPr>
              <a:t> important service </a:t>
            </a:r>
            <a:r>
              <a:rPr lang="ro-RO" dirty="0" err="1">
                <a:solidFill>
                  <a:schemeClr val="bg1"/>
                </a:solidFill>
                <a:cs typeface="Calibri"/>
              </a:rPr>
              <a:t>that</a:t>
            </a:r>
            <a:r>
              <a:rPr lang="ro-RO" dirty="0">
                <a:solidFill>
                  <a:schemeClr val="bg1"/>
                </a:solidFill>
                <a:cs typeface="Calibri"/>
              </a:rPr>
              <a:t> </a:t>
            </a:r>
            <a:r>
              <a:rPr lang="ro-RO" dirty="0">
                <a:solidFill>
                  <a:schemeClr val="bg1"/>
                </a:solidFill>
                <a:latin typeface="Consolas"/>
                <a:cs typeface="Calibri"/>
              </a:rPr>
              <a:t>TCP</a:t>
            </a:r>
            <a:r>
              <a:rPr lang="ro-RO" dirty="0">
                <a:solidFill>
                  <a:schemeClr val="bg1"/>
                </a:solidFill>
                <a:cs typeface="Calibri"/>
              </a:rPr>
              <a:t> </a:t>
            </a:r>
            <a:r>
              <a:rPr lang="ro-RO" dirty="0" err="1">
                <a:solidFill>
                  <a:schemeClr val="bg1"/>
                </a:solidFill>
                <a:cs typeface="Calibri"/>
              </a:rPr>
              <a:t>provides</a:t>
            </a:r>
            <a:r>
              <a:rPr lang="ro-RO" dirty="0">
                <a:solidFill>
                  <a:schemeClr val="bg1"/>
                </a:solidFill>
                <a:cs typeface="Calibri"/>
              </a:rPr>
              <a:t>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what</a:t>
            </a:r>
            <a:r>
              <a:rPr lang="ro-RO" dirty="0">
                <a:solidFill>
                  <a:schemeClr val="bg1"/>
                </a:solidFill>
                <a:cs typeface="Calibri"/>
              </a:rPr>
              <a:t>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called</a:t>
            </a:r>
            <a:r>
              <a:rPr lang="ro-RO" dirty="0">
                <a:solidFill>
                  <a:schemeClr val="bg1"/>
                </a:solidFill>
                <a:cs typeface="Calibri"/>
              </a:rPr>
              <a:t> </a:t>
            </a:r>
            <a:r>
              <a:rPr lang="ro-RO" i="1" dirty="0" err="1">
                <a:solidFill>
                  <a:schemeClr val="bg1"/>
                </a:solidFill>
                <a:cs typeface="Calibri"/>
              </a:rPr>
              <a:t>Flow</a:t>
            </a:r>
            <a:r>
              <a:rPr lang="ro-RO" i="1" dirty="0">
                <a:solidFill>
                  <a:schemeClr val="bg1"/>
                </a:solidFill>
                <a:cs typeface="Calibri"/>
              </a:rPr>
              <a:t> Control</a:t>
            </a:r>
            <a:r>
              <a:rPr lang="ro-RO" dirty="0">
                <a:solidFill>
                  <a:schemeClr val="bg1"/>
                </a:solidFill>
                <a:cs typeface="Calibri"/>
              </a:rPr>
              <a:t>. </a:t>
            </a:r>
            <a:r>
              <a:rPr lang="ro-RO" dirty="0" err="1">
                <a:solidFill>
                  <a:schemeClr val="bg1"/>
                </a:solidFill>
                <a:cs typeface="Calibri"/>
              </a:rPr>
              <a:t>Let’s</a:t>
            </a:r>
            <a:r>
              <a:rPr lang="ro-RO" dirty="0">
                <a:solidFill>
                  <a:schemeClr val="bg1"/>
                </a:solidFill>
                <a:cs typeface="Calibri"/>
              </a:rPr>
              <a:t> talk </a:t>
            </a:r>
            <a:r>
              <a:rPr lang="ro-RO" dirty="0" err="1">
                <a:solidFill>
                  <a:schemeClr val="bg1"/>
                </a:solidFill>
                <a:cs typeface="Calibri"/>
              </a:rPr>
              <a:t>about</a:t>
            </a:r>
            <a:r>
              <a:rPr lang="ro-RO" dirty="0">
                <a:solidFill>
                  <a:schemeClr val="bg1"/>
                </a:solidFill>
                <a:cs typeface="Calibri"/>
              </a:rPr>
              <a:t> </a:t>
            </a:r>
            <a:r>
              <a:rPr lang="ro-RO" dirty="0" err="1">
                <a:solidFill>
                  <a:schemeClr val="bg1"/>
                </a:solidFill>
                <a:cs typeface="Calibri"/>
              </a:rPr>
              <a:t>what</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t>
            </a:r>
            <a:r>
              <a:rPr lang="ro-RO" dirty="0" err="1">
                <a:solidFill>
                  <a:schemeClr val="bg1"/>
                </a:solidFill>
                <a:cs typeface="Calibri"/>
              </a:rPr>
              <a:t>means</a:t>
            </a:r>
            <a:r>
              <a:rPr lang="ro-RO" dirty="0">
                <a:solidFill>
                  <a:schemeClr val="bg1"/>
                </a:solidFill>
                <a:cs typeface="Calibri"/>
              </a:rPr>
              <a:t> </a:t>
            </a:r>
            <a:r>
              <a:rPr lang="ro-RO" dirty="0" err="1">
                <a:solidFill>
                  <a:schemeClr val="bg1"/>
                </a:solidFill>
                <a:cs typeface="Calibri"/>
              </a:rPr>
              <a:t>and</a:t>
            </a:r>
            <a:r>
              <a:rPr lang="ro-RO" dirty="0">
                <a:solidFill>
                  <a:schemeClr val="bg1"/>
                </a:solidFill>
                <a:cs typeface="Calibri"/>
              </a:rPr>
              <a:t> </a:t>
            </a:r>
            <a:r>
              <a:rPr lang="ro-RO" dirty="0" err="1">
                <a:solidFill>
                  <a:schemeClr val="bg1"/>
                </a:solidFill>
                <a:cs typeface="Calibri"/>
              </a:rPr>
              <a:t>how</a:t>
            </a:r>
            <a:r>
              <a:rPr lang="ro-RO" dirty="0">
                <a:solidFill>
                  <a:schemeClr val="bg1"/>
                </a:solidFill>
                <a:cs typeface="Calibri"/>
              </a:rPr>
              <a:t> </a:t>
            </a:r>
            <a:r>
              <a:rPr lang="ro-RO" dirty="0">
                <a:solidFill>
                  <a:schemeClr val="bg1"/>
                </a:solidFill>
                <a:latin typeface="Consolas"/>
                <a:cs typeface="Calibri"/>
              </a:rPr>
              <a:t>TCP</a:t>
            </a:r>
            <a:r>
              <a:rPr lang="ro-RO" dirty="0">
                <a:solidFill>
                  <a:schemeClr val="bg1"/>
                </a:solidFill>
                <a:cs typeface="Calibri"/>
              </a:rPr>
              <a:t> </a:t>
            </a:r>
            <a:r>
              <a:rPr lang="ro-RO" dirty="0" err="1">
                <a:solidFill>
                  <a:schemeClr val="bg1"/>
                </a:solidFill>
                <a:cs typeface="Calibri"/>
              </a:rPr>
              <a:t>does</a:t>
            </a:r>
            <a:r>
              <a:rPr lang="ro-RO" dirty="0">
                <a:solidFill>
                  <a:schemeClr val="bg1"/>
                </a:solidFill>
                <a:cs typeface="Calibri"/>
              </a:rPr>
              <a:t> </a:t>
            </a:r>
            <a:r>
              <a:rPr lang="ro-RO" dirty="0" err="1">
                <a:solidFill>
                  <a:schemeClr val="bg1"/>
                </a:solidFill>
                <a:cs typeface="Calibri"/>
              </a:rPr>
              <a:t>its</a:t>
            </a:r>
            <a:r>
              <a:rPr lang="ro-RO" dirty="0">
                <a:solidFill>
                  <a:schemeClr val="bg1"/>
                </a:solidFill>
                <a:cs typeface="Calibri"/>
              </a:rPr>
              <a:t> magic.</a:t>
            </a:r>
            <a:endParaRPr lang="ro-RO" dirty="0">
              <a:solidFill>
                <a:schemeClr val="bg1"/>
              </a:solidFill>
              <a:ea typeface="+mn-lt"/>
              <a:cs typeface="+mn-lt"/>
            </a:endParaRPr>
          </a:p>
          <a:p>
            <a:pPr algn="just"/>
            <a:r>
              <a:rPr lang="ro-RO" dirty="0" err="1">
                <a:solidFill>
                  <a:schemeClr val="bg1"/>
                </a:solidFill>
                <a:cs typeface="Calibri"/>
              </a:rPr>
              <a:t>Flow</a:t>
            </a:r>
            <a:r>
              <a:rPr lang="ro-RO" dirty="0">
                <a:solidFill>
                  <a:schemeClr val="bg1"/>
                </a:solidFill>
                <a:cs typeface="Calibri"/>
              </a:rPr>
              <a:t> Control </a:t>
            </a:r>
            <a:r>
              <a:rPr lang="ro-RO" dirty="0" err="1">
                <a:solidFill>
                  <a:schemeClr val="bg1"/>
                </a:solidFill>
                <a:cs typeface="Calibri"/>
              </a:rPr>
              <a:t>basically</a:t>
            </a:r>
            <a:r>
              <a:rPr lang="ro-RO" dirty="0">
                <a:solidFill>
                  <a:schemeClr val="bg1"/>
                </a:solidFill>
                <a:cs typeface="Calibri"/>
              </a:rPr>
              <a:t> </a:t>
            </a:r>
            <a:r>
              <a:rPr lang="ro-RO" dirty="0" err="1">
                <a:solidFill>
                  <a:schemeClr val="bg1"/>
                </a:solidFill>
                <a:cs typeface="Calibri"/>
              </a:rPr>
              <a:t>means</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t>
            </a:r>
            <a:r>
              <a:rPr lang="ro-RO" dirty="0">
                <a:solidFill>
                  <a:schemeClr val="bg1"/>
                </a:solidFill>
                <a:latin typeface="Consolas"/>
              </a:rPr>
              <a:t>TCP</a:t>
            </a:r>
            <a:r>
              <a:rPr lang="ro-RO" dirty="0">
                <a:solidFill>
                  <a:schemeClr val="bg1"/>
                </a:solidFill>
                <a:cs typeface="Calibri"/>
              </a:rPr>
              <a:t> </a:t>
            </a:r>
            <a:r>
              <a:rPr lang="ro-RO" dirty="0" err="1">
                <a:solidFill>
                  <a:schemeClr val="bg1"/>
                </a:solidFill>
                <a:cs typeface="Calibri"/>
              </a:rPr>
              <a:t>will</a:t>
            </a:r>
            <a:r>
              <a:rPr lang="ro-RO" dirty="0">
                <a:solidFill>
                  <a:schemeClr val="bg1"/>
                </a:solidFill>
                <a:cs typeface="Calibri"/>
              </a:rPr>
              <a:t> </a:t>
            </a:r>
            <a:r>
              <a:rPr lang="ro-RO" dirty="0" err="1">
                <a:solidFill>
                  <a:schemeClr val="bg1"/>
                </a:solidFill>
                <a:cs typeface="Calibri"/>
              </a:rPr>
              <a:t>ensure</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 </a:t>
            </a:r>
            <a:r>
              <a:rPr lang="ro-RO" dirty="0" err="1">
                <a:solidFill>
                  <a:schemeClr val="bg1"/>
                </a:solidFill>
                <a:cs typeface="Calibri"/>
              </a:rPr>
              <a:t>sender</a:t>
            </a:r>
            <a:r>
              <a:rPr lang="ro-RO" dirty="0">
                <a:solidFill>
                  <a:schemeClr val="bg1"/>
                </a:solidFill>
                <a:cs typeface="Calibri"/>
              </a:rPr>
              <a:t>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not</a:t>
            </a:r>
            <a:r>
              <a:rPr lang="ro-RO" dirty="0">
                <a:solidFill>
                  <a:schemeClr val="bg1"/>
                </a:solidFill>
                <a:cs typeface="Calibri"/>
              </a:rPr>
              <a:t> </a:t>
            </a:r>
            <a:r>
              <a:rPr lang="ro-RO" dirty="0" err="1">
                <a:solidFill>
                  <a:schemeClr val="bg1"/>
                </a:solidFill>
                <a:cs typeface="Calibri"/>
              </a:rPr>
              <a:t>overwhelming</a:t>
            </a:r>
            <a:r>
              <a:rPr lang="ro-RO" dirty="0">
                <a:solidFill>
                  <a:schemeClr val="bg1"/>
                </a:solidFill>
                <a:cs typeface="Calibri"/>
              </a:rPr>
              <a:t> a </a:t>
            </a:r>
            <a:r>
              <a:rPr lang="ro-RO" dirty="0" err="1">
                <a:solidFill>
                  <a:schemeClr val="bg1"/>
                </a:solidFill>
                <a:cs typeface="Calibri"/>
              </a:rPr>
              <a:t>receiver</a:t>
            </a:r>
            <a:r>
              <a:rPr lang="ro-RO" dirty="0">
                <a:solidFill>
                  <a:schemeClr val="bg1"/>
                </a:solidFill>
                <a:cs typeface="Calibri"/>
              </a:rPr>
              <a:t> </a:t>
            </a:r>
            <a:r>
              <a:rPr lang="ro-RO" dirty="0" err="1">
                <a:solidFill>
                  <a:schemeClr val="bg1"/>
                </a:solidFill>
                <a:cs typeface="Calibri"/>
              </a:rPr>
              <a:t>by</a:t>
            </a:r>
            <a:r>
              <a:rPr lang="ro-RO" dirty="0">
                <a:solidFill>
                  <a:schemeClr val="bg1"/>
                </a:solidFill>
                <a:cs typeface="Calibri"/>
              </a:rPr>
              <a:t> </a:t>
            </a:r>
            <a:r>
              <a:rPr lang="ro-RO" dirty="0" err="1">
                <a:solidFill>
                  <a:schemeClr val="bg1"/>
                </a:solidFill>
                <a:cs typeface="Calibri"/>
              </a:rPr>
              <a:t>sending</a:t>
            </a:r>
            <a:r>
              <a:rPr lang="ro-RO" dirty="0">
                <a:solidFill>
                  <a:schemeClr val="bg1"/>
                </a:solidFill>
                <a:cs typeface="Calibri"/>
              </a:rPr>
              <a:t> </a:t>
            </a:r>
            <a:r>
              <a:rPr lang="ro-RO" dirty="0" err="1">
                <a:solidFill>
                  <a:schemeClr val="bg1"/>
                </a:solidFill>
                <a:cs typeface="Calibri"/>
              </a:rPr>
              <a:t>packets</a:t>
            </a:r>
            <a:r>
              <a:rPr lang="ro-RO" dirty="0">
                <a:solidFill>
                  <a:schemeClr val="bg1"/>
                </a:solidFill>
                <a:cs typeface="Calibri"/>
              </a:rPr>
              <a:t> </a:t>
            </a:r>
            <a:r>
              <a:rPr lang="ro-RO" dirty="0" err="1">
                <a:solidFill>
                  <a:schemeClr val="bg1"/>
                </a:solidFill>
                <a:cs typeface="Calibri"/>
              </a:rPr>
              <a:t>faster</a:t>
            </a:r>
            <a:r>
              <a:rPr lang="ro-RO" dirty="0">
                <a:solidFill>
                  <a:schemeClr val="bg1"/>
                </a:solidFill>
                <a:cs typeface="Calibri"/>
              </a:rPr>
              <a:t> </a:t>
            </a:r>
            <a:r>
              <a:rPr lang="ro-RO" dirty="0" err="1">
                <a:solidFill>
                  <a:schemeClr val="bg1"/>
                </a:solidFill>
                <a:cs typeface="Calibri"/>
              </a:rPr>
              <a:t>than</a:t>
            </a:r>
            <a:r>
              <a:rPr lang="ro-RO" dirty="0">
                <a:solidFill>
                  <a:schemeClr val="bg1"/>
                </a:solidFill>
                <a:cs typeface="Calibri"/>
              </a:rPr>
              <a:t> it </a:t>
            </a:r>
            <a:r>
              <a:rPr lang="ro-RO" dirty="0" err="1">
                <a:solidFill>
                  <a:schemeClr val="bg1"/>
                </a:solidFill>
                <a:cs typeface="Calibri"/>
              </a:rPr>
              <a:t>can</a:t>
            </a:r>
            <a:r>
              <a:rPr lang="ro-RO" dirty="0">
                <a:solidFill>
                  <a:schemeClr val="bg1"/>
                </a:solidFill>
                <a:cs typeface="Calibri"/>
              </a:rPr>
              <a:t> consume. The idea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 </a:t>
            </a:r>
            <a:r>
              <a:rPr lang="ro-RO" dirty="0" err="1">
                <a:solidFill>
                  <a:schemeClr val="bg1"/>
                </a:solidFill>
                <a:cs typeface="Calibri"/>
              </a:rPr>
              <a:t>node</a:t>
            </a:r>
            <a:r>
              <a:rPr lang="ro-RO" dirty="0">
                <a:solidFill>
                  <a:schemeClr val="bg1"/>
                </a:solidFill>
                <a:cs typeface="Calibri"/>
              </a:rPr>
              <a:t> </a:t>
            </a:r>
            <a:r>
              <a:rPr lang="ro-RO" dirty="0" err="1">
                <a:solidFill>
                  <a:schemeClr val="bg1"/>
                </a:solidFill>
                <a:cs typeface="Calibri"/>
              </a:rPr>
              <a:t>receiving</a:t>
            </a:r>
            <a:r>
              <a:rPr lang="ro-RO" dirty="0">
                <a:solidFill>
                  <a:schemeClr val="bg1"/>
                </a:solidFill>
                <a:cs typeface="Calibri"/>
              </a:rPr>
              <a:t> data </a:t>
            </a:r>
            <a:r>
              <a:rPr lang="ro-RO" dirty="0" err="1">
                <a:solidFill>
                  <a:schemeClr val="bg1"/>
                </a:solidFill>
                <a:cs typeface="Calibri"/>
              </a:rPr>
              <a:t>will</a:t>
            </a:r>
            <a:r>
              <a:rPr lang="ro-RO" dirty="0">
                <a:solidFill>
                  <a:schemeClr val="bg1"/>
                </a:solidFill>
                <a:cs typeface="Calibri"/>
              </a:rPr>
              <a:t> </a:t>
            </a:r>
            <a:r>
              <a:rPr lang="ro-RO" dirty="0" err="1">
                <a:solidFill>
                  <a:schemeClr val="bg1"/>
                </a:solidFill>
                <a:cs typeface="Calibri"/>
              </a:rPr>
              <a:t>send</a:t>
            </a:r>
            <a:r>
              <a:rPr lang="ro-RO" dirty="0">
                <a:solidFill>
                  <a:schemeClr val="bg1"/>
                </a:solidFill>
                <a:cs typeface="Calibri"/>
              </a:rPr>
              <a:t> </a:t>
            </a:r>
            <a:r>
              <a:rPr lang="ro-RO" dirty="0" err="1">
                <a:solidFill>
                  <a:schemeClr val="bg1"/>
                </a:solidFill>
                <a:cs typeface="Calibri"/>
              </a:rPr>
              <a:t>some</a:t>
            </a:r>
            <a:r>
              <a:rPr lang="ro-RO" dirty="0">
                <a:solidFill>
                  <a:schemeClr val="bg1"/>
                </a:solidFill>
                <a:cs typeface="Calibri"/>
              </a:rPr>
              <a:t> </a:t>
            </a:r>
            <a:r>
              <a:rPr lang="ro-RO" dirty="0" err="1">
                <a:solidFill>
                  <a:schemeClr val="bg1"/>
                </a:solidFill>
                <a:cs typeface="Calibri"/>
              </a:rPr>
              <a:t>kind</a:t>
            </a:r>
            <a:r>
              <a:rPr lang="ro-RO" dirty="0">
                <a:solidFill>
                  <a:schemeClr val="bg1"/>
                </a:solidFill>
                <a:cs typeface="Calibri"/>
              </a:rPr>
              <a:t> of feedback </a:t>
            </a:r>
            <a:r>
              <a:rPr lang="ro-RO" dirty="0" err="1">
                <a:solidFill>
                  <a:schemeClr val="bg1"/>
                </a:solidFill>
                <a:cs typeface="Calibri"/>
              </a:rPr>
              <a:t>to</a:t>
            </a:r>
            <a:r>
              <a:rPr lang="ro-RO" dirty="0">
                <a:solidFill>
                  <a:schemeClr val="bg1"/>
                </a:solidFill>
                <a:cs typeface="Calibri"/>
              </a:rPr>
              <a:t> </a:t>
            </a:r>
            <a:r>
              <a:rPr lang="ro-RO" dirty="0" err="1">
                <a:solidFill>
                  <a:schemeClr val="bg1"/>
                </a:solidFill>
                <a:cs typeface="Calibri"/>
              </a:rPr>
              <a:t>the</a:t>
            </a:r>
            <a:r>
              <a:rPr lang="ro-RO" dirty="0">
                <a:solidFill>
                  <a:schemeClr val="bg1"/>
                </a:solidFill>
                <a:cs typeface="Calibri"/>
              </a:rPr>
              <a:t> </a:t>
            </a:r>
            <a:r>
              <a:rPr lang="ro-RO" dirty="0" err="1">
                <a:solidFill>
                  <a:schemeClr val="bg1"/>
                </a:solidFill>
                <a:cs typeface="Calibri"/>
              </a:rPr>
              <a:t>node</a:t>
            </a:r>
            <a:r>
              <a:rPr lang="ro-RO" dirty="0">
                <a:solidFill>
                  <a:schemeClr val="bg1"/>
                </a:solidFill>
                <a:cs typeface="Calibri"/>
              </a:rPr>
              <a:t> </a:t>
            </a:r>
            <a:r>
              <a:rPr lang="ro-RO" dirty="0" err="1">
                <a:solidFill>
                  <a:schemeClr val="bg1"/>
                </a:solidFill>
                <a:cs typeface="Calibri"/>
              </a:rPr>
              <a:t>sending</a:t>
            </a:r>
            <a:r>
              <a:rPr lang="ro-RO" dirty="0">
                <a:solidFill>
                  <a:schemeClr val="bg1"/>
                </a:solidFill>
                <a:cs typeface="Calibri"/>
              </a:rPr>
              <a:t> </a:t>
            </a:r>
            <a:r>
              <a:rPr lang="ro-RO" dirty="0" err="1">
                <a:solidFill>
                  <a:schemeClr val="bg1"/>
                </a:solidFill>
                <a:cs typeface="Calibri"/>
              </a:rPr>
              <a:t>the</a:t>
            </a:r>
            <a:r>
              <a:rPr lang="ro-RO" dirty="0">
                <a:solidFill>
                  <a:schemeClr val="bg1"/>
                </a:solidFill>
                <a:cs typeface="Calibri"/>
              </a:rPr>
              <a:t> data </a:t>
            </a:r>
            <a:r>
              <a:rPr lang="ro-RO" dirty="0" err="1">
                <a:solidFill>
                  <a:schemeClr val="bg1"/>
                </a:solidFill>
                <a:cs typeface="Calibri"/>
              </a:rPr>
              <a:t>to</a:t>
            </a:r>
            <a:r>
              <a:rPr lang="ro-RO" dirty="0">
                <a:solidFill>
                  <a:schemeClr val="bg1"/>
                </a:solidFill>
                <a:cs typeface="Calibri"/>
              </a:rPr>
              <a:t> </a:t>
            </a:r>
            <a:r>
              <a:rPr lang="ro-RO" dirty="0" err="1">
                <a:solidFill>
                  <a:schemeClr val="bg1"/>
                </a:solidFill>
                <a:cs typeface="Calibri"/>
              </a:rPr>
              <a:t>let</a:t>
            </a:r>
            <a:r>
              <a:rPr lang="ro-RO" dirty="0">
                <a:solidFill>
                  <a:schemeClr val="bg1"/>
                </a:solidFill>
                <a:cs typeface="Calibri"/>
              </a:rPr>
              <a:t> it </a:t>
            </a:r>
            <a:r>
              <a:rPr lang="ro-RO" dirty="0" err="1">
                <a:solidFill>
                  <a:schemeClr val="bg1"/>
                </a:solidFill>
                <a:cs typeface="Calibri"/>
              </a:rPr>
              <a:t>know</a:t>
            </a:r>
            <a:r>
              <a:rPr lang="ro-RO" dirty="0">
                <a:solidFill>
                  <a:schemeClr val="bg1"/>
                </a:solidFill>
                <a:cs typeface="Calibri"/>
              </a:rPr>
              <a:t> </a:t>
            </a:r>
            <a:r>
              <a:rPr lang="ro-RO" dirty="0" err="1">
                <a:solidFill>
                  <a:schemeClr val="bg1"/>
                </a:solidFill>
                <a:cs typeface="Calibri"/>
              </a:rPr>
              <a:t>about</a:t>
            </a:r>
            <a:r>
              <a:rPr lang="ro-RO" dirty="0">
                <a:solidFill>
                  <a:schemeClr val="bg1"/>
                </a:solidFill>
                <a:cs typeface="Calibri"/>
              </a:rPr>
              <a:t> </a:t>
            </a:r>
            <a:r>
              <a:rPr lang="ro-RO" dirty="0" err="1">
                <a:solidFill>
                  <a:schemeClr val="bg1"/>
                </a:solidFill>
                <a:cs typeface="Calibri"/>
              </a:rPr>
              <a:t>its</a:t>
            </a:r>
            <a:r>
              <a:rPr lang="ro-RO" dirty="0">
                <a:solidFill>
                  <a:schemeClr val="bg1"/>
                </a:solidFill>
                <a:cs typeface="Calibri"/>
              </a:rPr>
              <a:t> </a:t>
            </a:r>
            <a:r>
              <a:rPr lang="ro-RO" dirty="0" err="1">
                <a:solidFill>
                  <a:schemeClr val="bg1"/>
                </a:solidFill>
                <a:cs typeface="Calibri"/>
              </a:rPr>
              <a:t>current</a:t>
            </a:r>
            <a:r>
              <a:rPr lang="ro-RO" dirty="0">
                <a:solidFill>
                  <a:schemeClr val="bg1"/>
                </a:solidFill>
                <a:cs typeface="Calibri"/>
              </a:rPr>
              <a:t> </a:t>
            </a:r>
            <a:r>
              <a:rPr lang="ro-RO" dirty="0" err="1">
                <a:solidFill>
                  <a:schemeClr val="bg1"/>
                </a:solidFill>
                <a:cs typeface="Calibri"/>
              </a:rPr>
              <a:t>condition</a:t>
            </a:r>
            <a:r>
              <a:rPr lang="ro-RO" dirty="0">
                <a:solidFill>
                  <a:schemeClr val="bg1"/>
                </a:solidFill>
                <a:cs typeface="Calibri"/>
              </a:rPr>
              <a:t>.</a:t>
            </a:r>
            <a:endParaRPr lang="ro-RO" dirty="0">
              <a:solidFill>
                <a:schemeClr val="bg1"/>
              </a:solidFill>
              <a:ea typeface="+mn-lt"/>
              <a:cs typeface="+mn-lt"/>
            </a:endParaRPr>
          </a:p>
          <a:p>
            <a:pPr algn="just"/>
            <a:endParaRPr lang="ro-RO" dirty="0">
              <a:solidFill>
                <a:schemeClr val="bg1"/>
              </a:solidFill>
              <a:cs typeface="Calibri"/>
            </a:endParaRPr>
          </a:p>
        </p:txBody>
      </p:sp>
    </p:spTree>
    <p:extLst>
      <p:ext uri="{BB962C8B-B14F-4D97-AF65-F5344CB8AC3E}">
        <p14:creationId xmlns:p14="http://schemas.microsoft.com/office/powerpoint/2010/main" val="61659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71B30B28-1AFC-4BC7-80B3-939BE8A63EF1}"/>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solidFill>
                  <a:schemeClr val="bg1"/>
                </a:solidFill>
              </a:rPr>
              <a:t>How TCP Flow Control works?</a:t>
            </a:r>
            <a:endParaRPr lang="en-US" sz="4000">
              <a:solidFill>
                <a:schemeClr val="bg1"/>
              </a:solidFill>
              <a:cs typeface="Calibri Light"/>
            </a:endParaRPr>
          </a:p>
        </p:txBody>
      </p:sp>
      <p:cxnSp>
        <p:nvCxnSpPr>
          <p:cNvPr id="16" name="Straight Connector 1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32B47105-30C4-4293-B764-1CBA47707F65}"/>
              </a:ext>
            </a:extLst>
          </p:cNvPr>
          <p:cNvSpPr>
            <a:spLocks noGrp="1"/>
          </p:cNvSpPr>
          <p:nvPr>
            <p:ph sz="half" idx="1"/>
          </p:nvPr>
        </p:nvSpPr>
        <p:spPr>
          <a:xfrm>
            <a:off x="858064" y="2639380"/>
            <a:ext cx="3205049" cy="3229714"/>
          </a:xfrm>
        </p:spPr>
        <p:txBody>
          <a:bodyPr vert="horz" lIns="0" tIns="45720" rIns="0" bIns="45720" rtlCol="0" anchor="t">
            <a:normAutofit/>
          </a:bodyPr>
          <a:lstStyle/>
          <a:p>
            <a:pPr>
              <a:lnSpc>
                <a:spcPct val="90000"/>
              </a:lnSpc>
            </a:pPr>
            <a:r>
              <a:rPr lang="en-US" sz="1300">
                <a:solidFill>
                  <a:schemeClr val="bg1"/>
                </a:solidFill>
              </a:rPr>
              <a:t>When we need to send data over a network, this is normally what happens:</a:t>
            </a:r>
            <a:endParaRPr lang="en-US" sz="1300" dirty="0">
              <a:solidFill>
                <a:schemeClr val="bg1"/>
              </a:solidFill>
              <a:cs typeface="Calibri"/>
            </a:endParaRPr>
          </a:p>
          <a:p>
            <a:pPr>
              <a:lnSpc>
                <a:spcPct val="90000"/>
              </a:lnSpc>
            </a:pPr>
            <a:r>
              <a:rPr lang="en-US" sz="1300">
                <a:solidFill>
                  <a:schemeClr val="bg1"/>
                </a:solidFill>
              </a:rPr>
              <a:t>The sender application writes data to a socket, the transport layer (in our case, TCP) will wrap this data in a segment and hand it to the network layer (e.g. IP), that will somehow route this packet to the receiving node.</a:t>
            </a:r>
            <a:endParaRPr lang="en-US" sz="1300" dirty="0">
              <a:solidFill>
                <a:schemeClr val="bg1"/>
              </a:solidFill>
              <a:cs typeface="Calibri"/>
            </a:endParaRPr>
          </a:p>
          <a:p>
            <a:pPr>
              <a:lnSpc>
                <a:spcPct val="90000"/>
              </a:lnSpc>
            </a:pPr>
            <a:r>
              <a:rPr lang="en-US" sz="1300">
                <a:solidFill>
                  <a:schemeClr val="bg1"/>
                </a:solidFill>
              </a:rPr>
              <a:t>On the other side of this communication, the network layer will deliver this piece of data to TCP, that will make it available to the receiver application as an exact copy of the data sent, meaning if will not deliver packets out of order, and will wait for a retransmission in case it notices a gap in the byte stream.</a:t>
            </a:r>
            <a:endParaRPr lang="en-US" sz="1300" dirty="0">
              <a:solidFill>
                <a:schemeClr val="bg1"/>
              </a:solidFill>
              <a:cs typeface="Calibri"/>
            </a:endParaRPr>
          </a:p>
          <a:p>
            <a:pPr>
              <a:lnSpc>
                <a:spcPct val="90000"/>
              </a:lnSpc>
            </a:pPr>
            <a:endParaRPr lang="en-US" sz="1300" dirty="0">
              <a:solidFill>
                <a:schemeClr val="bg1"/>
              </a:solidFill>
              <a:cs typeface="Calibri"/>
            </a:endParaRPr>
          </a:p>
        </p:txBody>
      </p:sp>
      <p:pic>
        <p:nvPicPr>
          <p:cNvPr id="5" name="Imagine 5">
            <a:extLst>
              <a:ext uri="{FF2B5EF4-FFF2-40B4-BE49-F238E27FC236}">
                <a16:creationId xmlns:a16="http://schemas.microsoft.com/office/drawing/2014/main" id="{98056076-226B-41C4-A61E-AE1971E4E819}"/>
              </a:ext>
            </a:extLst>
          </p:cNvPr>
          <p:cNvPicPr>
            <a:picLocks noChangeAspect="1"/>
          </p:cNvPicPr>
          <p:nvPr/>
        </p:nvPicPr>
        <p:blipFill>
          <a:blip r:embed="rId2"/>
          <a:stretch>
            <a:fillRect/>
          </a:stretch>
        </p:blipFill>
        <p:spPr>
          <a:xfrm>
            <a:off x="4833713" y="643466"/>
            <a:ext cx="6532027" cy="5225621"/>
          </a:xfrm>
          <a:prstGeom prst="rect">
            <a:avLst/>
          </a:prstGeom>
        </p:spPr>
      </p:pic>
      <p:sp>
        <p:nvSpPr>
          <p:cNvPr id="18" name="Rectangle 17">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979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71B30B28-1AFC-4BC7-80B3-939BE8A63EF1}"/>
              </a:ext>
            </a:extLst>
          </p:cNvPr>
          <p:cNvSpPr>
            <a:spLocks noGrp="1"/>
          </p:cNvSpPr>
          <p:nvPr>
            <p:ph type="title"/>
          </p:nvPr>
        </p:nvSpPr>
        <p:spPr>
          <a:xfrm>
            <a:off x="642257" y="634946"/>
            <a:ext cx="6432434" cy="1450757"/>
          </a:xfrm>
        </p:spPr>
        <p:txBody>
          <a:bodyPr vert="horz" lIns="91440" tIns="45720" rIns="91440" bIns="45720" rtlCol="0" anchor="b">
            <a:normAutofit/>
          </a:bodyPr>
          <a:lstStyle/>
          <a:p>
            <a:r>
              <a:rPr lang="en-US">
                <a:solidFill>
                  <a:schemeClr val="bg1"/>
                </a:solidFill>
              </a:rPr>
              <a:t>How TCP Flow Control works?</a:t>
            </a:r>
            <a:endParaRPr lang="en-US">
              <a:solidFill>
                <a:schemeClr val="bg1"/>
              </a:solidFill>
              <a:cs typeface="Calibri Light"/>
            </a:endParaRPr>
          </a:p>
        </p:txBody>
      </p:sp>
      <p:cxnSp>
        <p:nvCxnSpPr>
          <p:cNvPr id="29" name="Straight Connector 28">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32B47105-30C4-4293-B764-1CBA47707F65}"/>
              </a:ext>
            </a:extLst>
          </p:cNvPr>
          <p:cNvSpPr>
            <a:spLocks noGrp="1"/>
          </p:cNvSpPr>
          <p:nvPr>
            <p:ph sz="half" idx="1"/>
          </p:nvPr>
        </p:nvSpPr>
        <p:spPr>
          <a:xfrm>
            <a:off x="642257" y="2407436"/>
            <a:ext cx="6432434" cy="3461658"/>
          </a:xfrm>
        </p:spPr>
        <p:txBody>
          <a:bodyPr vert="horz" lIns="0" tIns="45720" rIns="0" bIns="45720" rtlCol="0" anchor="t">
            <a:normAutofit/>
          </a:bodyPr>
          <a:lstStyle/>
          <a:p>
            <a:pPr>
              <a:lnSpc>
                <a:spcPct val="90000"/>
              </a:lnSpc>
            </a:pPr>
            <a:r>
              <a:rPr lang="en-US" sz="1400">
                <a:solidFill>
                  <a:schemeClr val="bg1"/>
                </a:solidFill>
              </a:rPr>
              <a:t>If we zoom in, we will see something like in the upper image.</a:t>
            </a:r>
            <a:endParaRPr lang="en-US" sz="1400" dirty="0">
              <a:solidFill>
                <a:schemeClr val="bg1"/>
              </a:solidFill>
              <a:cs typeface="Calibri"/>
            </a:endParaRPr>
          </a:p>
          <a:p>
            <a:pPr>
              <a:lnSpc>
                <a:spcPct val="90000"/>
              </a:lnSpc>
            </a:pPr>
            <a:r>
              <a:rPr lang="en-US" sz="1400">
                <a:solidFill>
                  <a:schemeClr val="bg1"/>
                </a:solidFill>
              </a:rPr>
              <a:t>TCP stores the data it needs to send in the </a:t>
            </a:r>
            <a:r>
              <a:rPr lang="en-US" sz="1400" i="1">
                <a:solidFill>
                  <a:schemeClr val="bg1"/>
                </a:solidFill>
              </a:rPr>
              <a:t>send buffer</a:t>
            </a:r>
            <a:r>
              <a:rPr lang="en-US" sz="1400">
                <a:solidFill>
                  <a:schemeClr val="bg1"/>
                </a:solidFill>
              </a:rPr>
              <a:t>, and the data it receives in the </a:t>
            </a:r>
            <a:r>
              <a:rPr lang="en-US" sz="1400" i="1">
                <a:solidFill>
                  <a:schemeClr val="bg1"/>
                </a:solidFill>
              </a:rPr>
              <a:t>receive buffer</a:t>
            </a:r>
            <a:r>
              <a:rPr lang="en-US" sz="1400">
                <a:solidFill>
                  <a:schemeClr val="bg1"/>
                </a:solidFill>
              </a:rPr>
              <a:t>. When the application is ready, it will then read data from the receive buffer.</a:t>
            </a:r>
            <a:endParaRPr lang="en-US" sz="1400" dirty="0">
              <a:solidFill>
                <a:schemeClr val="bg1"/>
              </a:solidFill>
              <a:cs typeface="Calibri"/>
            </a:endParaRPr>
          </a:p>
          <a:p>
            <a:pPr>
              <a:lnSpc>
                <a:spcPct val="90000"/>
              </a:lnSpc>
            </a:pPr>
            <a:r>
              <a:rPr lang="en-US" sz="1400">
                <a:solidFill>
                  <a:schemeClr val="bg1"/>
                </a:solidFill>
              </a:rPr>
              <a:t>Flow Control is all about making sure we don’t send more packets when the receive buffer is already full, as the receiver wouldn’t be able to handle them and would need to drop these packets.</a:t>
            </a:r>
            <a:endParaRPr lang="en-US" sz="1400" dirty="0">
              <a:solidFill>
                <a:schemeClr val="bg1"/>
              </a:solidFill>
              <a:cs typeface="Calibri"/>
            </a:endParaRPr>
          </a:p>
          <a:p>
            <a:pPr>
              <a:lnSpc>
                <a:spcPct val="90000"/>
              </a:lnSpc>
            </a:pPr>
            <a:r>
              <a:rPr lang="en-US" sz="1400">
                <a:solidFill>
                  <a:schemeClr val="bg1"/>
                </a:solidFill>
              </a:rPr>
              <a:t>To control the amount of data that TCP can send, the receiver will advertise its </a:t>
            </a:r>
            <a:r>
              <a:rPr lang="en-US" sz="1400" i="1">
                <a:solidFill>
                  <a:schemeClr val="bg1"/>
                </a:solidFill>
              </a:rPr>
              <a:t>Receive Window (rwnd)</a:t>
            </a:r>
            <a:r>
              <a:rPr lang="en-US" sz="1400">
                <a:solidFill>
                  <a:schemeClr val="bg1"/>
                </a:solidFill>
              </a:rPr>
              <a:t>, that is, the spare room in the receive buffer.</a:t>
            </a:r>
            <a:endParaRPr lang="en-US" sz="1400" dirty="0">
              <a:solidFill>
                <a:schemeClr val="bg1"/>
              </a:solidFill>
              <a:cs typeface="Calibri"/>
            </a:endParaRPr>
          </a:p>
          <a:p>
            <a:pPr>
              <a:lnSpc>
                <a:spcPct val="90000"/>
              </a:lnSpc>
            </a:pPr>
            <a:r>
              <a:rPr lang="en-US" sz="1400">
                <a:solidFill>
                  <a:schemeClr val="bg1"/>
                </a:solidFill>
              </a:rPr>
              <a:t>Every time TCP receives a packet, it needs to send an ack message to the sender, acknowledging it received that packet correctly, and with this ack message it sends the value of the current receive window, so the sender knows if it can keep sending data.</a:t>
            </a:r>
            <a:endParaRPr lang="en-US" sz="1400" dirty="0">
              <a:solidFill>
                <a:schemeClr val="bg1"/>
              </a:solidFill>
              <a:cs typeface="Calibri"/>
            </a:endParaRPr>
          </a:p>
          <a:p>
            <a:pPr>
              <a:lnSpc>
                <a:spcPct val="90000"/>
              </a:lnSpc>
            </a:pPr>
            <a:endParaRPr lang="en-US" sz="1400" dirty="0">
              <a:solidFill>
                <a:schemeClr val="bg1"/>
              </a:solidFill>
              <a:cs typeface="Calibri"/>
            </a:endParaRPr>
          </a:p>
          <a:p>
            <a:pPr>
              <a:lnSpc>
                <a:spcPct val="90000"/>
              </a:lnSpc>
            </a:pPr>
            <a:endParaRPr lang="en-US" sz="1400" dirty="0">
              <a:solidFill>
                <a:schemeClr val="bg1"/>
              </a:solidFill>
              <a:cs typeface="Calibri"/>
            </a:endParaRPr>
          </a:p>
        </p:txBody>
      </p:sp>
      <p:pic>
        <p:nvPicPr>
          <p:cNvPr id="4" name="Imagine 5" descr="O imagine care conține semn&#10;&#10;Descrierea a fost generată cu un grad foarte mare de încredere">
            <a:extLst>
              <a:ext uri="{FF2B5EF4-FFF2-40B4-BE49-F238E27FC236}">
                <a16:creationId xmlns:a16="http://schemas.microsoft.com/office/drawing/2014/main" id="{B28FD574-42BA-44A9-A6FD-77B3DCC7CA17}"/>
              </a:ext>
            </a:extLst>
          </p:cNvPr>
          <p:cNvPicPr>
            <a:picLocks noChangeAspect="1"/>
          </p:cNvPicPr>
          <p:nvPr/>
        </p:nvPicPr>
        <p:blipFill>
          <a:blip r:embed="rId2"/>
          <a:stretch>
            <a:fillRect/>
          </a:stretch>
        </p:blipFill>
        <p:spPr>
          <a:xfrm>
            <a:off x="7556687" y="979164"/>
            <a:ext cx="4001315" cy="1830601"/>
          </a:xfrm>
          <a:prstGeom prst="rect">
            <a:avLst/>
          </a:prstGeom>
        </p:spPr>
      </p:pic>
      <p:pic>
        <p:nvPicPr>
          <p:cNvPr id="7" name="Imagine 7" descr="O imagine care conține desen&#10;&#10;Descrierea a fost generată cu un grad foarte mare de încredere">
            <a:extLst>
              <a:ext uri="{FF2B5EF4-FFF2-40B4-BE49-F238E27FC236}">
                <a16:creationId xmlns:a16="http://schemas.microsoft.com/office/drawing/2014/main" id="{BC5C62A6-5263-4036-AF09-F387AD36286D}"/>
              </a:ext>
            </a:extLst>
          </p:cNvPr>
          <p:cNvPicPr>
            <a:picLocks noChangeAspect="1"/>
          </p:cNvPicPr>
          <p:nvPr/>
        </p:nvPicPr>
        <p:blipFill>
          <a:blip r:embed="rId3"/>
          <a:stretch>
            <a:fillRect/>
          </a:stretch>
        </p:blipFill>
        <p:spPr>
          <a:xfrm>
            <a:off x="7556686" y="3581378"/>
            <a:ext cx="4001315" cy="2220729"/>
          </a:xfrm>
          <a:prstGeom prst="rect">
            <a:avLst/>
          </a:prstGeom>
        </p:spPr>
      </p:pic>
      <p:sp>
        <p:nvSpPr>
          <p:cNvPr id="31" name="Rectangle 30">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38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33CF652-8112-425F-812B-735507C767BF}"/>
              </a:ext>
            </a:extLst>
          </p:cNvPr>
          <p:cNvSpPr>
            <a:spLocks noGrp="1"/>
          </p:cNvSpPr>
          <p:nvPr>
            <p:ph type="title"/>
          </p:nvPr>
        </p:nvSpPr>
        <p:spPr/>
        <p:txBody>
          <a:bodyPr/>
          <a:lstStyle/>
          <a:p>
            <a:pPr algn="ctr"/>
            <a:r>
              <a:rPr lang="ro-RO" dirty="0" err="1">
                <a:solidFill>
                  <a:schemeClr val="bg1"/>
                </a:solidFill>
                <a:ea typeface="+mj-lt"/>
                <a:cs typeface="+mj-lt"/>
              </a:rPr>
              <a:t>Frames</a:t>
            </a:r>
            <a:endParaRPr lang="ro-RO" dirty="0" err="1">
              <a:solidFill>
                <a:schemeClr val="bg1"/>
              </a:solidFill>
              <a:cs typeface="Calibri Light"/>
            </a:endParaRPr>
          </a:p>
        </p:txBody>
      </p:sp>
      <p:sp>
        <p:nvSpPr>
          <p:cNvPr id="3" name="Substituent conținut 2">
            <a:extLst>
              <a:ext uri="{FF2B5EF4-FFF2-40B4-BE49-F238E27FC236}">
                <a16:creationId xmlns:a16="http://schemas.microsoft.com/office/drawing/2014/main" id="{275CE847-E0E7-4038-AFEA-36E170761FF1}"/>
              </a:ext>
            </a:extLst>
          </p:cNvPr>
          <p:cNvSpPr>
            <a:spLocks noGrp="1"/>
          </p:cNvSpPr>
          <p:nvPr>
            <p:ph sz="half" idx="1"/>
          </p:nvPr>
        </p:nvSpPr>
        <p:spPr>
          <a:xfrm>
            <a:off x="1097280" y="2120900"/>
            <a:ext cx="10007602" cy="3401060"/>
          </a:xfrm>
        </p:spPr>
        <p:txBody>
          <a:bodyPr vert="horz" lIns="0" tIns="45720" rIns="0" bIns="45720" rtlCol="0" anchor="t">
            <a:normAutofit/>
          </a:bodyPr>
          <a:lstStyle/>
          <a:p>
            <a:pPr>
              <a:buFont typeface="Wingdings" panose="020F0502020204030204" pitchFamily="34" charset="0"/>
              <a:buChar char="v"/>
            </a:pPr>
            <a:r>
              <a:rPr lang="ro-RO" dirty="0">
                <a:solidFill>
                  <a:schemeClr val="bg1"/>
                </a:solidFill>
                <a:ea typeface="+mn-lt"/>
                <a:cs typeface="+mn-lt"/>
              </a:rPr>
              <a:t>In </a:t>
            </a:r>
            <a:r>
              <a:rPr lang="ro-RO" err="1">
                <a:solidFill>
                  <a:schemeClr val="bg1"/>
                </a:solidFill>
                <a:ea typeface="+mn-lt"/>
                <a:cs typeface="+mn-lt"/>
              </a:rPr>
              <a:t>the</a:t>
            </a:r>
            <a:r>
              <a:rPr lang="ro-RO" dirty="0">
                <a:solidFill>
                  <a:schemeClr val="bg1"/>
                </a:solidFill>
                <a:ea typeface="+mn-lt"/>
                <a:cs typeface="+mn-lt"/>
              </a:rPr>
              <a:t> OSI model of computer </a:t>
            </a:r>
            <a:r>
              <a:rPr lang="ro-RO" err="1">
                <a:solidFill>
                  <a:schemeClr val="bg1"/>
                </a:solidFill>
                <a:ea typeface="+mn-lt"/>
                <a:cs typeface="+mn-lt"/>
              </a:rPr>
              <a:t>networking</a:t>
            </a:r>
            <a:r>
              <a:rPr lang="ro-RO" dirty="0">
                <a:solidFill>
                  <a:schemeClr val="bg1"/>
                </a:solidFill>
                <a:ea typeface="+mn-lt"/>
                <a:cs typeface="+mn-lt"/>
              </a:rPr>
              <a:t>, 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protocol data unit at </a:t>
            </a:r>
            <a:r>
              <a:rPr lang="ro-RO" err="1">
                <a:solidFill>
                  <a:schemeClr val="bg1"/>
                </a:solidFill>
                <a:ea typeface="+mn-lt"/>
                <a:cs typeface="+mn-lt"/>
              </a:rPr>
              <a:t>the</a:t>
            </a:r>
            <a:r>
              <a:rPr lang="ro-RO" dirty="0">
                <a:solidFill>
                  <a:schemeClr val="bg1"/>
                </a:solidFill>
                <a:ea typeface="+mn-lt"/>
                <a:cs typeface="+mn-lt"/>
              </a:rPr>
              <a:t> data link </a:t>
            </a:r>
            <a:r>
              <a:rPr lang="ro-RO" err="1">
                <a:solidFill>
                  <a:schemeClr val="bg1"/>
                </a:solidFill>
                <a:ea typeface="+mn-lt"/>
                <a:cs typeface="+mn-lt"/>
              </a:rPr>
              <a:t>layer</a:t>
            </a:r>
            <a:r>
              <a:rPr lang="ro-RO" dirty="0">
                <a:solidFill>
                  <a:schemeClr val="bg1"/>
                </a:solidFill>
                <a:ea typeface="+mn-lt"/>
                <a:cs typeface="+mn-lt"/>
              </a:rPr>
              <a:t>. </a:t>
            </a:r>
            <a:r>
              <a:rPr lang="ro-RO" err="1">
                <a:solidFill>
                  <a:schemeClr val="bg1"/>
                </a:solidFill>
                <a:ea typeface="+mn-lt"/>
                <a:cs typeface="+mn-lt"/>
              </a:rPr>
              <a:t>Frames</a:t>
            </a:r>
            <a:r>
              <a:rPr lang="ro-RO" dirty="0">
                <a:solidFill>
                  <a:schemeClr val="bg1"/>
                </a:solidFill>
                <a:ea typeface="+mn-lt"/>
                <a:cs typeface="+mn-lt"/>
              </a:rPr>
              <a:t> are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result</a:t>
            </a:r>
            <a:r>
              <a:rPr lang="ro-RO" dirty="0">
                <a:solidFill>
                  <a:schemeClr val="bg1"/>
                </a:solidFill>
                <a:ea typeface="+mn-lt"/>
                <a:cs typeface="+mn-lt"/>
              </a:rPr>
              <a:t> of </a:t>
            </a:r>
            <a:r>
              <a:rPr lang="ro-RO" err="1">
                <a:solidFill>
                  <a:schemeClr val="bg1"/>
                </a:solidFill>
                <a:ea typeface="+mn-lt"/>
                <a:cs typeface="+mn-lt"/>
              </a:rPr>
              <a:t>the</a:t>
            </a:r>
            <a:r>
              <a:rPr lang="ro-RO" dirty="0">
                <a:solidFill>
                  <a:schemeClr val="bg1"/>
                </a:solidFill>
                <a:ea typeface="+mn-lt"/>
                <a:cs typeface="+mn-lt"/>
              </a:rPr>
              <a:t> final </a:t>
            </a:r>
            <a:r>
              <a:rPr lang="ro-RO" err="1">
                <a:solidFill>
                  <a:schemeClr val="bg1"/>
                </a:solidFill>
                <a:ea typeface="+mn-lt"/>
                <a:cs typeface="+mn-lt"/>
              </a:rPr>
              <a:t>layer</a:t>
            </a:r>
            <a:r>
              <a:rPr lang="ro-RO" dirty="0">
                <a:solidFill>
                  <a:schemeClr val="bg1"/>
                </a:solidFill>
                <a:ea typeface="+mn-lt"/>
                <a:cs typeface="+mn-lt"/>
              </a:rPr>
              <a:t> of </a:t>
            </a:r>
            <a:r>
              <a:rPr lang="ro-RO" err="1">
                <a:solidFill>
                  <a:schemeClr val="bg1"/>
                </a:solidFill>
                <a:ea typeface="+mn-lt"/>
                <a:cs typeface="+mn-lt"/>
              </a:rPr>
              <a:t>encapsulation</a:t>
            </a:r>
            <a:r>
              <a:rPr lang="ro-RO" dirty="0">
                <a:solidFill>
                  <a:schemeClr val="bg1"/>
                </a:solidFill>
                <a:ea typeface="+mn-lt"/>
                <a:cs typeface="+mn-lt"/>
              </a:rPr>
              <a:t> </a:t>
            </a:r>
            <a:r>
              <a:rPr lang="ro-RO" err="1">
                <a:solidFill>
                  <a:schemeClr val="bg1"/>
                </a:solidFill>
                <a:ea typeface="+mn-lt"/>
                <a:cs typeface="+mn-lt"/>
              </a:rPr>
              <a:t>before</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data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transmitted</a:t>
            </a:r>
            <a:r>
              <a:rPr lang="ro-RO" dirty="0">
                <a:solidFill>
                  <a:schemeClr val="bg1"/>
                </a:solidFill>
                <a:ea typeface="+mn-lt"/>
                <a:cs typeface="+mn-lt"/>
              </a:rPr>
              <a:t> over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physical</a:t>
            </a:r>
            <a:r>
              <a:rPr lang="ro-RO" dirty="0">
                <a:solidFill>
                  <a:schemeClr val="bg1"/>
                </a:solidFill>
                <a:ea typeface="+mn-lt"/>
                <a:cs typeface="+mn-lt"/>
              </a:rPr>
              <a:t> </a:t>
            </a:r>
            <a:r>
              <a:rPr lang="ro-RO" err="1">
                <a:solidFill>
                  <a:schemeClr val="bg1"/>
                </a:solidFill>
                <a:ea typeface="+mn-lt"/>
                <a:cs typeface="+mn-lt"/>
              </a:rPr>
              <a:t>layer</a:t>
            </a:r>
            <a:r>
              <a:rPr lang="ro-RO" dirty="0">
                <a:solidFill>
                  <a:schemeClr val="bg1"/>
                </a:solidFill>
                <a:ea typeface="+mn-lt"/>
                <a:cs typeface="+mn-lt"/>
              </a:rPr>
              <a:t>. </a:t>
            </a:r>
            <a:endParaRPr lang="ro-RO">
              <a:solidFill>
                <a:schemeClr val="bg1"/>
              </a:solidFill>
              <a:ea typeface="+mn-lt"/>
              <a:cs typeface="+mn-lt"/>
            </a:endParaRPr>
          </a:p>
          <a:p>
            <a:pPr>
              <a:buFont typeface="Wingdings" panose="020F0502020204030204" pitchFamily="34" charset="0"/>
              <a:buChar char="v"/>
            </a:pPr>
            <a:r>
              <a:rPr lang="ro-RO" dirty="0">
                <a:solidFill>
                  <a:schemeClr val="bg1"/>
                </a:solidFill>
                <a:ea typeface="+mn-lt"/>
                <a:cs typeface="+mn-lt"/>
              </a:rPr>
              <a:t>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unit of </a:t>
            </a:r>
            <a:r>
              <a:rPr lang="ro-RO" err="1">
                <a:solidFill>
                  <a:schemeClr val="bg1"/>
                </a:solidFill>
                <a:ea typeface="+mn-lt"/>
                <a:cs typeface="+mn-lt"/>
              </a:rPr>
              <a:t>transmission</a:t>
            </a:r>
            <a:r>
              <a:rPr lang="ro-RO" dirty="0">
                <a:solidFill>
                  <a:schemeClr val="bg1"/>
                </a:solidFill>
                <a:ea typeface="+mn-lt"/>
                <a:cs typeface="+mn-lt"/>
              </a:rPr>
              <a:t> in a link </a:t>
            </a:r>
            <a:r>
              <a:rPr lang="ro-RO" err="1">
                <a:solidFill>
                  <a:schemeClr val="bg1"/>
                </a:solidFill>
                <a:ea typeface="+mn-lt"/>
                <a:cs typeface="+mn-lt"/>
              </a:rPr>
              <a:t>layer</a:t>
            </a:r>
            <a:r>
              <a:rPr lang="ro-RO" dirty="0">
                <a:solidFill>
                  <a:schemeClr val="bg1"/>
                </a:solidFill>
                <a:ea typeface="+mn-lt"/>
                <a:cs typeface="+mn-lt"/>
              </a:rPr>
              <a:t> protocol, </a:t>
            </a:r>
            <a:r>
              <a:rPr lang="ro-RO" err="1">
                <a:solidFill>
                  <a:schemeClr val="bg1"/>
                </a:solidFill>
                <a:ea typeface="+mn-lt"/>
                <a:cs typeface="+mn-lt"/>
              </a:rPr>
              <a:t>and</a:t>
            </a:r>
            <a:r>
              <a:rPr lang="ro-RO" dirty="0">
                <a:solidFill>
                  <a:schemeClr val="bg1"/>
                </a:solidFill>
                <a:ea typeface="+mn-lt"/>
                <a:cs typeface="+mn-lt"/>
              </a:rPr>
              <a:t> </a:t>
            </a:r>
            <a:r>
              <a:rPr lang="ro-RO" err="1">
                <a:solidFill>
                  <a:schemeClr val="bg1"/>
                </a:solidFill>
                <a:ea typeface="+mn-lt"/>
                <a:cs typeface="+mn-lt"/>
              </a:rPr>
              <a:t>consists</a:t>
            </a:r>
            <a:r>
              <a:rPr lang="ro-RO" dirty="0">
                <a:solidFill>
                  <a:schemeClr val="bg1"/>
                </a:solidFill>
                <a:ea typeface="+mn-lt"/>
                <a:cs typeface="+mn-lt"/>
              </a:rPr>
              <a:t> of a link </a:t>
            </a:r>
            <a:r>
              <a:rPr lang="ro-RO" err="1">
                <a:solidFill>
                  <a:schemeClr val="bg1"/>
                </a:solidFill>
                <a:ea typeface="+mn-lt"/>
                <a:cs typeface="+mn-lt"/>
              </a:rPr>
              <a:t>layer</a:t>
            </a:r>
            <a:r>
              <a:rPr lang="ro-RO" dirty="0">
                <a:solidFill>
                  <a:schemeClr val="bg1"/>
                </a:solidFill>
                <a:ea typeface="+mn-lt"/>
                <a:cs typeface="+mn-lt"/>
              </a:rPr>
              <a:t> </a:t>
            </a:r>
            <a:r>
              <a:rPr lang="ro-RO" err="1">
                <a:solidFill>
                  <a:schemeClr val="bg1"/>
                </a:solidFill>
                <a:ea typeface="+mn-lt"/>
                <a:cs typeface="+mn-lt"/>
              </a:rPr>
              <a:t>header</a:t>
            </a:r>
            <a:r>
              <a:rPr lang="ro-RO" dirty="0">
                <a:solidFill>
                  <a:schemeClr val="bg1"/>
                </a:solidFill>
                <a:ea typeface="+mn-lt"/>
                <a:cs typeface="+mn-lt"/>
              </a:rPr>
              <a:t> </a:t>
            </a:r>
            <a:r>
              <a:rPr lang="ro-RO" err="1">
                <a:solidFill>
                  <a:schemeClr val="bg1"/>
                </a:solidFill>
                <a:ea typeface="+mn-lt"/>
                <a:cs typeface="+mn-lt"/>
              </a:rPr>
              <a:t>followed</a:t>
            </a:r>
            <a:r>
              <a:rPr lang="ro-RO" dirty="0">
                <a:solidFill>
                  <a:schemeClr val="bg1"/>
                </a:solidFill>
                <a:ea typeface="+mn-lt"/>
                <a:cs typeface="+mn-lt"/>
              </a:rPr>
              <a:t> </a:t>
            </a:r>
            <a:r>
              <a:rPr lang="ro-RO" err="1">
                <a:solidFill>
                  <a:schemeClr val="bg1"/>
                </a:solidFill>
                <a:ea typeface="+mn-lt"/>
                <a:cs typeface="+mn-lt"/>
              </a:rPr>
              <a:t>by</a:t>
            </a:r>
            <a:r>
              <a:rPr lang="ro-RO" dirty="0">
                <a:solidFill>
                  <a:schemeClr val="bg1"/>
                </a:solidFill>
                <a:ea typeface="+mn-lt"/>
                <a:cs typeface="+mn-lt"/>
              </a:rPr>
              <a:t> a </a:t>
            </a:r>
            <a:r>
              <a:rPr lang="ro-RO" err="1">
                <a:solidFill>
                  <a:schemeClr val="bg1"/>
                </a:solidFill>
                <a:ea typeface="+mn-lt"/>
                <a:cs typeface="+mn-lt"/>
              </a:rPr>
              <a:t>packet</a:t>
            </a:r>
            <a:r>
              <a:rPr lang="ro-RO" dirty="0">
                <a:solidFill>
                  <a:schemeClr val="bg1"/>
                </a:solidFill>
                <a:ea typeface="+mn-lt"/>
                <a:cs typeface="+mn-lt"/>
              </a:rPr>
              <a:t>." </a:t>
            </a:r>
            <a:r>
              <a:rPr lang="ro-RO" err="1">
                <a:solidFill>
                  <a:schemeClr val="bg1"/>
                </a:solidFill>
                <a:ea typeface="+mn-lt"/>
                <a:cs typeface="+mn-lt"/>
              </a:rPr>
              <a:t>Each</a:t>
            </a:r>
            <a:r>
              <a:rPr lang="ro-RO" dirty="0">
                <a:solidFill>
                  <a:schemeClr val="bg1"/>
                </a:solidFill>
                <a:ea typeface="+mn-lt"/>
                <a:cs typeface="+mn-lt"/>
              </a:rPr>
              <a:t>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separated</a:t>
            </a:r>
            <a:r>
              <a:rPr lang="ro-RO" dirty="0">
                <a:solidFill>
                  <a:schemeClr val="bg1"/>
                </a:solidFill>
                <a:ea typeface="+mn-lt"/>
                <a:cs typeface="+mn-lt"/>
              </a:rPr>
              <a:t> </a:t>
            </a:r>
            <a:r>
              <a:rPr lang="ro-RO" err="1">
                <a:solidFill>
                  <a:schemeClr val="bg1"/>
                </a:solidFill>
                <a:ea typeface="+mn-lt"/>
                <a:cs typeface="+mn-lt"/>
              </a:rPr>
              <a:t>from</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next</a:t>
            </a:r>
            <a:r>
              <a:rPr lang="ro-RO" dirty="0">
                <a:solidFill>
                  <a:schemeClr val="bg1"/>
                </a:solidFill>
                <a:ea typeface="+mn-lt"/>
                <a:cs typeface="+mn-lt"/>
              </a:rPr>
              <a:t> </a:t>
            </a:r>
            <a:r>
              <a:rPr lang="ro-RO" err="1">
                <a:solidFill>
                  <a:schemeClr val="bg1"/>
                </a:solidFill>
                <a:ea typeface="+mn-lt"/>
                <a:cs typeface="+mn-lt"/>
              </a:rPr>
              <a:t>by</a:t>
            </a:r>
            <a:r>
              <a:rPr lang="ro-RO" dirty="0">
                <a:solidFill>
                  <a:schemeClr val="bg1"/>
                </a:solidFill>
                <a:ea typeface="+mn-lt"/>
                <a:cs typeface="+mn-lt"/>
              </a:rPr>
              <a:t> an </a:t>
            </a:r>
            <a:r>
              <a:rPr lang="ro-RO" err="1">
                <a:solidFill>
                  <a:schemeClr val="bg1"/>
                </a:solidFill>
                <a:ea typeface="+mn-lt"/>
                <a:cs typeface="+mn-lt"/>
              </a:rPr>
              <a:t>interframe</a:t>
            </a:r>
            <a:r>
              <a:rPr lang="ro-RO" dirty="0">
                <a:solidFill>
                  <a:schemeClr val="bg1"/>
                </a:solidFill>
                <a:ea typeface="+mn-lt"/>
                <a:cs typeface="+mn-lt"/>
              </a:rPr>
              <a:t> </a:t>
            </a:r>
            <a:r>
              <a:rPr lang="ro-RO" err="1">
                <a:solidFill>
                  <a:schemeClr val="bg1"/>
                </a:solidFill>
                <a:ea typeface="+mn-lt"/>
                <a:cs typeface="+mn-lt"/>
              </a:rPr>
              <a:t>gap</a:t>
            </a:r>
            <a:r>
              <a:rPr lang="ro-RO" dirty="0">
                <a:solidFill>
                  <a:schemeClr val="bg1"/>
                </a:solidFill>
                <a:ea typeface="+mn-lt"/>
                <a:cs typeface="+mn-lt"/>
              </a:rPr>
              <a:t>.</a:t>
            </a:r>
          </a:p>
          <a:p>
            <a:pPr>
              <a:buFont typeface="Wingdings" panose="020F0502020204030204" pitchFamily="34" charset="0"/>
              <a:buChar char="v"/>
            </a:pPr>
            <a:r>
              <a:rPr lang="ro-RO" dirty="0">
                <a:solidFill>
                  <a:schemeClr val="bg1"/>
                </a:solidFill>
                <a:ea typeface="+mn-lt"/>
                <a:cs typeface="+mn-lt"/>
              </a:rPr>
              <a:t> 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 </a:t>
            </a:r>
            <a:r>
              <a:rPr lang="ro-RO" err="1">
                <a:solidFill>
                  <a:schemeClr val="bg1"/>
                </a:solidFill>
                <a:ea typeface="+mn-lt"/>
                <a:cs typeface="+mn-lt"/>
              </a:rPr>
              <a:t>series</a:t>
            </a:r>
            <a:r>
              <a:rPr lang="ro-RO" dirty="0">
                <a:solidFill>
                  <a:schemeClr val="bg1"/>
                </a:solidFill>
                <a:ea typeface="+mn-lt"/>
                <a:cs typeface="+mn-lt"/>
              </a:rPr>
              <a:t> of </a:t>
            </a:r>
            <a:r>
              <a:rPr lang="ro-RO" err="1">
                <a:solidFill>
                  <a:schemeClr val="bg1"/>
                </a:solidFill>
                <a:ea typeface="+mn-lt"/>
                <a:cs typeface="+mn-lt"/>
              </a:rPr>
              <a:t>bits</a:t>
            </a:r>
            <a:r>
              <a:rPr lang="ro-RO" dirty="0">
                <a:solidFill>
                  <a:schemeClr val="bg1"/>
                </a:solidFill>
                <a:ea typeface="+mn-lt"/>
                <a:cs typeface="+mn-lt"/>
              </a:rPr>
              <a:t> </a:t>
            </a:r>
            <a:r>
              <a:rPr lang="ro-RO" err="1">
                <a:solidFill>
                  <a:schemeClr val="bg1"/>
                </a:solidFill>
                <a:ea typeface="+mn-lt"/>
                <a:cs typeface="+mn-lt"/>
              </a:rPr>
              <a:t>generally</a:t>
            </a:r>
            <a:r>
              <a:rPr lang="ro-RO" dirty="0">
                <a:solidFill>
                  <a:schemeClr val="bg1"/>
                </a:solidFill>
                <a:ea typeface="+mn-lt"/>
                <a:cs typeface="+mn-lt"/>
              </a:rPr>
              <a:t> </a:t>
            </a:r>
            <a:r>
              <a:rPr lang="ro-RO" err="1">
                <a:solidFill>
                  <a:schemeClr val="bg1"/>
                </a:solidFill>
                <a:ea typeface="+mn-lt"/>
                <a:cs typeface="+mn-lt"/>
              </a:rPr>
              <a:t>composed</a:t>
            </a:r>
            <a:r>
              <a:rPr lang="ro-RO" dirty="0">
                <a:solidFill>
                  <a:schemeClr val="bg1"/>
                </a:solidFill>
                <a:ea typeface="+mn-lt"/>
                <a:cs typeface="+mn-lt"/>
              </a:rPr>
              <a:t> of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synchronization</a:t>
            </a:r>
            <a:r>
              <a:rPr lang="ro-RO" dirty="0">
                <a:solidFill>
                  <a:schemeClr val="bg1"/>
                </a:solidFill>
                <a:ea typeface="+mn-lt"/>
                <a:cs typeface="+mn-lt"/>
              </a:rPr>
              <a:t> </a:t>
            </a:r>
            <a:r>
              <a:rPr lang="ro-RO" err="1">
                <a:solidFill>
                  <a:schemeClr val="bg1"/>
                </a:solidFill>
                <a:ea typeface="+mn-lt"/>
                <a:cs typeface="+mn-lt"/>
              </a:rPr>
              <a:t>bits</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packet</a:t>
            </a:r>
            <a:r>
              <a:rPr lang="ro-RO" dirty="0">
                <a:solidFill>
                  <a:schemeClr val="bg1"/>
                </a:solidFill>
                <a:ea typeface="+mn-lt"/>
                <a:cs typeface="+mn-lt"/>
              </a:rPr>
              <a:t> </a:t>
            </a:r>
            <a:r>
              <a:rPr lang="ro-RO" err="1">
                <a:solidFill>
                  <a:schemeClr val="bg1"/>
                </a:solidFill>
                <a:ea typeface="+mn-lt"/>
                <a:cs typeface="+mn-lt"/>
              </a:rPr>
              <a:t>payload</a:t>
            </a:r>
            <a:r>
              <a:rPr lang="ro-RO" dirty="0">
                <a:solidFill>
                  <a:schemeClr val="bg1"/>
                </a:solidFill>
                <a:ea typeface="+mn-lt"/>
                <a:cs typeface="+mn-lt"/>
              </a:rPr>
              <a:t>, </a:t>
            </a:r>
            <a:r>
              <a:rPr lang="ro-RO" err="1">
                <a:solidFill>
                  <a:schemeClr val="bg1"/>
                </a:solidFill>
                <a:ea typeface="+mn-lt"/>
                <a:cs typeface="+mn-lt"/>
              </a:rPr>
              <a:t>and</a:t>
            </a:r>
            <a:r>
              <a:rPr lang="ro-RO" dirty="0">
                <a:solidFill>
                  <a:schemeClr val="bg1"/>
                </a:solidFill>
                <a:ea typeface="+mn-lt"/>
                <a:cs typeface="+mn-lt"/>
              </a:rPr>
              <a:t> 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check</a:t>
            </a:r>
            <a:r>
              <a:rPr lang="ro-RO" dirty="0">
                <a:solidFill>
                  <a:schemeClr val="bg1"/>
                </a:solidFill>
                <a:ea typeface="+mn-lt"/>
                <a:cs typeface="+mn-lt"/>
              </a:rPr>
              <a:t> </a:t>
            </a:r>
            <a:r>
              <a:rPr lang="ro-RO" err="1">
                <a:solidFill>
                  <a:schemeClr val="bg1"/>
                </a:solidFill>
                <a:ea typeface="+mn-lt"/>
                <a:cs typeface="+mn-lt"/>
              </a:rPr>
              <a:t>sequence</a:t>
            </a:r>
            <a:r>
              <a:rPr lang="ro-RO" dirty="0">
                <a:solidFill>
                  <a:schemeClr val="bg1"/>
                </a:solidFill>
                <a:ea typeface="+mn-lt"/>
                <a:cs typeface="+mn-lt"/>
              </a:rPr>
              <a:t>. </a:t>
            </a:r>
            <a:endParaRPr lang="ro-RO">
              <a:solidFill>
                <a:schemeClr val="bg1"/>
              </a:solidFill>
              <a:cs typeface="Calibri"/>
            </a:endParaRPr>
          </a:p>
        </p:txBody>
      </p:sp>
    </p:spTree>
    <p:extLst>
      <p:ext uri="{BB962C8B-B14F-4D97-AF65-F5344CB8AC3E}">
        <p14:creationId xmlns:p14="http://schemas.microsoft.com/office/powerpoint/2010/main" val="39716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40EC07E-43E0-4F86-A34F-AACD5CA95D63}"/>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ctr"/>
            <a:r>
              <a:rPr lang="en-US" dirty="0">
                <a:solidFill>
                  <a:schemeClr val="bg1"/>
                </a:solidFill>
              </a:rPr>
              <a:t>Packs</a:t>
            </a:r>
            <a:endParaRPr lang="en-US">
              <a:solidFill>
                <a:schemeClr val="bg1"/>
              </a:solidFill>
              <a:ea typeface="+mj-lt"/>
              <a:cs typeface="+mj-lt"/>
            </a:endParaRPr>
          </a:p>
          <a:p>
            <a:pPr algn="r"/>
            <a:endParaRPr lang="en-US" sz="4800" kern="1200" spc="-50" baseline="0" dirty="0">
              <a:solidFill>
                <a:schemeClr val="bg1"/>
              </a:solidFill>
              <a:latin typeface="+mj-lt"/>
              <a:cs typeface="Calibri Light"/>
            </a:endParaRPr>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1065207-ED7A-4254-9393-BACBECE69D43}"/>
              </a:ext>
            </a:extLst>
          </p:cNvPr>
          <p:cNvSpPr>
            <a:spLocks noGrp="1"/>
          </p:cNvSpPr>
          <p:nvPr>
            <p:ph sz="half" idx="1"/>
          </p:nvPr>
        </p:nvSpPr>
        <p:spPr>
          <a:xfrm>
            <a:off x="4363786" y="621697"/>
            <a:ext cx="6791894" cy="5147973"/>
          </a:xfrm>
        </p:spPr>
        <p:txBody>
          <a:bodyPr vert="horz" lIns="0" tIns="45720" rIns="0" bIns="45720" rtlCol="0" anchor="ctr">
            <a:noAutofit/>
          </a:bodyPr>
          <a:lstStyle/>
          <a:p>
            <a:pPr algn="just">
              <a:lnSpc>
                <a:spcPct val="90000"/>
              </a:lnSpc>
            </a:pPr>
            <a:r>
              <a:rPr lang="en-US" sz="1600" dirty="0">
                <a:solidFill>
                  <a:schemeClr val="bg1"/>
                </a:solidFill>
              </a:rPr>
              <a:t>It turns out that everything you do on </a:t>
            </a:r>
            <a:r>
              <a:rPr lang="en-US" sz="1600" kern="1200" dirty="0">
                <a:solidFill>
                  <a:schemeClr val="bg1"/>
                </a:solidFill>
                <a:latin typeface="+mn-lt"/>
                <a:ea typeface="+mn-ea"/>
                <a:cs typeface="+mn-cs"/>
              </a:rPr>
              <a:t>the </a:t>
            </a:r>
            <a:r>
              <a:rPr lang="en-US" sz="1600" dirty="0">
                <a:solidFill>
                  <a:schemeClr val="bg1"/>
                </a:solidFill>
              </a:rPr>
              <a:t>Internet involves packets. For example, every Web page that you receive comes as a series of packets, and every e-mail you send leaves as a series </a:t>
            </a:r>
            <a:r>
              <a:rPr lang="en-US" sz="1600" kern="1200" dirty="0">
                <a:solidFill>
                  <a:schemeClr val="bg1"/>
                </a:solidFill>
                <a:latin typeface="+mn-lt"/>
                <a:ea typeface="+mn-ea"/>
                <a:cs typeface="+mn-cs"/>
              </a:rPr>
              <a:t>of </a:t>
            </a:r>
            <a:r>
              <a:rPr lang="en-US" sz="1600" dirty="0">
                <a:solidFill>
                  <a:schemeClr val="bg1"/>
                </a:solidFill>
              </a:rPr>
              <a:t>packets. Networks that ship data around in small packets are called packet switched networks.</a:t>
            </a:r>
            <a:endParaRPr lang="ro-RO" sz="1600">
              <a:solidFill>
                <a:schemeClr val="bg1"/>
              </a:solidFill>
              <a:ea typeface="+mn-lt"/>
              <a:cs typeface="+mn-lt"/>
            </a:endParaRPr>
          </a:p>
          <a:p>
            <a:pPr algn="just">
              <a:lnSpc>
                <a:spcPct val="90000"/>
              </a:lnSpc>
            </a:pPr>
            <a:r>
              <a:rPr lang="en-US" sz="1600" dirty="0">
                <a:solidFill>
                  <a:schemeClr val="bg1"/>
                </a:solidFill>
              </a:rPr>
              <a:t>On the Internet, </a:t>
            </a:r>
            <a:r>
              <a:rPr lang="en-US" sz="1600" kern="1200" dirty="0">
                <a:solidFill>
                  <a:schemeClr val="bg1"/>
                </a:solidFill>
                <a:latin typeface="+mn-lt"/>
                <a:ea typeface="+mn-ea"/>
                <a:cs typeface="+mn-cs"/>
              </a:rPr>
              <a:t>the </a:t>
            </a:r>
            <a:r>
              <a:rPr lang="en-US" sz="1600" dirty="0">
                <a:solidFill>
                  <a:schemeClr val="bg1"/>
                </a:solidFill>
              </a:rPr>
              <a:t>network breaks an e-mail message into parts of a certain size </a:t>
            </a:r>
            <a:r>
              <a:rPr lang="en-US" sz="1600" kern="1200" dirty="0">
                <a:solidFill>
                  <a:schemeClr val="bg1"/>
                </a:solidFill>
                <a:latin typeface="+mn-lt"/>
                <a:ea typeface="+mn-ea"/>
                <a:cs typeface="+mn-cs"/>
              </a:rPr>
              <a:t>in </a:t>
            </a:r>
            <a:r>
              <a:rPr lang="en-US" sz="1600" dirty="0">
                <a:solidFill>
                  <a:schemeClr val="bg1"/>
                </a:solidFill>
              </a:rPr>
              <a:t>bytes. These are the packets. Each packet carries the information that will help it get to its destination – </a:t>
            </a:r>
            <a:r>
              <a:rPr lang="en-US" sz="1600" kern="1200" dirty="0">
                <a:solidFill>
                  <a:schemeClr val="bg1"/>
                </a:solidFill>
                <a:latin typeface="+mn-lt"/>
                <a:ea typeface="+mn-ea"/>
                <a:cs typeface="+mn-cs"/>
              </a:rPr>
              <a:t>the</a:t>
            </a:r>
            <a:r>
              <a:rPr lang="en-US" sz="1600" dirty="0">
                <a:solidFill>
                  <a:schemeClr val="bg1"/>
                </a:solidFill>
              </a:rPr>
              <a:t> sender's IP address</a:t>
            </a:r>
            <a:r>
              <a:rPr lang="en-US" sz="1600" kern="1200" dirty="0">
                <a:solidFill>
                  <a:schemeClr val="bg1"/>
                </a:solidFill>
                <a:latin typeface="+mn-lt"/>
                <a:ea typeface="+mn-ea"/>
                <a:cs typeface="+mn-cs"/>
              </a:rPr>
              <a:t>, the </a:t>
            </a:r>
            <a:r>
              <a:rPr lang="en-US" sz="1600" dirty="0">
                <a:solidFill>
                  <a:schemeClr val="bg1"/>
                </a:solidFill>
              </a:rPr>
              <a:t>intended receiver's IP address, something that tells the network how many packets this e-mail message has been broken into </a:t>
            </a:r>
            <a:r>
              <a:rPr lang="en-US" sz="1600" kern="1200" dirty="0">
                <a:solidFill>
                  <a:schemeClr val="bg1"/>
                </a:solidFill>
                <a:latin typeface="+mn-lt"/>
                <a:ea typeface="+mn-ea"/>
                <a:cs typeface="+mn-cs"/>
              </a:rPr>
              <a:t>and the </a:t>
            </a:r>
            <a:r>
              <a:rPr lang="en-US" sz="1600" dirty="0">
                <a:solidFill>
                  <a:schemeClr val="bg1"/>
                </a:solidFill>
              </a:rPr>
              <a:t>number of this particular packet. The packets carry </a:t>
            </a:r>
            <a:r>
              <a:rPr lang="en-US" sz="1600" kern="1200" dirty="0">
                <a:solidFill>
                  <a:schemeClr val="bg1"/>
                </a:solidFill>
                <a:latin typeface="+mn-lt"/>
                <a:ea typeface="+mn-ea"/>
                <a:cs typeface="+mn-cs"/>
              </a:rPr>
              <a:t>the </a:t>
            </a:r>
            <a:r>
              <a:rPr lang="en-US" sz="1600" dirty="0">
                <a:solidFill>
                  <a:schemeClr val="bg1"/>
                </a:solidFill>
              </a:rPr>
              <a:t>data in </a:t>
            </a:r>
            <a:r>
              <a:rPr lang="en-US" sz="1600" kern="1200" dirty="0">
                <a:solidFill>
                  <a:schemeClr val="bg1"/>
                </a:solidFill>
                <a:latin typeface="+mn-lt"/>
                <a:ea typeface="+mn-ea"/>
                <a:cs typeface="+mn-cs"/>
              </a:rPr>
              <a:t>the </a:t>
            </a:r>
            <a:r>
              <a:rPr lang="en-US" sz="1600" dirty="0">
                <a:solidFill>
                  <a:schemeClr val="bg1"/>
                </a:solidFill>
              </a:rPr>
              <a:t>protocols that </a:t>
            </a:r>
            <a:r>
              <a:rPr lang="en-US" sz="1600" kern="1200" dirty="0">
                <a:solidFill>
                  <a:schemeClr val="bg1"/>
                </a:solidFill>
                <a:latin typeface="+mn-lt"/>
                <a:ea typeface="+mn-ea"/>
                <a:cs typeface="+mn-cs"/>
              </a:rPr>
              <a:t>the</a:t>
            </a:r>
            <a:r>
              <a:rPr lang="en-US" sz="1600" dirty="0">
                <a:solidFill>
                  <a:schemeClr val="bg1"/>
                </a:solidFill>
              </a:rPr>
              <a:t> Internet uses: Transmission Control Protocol/Internet Protocol (TCP/IP). </a:t>
            </a:r>
            <a:endParaRPr lang="en-US" sz="1600" kern="1200">
              <a:solidFill>
                <a:schemeClr val="bg1"/>
              </a:solidFill>
              <a:ea typeface="+mn-lt"/>
              <a:cs typeface="+mn-lt"/>
            </a:endParaRPr>
          </a:p>
          <a:p>
            <a:pPr algn="just">
              <a:lnSpc>
                <a:spcPct val="90000"/>
              </a:lnSpc>
            </a:pPr>
            <a:r>
              <a:rPr lang="en-US" sz="1600" dirty="0">
                <a:solidFill>
                  <a:schemeClr val="bg1"/>
                </a:solidFill>
              </a:rPr>
              <a:t>Each packet contains part of the body of your message. A typical packet contains perhaps 1,000 or 1,500 bytes. Each packet is then sent off </a:t>
            </a:r>
            <a:r>
              <a:rPr lang="en-US" sz="1600" kern="1200" dirty="0">
                <a:solidFill>
                  <a:schemeClr val="bg1"/>
                </a:solidFill>
                <a:latin typeface="+mn-lt"/>
                <a:ea typeface="+mn-ea"/>
                <a:cs typeface="+mn-cs"/>
              </a:rPr>
              <a:t>to </a:t>
            </a:r>
            <a:r>
              <a:rPr lang="en-US" sz="1600" dirty="0">
                <a:solidFill>
                  <a:schemeClr val="bg1"/>
                </a:solidFill>
              </a:rPr>
              <a:t>its destination by the best available route -- a route that might be taken by all the other packets in </a:t>
            </a:r>
            <a:r>
              <a:rPr lang="en-US" sz="1600" kern="1200" dirty="0">
                <a:solidFill>
                  <a:schemeClr val="bg1"/>
                </a:solidFill>
                <a:latin typeface="+mn-lt"/>
                <a:ea typeface="+mn-ea"/>
                <a:cs typeface="+mn-cs"/>
              </a:rPr>
              <a:t>the </a:t>
            </a:r>
            <a:r>
              <a:rPr lang="en-US" sz="1600" dirty="0">
                <a:solidFill>
                  <a:schemeClr val="bg1"/>
                </a:solidFill>
              </a:rPr>
              <a:t>message or by none </a:t>
            </a:r>
            <a:r>
              <a:rPr lang="en-US" sz="1600" kern="1200" dirty="0">
                <a:solidFill>
                  <a:schemeClr val="bg1"/>
                </a:solidFill>
                <a:latin typeface="+mn-lt"/>
                <a:ea typeface="+mn-ea"/>
                <a:cs typeface="+mn-cs"/>
              </a:rPr>
              <a:t>of the </a:t>
            </a:r>
            <a:r>
              <a:rPr lang="en-US" sz="1600" dirty="0">
                <a:solidFill>
                  <a:schemeClr val="bg1"/>
                </a:solidFill>
              </a:rPr>
              <a:t>other packets in the message. This makes the network more efficient. First, the network can balance the load across various pieces of equipment on a millisecond-by-millisecond basis. Second, if there is a problem with one piece of equipment in the network while a message is being transferred, packets can be routed around the problem, ensuring </a:t>
            </a:r>
            <a:r>
              <a:rPr lang="en-US" sz="1600" kern="1200" dirty="0">
                <a:solidFill>
                  <a:schemeClr val="bg1"/>
                </a:solidFill>
                <a:latin typeface="+mn-lt"/>
                <a:ea typeface="+mn-ea"/>
                <a:cs typeface="+mn-cs"/>
              </a:rPr>
              <a:t>the </a:t>
            </a:r>
            <a:r>
              <a:rPr lang="en-US" sz="1600" dirty="0">
                <a:solidFill>
                  <a:schemeClr val="bg1"/>
                </a:solidFill>
              </a:rPr>
              <a:t>delivery </a:t>
            </a:r>
            <a:r>
              <a:rPr lang="en-US" sz="1600" kern="1200" dirty="0">
                <a:solidFill>
                  <a:schemeClr val="bg1"/>
                </a:solidFill>
                <a:latin typeface="+mn-lt"/>
                <a:ea typeface="+mn-ea"/>
                <a:cs typeface="+mn-cs"/>
              </a:rPr>
              <a:t>of the </a:t>
            </a:r>
            <a:r>
              <a:rPr lang="en-US" sz="1600" dirty="0">
                <a:solidFill>
                  <a:schemeClr val="bg1"/>
                </a:solidFill>
              </a:rPr>
              <a:t>entire message. Depending on </a:t>
            </a:r>
            <a:r>
              <a:rPr lang="en-US" sz="1600" kern="1200" dirty="0">
                <a:solidFill>
                  <a:schemeClr val="bg1"/>
                </a:solidFill>
                <a:latin typeface="+mn-lt"/>
                <a:ea typeface="+mn-ea"/>
                <a:cs typeface="+mn-cs"/>
              </a:rPr>
              <a:t>the </a:t>
            </a:r>
            <a:r>
              <a:rPr lang="en-US" sz="1600" dirty="0">
                <a:solidFill>
                  <a:schemeClr val="bg1"/>
                </a:solidFill>
              </a:rPr>
              <a:t>type of network, packets may be referred to by another name: Frame block cell Segment</a:t>
            </a:r>
            <a:endParaRPr lang="en-US" sz="1600" kern="1200">
              <a:solidFill>
                <a:schemeClr val="bg1"/>
              </a:solidFill>
              <a:ea typeface="+mn-lt"/>
              <a:cs typeface="+mn-lt"/>
            </a:endParaRPr>
          </a:p>
          <a:p>
            <a:pPr algn="just">
              <a:lnSpc>
                <a:spcPct val="90000"/>
              </a:lnSpc>
            </a:pPr>
            <a:r>
              <a:rPr lang="en-US" sz="1600" dirty="0">
                <a:solidFill>
                  <a:schemeClr val="bg1"/>
                </a:solidFill>
              </a:rPr>
              <a:t> </a:t>
            </a:r>
            <a:r>
              <a:rPr lang="en-US" sz="1600" dirty="0">
                <a:solidFill>
                  <a:schemeClr val="bg1"/>
                </a:solidFill>
                <a:hlinkClick r:id="rId2"/>
              </a:rPr>
              <a:t>https</a:t>
            </a:r>
            <a:r>
              <a:rPr lang="en-US" sz="1600" kern="1200" dirty="0">
                <a:solidFill>
                  <a:schemeClr val="bg1"/>
                </a:solidFill>
                <a:latin typeface="+mn-lt"/>
                <a:ea typeface="+mn-ea"/>
                <a:cs typeface="+mn-cs"/>
                <a:hlinkClick r:id="rId2"/>
              </a:rPr>
              <a:t>://</a:t>
            </a:r>
            <a:r>
              <a:rPr lang="en-US" sz="1600" dirty="0">
                <a:solidFill>
                  <a:schemeClr val="bg1"/>
                </a:solidFill>
                <a:hlinkClick r:id="rId2"/>
              </a:rPr>
              <a:t>computer</a:t>
            </a:r>
            <a:r>
              <a:rPr lang="en-US" sz="1600" kern="1200" dirty="0">
                <a:solidFill>
                  <a:schemeClr val="bg1"/>
                </a:solidFill>
                <a:latin typeface="+mn-lt"/>
                <a:ea typeface="+mn-ea"/>
                <a:cs typeface="+mn-cs"/>
                <a:hlinkClick r:id="rId2"/>
              </a:rPr>
              <a:t>.</a:t>
            </a:r>
            <a:r>
              <a:rPr lang="en-US" sz="1600" dirty="0">
                <a:solidFill>
                  <a:schemeClr val="bg1"/>
                </a:solidFill>
                <a:hlinkClick r:id="rId2"/>
              </a:rPr>
              <a:t>howstuffworks</a:t>
            </a:r>
            <a:r>
              <a:rPr lang="en-US" sz="1600" kern="1200" dirty="0">
                <a:solidFill>
                  <a:schemeClr val="bg1"/>
                </a:solidFill>
                <a:latin typeface="+mn-lt"/>
                <a:ea typeface="+mn-ea"/>
                <a:cs typeface="+mn-cs"/>
                <a:hlinkClick r:id="rId2"/>
              </a:rPr>
              <a:t>.</a:t>
            </a:r>
            <a:r>
              <a:rPr lang="en-US" sz="1600" dirty="0">
                <a:solidFill>
                  <a:schemeClr val="bg1"/>
                </a:solidFill>
                <a:hlinkClick r:id="rId2"/>
              </a:rPr>
              <a:t>com</a:t>
            </a:r>
            <a:r>
              <a:rPr lang="en-US" sz="1600" kern="1200" dirty="0">
                <a:solidFill>
                  <a:schemeClr val="bg1"/>
                </a:solidFill>
                <a:latin typeface="+mn-lt"/>
                <a:ea typeface="+mn-ea"/>
                <a:cs typeface="+mn-cs"/>
                <a:hlinkClick r:id="rId2"/>
              </a:rPr>
              <a:t>/</a:t>
            </a:r>
            <a:r>
              <a:rPr lang="en-US" sz="1600" dirty="0">
                <a:solidFill>
                  <a:schemeClr val="bg1"/>
                </a:solidFill>
                <a:hlinkClick r:id="rId2"/>
              </a:rPr>
              <a:t>question5251.htm</a:t>
            </a:r>
            <a:r>
              <a:rPr lang="en-US" sz="1600" dirty="0">
                <a:solidFill>
                  <a:schemeClr val="bg1"/>
                </a:solidFill>
              </a:rPr>
              <a:t> </a:t>
            </a:r>
            <a:endParaRPr lang="en-US" sz="1600" kern="1200">
              <a:solidFill>
                <a:schemeClr val="bg1"/>
              </a:solidFill>
              <a:ea typeface="+mn-lt"/>
              <a:cs typeface="+mn-lt"/>
            </a:endParaRPr>
          </a:p>
          <a:p>
            <a:pPr>
              <a:lnSpc>
                <a:spcPct val="90000"/>
              </a:lnSpc>
            </a:pPr>
            <a:endParaRPr lang="en-US" sz="1600" kern="1200" dirty="0">
              <a:solidFill>
                <a:schemeClr val="bg1"/>
              </a:solidFill>
              <a:latin typeface="+mn-lt"/>
              <a:cs typeface="Calibri"/>
            </a:endParaRPr>
          </a:p>
        </p:txBody>
      </p:sp>
      <p:sp>
        <p:nvSpPr>
          <p:cNvPr id="16" name="Rectangle 15">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237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40EC07E-43E0-4F86-A34F-AACD5CA95D63}"/>
              </a:ext>
            </a:extLst>
          </p:cNvPr>
          <p:cNvSpPr>
            <a:spLocks noGrp="1"/>
          </p:cNvSpPr>
          <p:nvPr>
            <p:ph type="title"/>
          </p:nvPr>
        </p:nvSpPr>
        <p:spPr>
          <a:xfrm>
            <a:off x="753534" y="618067"/>
            <a:ext cx="2963484" cy="5151603"/>
          </a:xfrm>
        </p:spPr>
        <p:txBody>
          <a:bodyPr vert="horz" lIns="91440" tIns="45720" rIns="91440" bIns="45720" rtlCol="0" anchor="ctr">
            <a:normAutofit/>
          </a:bodyPr>
          <a:lstStyle/>
          <a:p>
            <a:pPr algn="ctr"/>
            <a:r>
              <a:rPr lang="en-US" dirty="0">
                <a:solidFill>
                  <a:schemeClr val="bg1"/>
                </a:solidFill>
                <a:cs typeface="Calibri Light"/>
              </a:rPr>
              <a:t>How we will do it</a:t>
            </a:r>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1065207-ED7A-4254-9393-BACBECE69D43}"/>
              </a:ext>
            </a:extLst>
          </p:cNvPr>
          <p:cNvSpPr>
            <a:spLocks noGrp="1"/>
          </p:cNvSpPr>
          <p:nvPr>
            <p:ph sz="half" idx="1"/>
          </p:nvPr>
        </p:nvSpPr>
        <p:spPr>
          <a:xfrm>
            <a:off x="4363786" y="621697"/>
            <a:ext cx="6791894" cy="5147973"/>
          </a:xfrm>
        </p:spPr>
        <p:txBody>
          <a:bodyPr vert="horz" lIns="0" tIns="45720" rIns="0" bIns="45720" rtlCol="0" anchor="ctr">
            <a:noAutofit/>
          </a:bodyPr>
          <a:lstStyle/>
          <a:p>
            <a:pPr>
              <a:lnSpc>
                <a:spcPct val="90000"/>
              </a:lnSpc>
            </a:pPr>
            <a:r>
              <a:rPr lang="en-US" sz="1700" kern="1200" dirty="0">
                <a:solidFill>
                  <a:schemeClr val="bg1"/>
                </a:solidFill>
                <a:latin typeface="+mn-lt"/>
                <a:ea typeface="+mn-ea"/>
                <a:cs typeface="+mn-cs"/>
              </a:rPr>
              <a:t>Technically we have to implement the principles of the SLIDING WINDOW protocol in our own software (</a:t>
            </a:r>
            <a:r>
              <a:rPr lang="en-US" sz="1700" dirty="0">
                <a:solidFill>
                  <a:schemeClr val="bg1"/>
                </a:solidFill>
              </a:rPr>
              <a:t>the buffers</a:t>
            </a:r>
            <a:r>
              <a:rPr lang="en-US" sz="1700" kern="1200" dirty="0">
                <a:solidFill>
                  <a:schemeClr val="bg1"/>
                </a:solidFill>
                <a:latin typeface="+mn-lt"/>
                <a:ea typeface="+mn-ea"/>
                <a:cs typeface="+mn-cs"/>
              </a:rPr>
              <a:t>,</a:t>
            </a:r>
            <a:r>
              <a:rPr lang="en-US" sz="1700" dirty="0">
                <a:solidFill>
                  <a:schemeClr val="bg1"/>
                </a:solidFill>
              </a:rPr>
              <a:t> </a:t>
            </a:r>
            <a:r>
              <a:rPr lang="en-US" sz="1700" kern="1200" dirty="0">
                <a:solidFill>
                  <a:schemeClr val="bg1"/>
                </a:solidFill>
                <a:latin typeface="+mn-lt"/>
                <a:ea typeface="+mn-ea"/>
                <a:cs typeface="+mn-cs"/>
              </a:rPr>
              <a:t>what </a:t>
            </a:r>
            <a:r>
              <a:rPr lang="en-US" sz="1700" dirty="0">
                <a:solidFill>
                  <a:schemeClr val="bg1"/>
                </a:solidFill>
              </a:rPr>
              <a:t>information the</a:t>
            </a:r>
            <a:r>
              <a:rPr lang="en-US" sz="1700" kern="1200" dirty="0">
                <a:solidFill>
                  <a:schemeClr val="bg1"/>
                </a:solidFill>
                <a:latin typeface="+mn-lt"/>
                <a:ea typeface="+mn-ea"/>
                <a:cs typeface="+mn-cs"/>
              </a:rPr>
              <a:t> packages will contain and the logic behind the sending</a:t>
            </a:r>
            <a:r>
              <a:rPr lang="en-US" sz="1700" dirty="0">
                <a:solidFill>
                  <a:schemeClr val="bg1"/>
                </a:solidFill>
              </a:rPr>
              <a:t> </a:t>
            </a:r>
            <a:r>
              <a:rPr lang="en-US" sz="1700" kern="1200" dirty="0">
                <a:solidFill>
                  <a:schemeClr val="bg1"/>
                </a:solidFill>
                <a:latin typeface="+mn-lt"/>
                <a:ea typeface="+mn-ea"/>
                <a:cs typeface="+mn-cs"/>
              </a:rPr>
              <a:t>(for both the sender and the</a:t>
            </a:r>
            <a:r>
              <a:rPr lang="en-US" sz="1700" dirty="0">
                <a:solidFill>
                  <a:schemeClr val="bg1"/>
                </a:solidFill>
              </a:rPr>
              <a:t> </a:t>
            </a:r>
            <a:r>
              <a:rPr lang="en-US" sz="1700" kern="1200" dirty="0">
                <a:solidFill>
                  <a:schemeClr val="bg1"/>
                </a:solidFill>
                <a:latin typeface="+mn-lt"/>
                <a:ea typeface="+mn-ea"/>
                <a:cs typeface="+mn-cs"/>
              </a:rPr>
              <a:t>receiver). </a:t>
            </a:r>
            <a:endParaRPr lang="en-US" sz="1700" dirty="0">
              <a:solidFill>
                <a:schemeClr val="bg1"/>
              </a:solidFill>
            </a:endParaRPr>
          </a:p>
          <a:p>
            <a:pPr>
              <a:lnSpc>
                <a:spcPct val="90000"/>
              </a:lnSpc>
            </a:pPr>
            <a:r>
              <a:rPr lang="en-US" sz="1700" dirty="0">
                <a:solidFill>
                  <a:schemeClr val="bg1"/>
                </a:solidFill>
              </a:rPr>
              <a:t>First</a:t>
            </a:r>
            <a:r>
              <a:rPr lang="en-US" sz="1700" kern="1200" dirty="0">
                <a:solidFill>
                  <a:schemeClr val="bg1"/>
                </a:solidFill>
                <a:latin typeface="+mn-lt"/>
                <a:ea typeface="+mn-ea"/>
                <a:cs typeface="+mn-cs"/>
              </a:rPr>
              <a:t> we have to establish an UDP connection </a:t>
            </a:r>
            <a:r>
              <a:rPr lang="en-US" sz="1700" dirty="0">
                <a:solidFill>
                  <a:schemeClr val="bg1"/>
                </a:solidFill>
              </a:rPr>
              <a:t>using sockets between</a:t>
            </a:r>
            <a:r>
              <a:rPr lang="en-US" sz="1700" kern="1200" dirty="0">
                <a:solidFill>
                  <a:schemeClr val="bg1"/>
                </a:solidFill>
                <a:latin typeface="+mn-lt"/>
                <a:ea typeface="+mn-ea"/>
                <a:cs typeface="+mn-cs"/>
              </a:rPr>
              <a:t> the instances of the app and then </a:t>
            </a:r>
            <a:r>
              <a:rPr lang="en-US" sz="1700" dirty="0">
                <a:solidFill>
                  <a:schemeClr val="bg1"/>
                </a:solidFill>
              </a:rPr>
              <a:t>manage the</a:t>
            </a:r>
            <a:r>
              <a:rPr lang="en-US" sz="1700" kern="1200" dirty="0">
                <a:solidFill>
                  <a:schemeClr val="bg1"/>
                </a:solidFill>
                <a:latin typeface="+mn-lt"/>
                <a:ea typeface="+mn-ea"/>
                <a:cs typeface="+mn-cs"/>
              </a:rPr>
              <a:t> behavior of the transmission via the app itself</a:t>
            </a:r>
            <a:r>
              <a:rPr lang="en-US" sz="1700" dirty="0">
                <a:solidFill>
                  <a:schemeClr val="bg1"/>
                </a:solidFill>
              </a:rPr>
              <a:t>.</a:t>
            </a:r>
            <a:endParaRPr lang="en-US" sz="1700" kern="1200" dirty="0">
              <a:solidFill>
                <a:schemeClr val="bg1"/>
              </a:solidFill>
              <a:latin typeface="+mn-lt"/>
              <a:cs typeface="Calibri"/>
            </a:endParaRPr>
          </a:p>
          <a:p>
            <a:pPr>
              <a:lnSpc>
                <a:spcPct val="90000"/>
              </a:lnSpc>
            </a:pPr>
            <a:r>
              <a:rPr lang="en-US" sz="1700" dirty="0">
                <a:solidFill>
                  <a:schemeClr val="bg1"/>
                </a:solidFill>
                <a:cs typeface="Calibri"/>
              </a:rPr>
              <a:t>We will have 2 buffers (one for sender, one for receiver). First, the connection will be established. During this, the receiver will inform the sender about the buffer dimension. After this, the sender will start sending the packages according to the sliding window protocol. The receiver will send an acknowledgement for each package received and this will contain the number of last correct package and the dimension of the available buffer. The sender will modify its sending rate according to the information received in the last </a:t>
            </a:r>
            <a:r>
              <a:rPr lang="en-US" sz="1700" dirty="0">
                <a:solidFill>
                  <a:schemeClr val="bg1"/>
                </a:solidFill>
                <a:ea typeface="+mn-lt"/>
                <a:cs typeface="+mn-lt"/>
              </a:rPr>
              <a:t>acknowledgement . The sender will try for a defined time period to test if the receiver is ready to get messages again. </a:t>
            </a:r>
            <a:endParaRPr lang="en-US" sz="1700" kern="1200" dirty="0">
              <a:solidFill>
                <a:schemeClr val="bg1"/>
              </a:solidFill>
              <a:ea typeface="+mn-lt"/>
              <a:cs typeface="+mn-lt"/>
            </a:endParaRPr>
          </a:p>
          <a:p>
            <a:pPr>
              <a:lnSpc>
                <a:spcPct val="90000"/>
              </a:lnSpc>
            </a:pPr>
            <a:r>
              <a:rPr lang="en-US" sz="1700" dirty="0">
                <a:solidFill>
                  <a:schemeClr val="bg1"/>
                </a:solidFill>
                <a:cs typeface="Calibri"/>
              </a:rPr>
              <a:t>To test if the application work perfectly we will use rand to generate a false </a:t>
            </a:r>
            <a:r>
              <a:rPr lang="en-US" sz="1700" dirty="0">
                <a:solidFill>
                  <a:schemeClr val="bg1"/>
                </a:solidFill>
                <a:ea typeface="+mn-lt"/>
                <a:cs typeface="+mn-lt"/>
              </a:rPr>
              <a:t>acknowledgement. </a:t>
            </a:r>
            <a:endParaRPr lang="en-US" sz="1700" dirty="0">
              <a:solidFill>
                <a:schemeClr val="bg1"/>
              </a:solidFill>
              <a:cs typeface="Calibri"/>
            </a:endParaRPr>
          </a:p>
          <a:p>
            <a:pPr>
              <a:lnSpc>
                <a:spcPct val="90000"/>
              </a:lnSpc>
            </a:pPr>
            <a:r>
              <a:rPr lang="en-US" sz="1700" dirty="0">
                <a:solidFill>
                  <a:schemeClr val="bg1"/>
                </a:solidFill>
                <a:hlinkClick r:id="rId2"/>
              </a:rPr>
              <a:t>http://www.ccs-labs.org/teaching/rn/animations/gbn_sr/</a:t>
            </a:r>
            <a:r>
              <a:rPr lang="en-US" sz="1700" dirty="0">
                <a:solidFill>
                  <a:schemeClr val="bg1"/>
                </a:solidFill>
              </a:rPr>
              <a:t> - describes how it should work</a:t>
            </a:r>
            <a:endParaRPr lang="en-US" sz="1700" kern="1200">
              <a:solidFill>
                <a:schemeClr val="bg1"/>
              </a:solidFill>
              <a:latin typeface="+mn-lt"/>
              <a:cs typeface="Calibri"/>
            </a:endParaRPr>
          </a:p>
        </p:txBody>
      </p:sp>
      <p:sp>
        <p:nvSpPr>
          <p:cNvPr id="16" name="Rectangle 15">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402912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243D"/>
      </a:dk2>
      <a:lt2>
        <a:srgbClr val="E2E8E5"/>
      </a:lt2>
      <a:accent1>
        <a:srgbClr val="C34D81"/>
      </a:accent1>
      <a:accent2>
        <a:srgbClr val="B13BA1"/>
      </a:accent2>
      <a:accent3>
        <a:srgbClr val="A34DC3"/>
      </a:accent3>
      <a:accent4>
        <a:srgbClr val="6947B6"/>
      </a:accent4>
      <a:accent5>
        <a:srgbClr val="4D59C3"/>
      </a:accent5>
      <a:accent6>
        <a:srgbClr val="3B79B1"/>
      </a:accent6>
      <a:hlink>
        <a:srgbClr val="726DCE"/>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Ecran lat</PresentationFormat>
  <Paragraphs>0</Paragraphs>
  <Slides>9</Slides>
  <Notes>0</Notes>
  <HiddenSlides>0</HiddenSlides>
  <MMClips>0</MMClips>
  <ScaleCrop>false</ScaleCrop>
  <HeadingPairs>
    <vt:vector size="4" baseType="variant">
      <vt:variant>
        <vt:lpstr>Temă</vt:lpstr>
      </vt:variant>
      <vt:variant>
        <vt:i4>1</vt:i4>
      </vt:variant>
      <vt:variant>
        <vt:lpstr>Titluri diapozitive</vt:lpstr>
      </vt:variant>
      <vt:variant>
        <vt:i4>9</vt:i4>
      </vt:variant>
    </vt:vector>
  </HeadingPairs>
  <TitlesOfParts>
    <vt:vector size="10" baseType="lpstr">
      <vt:lpstr>RetrospectVTI</vt:lpstr>
      <vt:lpstr>TRANSFER FILES - Sliding window protocol </vt:lpstr>
      <vt:lpstr>What are Berkeley sockets?</vt:lpstr>
      <vt:lpstr>What  is UDP?   </vt:lpstr>
      <vt:lpstr>What is TCP flow control? </vt:lpstr>
      <vt:lpstr>How TCP Flow Control works?</vt:lpstr>
      <vt:lpstr>How TCP Flow Control works?</vt:lpstr>
      <vt:lpstr>Frames</vt:lpstr>
      <vt:lpstr>Packs </vt:lpstr>
      <vt:lpstr>How we will do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
  <cp:revision>555</cp:revision>
  <dcterms:created xsi:type="dcterms:W3CDTF">2019-10-21T13:29:10Z</dcterms:created>
  <dcterms:modified xsi:type="dcterms:W3CDTF">2019-10-26T15:06:31Z</dcterms:modified>
</cp:coreProperties>
</file>