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87" r:id="rId1"/>
  </p:sldMasterIdLst>
  <p:sldIdLst>
    <p:sldId id="256" r:id="rId2"/>
    <p:sldId id="257" r:id="rId3"/>
    <p:sldId id="268" r:id="rId4"/>
    <p:sldId id="260" r:id="rId5"/>
    <p:sldId id="261" r:id="rId6"/>
    <p:sldId id="263" r:id="rId7"/>
    <p:sldId id="264" r:id="rId8"/>
    <p:sldId id="267" r:id="rId9"/>
    <p:sldId id="266" r:id="rId10"/>
    <p:sldId id="277" r:id="rId11"/>
    <p:sldId id="278" r:id="rId12"/>
    <p:sldId id="271" r:id="rId13"/>
    <p:sldId id="270" r:id="rId14"/>
    <p:sldId id="269" r:id="rId15"/>
    <p:sldId id="272" r:id="rId16"/>
    <p:sldId id="273" r:id="rId17"/>
    <p:sldId id="274" r:id="rId18"/>
    <p:sldId id="275" r:id="rId19"/>
    <p:sldId id="276" r:id="rId20"/>
    <p:sldId id="279" r:id="rId21"/>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41E55-2B8A-4D2B-809E-428B59638D8B}" v="727" dt="2019-10-21T16:07:52.904"/>
    <p1510:client id="{941AE6E8-92F1-461E-883E-DC250F182BAB}" v="857" dt="2019-10-26T15:06:06.662"/>
    <p1510:client id="{95B310E5-26B4-41D8-87B8-286EDE9D3ECC}" v="357" dt="2019-10-26T09:34:53.391"/>
    <p1510:client id="{AEF68810-E01C-4DBF-8CAC-F45D0BC33776}" v="5" dt="2019-10-21T13:30:02.1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6">
            <a:lumMod val="7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82526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1/5/2020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29903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accent6">
            <a:lumMod val="7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1/5/2020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0874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9495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6">
            <a:lumMod val="7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759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accent6">
            <a:lumMod val="75000"/>
          </a:schemeClr>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1854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accent6">
            <a:lumMod val="75000"/>
          </a:schemeClr>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2771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5038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6">
            <a:lumMod val="7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3904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accent6">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39977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6">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0172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7801199"/>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6" r:id="rId5"/>
    <p:sldLayoutId id="2147483780" r:id="rId6"/>
    <p:sldLayoutId id="2147483781" r:id="rId7"/>
    <p:sldLayoutId id="2147483782" r:id="rId8"/>
    <p:sldLayoutId id="2147483785" r:id="rId9"/>
    <p:sldLayoutId id="2147483783" r:id="rId10"/>
    <p:sldLayoutId id="2147483784"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Berkeley_sockets#Socket_API_function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computer.howstuffworks.com/question5251.htm"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www.ccs-labs.org/teaching/rn/animations/gbn_sr/"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522F12-4191-4105-8D22-708AC004E634}"/>
              </a:ext>
            </a:extLst>
          </p:cNvPr>
          <p:cNvPicPr>
            <a:picLocks noChangeAspect="1"/>
          </p:cNvPicPr>
          <p:nvPr/>
        </p:nvPicPr>
        <p:blipFill rotWithShape="1">
          <a:blip r:embed="rId2"/>
          <a:srcRect t="21511" b="12938"/>
          <a:stretch/>
        </p:blipFill>
        <p:spPr>
          <a:xfrm>
            <a:off x="-32" y="10"/>
            <a:ext cx="12192031" cy="4915066"/>
          </a:xfrm>
          <a:prstGeom prst="rect">
            <a:avLst/>
          </a:prstGeom>
        </p:spPr>
      </p:pic>
      <p:sp>
        <p:nvSpPr>
          <p:cNvPr id="18" name="Rectangle 17">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u 1">
            <a:extLst>
              <a:ext uri="{FF2B5EF4-FFF2-40B4-BE49-F238E27FC236}">
                <a16:creationId xmlns:a16="http://schemas.microsoft.com/office/drawing/2014/main" id="{C00B895E-485F-49AE-B5E2-DCE8CF6322B5}"/>
              </a:ext>
            </a:extLst>
          </p:cNvPr>
          <p:cNvSpPr>
            <a:spLocks noGrp="1"/>
          </p:cNvSpPr>
          <p:nvPr>
            <p:ph type="ctrTitle"/>
          </p:nvPr>
        </p:nvSpPr>
        <p:spPr>
          <a:xfrm>
            <a:off x="828675" y="5120639"/>
            <a:ext cx="7137263" cy="1280161"/>
          </a:xfrm>
        </p:spPr>
        <p:txBody>
          <a:bodyPr anchor="ctr">
            <a:normAutofit/>
          </a:bodyPr>
          <a:lstStyle/>
          <a:p>
            <a:pPr algn="r"/>
            <a:r>
              <a:rPr lang="ro-RO" sz="4100">
                <a:solidFill>
                  <a:srgbClr val="FFFFFF"/>
                </a:solidFill>
                <a:latin typeface="Times New Roman"/>
                <a:cs typeface="Calibri Light"/>
              </a:rPr>
              <a:t>TRANSFER FILES - </a:t>
            </a:r>
            <a:r>
              <a:rPr lang="en" sz="4100">
                <a:solidFill>
                  <a:srgbClr val="FFFFFF"/>
                </a:solidFill>
                <a:latin typeface="Times New Roman"/>
                <a:cs typeface="Times New Roman"/>
              </a:rPr>
              <a:t>Sliding window protocol</a:t>
            </a:r>
            <a:endParaRPr lang="ro-RO" sz="4100">
              <a:solidFill>
                <a:srgbClr val="FFFFFF"/>
              </a:solidFill>
              <a:latin typeface="Times New Roman"/>
              <a:cs typeface="Times New Roman"/>
            </a:endParaRPr>
          </a:p>
          <a:p>
            <a:pPr algn="r"/>
            <a:endParaRPr lang="ro-RO" sz="4100">
              <a:solidFill>
                <a:srgbClr val="FFFFFF"/>
              </a:solidFill>
              <a:latin typeface="Times New Roman"/>
              <a:cs typeface="Calibri Light"/>
            </a:endParaRPr>
          </a:p>
        </p:txBody>
      </p:sp>
      <p:sp>
        <p:nvSpPr>
          <p:cNvPr id="3" name="Subtitlu 2">
            <a:extLst>
              <a:ext uri="{FF2B5EF4-FFF2-40B4-BE49-F238E27FC236}">
                <a16:creationId xmlns:a16="http://schemas.microsoft.com/office/drawing/2014/main" id="{D66EA5D4-F648-4AF0-9DE7-25AD4B82AC51}"/>
              </a:ext>
            </a:extLst>
          </p:cNvPr>
          <p:cNvSpPr>
            <a:spLocks noGrp="1"/>
          </p:cNvSpPr>
          <p:nvPr>
            <p:ph type="subTitle" idx="1"/>
          </p:nvPr>
        </p:nvSpPr>
        <p:spPr>
          <a:xfrm>
            <a:off x="8289580" y="5120639"/>
            <a:ext cx="3073745" cy="1280160"/>
          </a:xfrm>
        </p:spPr>
        <p:txBody>
          <a:bodyPr vert="horz" lIns="91440" tIns="45720" rIns="91440" bIns="45720" rtlCol="0" anchor="ctr">
            <a:normAutofit/>
          </a:bodyPr>
          <a:lstStyle/>
          <a:p>
            <a:pPr>
              <a:lnSpc>
                <a:spcPct val="90000"/>
              </a:lnSpc>
            </a:pPr>
            <a:r>
              <a:rPr lang="ro-RO" sz="1500">
                <a:solidFill>
                  <a:srgbClr val="FFFFFF"/>
                </a:solidFill>
                <a:cs typeface="Calibri"/>
              </a:rPr>
              <a:t>DOCUMENTATIE RETELE SI CALCULATOARE, ECHIPA:</a:t>
            </a:r>
          </a:p>
          <a:p>
            <a:pPr marL="342900" indent="-342900">
              <a:lnSpc>
                <a:spcPct val="90000"/>
              </a:lnSpc>
              <a:buFont typeface="Courier New" panose="020F0502020204030204" pitchFamily="34" charset="0"/>
              <a:buChar char="o"/>
            </a:pPr>
            <a:r>
              <a:rPr lang="ro-RO" sz="1500">
                <a:solidFill>
                  <a:srgbClr val="FFFFFF"/>
                </a:solidFill>
                <a:cs typeface="Calibri"/>
              </a:rPr>
              <a:t>BACIU H. ALEXANDRU</a:t>
            </a:r>
          </a:p>
          <a:p>
            <a:pPr marL="342900" indent="-342900">
              <a:lnSpc>
                <a:spcPct val="90000"/>
              </a:lnSpc>
              <a:buFont typeface="Courier New" panose="020F0502020204030204" pitchFamily="34" charset="0"/>
              <a:buChar char="o"/>
            </a:pPr>
            <a:r>
              <a:rPr lang="ro-RO" sz="1500">
                <a:solidFill>
                  <a:srgbClr val="FFFFFF"/>
                </a:solidFill>
                <a:cs typeface="Calibri"/>
              </a:rPr>
              <a:t>CORDUNEANU VLAD</a:t>
            </a:r>
          </a:p>
        </p:txBody>
      </p:sp>
      <p:cxnSp>
        <p:nvCxnSpPr>
          <p:cNvPr id="20" name="Straight Connector 19">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11453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C6749-4101-43D4-9064-5784F6BD5603}"/>
              </a:ext>
            </a:extLst>
          </p:cNvPr>
          <p:cNvSpPr>
            <a:spLocks noGrp="1"/>
          </p:cNvSpPr>
          <p:nvPr>
            <p:ph type="title"/>
          </p:nvPr>
        </p:nvSpPr>
        <p:spPr/>
        <p:txBody>
          <a:bodyPr/>
          <a:lstStyle/>
          <a:p>
            <a:r>
              <a:rPr lang="en-US" dirty="0">
                <a:solidFill>
                  <a:schemeClr val="bg1"/>
                </a:solidFill>
              </a:rPr>
              <a:t>Big picture of the project</a:t>
            </a:r>
          </a:p>
        </p:txBody>
      </p:sp>
      <p:sp>
        <p:nvSpPr>
          <p:cNvPr id="3" name="Content Placeholder 2">
            <a:extLst>
              <a:ext uri="{FF2B5EF4-FFF2-40B4-BE49-F238E27FC236}">
                <a16:creationId xmlns:a16="http://schemas.microsoft.com/office/drawing/2014/main" id="{DF9A118B-E064-4840-8C0F-2171D6F90544}"/>
              </a:ext>
            </a:extLst>
          </p:cNvPr>
          <p:cNvSpPr>
            <a:spLocks noGrp="1"/>
          </p:cNvSpPr>
          <p:nvPr>
            <p:ph sz="half" idx="1"/>
          </p:nvPr>
        </p:nvSpPr>
        <p:spPr>
          <a:xfrm>
            <a:off x="1097279" y="2120900"/>
            <a:ext cx="10294971" cy="3748193"/>
          </a:xfrm>
        </p:spPr>
        <p:txBody>
          <a:bodyPr/>
          <a:lstStyle/>
          <a:p>
            <a:r>
              <a:rPr lang="en-US" dirty="0">
                <a:solidFill>
                  <a:schemeClr val="bg1"/>
                </a:solidFill>
              </a:rPr>
              <a:t>The present application implements the TCP Flow Control with Sliding Window Transfer Protocol via UDP sockets. Our app has to modes to start: Sender and Receiver. In the Sender state the user can select a file to transfer and in the Receiver instance the user can start the receiving process.  To select the state and run the program in a correct a way the user must introduce in the command line the state he wishes to start the app (“sender” or “receiver”). Any other parameters will give an error. Only one transfer at a time can be made in the application. The architecture is divided in two main components: GUI and Controller. Also the controller has 2 modules : the frames generator and the transmission layers. The transmission layers are the TCP with Flow Control and the UDP sockets. As a separate module the program uses a logger to display messages on the interfaces and also stores this messages in two separate files corresponding to the running state.</a:t>
            </a:r>
          </a:p>
        </p:txBody>
      </p:sp>
    </p:spTree>
    <p:extLst>
      <p:ext uri="{BB962C8B-B14F-4D97-AF65-F5344CB8AC3E}">
        <p14:creationId xmlns:p14="http://schemas.microsoft.com/office/powerpoint/2010/main" val="3935688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80D0-11ED-4A32-99C9-EE719DC72820}"/>
              </a:ext>
            </a:extLst>
          </p:cNvPr>
          <p:cNvSpPr>
            <a:spLocks noGrp="1"/>
          </p:cNvSpPr>
          <p:nvPr>
            <p:ph type="title"/>
          </p:nvPr>
        </p:nvSpPr>
        <p:spPr>
          <a:xfrm>
            <a:off x="1097280" y="645952"/>
            <a:ext cx="10058400" cy="830510"/>
          </a:xfrm>
        </p:spPr>
        <p:txBody>
          <a:bodyPr/>
          <a:lstStyle/>
          <a:p>
            <a:r>
              <a:rPr lang="en-US" dirty="0">
                <a:solidFill>
                  <a:schemeClr val="bg1"/>
                </a:solidFill>
              </a:rPr>
              <a:t> Creating Interface</a:t>
            </a:r>
          </a:p>
        </p:txBody>
      </p:sp>
      <p:pic>
        <p:nvPicPr>
          <p:cNvPr id="5" name="Content Placeholder 4">
            <a:extLst>
              <a:ext uri="{FF2B5EF4-FFF2-40B4-BE49-F238E27FC236}">
                <a16:creationId xmlns:a16="http://schemas.microsoft.com/office/drawing/2014/main" id="{5D641279-A439-4676-85BB-7D95F1101BB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85894" y="1963024"/>
            <a:ext cx="11383859" cy="4370664"/>
          </a:xfrm>
        </p:spPr>
      </p:pic>
    </p:spTree>
    <p:extLst>
      <p:ext uri="{BB962C8B-B14F-4D97-AF65-F5344CB8AC3E}">
        <p14:creationId xmlns:p14="http://schemas.microsoft.com/office/powerpoint/2010/main" val="2483920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7E98D-C8E8-4525-AFF7-E3519E147BE9}"/>
              </a:ext>
            </a:extLst>
          </p:cNvPr>
          <p:cNvSpPr>
            <a:spLocks noGrp="1"/>
          </p:cNvSpPr>
          <p:nvPr>
            <p:ph type="title"/>
          </p:nvPr>
        </p:nvSpPr>
        <p:spPr/>
        <p:txBody>
          <a:bodyPr/>
          <a:lstStyle/>
          <a:p>
            <a:r>
              <a:rPr lang="en-US" dirty="0">
                <a:solidFill>
                  <a:schemeClr val="bg1"/>
                </a:solidFill>
              </a:rPr>
              <a:t> Creating Interface</a:t>
            </a:r>
          </a:p>
        </p:txBody>
      </p:sp>
      <p:sp>
        <p:nvSpPr>
          <p:cNvPr id="3" name="Content Placeholder 2">
            <a:extLst>
              <a:ext uri="{FF2B5EF4-FFF2-40B4-BE49-F238E27FC236}">
                <a16:creationId xmlns:a16="http://schemas.microsoft.com/office/drawing/2014/main" id="{04317976-7ABA-46AF-85E4-8E7F135445C6}"/>
              </a:ext>
            </a:extLst>
          </p:cNvPr>
          <p:cNvSpPr>
            <a:spLocks noGrp="1"/>
          </p:cNvSpPr>
          <p:nvPr>
            <p:ph sz="half" idx="1"/>
          </p:nvPr>
        </p:nvSpPr>
        <p:spPr>
          <a:xfrm>
            <a:off x="313190" y="2021748"/>
            <a:ext cx="5399714" cy="4236440"/>
          </a:xfrm>
        </p:spPr>
        <p:txBody>
          <a:bodyPr>
            <a:normAutofit fontScale="92500" lnSpcReduction="20000"/>
          </a:bodyPr>
          <a:lstStyle/>
          <a:p>
            <a:r>
              <a:rPr lang="en-US" sz="1600" dirty="0">
                <a:solidFill>
                  <a:schemeClr val="bg1"/>
                </a:solidFill>
              </a:rPr>
              <a:t>1. Text box where the logger messages are displayed while the program is running. </a:t>
            </a:r>
          </a:p>
          <a:p>
            <a:r>
              <a:rPr lang="en-US" sz="1600" dirty="0">
                <a:solidFill>
                  <a:schemeClr val="bg1"/>
                </a:solidFill>
              </a:rPr>
              <a:t>2. A label that shows the state of the instance.</a:t>
            </a:r>
          </a:p>
          <a:p>
            <a:r>
              <a:rPr lang="en-US" sz="1600" dirty="0">
                <a:solidFill>
                  <a:schemeClr val="bg1"/>
                </a:solidFill>
              </a:rPr>
              <a:t>3. The button that triggers the transfer process. It has to be pressed on both sides for the transfer to start.</a:t>
            </a:r>
          </a:p>
          <a:p>
            <a:r>
              <a:rPr lang="en-US" sz="1600" dirty="0">
                <a:solidFill>
                  <a:schemeClr val="bg1"/>
                </a:solidFill>
              </a:rPr>
              <a:t>4. A slider to choose the loss rate of transferred packages for each instance.</a:t>
            </a:r>
          </a:p>
          <a:p>
            <a:r>
              <a:rPr lang="en-US" sz="1600" dirty="0">
                <a:solidFill>
                  <a:schemeClr val="bg1"/>
                </a:solidFill>
              </a:rPr>
              <a:t>5. The browse bar and browse button to select the file to transfer.</a:t>
            </a:r>
          </a:p>
          <a:p>
            <a:r>
              <a:rPr lang="en-US" sz="1600" dirty="0">
                <a:solidFill>
                  <a:schemeClr val="bg1"/>
                </a:solidFill>
              </a:rPr>
              <a:t>6. A slider to choose the timeout for the sender (in seconds).</a:t>
            </a:r>
          </a:p>
          <a:p>
            <a:r>
              <a:rPr lang="en-US" sz="1600" dirty="0">
                <a:solidFill>
                  <a:schemeClr val="bg1"/>
                </a:solidFill>
              </a:rPr>
              <a:t>7. A slider to choose the average processing time of each received package</a:t>
            </a:r>
          </a:p>
          <a:p>
            <a:r>
              <a:rPr lang="en-US" sz="1600" dirty="0">
                <a:solidFill>
                  <a:schemeClr val="bg1"/>
                </a:solidFill>
              </a:rPr>
              <a:t>8. A slider to choose the Sliding Window size.</a:t>
            </a:r>
          </a:p>
          <a:p>
            <a:r>
              <a:rPr lang="en-US" sz="1600" dirty="0">
                <a:solidFill>
                  <a:schemeClr val="bg1"/>
                </a:solidFill>
              </a:rPr>
              <a:t>9. The close button. First press kills the transfer if it is running and second the app itself.</a:t>
            </a:r>
          </a:p>
        </p:txBody>
      </p:sp>
      <p:pic>
        <p:nvPicPr>
          <p:cNvPr id="6" name="Content Placeholder 5">
            <a:extLst>
              <a:ext uri="{FF2B5EF4-FFF2-40B4-BE49-F238E27FC236}">
                <a16:creationId xmlns:a16="http://schemas.microsoft.com/office/drawing/2014/main" id="{8110165D-CAAC-44FD-B15D-4F5CA4820C5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25426" y="2021747"/>
            <a:ext cx="5953386" cy="4236440"/>
          </a:xfrm>
        </p:spPr>
      </p:pic>
    </p:spTree>
    <p:extLst>
      <p:ext uri="{BB962C8B-B14F-4D97-AF65-F5344CB8AC3E}">
        <p14:creationId xmlns:p14="http://schemas.microsoft.com/office/powerpoint/2010/main" val="2276508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4B251-3BE7-40FB-AD7E-8B4136C1F210}"/>
              </a:ext>
            </a:extLst>
          </p:cNvPr>
          <p:cNvSpPr>
            <a:spLocks noGrp="1"/>
          </p:cNvSpPr>
          <p:nvPr>
            <p:ph type="title"/>
          </p:nvPr>
        </p:nvSpPr>
        <p:spPr/>
        <p:txBody>
          <a:bodyPr/>
          <a:lstStyle/>
          <a:p>
            <a:r>
              <a:rPr lang="en-US" dirty="0">
                <a:solidFill>
                  <a:schemeClr val="bg1"/>
                </a:solidFill>
              </a:rPr>
              <a:t> Creating Logger</a:t>
            </a:r>
          </a:p>
        </p:txBody>
      </p:sp>
      <p:sp>
        <p:nvSpPr>
          <p:cNvPr id="3" name="Content Placeholder 2">
            <a:extLst>
              <a:ext uri="{FF2B5EF4-FFF2-40B4-BE49-F238E27FC236}">
                <a16:creationId xmlns:a16="http://schemas.microsoft.com/office/drawing/2014/main" id="{997835FB-B624-43F3-9C0B-EB53BD3FECC8}"/>
              </a:ext>
            </a:extLst>
          </p:cNvPr>
          <p:cNvSpPr>
            <a:spLocks noGrp="1"/>
          </p:cNvSpPr>
          <p:nvPr>
            <p:ph sz="half" idx="1"/>
          </p:nvPr>
        </p:nvSpPr>
        <p:spPr>
          <a:xfrm>
            <a:off x="1097280" y="2120900"/>
            <a:ext cx="4892459" cy="4131733"/>
          </a:xfrm>
        </p:spPr>
        <p:txBody>
          <a:bodyPr>
            <a:normAutofit/>
          </a:bodyPr>
          <a:lstStyle/>
          <a:p>
            <a:r>
              <a:rPr lang="en-US" dirty="0">
                <a:solidFill>
                  <a:schemeClr val="bg1"/>
                </a:solidFill>
              </a:rPr>
              <a:t>The Logger is a singleton class which deals displaying and storing the message generated during runtime in a synchronized way. It knows in which state the app is and stores logs differently according to it in two separate files: “</a:t>
            </a:r>
            <a:r>
              <a:rPr lang="en-US" dirty="0" err="1">
                <a:solidFill>
                  <a:schemeClr val="bg1"/>
                </a:solidFill>
              </a:rPr>
              <a:t>Logs_receiver</a:t>
            </a:r>
            <a:r>
              <a:rPr lang="en-US" dirty="0">
                <a:solidFill>
                  <a:schemeClr val="bg1"/>
                </a:solidFill>
              </a:rPr>
              <a:t>” and “</a:t>
            </a:r>
            <a:r>
              <a:rPr lang="en-US" dirty="0" err="1">
                <a:solidFill>
                  <a:schemeClr val="bg1"/>
                </a:solidFill>
              </a:rPr>
              <a:t>Logs_sender</a:t>
            </a:r>
            <a:r>
              <a:rPr lang="en-US" dirty="0">
                <a:solidFill>
                  <a:schemeClr val="bg1"/>
                </a:solidFill>
              </a:rPr>
              <a:t>”. Every message is created by adding the datetime and the text message. The logger is available from all over the project and the singleton method secure that is unique. It is thread safe, only one thread having access  to write on the display and in the file at a time. </a:t>
            </a:r>
          </a:p>
        </p:txBody>
      </p:sp>
      <p:pic>
        <p:nvPicPr>
          <p:cNvPr id="6" name="Picture 5">
            <a:extLst>
              <a:ext uri="{FF2B5EF4-FFF2-40B4-BE49-F238E27FC236}">
                <a16:creationId xmlns:a16="http://schemas.microsoft.com/office/drawing/2014/main" id="{5E1DA641-9E5F-4964-ABE8-4A2EAD162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6360" y="2120900"/>
            <a:ext cx="4358360" cy="1729647"/>
          </a:xfrm>
          <a:prstGeom prst="rect">
            <a:avLst/>
          </a:prstGeom>
        </p:spPr>
      </p:pic>
      <p:pic>
        <p:nvPicPr>
          <p:cNvPr id="8" name="Picture 7">
            <a:extLst>
              <a:ext uri="{FF2B5EF4-FFF2-40B4-BE49-F238E27FC236}">
                <a16:creationId xmlns:a16="http://schemas.microsoft.com/office/drawing/2014/main" id="{AA2994EE-0423-4DB2-A714-AE9142EE67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6360" y="4051883"/>
            <a:ext cx="4358360" cy="1729647"/>
          </a:xfrm>
          <a:prstGeom prst="rect">
            <a:avLst/>
          </a:prstGeom>
        </p:spPr>
      </p:pic>
    </p:spTree>
    <p:extLst>
      <p:ext uri="{BB962C8B-B14F-4D97-AF65-F5344CB8AC3E}">
        <p14:creationId xmlns:p14="http://schemas.microsoft.com/office/powerpoint/2010/main" val="53459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80D0-11ED-4A32-99C9-EE719DC72820}"/>
              </a:ext>
            </a:extLst>
          </p:cNvPr>
          <p:cNvSpPr>
            <a:spLocks noGrp="1"/>
          </p:cNvSpPr>
          <p:nvPr>
            <p:ph type="title"/>
          </p:nvPr>
        </p:nvSpPr>
        <p:spPr>
          <a:xfrm>
            <a:off x="1097280" y="645952"/>
            <a:ext cx="10058400" cy="830510"/>
          </a:xfrm>
        </p:spPr>
        <p:txBody>
          <a:bodyPr/>
          <a:lstStyle/>
          <a:p>
            <a:r>
              <a:rPr lang="en-US" dirty="0">
                <a:solidFill>
                  <a:schemeClr val="bg1"/>
                </a:solidFill>
              </a:rPr>
              <a:t> Creating Controller</a:t>
            </a:r>
          </a:p>
        </p:txBody>
      </p:sp>
      <p:sp>
        <p:nvSpPr>
          <p:cNvPr id="4" name="Content Placeholder 3">
            <a:extLst>
              <a:ext uri="{FF2B5EF4-FFF2-40B4-BE49-F238E27FC236}">
                <a16:creationId xmlns:a16="http://schemas.microsoft.com/office/drawing/2014/main" id="{B2E221E9-2D19-4C1A-A522-CDDC3381AC6E}"/>
              </a:ext>
            </a:extLst>
          </p:cNvPr>
          <p:cNvSpPr>
            <a:spLocks noGrp="1"/>
          </p:cNvSpPr>
          <p:nvPr>
            <p:ph sz="half" idx="2"/>
          </p:nvPr>
        </p:nvSpPr>
        <p:spPr>
          <a:xfrm>
            <a:off x="1359017" y="2120900"/>
            <a:ext cx="9796663" cy="3748194"/>
          </a:xfrm>
        </p:spPr>
        <p:txBody>
          <a:bodyPr/>
          <a:lstStyle/>
          <a:p>
            <a:pPr algn="just"/>
            <a:r>
              <a:rPr lang="en-US" dirty="0">
                <a:solidFill>
                  <a:schemeClr val="bg1"/>
                </a:solidFill>
              </a:rPr>
              <a:t>The controller connects the interface controls with the rest of the modules. It also contains the two transmission layers which we will talk about in the next slides. It`s purpose is to manage the relationship between the modules and to store all the important variables of the program. Among this variables are the threads that execute the work of transferring layer. When the transfer button from the interface is triggered a new thread is started. It will control the TCP layer. For the UDP layer two threads are started at the launching of the app: one responsible to receive messages and one to send messages for both instances. It also contains variables responsible with synchronizing the layers and the threads.</a:t>
            </a:r>
          </a:p>
        </p:txBody>
      </p:sp>
    </p:spTree>
    <p:extLst>
      <p:ext uri="{BB962C8B-B14F-4D97-AF65-F5344CB8AC3E}">
        <p14:creationId xmlns:p14="http://schemas.microsoft.com/office/powerpoint/2010/main" val="1071871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918CD-3350-4812-BE32-5B33F5EFEDA5}"/>
              </a:ext>
            </a:extLst>
          </p:cNvPr>
          <p:cNvSpPr>
            <a:spLocks noGrp="1"/>
          </p:cNvSpPr>
          <p:nvPr>
            <p:ph type="title"/>
          </p:nvPr>
        </p:nvSpPr>
        <p:spPr/>
        <p:txBody>
          <a:bodyPr/>
          <a:lstStyle/>
          <a:p>
            <a:r>
              <a:rPr lang="en-US" dirty="0">
                <a:solidFill>
                  <a:schemeClr val="bg1"/>
                </a:solidFill>
              </a:rPr>
              <a:t>Implementing UDP layer</a:t>
            </a:r>
          </a:p>
        </p:txBody>
      </p:sp>
      <p:sp>
        <p:nvSpPr>
          <p:cNvPr id="3" name="Content Placeholder 2">
            <a:extLst>
              <a:ext uri="{FF2B5EF4-FFF2-40B4-BE49-F238E27FC236}">
                <a16:creationId xmlns:a16="http://schemas.microsoft.com/office/drawing/2014/main" id="{6B30E3BF-033E-4AE6-AE27-2C4D0D598F69}"/>
              </a:ext>
            </a:extLst>
          </p:cNvPr>
          <p:cNvSpPr>
            <a:spLocks noGrp="1"/>
          </p:cNvSpPr>
          <p:nvPr>
            <p:ph sz="half" idx="1"/>
          </p:nvPr>
        </p:nvSpPr>
        <p:spPr>
          <a:xfrm>
            <a:off x="1166070" y="2120900"/>
            <a:ext cx="9989610" cy="3748193"/>
          </a:xfrm>
        </p:spPr>
        <p:txBody>
          <a:bodyPr/>
          <a:lstStyle/>
          <a:p>
            <a:r>
              <a:rPr lang="en-US" dirty="0">
                <a:solidFill>
                  <a:schemeClr val="bg1"/>
                </a:solidFill>
              </a:rPr>
              <a:t>It is responsible with sending and receiving messages without any confirmation. Each instance has 2 components: the sender and the receiver. They are started when the controller is instanced. Each one runs on a separated thread independent from the rest of the program. The sender of each instance is connected with the receiver of the other via Berkley sockets. The sockets are configured on the 5005 and 5006 ports on the localhost. Each one has a buffer(receive and transmit buffer) to communicate with the TCP layer. Basically the sender is in a loop which verifies if the transmit buffer contains something. In this case it transmits the message via the socket. The receiver is in a loop that waits for messages and when one message is received it will be stored in the receive buffer. The loss of packages is implemented in the sender which calculates the probability to lose the package and decides if to send the message or not, simulating the loss of messages from </a:t>
            </a:r>
            <a:r>
              <a:rPr lang="en-US" dirty="0" err="1">
                <a:solidFill>
                  <a:schemeClr val="bg1"/>
                </a:solidFill>
              </a:rPr>
              <a:t>transmiting</a:t>
            </a:r>
            <a:r>
              <a:rPr lang="en-US" dirty="0">
                <a:solidFill>
                  <a:schemeClr val="bg1"/>
                </a:solidFill>
              </a:rPr>
              <a:t>.</a:t>
            </a:r>
          </a:p>
        </p:txBody>
      </p:sp>
    </p:spTree>
    <p:extLst>
      <p:ext uri="{BB962C8B-B14F-4D97-AF65-F5344CB8AC3E}">
        <p14:creationId xmlns:p14="http://schemas.microsoft.com/office/powerpoint/2010/main" val="688756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5FBA5-D936-4B83-A17C-D6C6BDF9C62C}"/>
              </a:ext>
            </a:extLst>
          </p:cNvPr>
          <p:cNvSpPr>
            <a:spLocks noGrp="1"/>
          </p:cNvSpPr>
          <p:nvPr>
            <p:ph type="title"/>
          </p:nvPr>
        </p:nvSpPr>
        <p:spPr/>
        <p:txBody>
          <a:bodyPr/>
          <a:lstStyle/>
          <a:p>
            <a:r>
              <a:rPr lang="en-US" dirty="0">
                <a:solidFill>
                  <a:schemeClr val="bg1"/>
                </a:solidFill>
              </a:rPr>
              <a:t>Implementing a module for packing data</a:t>
            </a:r>
          </a:p>
        </p:txBody>
      </p:sp>
      <p:sp>
        <p:nvSpPr>
          <p:cNvPr id="3" name="Content Placeholder 2">
            <a:extLst>
              <a:ext uri="{FF2B5EF4-FFF2-40B4-BE49-F238E27FC236}">
                <a16:creationId xmlns:a16="http://schemas.microsoft.com/office/drawing/2014/main" id="{501F7DB6-424A-4F0E-8E83-C9797C2BE136}"/>
              </a:ext>
            </a:extLst>
          </p:cNvPr>
          <p:cNvSpPr>
            <a:spLocks noGrp="1"/>
          </p:cNvSpPr>
          <p:nvPr>
            <p:ph sz="half" idx="1"/>
          </p:nvPr>
        </p:nvSpPr>
        <p:spPr/>
        <p:txBody>
          <a:bodyPr>
            <a:normAutofit fontScale="92500" lnSpcReduction="10000"/>
          </a:bodyPr>
          <a:lstStyle/>
          <a:p>
            <a:r>
              <a:rPr lang="en-US" dirty="0">
                <a:solidFill>
                  <a:schemeClr val="bg1"/>
                </a:solidFill>
              </a:rPr>
              <a:t>This module has a factory that generates frames of different types: connect, connected, data, final and acknowledged.</a:t>
            </a:r>
          </a:p>
          <a:p>
            <a:r>
              <a:rPr lang="en-US" dirty="0">
                <a:solidFill>
                  <a:schemeClr val="bg1"/>
                </a:solidFill>
              </a:rPr>
              <a:t>Frame is a class that hides the logic of encoding and decoding messages. This messages are written in byte arrays and use some specials characters to pack the information of a message(type, length, window size, number of packages, data, etc.)</a:t>
            </a:r>
          </a:p>
          <a:p>
            <a:r>
              <a:rPr lang="en-US" dirty="0">
                <a:solidFill>
                  <a:schemeClr val="bg1"/>
                </a:solidFill>
              </a:rPr>
              <a:t>When a frame is sent or received by the TCP layer this class methods ensure  a correct encode and decode for each type of frame.</a:t>
            </a:r>
          </a:p>
        </p:txBody>
      </p:sp>
      <p:pic>
        <p:nvPicPr>
          <p:cNvPr id="5" name="Content Placeholder 5">
            <a:extLst>
              <a:ext uri="{FF2B5EF4-FFF2-40B4-BE49-F238E27FC236}">
                <a16:creationId xmlns:a16="http://schemas.microsoft.com/office/drawing/2014/main" id="{46E7906C-7720-4CDA-B3FE-41E6C929BE8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9464" y="2120795"/>
            <a:ext cx="5159230" cy="3748193"/>
          </a:xfrm>
        </p:spPr>
      </p:pic>
    </p:spTree>
    <p:extLst>
      <p:ext uri="{BB962C8B-B14F-4D97-AF65-F5344CB8AC3E}">
        <p14:creationId xmlns:p14="http://schemas.microsoft.com/office/powerpoint/2010/main" val="2288502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0711C-AF57-495F-8178-16B703CDA715}"/>
              </a:ext>
            </a:extLst>
          </p:cNvPr>
          <p:cNvSpPr>
            <a:spLocks noGrp="1"/>
          </p:cNvSpPr>
          <p:nvPr>
            <p:ph type="title"/>
          </p:nvPr>
        </p:nvSpPr>
        <p:spPr/>
        <p:txBody>
          <a:bodyPr/>
          <a:lstStyle/>
          <a:p>
            <a:r>
              <a:rPr lang="en-US" dirty="0">
                <a:solidFill>
                  <a:schemeClr val="bg1"/>
                </a:solidFill>
              </a:rPr>
              <a:t>Implementing logic for TCP transmitter</a:t>
            </a:r>
          </a:p>
        </p:txBody>
      </p:sp>
      <p:sp>
        <p:nvSpPr>
          <p:cNvPr id="3" name="Content Placeholder 2">
            <a:extLst>
              <a:ext uri="{FF2B5EF4-FFF2-40B4-BE49-F238E27FC236}">
                <a16:creationId xmlns:a16="http://schemas.microsoft.com/office/drawing/2014/main" id="{B27CC1F8-0B9F-4ABA-B79F-C774F3B0C503}"/>
              </a:ext>
            </a:extLst>
          </p:cNvPr>
          <p:cNvSpPr>
            <a:spLocks noGrp="1"/>
          </p:cNvSpPr>
          <p:nvPr>
            <p:ph sz="half" idx="1"/>
          </p:nvPr>
        </p:nvSpPr>
        <p:spPr>
          <a:xfrm>
            <a:off x="1097280" y="2120900"/>
            <a:ext cx="10058400" cy="4103731"/>
          </a:xfrm>
        </p:spPr>
        <p:txBody>
          <a:bodyPr>
            <a:noAutofit/>
          </a:bodyPr>
          <a:lstStyle/>
          <a:p>
            <a:r>
              <a:rPr lang="en-US" sz="1600" dirty="0">
                <a:solidFill>
                  <a:schemeClr val="bg1"/>
                </a:solidFill>
              </a:rPr>
              <a:t>The logic is implemented as a finite states machine. The states of the transmitter are: connecting, transferring with waiting and sending and finished. Before connecting the file to be transferred is read and then it is divided in frames prepared to be send. </a:t>
            </a:r>
          </a:p>
          <a:p>
            <a:pPr marL="457200" indent="-457200">
              <a:buClr>
                <a:schemeClr val="bg1"/>
              </a:buClr>
              <a:buFont typeface="+mj-lt"/>
              <a:buAutoNum type="arabicPeriod"/>
            </a:pPr>
            <a:r>
              <a:rPr lang="en-US" sz="1600" dirty="0">
                <a:solidFill>
                  <a:schemeClr val="bg1"/>
                </a:solidFill>
              </a:rPr>
              <a:t>Connecting: in this state we try to establish a connection between transmitter and receiver. The transmitter sends a connection pack and waits for the receiver to respond. In case of a lost frame it will timeout and retry the sending. After 10 retries it will abort the transmission. In case of success it will move to the transferring state.</a:t>
            </a:r>
          </a:p>
          <a:p>
            <a:pPr marL="457200" indent="-457200">
              <a:buClr>
                <a:schemeClr val="bg1"/>
              </a:buClr>
              <a:buFont typeface="+mj-lt"/>
              <a:buAutoNum type="arabicPeriod"/>
            </a:pPr>
            <a:r>
              <a:rPr lang="en-US" sz="1600" dirty="0">
                <a:solidFill>
                  <a:schemeClr val="bg1"/>
                </a:solidFill>
              </a:rPr>
              <a:t>Transferring: here it will start with sending data packages according to the window size received from the connection response. After sending the packages it will wait for acknowledge and will modify it`s windows according with what it received. If the window size permits, it will send the next packages. In case of loses it will resend  all the window packages from last correct received acknowledge after a timeout. In case of finish it will move to the finished state.</a:t>
            </a:r>
          </a:p>
          <a:p>
            <a:pPr marL="457200" indent="-457200">
              <a:buClr>
                <a:schemeClr val="bg1"/>
              </a:buClr>
              <a:buFont typeface="+mj-lt"/>
              <a:buAutoNum type="arabicPeriod"/>
            </a:pPr>
            <a:r>
              <a:rPr lang="en-US" sz="1600" dirty="0">
                <a:solidFill>
                  <a:schemeClr val="bg1"/>
                </a:solidFill>
              </a:rPr>
              <a:t>Finished: it will send a package to inform the receiver that the transfer is finished after which it will close itself. This package is not mandatory as the receiver is informed in the connection package about the number of frames to receive.</a:t>
            </a:r>
          </a:p>
          <a:p>
            <a:pPr marL="457200" indent="-457200">
              <a:buClr>
                <a:schemeClr val="bg1"/>
              </a:buClr>
              <a:buFont typeface="+mj-lt"/>
              <a:buAutoNum type="arabicPeriod"/>
            </a:pPr>
            <a:endParaRPr lang="en-US" sz="1600" dirty="0">
              <a:solidFill>
                <a:schemeClr val="bg1"/>
              </a:solidFill>
            </a:endParaRPr>
          </a:p>
        </p:txBody>
      </p:sp>
    </p:spTree>
    <p:extLst>
      <p:ext uri="{BB962C8B-B14F-4D97-AF65-F5344CB8AC3E}">
        <p14:creationId xmlns:p14="http://schemas.microsoft.com/office/powerpoint/2010/main" val="2763348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48028-7603-4336-B8FA-3C7446A35530}"/>
              </a:ext>
            </a:extLst>
          </p:cNvPr>
          <p:cNvSpPr>
            <a:spLocks noGrp="1"/>
          </p:cNvSpPr>
          <p:nvPr>
            <p:ph type="title"/>
          </p:nvPr>
        </p:nvSpPr>
        <p:spPr/>
        <p:txBody>
          <a:bodyPr/>
          <a:lstStyle/>
          <a:p>
            <a:r>
              <a:rPr lang="en-US" dirty="0">
                <a:solidFill>
                  <a:schemeClr val="bg1"/>
                </a:solidFill>
              </a:rPr>
              <a:t>Implementing logic for TCP receiver</a:t>
            </a:r>
          </a:p>
        </p:txBody>
      </p:sp>
      <p:sp>
        <p:nvSpPr>
          <p:cNvPr id="3" name="Content Placeholder 2">
            <a:extLst>
              <a:ext uri="{FF2B5EF4-FFF2-40B4-BE49-F238E27FC236}">
                <a16:creationId xmlns:a16="http://schemas.microsoft.com/office/drawing/2014/main" id="{AC6D66A4-D586-428D-B67A-41AC5E80AA22}"/>
              </a:ext>
            </a:extLst>
          </p:cNvPr>
          <p:cNvSpPr>
            <a:spLocks noGrp="1"/>
          </p:cNvSpPr>
          <p:nvPr>
            <p:ph sz="half" idx="1"/>
          </p:nvPr>
        </p:nvSpPr>
        <p:spPr>
          <a:xfrm>
            <a:off x="1097279" y="2120900"/>
            <a:ext cx="10160747" cy="3748193"/>
          </a:xfrm>
        </p:spPr>
        <p:txBody>
          <a:bodyPr>
            <a:normAutofit lnSpcReduction="10000"/>
          </a:bodyPr>
          <a:lstStyle/>
          <a:p>
            <a:r>
              <a:rPr lang="en-US" sz="1600" dirty="0">
                <a:solidFill>
                  <a:schemeClr val="bg1"/>
                </a:solidFill>
              </a:rPr>
              <a:t>The logic is implemented as a finite states machine. The states of the receiver are: listening, receiving with waiting and sending ack, and finished. Before starting listening the receiver gets from interfaces value for window size and processing time for a package.</a:t>
            </a:r>
          </a:p>
          <a:p>
            <a:pPr marL="457200" indent="-457200">
              <a:buClr>
                <a:schemeClr val="bg1"/>
              </a:buClr>
              <a:buFont typeface="+mj-lt"/>
              <a:buAutoNum type="arabicPeriod"/>
            </a:pPr>
            <a:r>
              <a:rPr lang="en-US" sz="1600" dirty="0">
                <a:solidFill>
                  <a:schemeClr val="bg1"/>
                </a:solidFill>
              </a:rPr>
              <a:t>Listening: the receiver awaits for a connection package and in case of receiving one it will send an ack with window size. In case of no response it will abort the receiving after 10 seconds. If the connection is established successful the receiver step into the receiving state.</a:t>
            </a:r>
          </a:p>
          <a:p>
            <a:pPr marL="457200" indent="-457200">
              <a:buClr>
                <a:schemeClr val="bg1"/>
              </a:buClr>
              <a:buFont typeface="+mj-lt"/>
              <a:buAutoNum type="arabicPeriod"/>
            </a:pPr>
            <a:r>
              <a:rPr lang="en-US" sz="1600" dirty="0">
                <a:solidFill>
                  <a:schemeClr val="bg1"/>
                </a:solidFill>
              </a:rPr>
              <a:t>Receiving: it will wait for packages and in case it receive something checks the pack to be the awaited one. If it correct it will generate a process time after which It will send and ack else it will send an ack with last correct received pack. In case of no response for 10 seconds it will abort the receive. If all the awaited packages are received or it receives the ending package it will move to the finished state.</a:t>
            </a:r>
          </a:p>
          <a:p>
            <a:pPr marL="457200" indent="-457200">
              <a:buClr>
                <a:schemeClr val="bg1"/>
              </a:buClr>
              <a:buFont typeface="+mj-lt"/>
              <a:buAutoNum type="arabicPeriod"/>
            </a:pPr>
            <a:r>
              <a:rPr lang="en-US" sz="1600" dirty="0">
                <a:solidFill>
                  <a:schemeClr val="bg1"/>
                </a:solidFill>
              </a:rPr>
              <a:t>Finished: Checks if all the packages were received and decides if transmission was successful. If it was done correctly the messages will be decoded and displayed into log and text box of the receiver instance else it will show a transfer failed message and the received packages until failed triggered.</a:t>
            </a:r>
          </a:p>
          <a:p>
            <a:endParaRPr lang="en-US" sz="1600" dirty="0">
              <a:solidFill>
                <a:schemeClr val="bg1"/>
              </a:solidFill>
            </a:endParaRPr>
          </a:p>
        </p:txBody>
      </p:sp>
    </p:spTree>
    <p:extLst>
      <p:ext uri="{BB962C8B-B14F-4D97-AF65-F5344CB8AC3E}">
        <p14:creationId xmlns:p14="http://schemas.microsoft.com/office/powerpoint/2010/main" val="1121643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A5E18-8E75-4C1C-BE40-20CA839DD0F2}"/>
              </a:ext>
            </a:extLst>
          </p:cNvPr>
          <p:cNvSpPr>
            <a:spLocks noGrp="1"/>
          </p:cNvSpPr>
          <p:nvPr>
            <p:ph type="title"/>
          </p:nvPr>
        </p:nvSpPr>
        <p:spPr/>
        <p:txBody>
          <a:bodyPr/>
          <a:lstStyle/>
          <a:p>
            <a:r>
              <a:rPr lang="en-US" dirty="0">
                <a:solidFill>
                  <a:schemeClr val="bg1"/>
                </a:solidFill>
              </a:rPr>
              <a:t>Implementing TCP Flow Control with Sliding Window</a:t>
            </a:r>
          </a:p>
        </p:txBody>
      </p:sp>
      <p:sp>
        <p:nvSpPr>
          <p:cNvPr id="3" name="Content Placeholder 2">
            <a:extLst>
              <a:ext uri="{FF2B5EF4-FFF2-40B4-BE49-F238E27FC236}">
                <a16:creationId xmlns:a16="http://schemas.microsoft.com/office/drawing/2014/main" id="{32B3E603-BFBA-4297-B800-D35AB1FE1187}"/>
              </a:ext>
            </a:extLst>
          </p:cNvPr>
          <p:cNvSpPr>
            <a:spLocks noGrp="1"/>
          </p:cNvSpPr>
          <p:nvPr>
            <p:ph sz="half" idx="1"/>
          </p:nvPr>
        </p:nvSpPr>
        <p:spPr>
          <a:xfrm>
            <a:off x="1097279" y="2120900"/>
            <a:ext cx="10202691" cy="3748193"/>
          </a:xfrm>
        </p:spPr>
        <p:txBody>
          <a:bodyPr/>
          <a:lstStyle/>
          <a:p>
            <a:r>
              <a:rPr lang="en-US" dirty="0">
                <a:solidFill>
                  <a:schemeClr val="bg1"/>
                </a:solidFill>
              </a:rPr>
              <a:t>The flow control was implemented as a solution for sender to not overwhelm the receiver. For this the sender will modify its window size according to the size received in the last ack package. This window size  is calculated by the receiver corresponding to the last process time.</a:t>
            </a:r>
          </a:p>
          <a:p>
            <a:r>
              <a:rPr lang="en-US" dirty="0">
                <a:solidFill>
                  <a:schemeClr val="bg1"/>
                </a:solidFill>
              </a:rPr>
              <a:t>The sliding window helps with sending more packages without an ack but with the benefits of TCP Protocol regarding the safety of the transfer. It will send all packages in the frame and it will wait for ack to move the window and send next packages. In case of failed transmissions it will resend all the packages in the present window after a timeout. In this implementation the packages have to come in order for them to be recognized as the correct packages as in go back n implementation</a:t>
            </a:r>
          </a:p>
        </p:txBody>
      </p:sp>
    </p:spTree>
    <p:extLst>
      <p:ext uri="{BB962C8B-B14F-4D97-AF65-F5344CB8AC3E}">
        <p14:creationId xmlns:p14="http://schemas.microsoft.com/office/powerpoint/2010/main" val="2013407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BA134F-37B6-498A-B46D-040B86E5D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BFE3F30-11E0-4842-8523-7222538C8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rgbClr val="475A7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u 1">
            <a:extLst>
              <a:ext uri="{FF2B5EF4-FFF2-40B4-BE49-F238E27FC236}">
                <a16:creationId xmlns:a16="http://schemas.microsoft.com/office/drawing/2014/main" id="{FAF32F86-7D87-41AB-A3F4-8AE377EA029D}"/>
              </a:ext>
            </a:extLst>
          </p:cNvPr>
          <p:cNvSpPr>
            <a:spLocks noGrp="1"/>
          </p:cNvSpPr>
          <p:nvPr>
            <p:ph type="title"/>
          </p:nvPr>
        </p:nvSpPr>
        <p:spPr>
          <a:xfrm>
            <a:off x="1097280" y="516835"/>
            <a:ext cx="5977937" cy="1666501"/>
          </a:xfrm>
        </p:spPr>
        <p:txBody>
          <a:bodyPr>
            <a:normAutofit/>
          </a:bodyPr>
          <a:lstStyle/>
          <a:p>
            <a:r>
              <a:rPr lang="ro-RO" sz="4000">
                <a:solidFill>
                  <a:srgbClr val="FFFFFF"/>
                </a:solidFill>
                <a:ea typeface="+mj-lt"/>
                <a:cs typeface="+mj-lt"/>
              </a:rPr>
              <a:t>What are Berkeley sockets?</a:t>
            </a:r>
            <a:endParaRPr lang="ro-RO" sz="4000" err="1">
              <a:solidFill>
                <a:srgbClr val="FFFFFF"/>
              </a:solidFill>
            </a:endParaRPr>
          </a:p>
        </p:txBody>
      </p:sp>
      <p:cxnSp>
        <p:nvCxnSpPr>
          <p:cNvPr id="13" name="Straight Connector 12">
            <a:extLst>
              <a:ext uri="{FF2B5EF4-FFF2-40B4-BE49-F238E27FC236}">
                <a16:creationId xmlns:a16="http://schemas.microsoft.com/office/drawing/2014/main" id="{67E7D319-545A-41CD-95DF-4DE4FA8A46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8268" y="2344202"/>
            <a:ext cx="5486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stituent conținut 2">
            <a:extLst>
              <a:ext uri="{FF2B5EF4-FFF2-40B4-BE49-F238E27FC236}">
                <a16:creationId xmlns:a16="http://schemas.microsoft.com/office/drawing/2014/main" id="{33D3AF93-BA3A-439E-9618-C951484DC352}"/>
              </a:ext>
            </a:extLst>
          </p:cNvPr>
          <p:cNvSpPr>
            <a:spLocks noGrp="1"/>
          </p:cNvSpPr>
          <p:nvPr>
            <p:ph idx="1"/>
          </p:nvPr>
        </p:nvSpPr>
        <p:spPr>
          <a:xfrm>
            <a:off x="1097279" y="2505069"/>
            <a:ext cx="5977938" cy="3383902"/>
          </a:xfrm>
        </p:spPr>
        <p:txBody>
          <a:bodyPr vert="horz" lIns="0" tIns="45720" rIns="0" bIns="45720" rtlCol="0" anchor="t">
            <a:normAutofit fontScale="92500" lnSpcReduction="10000"/>
          </a:bodyPr>
          <a:lstStyle/>
          <a:p>
            <a:pPr algn="just">
              <a:lnSpc>
                <a:spcPct val="110000"/>
              </a:lnSpc>
              <a:spcBef>
                <a:spcPts val="800"/>
              </a:spcBef>
            </a:pPr>
            <a:r>
              <a:rPr lang="ro-RO" sz="1700" dirty="0">
                <a:solidFill>
                  <a:srgbClr val="FFFFFF"/>
                </a:solidFill>
                <a:ea typeface="+mn-lt"/>
                <a:cs typeface="+mn-lt"/>
              </a:rPr>
              <a:t>Berkeley </a:t>
            </a:r>
            <a:r>
              <a:rPr lang="ro-RO" sz="1700" dirty="0" err="1">
                <a:solidFill>
                  <a:srgbClr val="FFFFFF"/>
                </a:solidFill>
                <a:ea typeface="+mn-lt"/>
                <a:cs typeface="+mn-lt"/>
              </a:rPr>
              <a:t>sockets</a:t>
            </a:r>
            <a:r>
              <a:rPr lang="ro-RO" sz="1700" dirty="0">
                <a:solidFill>
                  <a:srgbClr val="FFFFFF"/>
                </a:solidFill>
                <a:ea typeface="+mn-lt"/>
                <a:cs typeface="+mn-lt"/>
              </a:rPr>
              <a:t> </a:t>
            </a:r>
            <a:r>
              <a:rPr lang="ro-RO" sz="1700" dirty="0" err="1">
                <a:solidFill>
                  <a:srgbClr val="FFFFFF"/>
                </a:solidFill>
                <a:ea typeface="+mn-lt"/>
                <a:cs typeface="+mn-lt"/>
              </a:rPr>
              <a:t>is</a:t>
            </a:r>
            <a:r>
              <a:rPr lang="ro-RO" sz="1700" dirty="0">
                <a:solidFill>
                  <a:srgbClr val="FFFFFF"/>
                </a:solidFill>
                <a:ea typeface="+mn-lt"/>
                <a:cs typeface="+mn-lt"/>
              </a:rPr>
              <a:t> an </a:t>
            </a:r>
            <a:r>
              <a:rPr lang="ro-RO" sz="1700" dirty="0" err="1">
                <a:solidFill>
                  <a:srgbClr val="FFFFFF"/>
                </a:solidFill>
                <a:ea typeface="+mn-lt"/>
                <a:cs typeface="+mn-lt"/>
              </a:rPr>
              <a:t>application</a:t>
            </a:r>
            <a:r>
              <a:rPr lang="ro-RO" sz="1700" dirty="0">
                <a:solidFill>
                  <a:srgbClr val="FFFFFF"/>
                </a:solidFill>
                <a:ea typeface="+mn-lt"/>
                <a:cs typeface="+mn-lt"/>
              </a:rPr>
              <a:t> </a:t>
            </a:r>
            <a:r>
              <a:rPr lang="ro-RO" sz="1700" dirty="0" err="1">
                <a:solidFill>
                  <a:srgbClr val="FFFFFF"/>
                </a:solidFill>
                <a:ea typeface="+mn-lt"/>
                <a:cs typeface="+mn-lt"/>
              </a:rPr>
              <a:t>programming</a:t>
            </a:r>
            <a:r>
              <a:rPr lang="ro-RO" sz="1700" dirty="0">
                <a:solidFill>
                  <a:srgbClr val="FFFFFF"/>
                </a:solidFill>
                <a:ea typeface="+mn-lt"/>
                <a:cs typeface="+mn-lt"/>
              </a:rPr>
              <a:t> </a:t>
            </a:r>
            <a:r>
              <a:rPr lang="ro-RO" sz="1700" dirty="0" err="1">
                <a:solidFill>
                  <a:srgbClr val="FFFFFF"/>
                </a:solidFill>
                <a:ea typeface="+mn-lt"/>
                <a:cs typeface="+mn-lt"/>
              </a:rPr>
              <a:t>interface</a:t>
            </a:r>
            <a:r>
              <a:rPr lang="ro-RO" sz="1700" dirty="0">
                <a:solidFill>
                  <a:srgbClr val="FFFFFF"/>
                </a:solidFill>
                <a:ea typeface="+mn-lt"/>
                <a:cs typeface="+mn-lt"/>
              </a:rPr>
              <a:t> (API) for Internet </a:t>
            </a:r>
            <a:r>
              <a:rPr lang="ro-RO" sz="1700" dirty="0" err="1">
                <a:solidFill>
                  <a:srgbClr val="FFFFFF"/>
                </a:solidFill>
                <a:ea typeface="+mn-lt"/>
                <a:cs typeface="+mn-lt"/>
              </a:rPr>
              <a:t>sockets</a:t>
            </a:r>
            <a:r>
              <a:rPr lang="ro-RO" sz="1700" dirty="0">
                <a:solidFill>
                  <a:srgbClr val="FFFFFF"/>
                </a:solidFill>
                <a:ea typeface="+mn-lt"/>
                <a:cs typeface="+mn-lt"/>
              </a:rPr>
              <a:t> </a:t>
            </a:r>
            <a:r>
              <a:rPr lang="ro-RO" sz="1700" dirty="0" err="1">
                <a:solidFill>
                  <a:srgbClr val="FFFFFF"/>
                </a:solidFill>
                <a:ea typeface="+mn-lt"/>
                <a:cs typeface="+mn-lt"/>
              </a:rPr>
              <a:t>and</a:t>
            </a:r>
            <a:r>
              <a:rPr lang="ro-RO" sz="1700" dirty="0">
                <a:solidFill>
                  <a:srgbClr val="FFFFFF"/>
                </a:solidFill>
                <a:ea typeface="+mn-lt"/>
                <a:cs typeface="+mn-lt"/>
              </a:rPr>
              <a:t> Unix </a:t>
            </a:r>
            <a:r>
              <a:rPr lang="ro-RO" sz="1700" dirty="0" err="1">
                <a:solidFill>
                  <a:srgbClr val="FFFFFF"/>
                </a:solidFill>
                <a:ea typeface="+mn-lt"/>
                <a:cs typeface="+mn-lt"/>
              </a:rPr>
              <a:t>domain</a:t>
            </a:r>
            <a:r>
              <a:rPr lang="ro-RO" sz="1700" dirty="0">
                <a:solidFill>
                  <a:srgbClr val="FFFFFF"/>
                </a:solidFill>
                <a:ea typeface="+mn-lt"/>
                <a:cs typeface="+mn-lt"/>
              </a:rPr>
              <a:t> </a:t>
            </a:r>
            <a:r>
              <a:rPr lang="ro-RO" sz="1700" dirty="0" err="1">
                <a:solidFill>
                  <a:srgbClr val="FFFFFF"/>
                </a:solidFill>
                <a:ea typeface="+mn-lt"/>
                <a:cs typeface="+mn-lt"/>
              </a:rPr>
              <a:t>sockets</a:t>
            </a:r>
            <a:r>
              <a:rPr lang="ro-RO" sz="1700" dirty="0">
                <a:solidFill>
                  <a:srgbClr val="FFFFFF"/>
                </a:solidFill>
                <a:ea typeface="+mn-lt"/>
                <a:cs typeface="+mn-lt"/>
              </a:rPr>
              <a:t>, </a:t>
            </a:r>
            <a:r>
              <a:rPr lang="ro-RO" sz="1700" dirty="0" err="1">
                <a:solidFill>
                  <a:srgbClr val="FFFFFF"/>
                </a:solidFill>
                <a:ea typeface="+mn-lt"/>
                <a:cs typeface="+mn-lt"/>
              </a:rPr>
              <a:t>used</a:t>
            </a:r>
            <a:r>
              <a:rPr lang="ro-RO" sz="1700" dirty="0">
                <a:solidFill>
                  <a:srgbClr val="FFFFFF"/>
                </a:solidFill>
                <a:ea typeface="+mn-lt"/>
                <a:cs typeface="+mn-lt"/>
              </a:rPr>
              <a:t> for inter-</a:t>
            </a:r>
            <a:r>
              <a:rPr lang="ro-RO" sz="1700" dirty="0" err="1">
                <a:solidFill>
                  <a:srgbClr val="FFFFFF"/>
                </a:solidFill>
                <a:ea typeface="+mn-lt"/>
                <a:cs typeface="+mn-lt"/>
              </a:rPr>
              <a:t>process</a:t>
            </a:r>
            <a:r>
              <a:rPr lang="ro-RO" sz="1700" dirty="0">
                <a:solidFill>
                  <a:srgbClr val="FFFFFF"/>
                </a:solidFill>
                <a:ea typeface="+mn-lt"/>
                <a:cs typeface="+mn-lt"/>
              </a:rPr>
              <a:t> </a:t>
            </a:r>
            <a:r>
              <a:rPr lang="ro-RO" sz="1700" dirty="0" err="1">
                <a:solidFill>
                  <a:srgbClr val="FFFFFF"/>
                </a:solidFill>
                <a:ea typeface="+mn-lt"/>
                <a:cs typeface="+mn-lt"/>
              </a:rPr>
              <a:t>communication</a:t>
            </a:r>
            <a:r>
              <a:rPr lang="ro-RO" sz="1700" dirty="0">
                <a:solidFill>
                  <a:srgbClr val="FFFFFF"/>
                </a:solidFill>
                <a:ea typeface="+mn-lt"/>
                <a:cs typeface="+mn-lt"/>
              </a:rPr>
              <a:t> (IPC). It </a:t>
            </a:r>
            <a:r>
              <a:rPr lang="ro-RO" sz="1700" dirty="0" err="1">
                <a:solidFill>
                  <a:srgbClr val="FFFFFF"/>
                </a:solidFill>
                <a:ea typeface="+mn-lt"/>
                <a:cs typeface="+mn-lt"/>
              </a:rPr>
              <a:t>is</a:t>
            </a:r>
            <a:r>
              <a:rPr lang="ro-RO" sz="1700" dirty="0">
                <a:solidFill>
                  <a:srgbClr val="FFFFFF"/>
                </a:solidFill>
                <a:ea typeface="+mn-lt"/>
                <a:cs typeface="+mn-lt"/>
              </a:rPr>
              <a:t> </a:t>
            </a:r>
            <a:r>
              <a:rPr lang="ro-RO" sz="1700" dirty="0" err="1">
                <a:solidFill>
                  <a:srgbClr val="FFFFFF"/>
                </a:solidFill>
                <a:ea typeface="+mn-lt"/>
                <a:cs typeface="+mn-lt"/>
              </a:rPr>
              <a:t>commonly</a:t>
            </a:r>
            <a:r>
              <a:rPr lang="ro-RO" sz="1700" dirty="0">
                <a:solidFill>
                  <a:srgbClr val="FFFFFF"/>
                </a:solidFill>
                <a:ea typeface="+mn-lt"/>
                <a:cs typeface="+mn-lt"/>
              </a:rPr>
              <a:t> </a:t>
            </a:r>
            <a:r>
              <a:rPr lang="ro-RO" sz="1700" dirty="0" err="1">
                <a:solidFill>
                  <a:srgbClr val="FFFFFF"/>
                </a:solidFill>
                <a:ea typeface="+mn-lt"/>
                <a:cs typeface="+mn-lt"/>
              </a:rPr>
              <a:t>implemented</a:t>
            </a:r>
            <a:r>
              <a:rPr lang="ro-RO" sz="1700" dirty="0">
                <a:solidFill>
                  <a:srgbClr val="FFFFFF"/>
                </a:solidFill>
                <a:ea typeface="+mn-lt"/>
                <a:cs typeface="+mn-lt"/>
              </a:rPr>
              <a:t> as a </a:t>
            </a:r>
            <a:r>
              <a:rPr lang="ro-RO" sz="1700" dirty="0" err="1">
                <a:solidFill>
                  <a:srgbClr val="FFFFFF"/>
                </a:solidFill>
                <a:ea typeface="+mn-lt"/>
                <a:cs typeface="+mn-lt"/>
              </a:rPr>
              <a:t>library</a:t>
            </a:r>
            <a:r>
              <a:rPr lang="ro-RO" sz="1700" dirty="0">
                <a:solidFill>
                  <a:srgbClr val="FFFFFF"/>
                </a:solidFill>
                <a:ea typeface="+mn-lt"/>
                <a:cs typeface="+mn-lt"/>
              </a:rPr>
              <a:t> of </a:t>
            </a:r>
            <a:r>
              <a:rPr lang="ro-RO" sz="1700" dirty="0" err="1">
                <a:solidFill>
                  <a:srgbClr val="FFFFFF"/>
                </a:solidFill>
                <a:ea typeface="+mn-lt"/>
                <a:cs typeface="+mn-lt"/>
              </a:rPr>
              <a:t>linkable</a:t>
            </a:r>
            <a:r>
              <a:rPr lang="ro-RO" sz="1700" dirty="0">
                <a:solidFill>
                  <a:srgbClr val="FFFFFF"/>
                </a:solidFill>
                <a:ea typeface="+mn-lt"/>
                <a:cs typeface="+mn-lt"/>
              </a:rPr>
              <a:t> </a:t>
            </a:r>
            <a:r>
              <a:rPr lang="ro-RO" sz="1700" dirty="0" err="1">
                <a:solidFill>
                  <a:srgbClr val="FFFFFF"/>
                </a:solidFill>
                <a:ea typeface="+mn-lt"/>
                <a:cs typeface="+mn-lt"/>
              </a:rPr>
              <a:t>modules</a:t>
            </a:r>
            <a:r>
              <a:rPr lang="ro-RO" sz="1700" dirty="0">
                <a:solidFill>
                  <a:srgbClr val="FFFFFF"/>
                </a:solidFill>
                <a:ea typeface="+mn-lt"/>
                <a:cs typeface="+mn-lt"/>
              </a:rPr>
              <a:t>.</a:t>
            </a:r>
            <a:endParaRPr lang="ro-RO">
              <a:cs typeface="Calibri" panose="020F0502020204030204"/>
            </a:endParaRPr>
          </a:p>
          <a:p>
            <a:pPr algn="just">
              <a:lnSpc>
                <a:spcPct val="110000"/>
              </a:lnSpc>
              <a:spcBef>
                <a:spcPts val="800"/>
              </a:spcBef>
            </a:pPr>
            <a:r>
              <a:rPr lang="ro-RO" sz="1700" dirty="0">
                <a:solidFill>
                  <a:srgbClr val="FFFFFF"/>
                </a:solidFill>
                <a:ea typeface="+mn-lt"/>
                <a:cs typeface="+mn-lt"/>
              </a:rPr>
              <a:t>A </a:t>
            </a:r>
            <a:r>
              <a:rPr lang="ro-RO" sz="1700" dirty="0" err="1">
                <a:solidFill>
                  <a:srgbClr val="FFFFFF"/>
                </a:solidFill>
                <a:ea typeface="+mn-lt"/>
                <a:cs typeface="+mn-lt"/>
              </a:rPr>
              <a:t>socket</a:t>
            </a:r>
            <a:r>
              <a:rPr lang="ro-RO" sz="1700" dirty="0">
                <a:solidFill>
                  <a:srgbClr val="FFFFFF"/>
                </a:solidFill>
                <a:ea typeface="+mn-lt"/>
                <a:cs typeface="+mn-lt"/>
              </a:rPr>
              <a:t> </a:t>
            </a:r>
            <a:r>
              <a:rPr lang="ro-RO" sz="1700" dirty="0" err="1">
                <a:solidFill>
                  <a:srgbClr val="FFFFFF"/>
                </a:solidFill>
                <a:ea typeface="+mn-lt"/>
                <a:cs typeface="+mn-lt"/>
              </a:rPr>
              <a:t>is</a:t>
            </a:r>
            <a:r>
              <a:rPr lang="ro-RO" sz="1700" dirty="0">
                <a:solidFill>
                  <a:srgbClr val="FFFFFF"/>
                </a:solidFill>
                <a:ea typeface="+mn-lt"/>
                <a:cs typeface="+mn-lt"/>
              </a:rPr>
              <a:t> an abstract </a:t>
            </a:r>
            <a:r>
              <a:rPr lang="ro-RO" sz="1700" dirty="0" err="1">
                <a:solidFill>
                  <a:srgbClr val="FFFFFF"/>
                </a:solidFill>
                <a:ea typeface="+mn-lt"/>
                <a:cs typeface="+mn-lt"/>
              </a:rPr>
              <a:t>representation</a:t>
            </a:r>
            <a:r>
              <a:rPr lang="ro-RO" sz="1700" dirty="0">
                <a:solidFill>
                  <a:srgbClr val="FFFFFF"/>
                </a:solidFill>
                <a:ea typeface="+mn-lt"/>
                <a:cs typeface="+mn-lt"/>
              </a:rPr>
              <a:t> (</a:t>
            </a:r>
            <a:r>
              <a:rPr lang="ro-RO" sz="1700" dirty="0" err="1">
                <a:solidFill>
                  <a:srgbClr val="FFFFFF"/>
                </a:solidFill>
                <a:ea typeface="+mn-lt"/>
                <a:cs typeface="+mn-lt"/>
              </a:rPr>
              <a:t>handle</a:t>
            </a:r>
            <a:r>
              <a:rPr lang="ro-RO" sz="1700" dirty="0">
                <a:solidFill>
                  <a:srgbClr val="FFFFFF"/>
                </a:solidFill>
                <a:ea typeface="+mn-lt"/>
                <a:cs typeface="+mn-lt"/>
              </a:rPr>
              <a:t>) for </a:t>
            </a:r>
            <a:r>
              <a:rPr lang="ro-RO" sz="1700" dirty="0" err="1">
                <a:solidFill>
                  <a:srgbClr val="FFFFFF"/>
                </a:solidFill>
                <a:ea typeface="+mn-lt"/>
                <a:cs typeface="+mn-lt"/>
              </a:rPr>
              <a:t>the</a:t>
            </a:r>
            <a:r>
              <a:rPr lang="ro-RO" sz="1700" dirty="0">
                <a:solidFill>
                  <a:srgbClr val="FFFFFF"/>
                </a:solidFill>
                <a:ea typeface="+mn-lt"/>
                <a:cs typeface="+mn-lt"/>
              </a:rPr>
              <a:t> local </a:t>
            </a:r>
            <a:r>
              <a:rPr lang="ro-RO" sz="1700" dirty="0" err="1">
                <a:solidFill>
                  <a:srgbClr val="FFFFFF"/>
                </a:solidFill>
                <a:ea typeface="+mn-lt"/>
                <a:cs typeface="+mn-lt"/>
              </a:rPr>
              <a:t>endpoint</a:t>
            </a:r>
            <a:r>
              <a:rPr lang="ro-RO" sz="1700" dirty="0">
                <a:solidFill>
                  <a:srgbClr val="FFFFFF"/>
                </a:solidFill>
                <a:ea typeface="+mn-lt"/>
                <a:cs typeface="+mn-lt"/>
              </a:rPr>
              <a:t> of a </a:t>
            </a:r>
            <a:r>
              <a:rPr lang="ro-RO" sz="1700" dirty="0" err="1">
                <a:solidFill>
                  <a:srgbClr val="FFFFFF"/>
                </a:solidFill>
                <a:ea typeface="+mn-lt"/>
                <a:cs typeface="+mn-lt"/>
              </a:rPr>
              <a:t>network</a:t>
            </a:r>
            <a:r>
              <a:rPr lang="ro-RO" sz="1700" dirty="0">
                <a:solidFill>
                  <a:srgbClr val="FFFFFF"/>
                </a:solidFill>
                <a:ea typeface="+mn-lt"/>
                <a:cs typeface="+mn-lt"/>
              </a:rPr>
              <a:t> </a:t>
            </a:r>
            <a:r>
              <a:rPr lang="ro-RO" sz="1700" dirty="0" err="1">
                <a:solidFill>
                  <a:srgbClr val="FFFFFF"/>
                </a:solidFill>
                <a:ea typeface="+mn-lt"/>
                <a:cs typeface="+mn-lt"/>
              </a:rPr>
              <a:t>Communication</a:t>
            </a:r>
            <a:r>
              <a:rPr lang="ro-RO" sz="1700" dirty="0">
                <a:solidFill>
                  <a:srgbClr val="FFFFFF"/>
                </a:solidFill>
                <a:ea typeface="+mn-lt"/>
                <a:cs typeface="+mn-lt"/>
              </a:rPr>
              <a:t> </a:t>
            </a:r>
            <a:r>
              <a:rPr lang="ro-RO" sz="1700" dirty="0" err="1">
                <a:solidFill>
                  <a:srgbClr val="FFFFFF"/>
                </a:solidFill>
                <a:ea typeface="+mn-lt"/>
                <a:cs typeface="+mn-lt"/>
              </a:rPr>
              <a:t>path</a:t>
            </a:r>
            <a:r>
              <a:rPr lang="ro-RO" sz="1700" dirty="0">
                <a:solidFill>
                  <a:srgbClr val="FFFFFF"/>
                </a:solidFill>
                <a:ea typeface="+mn-lt"/>
                <a:cs typeface="+mn-lt"/>
              </a:rPr>
              <a:t>. The Berkeley </a:t>
            </a:r>
            <a:r>
              <a:rPr lang="ro-RO" sz="1700" dirty="0" err="1">
                <a:solidFill>
                  <a:srgbClr val="FFFFFF"/>
                </a:solidFill>
                <a:ea typeface="+mn-lt"/>
                <a:cs typeface="+mn-lt"/>
              </a:rPr>
              <a:t>sockets</a:t>
            </a:r>
            <a:r>
              <a:rPr lang="ro-RO" sz="1700" dirty="0">
                <a:solidFill>
                  <a:srgbClr val="FFFFFF"/>
                </a:solidFill>
                <a:ea typeface="+mn-lt"/>
                <a:cs typeface="+mn-lt"/>
              </a:rPr>
              <a:t> API </a:t>
            </a:r>
            <a:r>
              <a:rPr lang="ro-RO" sz="1700" dirty="0" err="1">
                <a:solidFill>
                  <a:srgbClr val="FFFFFF"/>
                </a:solidFill>
                <a:ea typeface="+mn-lt"/>
                <a:cs typeface="+mn-lt"/>
              </a:rPr>
              <a:t>represents</a:t>
            </a:r>
            <a:r>
              <a:rPr lang="ro-RO" sz="1700" dirty="0">
                <a:solidFill>
                  <a:srgbClr val="FFFFFF"/>
                </a:solidFill>
                <a:ea typeface="+mn-lt"/>
                <a:cs typeface="+mn-lt"/>
              </a:rPr>
              <a:t> it as a file descriptor (file </a:t>
            </a:r>
            <a:r>
              <a:rPr lang="ro-RO" sz="1700" dirty="0" err="1">
                <a:solidFill>
                  <a:srgbClr val="FFFFFF"/>
                </a:solidFill>
                <a:ea typeface="+mn-lt"/>
                <a:cs typeface="+mn-lt"/>
              </a:rPr>
              <a:t>handle</a:t>
            </a:r>
            <a:r>
              <a:rPr lang="ro-RO" sz="1700" dirty="0">
                <a:solidFill>
                  <a:srgbClr val="FFFFFF"/>
                </a:solidFill>
                <a:ea typeface="+mn-lt"/>
                <a:cs typeface="+mn-lt"/>
              </a:rPr>
              <a:t>). In </a:t>
            </a:r>
            <a:r>
              <a:rPr lang="ro-RO" sz="1700" dirty="0" err="1">
                <a:solidFill>
                  <a:srgbClr val="FFFFFF"/>
                </a:solidFill>
                <a:ea typeface="+mn-lt"/>
                <a:cs typeface="+mn-lt"/>
              </a:rPr>
              <a:t>the</a:t>
            </a:r>
            <a:r>
              <a:rPr lang="ro-RO" sz="1700" dirty="0">
                <a:solidFill>
                  <a:srgbClr val="FFFFFF"/>
                </a:solidFill>
                <a:ea typeface="+mn-lt"/>
                <a:cs typeface="+mn-lt"/>
              </a:rPr>
              <a:t> Unix </a:t>
            </a:r>
            <a:r>
              <a:rPr lang="ro-RO" sz="1700" dirty="0" err="1">
                <a:solidFill>
                  <a:srgbClr val="FFFFFF"/>
                </a:solidFill>
                <a:ea typeface="+mn-lt"/>
                <a:cs typeface="+mn-lt"/>
              </a:rPr>
              <a:t>philosophy</a:t>
            </a:r>
            <a:r>
              <a:rPr lang="ro-RO" sz="1700" dirty="0">
                <a:solidFill>
                  <a:srgbClr val="FFFFFF"/>
                </a:solidFill>
                <a:ea typeface="+mn-lt"/>
                <a:cs typeface="+mn-lt"/>
              </a:rPr>
              <a:t> </a:t>
            </a:r>
            <a:r>
              <a:rPr lang="ro-RO" sz="1700" dirty="0" err="1">
                <a:solidFill>
                  <a:srgbClr val="FFFFFF"/>
                </a:solidFill>
                <a:ea typeface="+mn-lt"/>
                <a:cs typeface="+mn-lt"/>
              </a:rPr>
              <a:t>that</a:t>
            </a:r>
            <a:r>
              <a:rPr lang="ro-RO" sz="1700" dirty="0">
                <a:solidFill>
                  <a:srgbClr val="FFFFFF"/>
                </a:solidFill>
                <a:ea typeface="+mn-lt"/>
                <a:cs typeface="+mn-lt"/>
              </a:rPr>
              <a:t> </a:t>
            </a:r>
            <a:r>
              <a:rPr lang="ro-RO" sz="1700" dirty="0" err="1">
                <a:solidFill>
                  <a:srgbClr val="FFFFFF"/>
                </a:solidFill>
                <a:ea typeface="+mn-lt"/>
                <a:cs typeface="+mn-lt"/>
              </a:rPr>
              <a:t>provides</a:t>
            </a:r>
            <a:r>
              <a:rPr lang="ro-RO" sz="1700" dirty="0">
                <a:solidFill>
                  <a:srgbClr val="FFFFFF"/>
                </a:solidFill>
                <a:ea typeface="+mn-lt"/>
                <a:cs typeface="+mn-lt"/>
              </a:rPr>
              <a:t> a </a:t>
            </a:r>
            <a:r>
              <a:rPr lang="ro-RO" sz="1700" dirty="0" err="1">
                <a:solidFill>
                  <a:srgbClr val="FFFFFF"/>
                </a:solidFill>
                <a:ea typeface="+mn-lt"/>
                <a:cs typeface="+mn-lt"/>
              </a:rPr>
              <a:t>common</a:t>
            </a:r>
            <a:r>
              <a:rPr lang="ro-RO" sz="1700" dirty="0">
                <a:solidFill>
                  <a:srgbClr val="FFFFFF"/>
                </a:solidFill>
                <a:ea typeface="+mn-lt"/>
                <a:cs typeface="+mn-lt"/>
              </a:rPr>
              <a:t> </a:t>
            </a:r>
            <a:r>
              <a:rPr lang="ro-RO" sz="1700" dirty="0" err="1">
                <a:solidFill>
                  <a:srgbClr val="FFFFFF"/>
                </a:solidFill>
                <a:ea typeface="+mn-lt"/>
                <a:cs typeface="+mn-lt"/>
              </a:rPr>
              <a:t>interface</a:t>
            </a:r>
            <a:r>
              <a:rPr lang="ro-RO" sz="1700" dirty="0">
                <a:solidFill>
                  <a:srgbClr val="FFFFFF"/>
                </a:solidFill>
                <a:ea typeface="+mn-lt"/>
                <a:cs typeface="+mn-lt"/>
              </a:rPr>
              <a:t> for input </a:t>
            </a:r>
            <a:r>
              <a:rPr lang="ro-RO" sz="1700" dirty="0" err="1">
                <a:solidFill>
                  <a:srgbClr val="FFFFFF"/>
                </a:solidFill>
                <a:ea typeface="+mn-lt"/>
                <a:cs typeface="+mn-lt"/>
              </a:rPr>
              <a:t>and</a:t>
            </a:r>
            <a:r>
              <a:rPr lang="ro-RO" sz="1700" dirty="0">
                <a:solidFill>
                  <a:srgbClr val="FFFFFF"/>
                </a:solidFill>
                <a:ea typeface="+mn-lt"/>
                <a:cs typeface="+mn-lt"/>
              </a:rPr>
              <a:t> output </a:t>
            </a:r>
            <a:r>
              <a:rPr lang="ro-RO" sz="1700" dirty="0" err="1">
                <a:solidFill>
                  <a:srgbClr val="FFFFFF"/>
                </a:solidFill>
                <a:ea typeface="+mn-lt"/>
                <a:cs typeface="+mn-lt"/>
              </a:rPr>
              <a:t>to</a:t>
            </a:r>
            <a:r>
              <a:rPr lang="ro-RO" sz="1700" dirty="0">
                <a:solidFill>
                  <a:srgbClr val="FFFFFF"/>
                </a:solidFill>
                <a:ea typeface="+mn-lt"/>
                <a:cs typeface="+mn-lt"/>
              </a:rPr>
              <a:t> </a:t>
            </a:r>
            <a:r>
              <a:rPr lang="ro-RO" sz="1700" dirty="0" err="1">
                <a:solidFill>
                  <a:srgbClr val="FFFFFF"/>
                </a:solidFill>
                <a:ea typeface="+mn-lt"/>
                <a:cs typeface="+mn-lt"/>
              </a:rPr>
              <a:t>streams</a:t>
            </a:r>
            <a:r>
              <a:rPr lang="ro-RO" sz="1700" dirty="0">
                <a:solidFill>
                  <a:srgbClr val="FFFFFF"/>
                </a:solidFill>
                <a:ea typeface="+mn-lt"/>
                <a:cs typeface="+mn-lt"/>
              </a:rPr>
              <a:t> of data.</a:t>
            </a:r>
          </a:p>
          <a:p>
            <a:pPr algn="just">
              <a:lnSpc>
                <a:spcPct val="110000"/>
              </a:lnSpc>
              <a:spcBef>
                <a:spcPts val="800"/>
              </a:spcBef>
            </a:pPr>
            <a:br>
              <a:rPr lang="ro-RO" sz="1700" dirty="0">
                <a:ea typeface="+mn-lt"/>
                <a:cs typeface="+mn-lt"/>
              </a:rPr>
            </a:br>
            <a:r>
              <a:rPr lang="ro-RO" sz="1700" dirty="0">
                <a:solidFill>
                  <a:srgbClr val="FFFFFF"/>
                </a:solidFill>
                <a:ea typeface="+mn-lt"/>
                <a:cs typeface="+mn-lt"/>
              </a:rPr>
              <a:t>The Berkeley </a:t>
            </a:r>
            <a:r>
              <a:rPr lang="ro-RO" sz="1700" dirty="0" err="1">
                <a:solidFill>
                  <a:srgbClr val="FFFFFF"/>
                </a:solidFill>
                <a:ea typeface="+mn-lt"/>
                <a:cs typeface="+mn-lt"/>
              </a:rPr>
              <a:t>socket</a:t>
            </a:r>
            <a:r>
              <a:rPr lang="ro-RO" sz="1700" dirty="0">
                <a:solidFill>
                  <a:srgbClr val="FFFFFF"/>
                </a:solidFill>
                <a:ea typeface="+mn-lt"/>
                <a:cs typeface="+mn-lt"/>
              </a:rPr>
              <a:t> API </a:t>
            </a:r>
            <a:r>
              <a:rPr lang="ro-RO" sz="1700" dirty="0" err="1">
                <a:solidFill>
                  <a:srgbClr val="FFFFFF"/>
                </a:solidFill>
                <a:ea typeface="+mn-lt"/>
                <a:cs typeface="+mn-lt"/>
              </a:rPr>
              <a:t>typically</a:t>
            </a:r>
            <a:r>
              <a:rPr lang="ro-RO" sz="1700" dirty="0">
                <a:solidFill>
                  <a:srgbClr val="FFFFFF"/>
                </a:solidFill>
                <a:ea typeface="+mn-lt"/>
                <a:cs typeface="+mn-lt"/>
              </a:rPr>
              <a:t> </a:t>
            </a:r>
            <a:r>
              <a:rPr lang="ro-RO" sz="1700" dirty="0" err="1">
                <a:solidFill>
                  <a:srgbClr val="FFFFFF"/>
                </a:solidFill>
                <a:ea typeface="+mn-lt"/>
                <a:cs typeface="+mn-lt"/>
              </a:rPr>
              <a:t>provides</a:t>
            </a:r>
            <a:r>
              <a:rPr lang="ro-RO" sz="1700" dirty="0">
                <a:solidFill>
                  <a:srgbClr val="FFFFFF"/>
                </a:solidFill>
                <a:ea typeface="+mn-lt"/>
                <a:cs typeface="+mn-lt"/>
              </a:rPr>
              <a:t> </a:t>
            </a:r>
            <a:r>
              <a:rPr lang="ro-RO" sz="1700" dirty="0" err="1">
                <a:solidFill>
                  <a:srgbClr val="FFFFFF"/>
                </a:solidFill>
                <a:ea typeface="+mn-lt"/>
                <a:cs typeface="+mn-lt"/>
              </a:rPr>
              <a:t>the</a:t>
            </a:r>
            <a:r>
              <a:rPr lang="ro-RO" sz="1700" dirty="0">
                <a:solidFill>
                  <a:srgbClr val="FFFFFF"/>
                </a:solidFill>
                <a:ea typeface="+mn-lt"/>
                <a:cs typeface="+mn-lt"/>
              </a:rPr>
              <a:t> </a:t>
            </a:r>
            <a:r>
              <a:rPr lang="ro-RO" sz="1700" dirty="0" err="1">
                <a:solidFill>
                  <a:srgbClr val="FFFFFF"/>
                </a:solidFill>
                <a:ea typeface="+mn-lt"/>
                <a:cs typeface="+mn-lt"/>
              </a:rPr>
              <a:t>following</a:t>
            </a:r>
            <a:r>
              <a:rPr lang="ro-RO" sz="1700" dirty="0">
                <a:solidFill>
                  <a:srgbClr val="FFFFFF"/>
                </a:solidFill>
                <a:ea typeface="+mn-lt"/>
                <a:cs typeface="+mn-lt"/>
              </a:rPr>
              <a:t> </a:t>
            </a:r>
            <a:r>
              <a:rPr lang="ro-RO" sz="1700" dirty="0" err="1">
                <a:solidFill>
                  <a:srgbClr val="FFFFFF"/>
                </a:solidFill>
                <a:ea typeface="+mn-lt"/>
                <a:cs typeface="+mn-lt"/>
              </a:rPr>
              <a:t>functions</a:t>
            </a:r>
            <a:r>
              <a:rPr lang="ro-RO" sz="1700" dirty="0">
                <a:solidFill>
                  <a:srgbClr val="FFFFFF"/>
                </a:solidFill>
                <a:ea typeface="+mn-lt"/>
                <a:cs typeface="+mn-lt"/>
              </a:rPr>
              <a:t>: </a:t>
            </a:r>
            <a:r>
              <a:rPr lang="ro-RO" sz="1700" u="sng" dirty="0">
                <a:solidFill>
                  <a:srgbClr val="FFFFFF"/>
                </a:solidFill>
                <a:ea typeface="+mn-lt"/>
                <a:cs typeface="+mn-lt"/>
                <a:hlinkClick r:id="rId2"/>
              </a:rPr>
              <a:t>https://en.wikipedia.org/wiki/Berkeley_sockets#Socket_API_functions</a:t>
            </a:r>
            <a:br>
              <a:rPr lang="ro-RO" sz="1700" u="sng" dirty="0">
                <a:ea typeface="+mn-lt"/>
                <a:cs typeface="+mn-lt"/>
              </a:rPr>
            </a:br>
            <a:endParaRPr lang="ro-RO" sz="1700" dirty="0">
              <a:solidFill>
                <a:srgbClr val="FFFFFF"/>
              </a:solidFill>
              <a:ea typeface="+mn-lt"/>
              <a:cs typeface="+mn-lt"/>
            </a:endParaRPr>
          </a:p>
          <a:p>
            <a:pPr algn="just">
              <a:lnSpc>
                <a:spcPct val="90000"/>
              </a:lnSpc>
              <a:spcBef>
                <a:spcPts val="800"/>
              </a:spcBef>
            </a:pPr>
            <a:endParaRPr lang="ro-RO" sz="1700">
              <a:solidFill>
                <a:srgbClr val="FFFFFF"/>
              </a:solidFill>
              <a:ea typeface="+mn-lt"/>
              <a:cs typeface="+mn-lt"/>
            </a:endParaRPr>
          </a:p>
        </p:txBody>
      </p:sp>
      <p:pic>
        <p:nvPicPr>
          <p:cNvPr id="4" name="Imagine 4" descr="O imagine care conține semn&#10;&#10;Descrierea a fost generată cu un grad foarte mare de încredere">
            <a:extLst>
              <a:ext uri="{FF2B5EF4-FFF2-40B4-BE49-F238E27FC236}">
                <a16:creationId xmlns:a16="http://schemas.microsoft.com/office/drawing/2014/main" id="{37253A48-A308-4029-B9DD-C9E2D73C3733}"/>
              </a:ext>
            </a:extLst>
          </p:cNvPr>
          <p:cNvPicPr>
            <a:picLocks noChangeAspect="1"/>
          </p:cNvPicPr>
          <p:nvPr/>
        </p:nvPicPr>
        <p:blipFill>
          <a:blip r:embed="rId3"/>
          <a:stretch>
            <a:fillRect/>
          </a:stretch>
        </p:blipFill>
        <p:spPr>
          <a:xfrm>
            <a:off x="8251982" y="1199752"/>
            <a:ext cx="3294253" cy="4436704"/>
          </a:xfrm>
          <a:prstGeom prst="rect">
            <a:avLst/>
          </a:prstGeom>
        </p:spPr>
      </p:pic>
    </p:spTree>
    <p:extLst>
      <p:ext uri="{BB962C8B-B14F-4D97-AF65-F5344CB8AC3E}">
        <p14:creationId xmlns:p14="http://schemas.microsoft.com/office/powerpoint/2010/main" val="1265882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98F67-E3E2-40E7-9B20-CA484EB3AEFA}"/>
              </a:ext>
            </a:extLst>
          </p:cNvPr>
          <p:cNvSpPr>
            <a:spLocks noGrp="1"/>
          </p:cNvSpPr>
          <p:nvPr>
            <p:ph type="title"/>
          </p:nvPr>
        </p:nvSpPr>
        <p:spPr/>
        <p:txBody>
          <a:bodyPr/>
          <a:lstStyle/>
          <a:p>
            <a:r>
              <a:rPr lang="en-US" dirty="0">
                <a:solidFill>
                  <a:schemeClr val="bg1"/>
                </a:solidFill>
              </a:rPr>
              <a:t>Technology used and team play</a:t>
            </a:r>
          </a:p>
        </p:txBody>
      </p:sp>
      <p:sp>
        <p:nvSpPr>
          <p:cNvPr id="3" name="Content Placeholder 2">
            <a:extLst>
              <a:ext uri="{FF2B5EF4-FFF2-40B4-BE49-F238E27FC236}">
                <a16:creationId xmlns:a16="http://schemas.microsoft.com/office/drawing/2014/main" id="{7FA75466-E9D9-4881-BCBF-8FB22530267C}"/>
              </a:ext>
            </a:extLst>
          </p:cNvPr>
          <p:cNvSpPr>
            <a:spLocks noGrp="1"/>
          </p:cNvSpPr>
          <p:nvPr>
            <p:ph sz="half" idx="1"/>
          </p:nvPr>
        </p:nvSpPr>
        <p:spPr>
          <a:xfrm>
            <a:off x="1097280" y="2120900"/>
            <a:ext cx="10227858" cy="3748193"/>
          </a:xfrm>
        </p:spPr>
        <p:txBody>
          <a:bodyPr/>
          <a:lstStyle/>
          <a:p>
            <a:pPr marL="457200" indent="-457200">
              <a:buClr>
                <a:schemeClr val="bg1"/>
              </a:buClr>
              <a:buFont typeface="+mj-lt"/>
              <a:buAutoNum type="arabicPeriod"/>
            </a:pPr>
            <a:r>
              <a:rPr lang="en-US" dirty="0">
                <a:solidFill>
                  <a:schemeClr val="bg1"/>
                </a:solidFill>
              </a:rPr>
              <a:t>Programming: </a:t>
            </a:r>
          </a:p>
          <a:p>
            <a:pPr marL="749808" lvl="1" indent="-457200">
              <a:buClr>
                <a:schemeClr val="bg1"/>
              </a:buClr>
            </a:pPr>
            <a:r>
              <a:rPr lang="en-US" dirty="0">
                <a:solidFill>
                  <a:schemeClr val="bg1"/>
                </a:solidFill>
              </a:rPr>
              <a:t>Python 3.8 with </a:t>
            </a:r>
            <a:r>
              <a:rPr lang="en-US" dirty="0" err="1">
                <a:solidFill>
                  <a:schemeClr val="bg1"/>
                </a:solidFill>
              </a:rPr>
              <a:t>Pycharm</a:t>
            </a:r>
            <a:r>
              <a:rPr lang="en-US" dirty="0">
                <a:solidFill>
                  <a:schemeClr val="bg1"/>
                </a:solidFill>
              </a:rPr>
              <a:t> Community IDE</a:t>
            </a:r>
          </a:p>
          <a:p>
            <a:pPr marL="749808" lvl="1" indent="-457200">
              <a:buClr>
                <a:schemeClr val="bg1"/>
              </a:buClr>
            </a:pPr>
            <a:r>
              <a:rPr lang="en-US" dirty="0" err="1">
                <a:solidFill>
                  <a:schemeClr val="bg1"/>
                </a:solidFill>
              </a:rPr>
              <a:t>Tkinter</a:t>
            </a:r>
            <a:r>
              <a:rPr lang="en-US" dirty="0">
                <a:solidFill>
                  <a:schemeClr val="bg1"/>
                </a:solidFill>
              </a:rPr>
              <a:t> as a library for GUI</a:t>
            </a:r>
          </a:p>
          <a:p>
            <a:pPr marL="749808" lvl="1" indent="-457200">
              <a:buClr>
                <a:schemeClr val="bg1"/>
              </a:buClr>
            </a:pPr>
            <a:r>
              <a:rPr lang="en-US" dirty="0">
                <a:solidFill>
                  <a:schemeClr val="bg1"/>
                </a:solidFill>
              </a:rPr>
              <a:t>Sockets library as wrapper for Berkeley sockets</a:t>
            </a:r>
          </a:p>
          <a:p>
            <a:pPr marL="749808" lvl="1" indent="-457200">
              <a:buClr>
                <a:schemeClr val="bg1"/>
              </a:buClr>
            </a:pPr>
            <a:r>
              <a:rPr lang="en-US" dirty="0">
                <a:solidFill>
                  <a:schemeClr val="bg1"/>
                </a:solidFill>
              </a:rPr>
              <a:t>Threading for parallel processing</a:t>
            </a:r>
          </a:p>
          <a:p>
            <a:pPr marL="457200" indent="-457200">
              <a:buClr>
                <a:schemeClr val="bg1"/>
              </a:buClr>
              <a:buFont typeface="+mj-lt"/>
              <a:buAutoNum type="arabicPeriod"/>
            </a:pPr>
            <a:r>
              <a:rPr lang="en-US" dirty="0">
                <a:solidFill>
                  <a:schemeClr val="bg1"/>
                </a:solidFill>
              </a:rPr>
              <a:t>Organizing the team	</a:t>
            </a:r>
          </a:p>
          <a:p>
            <a:pPr marL="749808" lvl="1" indent="-457200">
              <a:buClr>
                <a:schemeClr val="bg1"/>
              </a:buClr>
              <a:buFont typeface="+mj-lt"/>
              <a:buAutoNum type="arabicPeriod"/>
            </a:pPr>
            <a:r>
              <a:rPr lang="en-US" dirty="0">
                <a:solidFill>
                  <a:schemeClr val="bg1"/>
                </a:solidFill>
              </a:rPr>
              <a:t>GitHub to store the project and for versioning control</a:t>
            </a:r>
          </a:p>
          <a:p>
            <a:pPr marL="749808" lvl="1" indent="-457200">
              <a:buClr>
                <a:schemeClr val="bg1"/>
              </a:buClr>
              <a:buFont typeface="+mj-lt"/>
              <a:buAutoNum type="arabicPeriod"/>
            </a:pPr>
            <a:r>
              <a:rPr lang="en-US" dirty="0">
                <a:solidFill>
                  <a:schemeClr val="bg1"/>
                </a:solidFill>
              </a:rPr>
              <a:t>SourceTree to manage the Git repository(main branches master)</a:t>
            </a:r>
          </a:p>
          <a:p>
            <a:pPr marL="749808" lvl="1" indent="-457200">
              <a:buClr>
                <a:schemeClr val="bg1"/>
              </a:buClr>
              <a:buFont typeface="+mj-lt"/>
              <a:buAutoNum type="arabicPeriod"/>
            </a:pPr>
            <a:r>
              <a:rPr lang="en-US" dirty="0">
                <a:solidFill>
                  <a:schemeClr val="bg1"/>
                </a:solidFill>
              </a:rPr>
              <a:t>Trello for task management</a:t>
            </a:r>
          </a:p>
          <a:p>
            <a:pPr marL="749808" lvl="1" indent="-457200">
              <a:buClr>
                <a:schemeClr val="bg1"/>
              </a:buClr>
              <a:buFont typeface="+mj-lt"/>
              <a:buAutoNum type="arabicPeriod"/>
            </a:pPr>
            <a:r>
              <a:rPr lang="en-US" dirty="0">
                <a:solidFill>
                  <a:schemeClr val="bg1"/>
                </a:solidFill>
              </a:rPr>
              <a:t>Google drive to store auxiliary files of the project</a:t>
            </a:r>
          </a:p>
        </p:txBody>
      </p:sp>
    </p:spTree>
    <p:extLst>
      <p:ext uri="{BB962C8B-B14F-4D97-AF65-F5344CB8AC3E}">
        <p14:creationId xmlns:p14="http://schemas.microsoft.com/office/powerpoint/2010/main" val="3211042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440EC07E-43E0-4F86-A34F-AACD5CA95D63}"/>
              </a:ext>
            </a:extLst>
          </p:cNvPr>
          <p:cNvSpPr>
            <a:spLocks noGrp="1"/>
          </p:cNvSpPr>
          <p:nvPr>
            <p:ph type="title"/>
          </p:nvPr>
        </p:nvSpPr>
        <p:spPr>
          <a:xfrm>
            <a:off x="414868" y="618067"/>
            <a:ext cx="3302150" cy="5151603"/>
          </a:xfrm>
        </p:spPr>
        <p:txBody>
          <a:bodyPr vert="horz" lIns="91440" tIns="45720" rIns="91440" bIns="45720" rtlCol="0" anchor="ctr">
            <a:normAutofit/>
          </a:bodyPr>
          <a:lstStyle/>
          <a:p>
            <a:pPr algn="ctr"/>
            <a:r>
              <a:rPr lang="ro-RO" dirty="0" err="1">
                <a:solidFill>
                  <a:schemeClr val="bg1"/>
                </a:solidFill>
              </a:rPr>
              <a:t>What</a:t>
            </a:r>
            <a:r>
              <a:rPr lang="ro-RO" dirty="0">
                <a:solidFill>
                  <a:schemeClr val="bg1"/>
                </a:solidFill>
              </a:rPr>
              <a:t> </a:t>
            </a:r>
            <a:br>
              <a:rPr lang="ro-RO" dirty="0"/>
            </a:br>
            <a:r>
              <a:rPr lang="ro-RO" dirty="0" err="1">
                <a:solidFill>
                  <a:schemeClr val="bg1"/>
                </a:solidFill>
              </a:rPr>
              <a:t>is</a:t>
            </a:r>
            <a:r>
              <a:rPr lang="ro-RO" dirty="0">
                <a:solidFill>
                  <a:schemeClr val="bg1"/>
                </a:solidFill>
              </a:rPr>
              <a:t> </a:t>
            </a:r>
            <a:r>
              <a:rPr lang="ro-RO" sz="4800" kern="1200" spc="-50" baseline="0" dirty="0">
                <a:solidFill>
                  <a:schemeClr val="bg1"/>
                </a:solidFill>
                <a:latin typeface="+mj-lt"/>
                <a:ea typeface="+mj-ea"/>
                <a:cs typeface="+mj-cs"/>
              </a:rPr>
              <a:t>UDP</a:t>
            </a:r>
            <a:r>
              <a:rPr lang="ro-RO" dirty="0">
                <a:solidFill>
                  <a:schemeClr val="bg1"/>
                </a:solidFill>
              </a:rPr>
              <a:t>? </a:t>
            </a:r>
            <a:r>
              <a:rPr lang="ro-RO" dirty="0"/>
              <a:t> </a:t>
            </a:r>
            <a:endParaRPr lang="en-US" dirty="0">
              <a:ea typeface="+mj-lt"/>
              <a:cs typeface="+mj-lt"/>
            </a:endParaRPr>
          </a:p>
          <a:p>
            <a:pPr algn="ctr"/>
            <a:endParaRPr lang="en-US" sz="4800" kern="1200" spc="-50" baseline="0" dirty="0">
              <a:solidFill>
                <a:schemeClr val="bg1"/>
              </a:solidFill>
              <a:latin typeface="+mj-lt"/>
              <a:cs typeface="Calibri Light"/>
            </a:endParaRPr>
          </a:p>
        </p:txBody>
      </p:sp>
      <p:cxnSp>
        <p:nvCxnSpPr>
          <p:cNvPr id="14" name="Straight Connector 13">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Substituent conținut 2">
            <a:extLst>
              <a:ext uri="{FF2B5EF4-FFF2-40B4-BE49-F238E27FC236}">
                <a16:creationId xmlns:a16="http://schemas.microsoft.com/office/drawing/2014/main" id="{B1065207-ED7A-4254-9393-BACBECE69D43}"/>
              </a:ext>
            </a:extLst>
          </p:cNvPr>
          <p:cNvSpPr>
            <a:spLocks noGrp="1"/>
          </p:cNvSpPr>
          <p:nvPr>
            <p:ph sz="half" idx="1"/>
          </p:nvPr>
        </p:nvSpPr>
        <p:spPr>
          <a:xfrm>
            <a:off x="4363786" y="621697"/>
            <a:ext cx="6791894" cy="5147973"/>
          </a:xfrm>
        </p:spPr>
        <p:txBody>
          <a:bodyPr vert="horz" lIns="0" tIns="45720" rIns="0" bIns="45720" rtlCol="0" anchor="ctr">
            <a:noAutofit/>
          </a:bodyPr>
          <a:lstStyle/>
          <a:p>
            <a:pPr algn="just">
              <a:lnSpc>
                <a:spcPct val="90000"/>
              </a:lnSpc>
            </a:pPr>
            <a:r>
              <a:rPr lang="ro-RO" sz="1700" dirty="0">
                <a:solidFill>
                  <a:schemeClr val="bg1"/>
                </a:solidFill>
              </a:rPr>
              <a:t>In computer </a:t>
            </a:r>
            <a:r>
              <a:rPr lang="ro-RO" sz="1700" dirty="0" err="1">
                <a:solidFill>
                  <a:schemeClr val="bg1"/>
                </a:solidFill>
              </a:rPr>
              <a:t>networking</a:t>
            </a:r>
            <a:r>
              <a:rPr lang="ro-RO" sz="1700" dirty="0">
                <a:solidFill>
                  <a:schemeClr val="bg1"/>
                </a:solidFill>
              </a:rPr>
              <a:t>, </a:t>
            </a:r>
            <a:r>
              <a:rPr lang="ro-RO" sz="1700" dirty="0" err="1">
                <a:solidFill>
                  <a:schemeClr val="bg1"/>
                </a:solidFill>
              </a:rPr>
              <a:t>the</a:t>
            </a:r>
            <a:r>
              <a:rPr lang="ro-RO" sz="1700" dirty="0">
                <a:solidFill>
                  <a:schemeClr val="bg1"/>
                </a:solidFill>
              </a:rPr>
              <a:t> </a:t>
            </a:r>
            <a:r>
              <a:rPr lang="ro-RO" sz="1700" dirty="0" err="1">
                <a:solidFill>
                  <a:schemeClr val="bg1"/>
                </a:solidFill>
              </a:rPr>
              <a:t>User</a:t>
            </a:r>
            <a:r>
              <a:rPr lang="ro-RO" sz="1700" dirty="0">
                <a:solidFill>
                  <a:schemeClr val="bg1"/>
                </a:solidFill>
              </a:rPr>
              <a:t> </a:t>
            </a:r>
            <a:r>
              <a:rPr lang="ro-RO" sz="1700" dirty="0" err="1">
                <a:solidFill>
                  <a:schemeClr val="bg1"/>
                </a:solidFill>
              </a:rPr>
              <a:t>Datagram</a:t>
            </a:r>
            <a:r>
              <a:rPr lang="ro-RO" sz="1700" dirty="0">
                <a:solidFill>
                  <a:schemeClr val="bg1"/>
                </a:solidFill>
              </a:rPr>
              <a:t> Protocol (UDP) </a:t>
            </a:r>
            <a:r>
              <a:rPr lang="ro-RO" sz="1700" dirty="0" err="1">
                <a:solidFill>
                  <a:schemeClr val="bg1"/>
                </a:solidFill>
              </a:rPr>
              <a:t>is</a:t>
            </a:r>
            <a:r>
              <a:rPr lang="ro-RO" sz="1700" dirty="0">
                <a:solidFill>
                  <a:schemeClr val="bg1"/>
                </a:solidFill>
              </a:rPr>
              <a:t> </a:t>
            </a:r>
            <a:r>
              <a:rPr lang="ro-RO" sz="1700" dirty="0" err="1">
                <a:solidFill>
                  <a:schemeClr val="bg1"/>
                </a:solidFill>
              </a:rPr>
              <a:t>one</a:t>
            </a:r>
            <a:r>
              <a:rPr lang="ro-RO" sz="1700" dirty="0">
                <a:solidFill>
                  <a:schemeClr val="bg1"/>
                </a:solidFill>
              </a:rPr>
              <a:t> of </a:t>
            </a:r>
            <a:r>
              <a:rPr lang="ro-RO" sz="1700" kern="1200" dirty="0" err="1">
                <a:solidFill>
                  <a:schemeClr val="bg1"/>
                </a:solidFill>
                <a:latin typeface="+mn-lt"/>
                <a:ea typeface="+mn-ea"/>
                <a:cs typeface="+mn-cs"/>
              </a:rPr>
              <a:t>the</a:t>
            </a:r>
            <a:r>
              <a:rPr lang="ro-RO" sz="1700" kern="1200" dirty="0">
                <a:solidFill>
                  <a:schemeClr val="bg1"/>
                </a:solidFill>
                <a:latin typeface="+mn-lt"/>
                <a:ea typeface="+mn-ea"/>
                <a:cs typeface="+mn-cs"/>
              </a:rPr>
              <a:t> </a:t>
            </a:r>
            <a:r>
              <a:rPr lang="ro-RO" sz="1700" dirty="0" err="1">
                <a:solidFill>
                  <a:schemeClr val="bg1"/>
                </a:solidFill>
              </a:rPr>
              <a:t>core</a:t>
            </a:r>
            <a:r>
              <a:rPr lang="ro-RO" sz="1700" dirty="0">
                <a:solidFill>
                  <a:schemeClr val="bg1"/>
                </a:solidFill>
              </a:rPr>
              <a:t> </a:t>
            </a:r>
            <a:r>
              <a:rPr lang="ro-RO" sz="1700" dirty="0" err="1">
                <a:solidFill>
                  <a:schemeClr val="bg1"/>
                </a:solidFill>
              </a:rPr>
              <a:t>members</a:t>
            </a:r>
            <a:r>
              <a:rPr lang="ro-RO" sz="1700" dirty="0">
                <a:solidFill>
                  <a:schemeClr val="bg1"/>
                </a:solidFill>
              </a:rPr>
              <a:t> </a:t>
            </a:r>
            <a:r>
              <a:rPr lang="ro-RO" sz="1700" kern="1200" dirty="0">
                <a:solidFill>
                  <a:schemeClr val="bg1"/>
                </a:solidFill>
                <a:latin typeface="+mn-lt"/>
                <a:ea typeface="+mn-ea"/>
                <a:cs typeface="+mn-cs"/>
              </a:rPr>
              <a:t>of </a:t>
            </a:r>
            <a:r>
              <a:rPr lang="ro-RO" sz="1700" kern="1200" dirty="0" err="1">
                <a:solidFill>
                  <a:schemeClr val="bg1"/>
                </a:solidFill>
                <a:latin typeface="+mn-lt"/>
                <a:ea typeface="+mn-ea"/>
                <a:cs typeface="+mn-cs"/>
              </a:rPr>
              <a:t>the</a:t>
            </a:r>
            <a:r>
              <a:rPr lang="ro-RO" sz="1700" kern="1200" dirty="0">
                <a:solidFill>
                  <a:schemeClr val="bg1"/>
                </a:solidFill>
                <a:latin typeface="+mn-lt"/>
                <a:ea typeface="+mn-ea"/>
                <a:cs typeface="+mn-cs"/>
              </a:rPr>
              <a:t> </a:t>
            </a:r>
            <a:r>
              <a:rPr lang="ro-RO" sz="1700" dirty="0">
                <a:solidFill>
                  <a:schemeClr val="bg1"/>
                </a:solidFill>
              </a:rPr>
              <a:t>Internet </a:t>
            </a:r>
            <a:r>
              <a:rPr lang="ro-RO" sz="1700" kern="1200" dirty="0">
                <a:solidFill>
                  <a:schemeClr val="bg1"/>
                </a:solidFill>
                <a:latin typeface="+mn-lt"/>
                <a:ea typeface="+mn-ea"/>
                <a:cs typeface="+mn-cs"/>
              </a:rPr>
              <a:t>protocol </a:t>
            </a:r>
            <a:r>
              <a:rPr lang="ro-RO" sz="1700" dirty="0">
                <a:solidFill>
                  <a:schemeClr val="bg1"/>
                </a:solidFill>
              </a:rPr>
              <a:t>suite.  </a:t>
            </a:r>
            <a:r>
              <a:rPr lang="ro-RO" sz="1700" dirty="0" err="1">
                <a:solidFill>
                  <a:schemeClr val="bg1"/>
                </a:solidFill>
              </a:rPr>
              <a:t>With</a:t>
            </a:r>
            <a:r>
              <a:rPr lang="ro-RO" sz="1700" dirty="0">
                <a:solidFill>
                  <a:schemeClr val="bg1"/>
                </a:solidFill>
              </a:rPr>
              <a:t> UDP, computer </a:t>
            </a:r>
            <a:r>
              <a:rPr lang="ro-RO" sz="1700" dirty="0" err="1">
                <a:solidFill>
                  <a:schemeClr val="bg1"/>
                </a:solidFill>
              </a:rPr>
              <a:t>applications</a:t>
            </a:r>
            <a:r>
              <a:rPr lang="ro-RO" sz="1700" dirty="0">
                <a:solidFill>
                  <a:schemeClr val="bg1"/>
                </a:solidFill>
              </a:rPr>
              <a:t> </a:t>
            </a:r>
            <a:r>
              <a:rPr lang="ro-RO" sz="1700" dirty="0" err="1">
                <a:solidFill>
                  <a:schemeClr val="bg1"/>
                </a:solidFill>
              </a:rPr>
              <a:t>can</a:t>
            </a:r>
            <a:r>
              <a:rPr lang="ro-RO" sz="1700" dirty="0">
                <a:solidFill>
                  <a:schemeClr val="bg1"/>
                </a:solidFill>
              </a:rPr>
              <a:t> </a:t>
            </a:r>
            <a:r>
              <a:rPr lang="ro-RO" sz="1700" dirty="0" err="1">
                <a:solidFill>
                  <a:schemeClr val="bg1"/>
                </a:solidFill>
              </a:rPr>
              <a:t>send</a:t>
            </a:r>
            <a:r>
              <a:rPr lang="ro-RO" sz="1700" dirty="0">
                <a:solidFill>
                  <a:schemeClr val="bg1"/>
                </a:solidFill>
              </a:rPr>
              <a:t> </a:t>
            </a:r>
            <a:r>
              <a:rPr lang="ro-RO" sz="1700" dirty="0" err="1">
                <a:solidFill>
                  <a:schemeClr val="bg1"/>
                </a:solidFill>
              </a:rPr>
              <a:t>messages</a:t>
            </a:r>
            <a:r>
              <a:rPr lang="ro-RO" sz="1700" dirty="0">
                <a:solidFill>
                  <a:schemeClr val="bg1"/>
                </a:solidFill>
              </a:rPr>
              <a:t>, </a:t>
            </a:r>
            <a:r>
              <a:rPr lang="ro-RO" sz="1700" kern="1200" dirty="0">
                <a:solidFill>
                  <a:schemeClr val="bg1"/>
                </a:solidFill>
                <a:latin typeface="+mn-lt"/>
                <a:ea typeface="+mn-ea"/>
                <a:cs typeface="+mn-cs"/>
              </a:rPr>
              <a:t>in </a:t>
            </a:r>
            <a:r>
              <a:rPr lang="ro-RO" sz="1700" dirty="0" err="1">
                <a:solidFill>
                  <a:schemeClr val="bg1"/>
                </a:solidFill>
              </a:rPr>
              <a:t>this</a:t>
            </a:r>
            <a:r>
              <a:rPr lang="ro-RO" sz="1700" dirty="0">
                <a:solidFill>
                  <a:schemeClr val="bg1"/>
                </a:solidFill>
              </a:rPr>
              <a:t> case </a:t>
            </a:r>
            <a:r>
              <a:rPr lang="ro-RO" sz="1700" dirty="0" err="1">
                <a:solidFill>
                  <a:schemeClr val="bg1"/>
                </a:solidFill>
              </a:rPr>
              <a:t>referred</a:t>
            </a:r>
            <a:r>
              <a:rPr lang="ro-RO" sz="1700" dirty="0">
                <a:solidFill>
                  <a:schemeClr val="bg1"/>
                </a:solidFill>
              </a:rPr>
              <a:t> </a:t>
            </a:r>
            <a:r>
              <a:rPr lang="ro-RO" sz="1700" dirty="0" err="1">
                <a:solidFill>
                  <a:schemeClr val="bg1"/>
                </a:solidFill>
              </a:rPr>
              <a:t>to</a:t>
            </a:r>
            <a:r>
              <a:rPr lang="ro-RO" sz="1700" dirty="0">
                <a:solidFill>
                  <a:schemeClr val="bg1"/>
                </a:solidFill>
              </a:rPr>
              <a:t> as </a:t>
            </a:r>
            <a:r>
              <a:rPr lang="ro-RO" sz="1700" dirty="0" err="1">
                <a:solidFill>
                  <a:schemeClr val="bg1"/>
                </a:solidFill>
              </a:rPr>
              <a:t>datagrams</a:t>
            </a:r>
            <a:r>
              <a:rPr lang="ro-RO" sz="1700" dirty="0">
                <a:solidFill>
                  <a:schemeClr val="bg1"/>
                </a:solidFill>
              </a:rPr>
              <a:t>, </a:t>
            </a:r>
            <a:r>
              <a:rPr lang="ro-RO" sz="1700" dirty="0" err="1">
                <a:solidFill>
                  <a:schemeClr val="bg1"/>
                </a:solidFill>
              </a:rPr>
              <a:t>to</a:t>
            </a:r>
            <a:r>
              <a:rPr lang="ro-RO" sz="1700" dirty="0">
                <a:solidFill>
                  <a:schemeClr val="bg1"/>
                </a:solidFill>
              </a:rPr>
              <a:t> </a:t>
            </a:r>
            <a:r>
              <a:rPr lang="ro-RO" sz="1700" dirty="0" err="1">
                <a:solidFill>
                  <a:schemeClr val="bg1"/>
                </a:solidFill>
              </a:rPr>
              <a:t>other</a:t>
            </a:r>
            <a:r>
              <a:rPr lang="ro-RO" sz="1700" dirty="0">
                <a:solidFill>
                  <a:schemeClr val="bg1"/>
                </a:solidFill>
              </a:rPr>
              <a:t> </a:t>
            </a:r>
            <a:r>
              <a:rPr lang="ro-RO" sz="1700" dirty="0" err="1">
                <a:solidFill>
                  <a:schemeClr val="bg1"/>
                </a:solidFill>
              </a:rPr>
              <a:t>hosts</a:t>
            </a:r>
            <a:r>
              <a:rPr lang="ro-RO" sz="1700" dirty="0">
                <a:solidFill>
                  <a:schemeClr val="bg1"/>
                </a:solidFill>
              </a:rPr>
              <a:t> on an Internet Protocol </a:t>
            </a:r>
            <a:r>
              <a:rPr lang="ro-RO" sz="1700" kern="1200" dirty="0">
                <a:solidFill>
                  <a:schemeClr val="bg1"/>
                </a:solidFill>
                <a:latin typeface="+mn-lt"/>
                <a:ea typeface="+mn-ea"/>
                <a:cs typeface="+mn-cs"/>
              </a:rPr>
              <a:t>(</a:t>
            </a:r>
            <a:r>
              <a:rPr lang="ro-RO" sz="1700" dirty="0">
                <a:solidFill>
                  <a:schemeClr val="bg1"/>
                </a:solidFill>
              </a:rPr>
              <a:t>IP) </a:t>
            </a:r>
            <a:r>
              <a:rPr lang="ro-RO" sz="1700" dirty="0" err="1">
                <a:solidFill>
                  <a:schemeClr val="bg1"/>
                </a:solidFill>
              </a:rPr>
              <a:t>network</a:t>
            </a:r>
            <a:r>
              <a:rPr lang="ro-RO" sz="1700" dirty="0">
                <a:solidFill>
                  <a:schemeClr val="bg1"/>
                </a:solidFill>
              </a:rPr>
              <a:t>. Prior </a:t>
            </a:r>
            <a:r>
              <a:rPr lang="ro-RO" sz="1700" dirty="0" err="1">
                <a:solidFill>
                  <a:schemeClr val="bg1"/>
                </a:solidFill>
              </a:rPr>
              <a:t>communications</a:t>
            </a:r>
            <a:r>
              <a:rPr lang="ro-RO" sz="1700" dirty="0">
                <a:solidFill>
                  <a:schemeClr val="bg1"/>
                </a:solidFill>
              </a:rPr>
              <a:t> are </a:t>
            </a:r>
            <a:r>
              <a:rPr lang="ro-RO" sz="1700" dirty="0" err="1">
                <a:solidFill>
                  <a:schemeClr val="bg1"/>
                </a:solidFill>
              </a:rPr>
              <a:t>not</a:t>
            </a:r>
            <a:r>
              <a:rPr lang="ro-RO" sz="1700" dirty="0">
                <a:solidFill>
                  <a:schemeClr val="bg1"/>
                </a:solidFill>
              </a:rPr>
              <a:t> </a:t>
            </a:r>
            <a:r>
              <a:rPr lang="ro-RO" sz="1700" dirty="0" err="1">
                <a:solidFill>
                  <a:schemeClr val="bg1"/>
                </a:solidFill>
              </a:rPr>
              <a:t>required</a:t>
            </a:r>
            <a:r>
              <a:rPr lang="ro-RO" sz="1700" dirty="0">
                <a:solidFill>
                  <a:schemeClr val="bg1"/>
                </a:solidFill>
              </a:rPr>
              <a:t> in </a:t>
            </a:r>
            <a:r>
              <a:rPr lang="ro-RO" sz="1700" dirty="0" err="1">
                <a:solidFill>
                  <a:schemeClr val="bg1"/>
                </a:solidFill>
              </a:rPr>
              <a:t>order</a:t>
            </a:r>
            <a:r>
              <a:rPr lang="ro-RO" sz="1700" dirty="0">
                <a:solidFill>
                  <a:schemeClr val="bg1"/>
                </a:solidFill>
              </a:rPr>
              <a:t> </a:t>
            </a:r>
            <a:r>
              <a:rPr lang="ro-RO" sz="1700" dirty="0" err="1">
                <a:solidFill>
                  <a:schemeClr val="bg1"/>
                </a:solidFill>
              </a:rPr>
              <a:t>to</a:t>
            </a:r>
            <a:r>
              <a:rPr lang="ro-RO" sz="1700" dirty="0">
                <a:solidFill>
                  <a:schemeClr val="bg1"/>
                </a:solidFill>
              </a:rPr>
              <a:t> set </a:t>
            </a:r>
            <a:r>
              <a:rPr lang="ro-RO" sz="1700" dirty="0" err="1">
                <a:solidFill>
                  <a:schemeClr val="bg1"/>
                </a:solidFill>
              </a:rPr>
              <a:t>up</a:t>
            </a:r>
            <a:r>
              <a:rPr lang="ro-RO" sz="1700" dirty="0">
                <a:solidFill>
                  <a:schemeClr val="bg1"/>
                </a:solidFill>
              </a:rPr>
              <a:t> </a:t>
            </a:r>
            <a:r>
              <a:rPr lang="ro-RO" sz="1700" dirty="0" err="1">
                <a:solidFill>
                  <a:schemeClr val="bg1"/>
                </a:solidFill>
              </a:rPr>
              <a:t>communication</a:t>
            </a:r>
            <a:r>
              <a:rPr lang="ro-RO" sz="1700" dirty="0">
                <a:solidFill>
                  <a:schemeClr val="bg1"/>
                </a:solidFill>
              </a:rPr>
              <a:t> </a:t>
            </a:r>
            <a:r>
              <a:rPr lang="ro-RO" sz="1700" dirty="0" err="1">
                <a:solidFill>
                  <a:schemeClr val="bg1"/>
                </a:solidFill>
              </a:rPr>
              <a:t>channels</a:t>
            </a:r>
            <a:r>
              <a:rPr lang="ro-RO" sz="1700" dirty="0">
                <a:solidFill>
                  <a:schemeClr val="bg1"/>
                </a:solidFill>
              </a:rPr>
              <a:t> or data </a:t>
            </a:r>
            <a:r>
              <a:rPr lang="ro-RO" sz="1700" dirty="0" err="1">
                <a:solidFill>
                  <a:schemeClr val="bg1"/>
                </a:solidFill>
              </a:rPr>
              <a:t>paths</a:t>
            </a:r>
            <a:r>
              <a:rPr lang="ro-RO" sz="1700" dirty="0">
                <a:solidFill>
                  <a:schemeClr val="bg1"/>
                </a:solidFill>
              </a:rPr>
              <a:t>.</a:t>
            </a:r>
            <a:endParaRPr lang="ro-RO" sz="1700" kern="1200" dirty="0">
              <a:solidFill>
                <a:schemeClr val="bg1"/>
              </a:solidFill>
              <a:ea typeface="+mn-lt"/>
              <a:cs typeface="+mn-lt"/>
            </a:endParaRPr>
          </a:p>
          <a:p>
            <a:pPr algn="just">
              <a:lnSpc>
                <a:spcPct val="90000"/>
              </a:lnSpc>
            </a:pPr>
            <a:r>
              <a:rPr lang="ro-RO" sz="1700" dirty="0">
                <a:solidFill>
                  <a:schemeClr val="bg1"/>
                </a:solidFill>
              </a:rPr>
              <a:t>UDP </a:t>
            </a:r>
            <a:r>
              <a:rPr lang="ro-RO" sz="1700" dirty="0" err="1">
                <a:solidFill>
                  <a:schemeClr val="bg1"/>
                </a:solidFill>
              </a:rPr>
              <a:t>uses</a:t>
            </a:r>
            <a:r>
              <a:rPr lang="ro-RO" sz="1700" dirty="0">
                <a:solidFill>
                  <a:schemeClr val="bg1"/>
                </a:solidFill>
              </a:rPr>
              <a:t> a simple </a:t>
            </a:r>
            <a:r>
              <a:rPr lang="ro-RO" sz="1700" dirty="0" err="1">
                <a:solidFill>
                  <a:schemeClr val="bg1"/>
                </a:solidFill>
              </a:rPr>
              <a:t>connectionless</a:t>
            </a:r>
            <a:r>
              <a:rPr lang="ro-RO" sz="1700" dirty="0">
                <a:solidFill>
                  <a:schemeClr val="bg1"/>
                </a:solidFill>
              </a:rPr>
              <a:t> </a:t>
            </a:r>
            <a:r>
              <a:rPr lang="ro-RO" sz="1700" dirty="0" err="1">
                <a:solidFill>
                  <a:schemeClr val="bg1"/>
                </a:solidFill>
              </a:rPr>
              <a:t>communication</a:t>
            </a:r>
            <a:r>
              <a:rPr lang="ro-RO" sz="1700" dirty="0">
                <a:solidFill>
                  <a:schemeClr val="bg1"/>
                </a:solidFill>
              </a:rPr>
              <a:t> model </a:t>
            </a:r>
            <a:r>
              <a:rPr lang="ro-RO" sz="1700" dirty="0" err="1">
                <a:solidFill>
                  <a:schemeClr val="bg1"/>
                </a:solidFill>
              </a:rPr>
              <a:t>with</a:t>
            </a:r>
            <a:r>
              <a:rPr lang="ro-RO" sz="1700" dirty="0">
                <a:solidFill>
                  <a:schemeClr val="bg1"/>
                </a:solidFill>
              </a:rPr>
              <a:t> a minimum of protocol </a:t>
            </a:r>
            <a:r>
              <a:rPr lang="ro-RO" sz="1700" dirty="0" err="1">
                <a:solidFill>
                  <a:schemeClr val="bg1"/>
                </a:solidFill>
              </a:rPr>
              <a:t>mechanisms</a:t>
            </a:r>
            <a:r>
              <a:rPr lang="ro-RO" sz="1700" dirty="0">
                <a:solidFill>
                  <a:schemeClr val="bg1"/>
                </a:solidFill>
              </a:rPr>
              <a:t>. UDP </a:t>
            </a:r>
            <a:r>
              <a:rPr lang="ro-RO" sz="1700" dirty="0" err="1">
                <a:solidFill>
                  <a:schemeClr val="bg1"/>
                </a:solidFill>
              </a:rPr>
              <a:t>provides</a:t>
            </a:r>
            <a:r>
              <a:rPr lang="ro-RO" sz="1700" dirty="0">
                <a:solidFill>
                  <a:schemeClr val="bg1"/>
                </a:solidFill>
              </a:rPr>
              <a:t> </a:t>
            </a:r>
            <a:r>
              <a:rPr lang="ro-RO" sz="1700" dirty="0" err="1">
                <a:solidFill>
                  <a:schemeClr val="bg1"/>
                </a:solidFill>
              </a:rPr>
              <a:t>checksums</a:t>
            </a:r>
            <a:r>
              <a:rPr lang="ro-RO" sz="1700" dirty="0">
                <a:solidFill>
                  <a:schemeClr val="bg1"/>
                </a:solidFill>
              </a:rPr>
              <a:t> for data </a:t>
            </a:r>
            <a:r>
              <a:rPr lang="ro-RO" sz="1700" dirty="0" err="1">
                <a:solidFill>
                  <a:schemeClr val="bg1"/>
                </a:solidFill>
              </a:rPr>
              <a:t>integrity</a:t>
            </a:r>
            <a:r>
              <a:rPr lang="ro-RO" sz="1700" kern="1200" dirty="0">
                <a:solidFill>
                  <a:schemeClr val="bg1"/>
                </a:solidFill>
                <a:latin typeface="+mn-lt"/>
                <a:ea typeface="+mn-ea"/>
                <a:cs typeface="+mn-cs"/>
              </a:rPr>
              <a:t>, </a:t>
            </a:r>
            <a:r>
              <a:rPr lang="ro-RO" sz="1700" kern="1200" dirty="0" err="1">
                <a:solidFill>
                  <a:schemeClr val="bg1"/>
                </a:solidFill>
                <a:latin typeface="+mn-lt"/>
                <a:ea typeface="+mn-ea"/>
                <a:cs typeface="+mn-cs"/>
              </a:rPr>
              <a:t>and</a:t>
            </a:r>
            <a:r>
              <a:rPr lang="ro-RO" sz="1700" kern="1200" dirty="0">
                <a:solidFill>
                  <a:schemeClr val="bg1"/>
                </a:solidFill>
                <a:latin typeface="+mn-lt"/>
                <a:ea typeface="+mn-ea"/>
                <a:cs typeface="+mn-cs"/>
              </a:rPr>
              <a:t> </a:t>
            </a:r>
            <a:r>
              <a:rPr lang="ro-RO" sz="1700" dirty="0">
                <a:solidFill>
                  <a:schemeClr val="bg1"/>
                </a:solidFill>
              </a:rPr>
              <a:t>port </a:t>
            </a:r>
            <a:r>
              <a:rPr lang="ro-RO" sz="1700" dirty="0" err="1">
                <a:solidFill>
                  <a:schemeClr val="bg1"/>
                </a:solidFill>
              </a:rPr>
              <a:t>numbers</a:t>
            </a:r>
            <a:r>
              <a:rPr lang="ro-RO" sz="1700" dirty="0">
                <a:solidFill>
                  <a:schemeClr val="bg1"/>
                </a:solidFill>
              </a:rPr>
              <a:t> </a:t>
            </a:r>
            <a:r>
              <a:rPr lang="ro-RO" sz="1700" kern="1200" dirty="0">
                <a:solidFill>
                  <a:schemeClr val="bg1"/>
                </a:solidFill>
                <a:latin typeface="+mn-lt"/>
                <a:ea typeface="+mn-ea"/>
                <a:cs typeface="+mn-cs"/>
              </a:rPr>
              <a:t>for </a:t>
            </a:r>
            <a:r>
              <a:rPr lang="ro-RO" sz="1700" dirty="0" err="1">
                <a:solidFill>
                  <a:schemeClr val="bg1"/>
                </a:solidFill>
              </a:rPr>
              <a:t>addressing</a:t>
            </a:r>
            <a:r>
              <a:rPr lang="ro-RO" sz="1700" dirty="0">
                <a:solidFill>
                  <a:schemeClr val="bg1"/>
                </a:solidFill>
              </a:rPr>
              <a:t> </a:t>
            </a:r>
            <a:r>
              <a:rPr lang="ro-RO" sz="1700" dirty="0" err="1">
                <a:solidFill>
                  <a:schemeClr val="bg1"/>
                </a:solidFill>
              </a:rPr>
              <a:t>different</a:t>
            </a:r>
            <a:r>
              <a:rPr lang="ro-RO" sz="1700" dirty="0">
                <a:solidFill>
                  <a:schemeClr val="bg1"/>
                </a:solidFill>
              </a:rPr>
              <a:t> </a:t>
            </a:r>
            <a:r>
              <a:rPr lang="ro-RO" sz="1700" dirty="0" err="1">
                <a:solidFill>
                  <a:schemeClr val="bg1"/>
                </a:solidFill>
              </a:rPr>
              <a:t>functions</a:t>
            </a:r>
            <a:r>
              <a:rPr lang="ro-RO" sz="1700" dirty="0">
                <a:solidFill>
                  <a:schemeClr val="bg1"/>
                </a:solidFill>
              </a:rPr>
              <a:t> at </a:t>
            </a:r>
            <a:r>
              <a:rPr lang="ro-RO" sz="1700" kern="1200" dirty="0" err="1">
                <a:solidFill>
                  <a:schemeClr val="bg1"/>
                </a:solidFill>
                <a:latin typeface="+mn-lt"/>
                <a:ea typeface="+mn-ea"/>
                <a:cs typeface="+mn-cs"/>
              </a:rPr>
              <a:t>the</a:t>
            </a:r>
            <a:r>
              <a:rPr lang="ro-RO" sz="1700" kern="1200" dirty="0">
                <a:solidFill>
                  <a:schemeClr val="bg1"/>
                </a:solidFill>
                <a:latin typeface="+mn-lt"/>
                <a:ea typeface="+mn-ea"/>
                <a:cs typeface="+mn-cs"/>
              </a:rPr>
              <a:t> </a:t>
            </a:r>
            <a:r>
              <a:rPr lang="ro-RO" sz="1700" dirty="0" err="1">
                <a:solidFill>
                  <a:schemeClr val="bg1"/>
                </a:solidFill>
              </a:rPr>
              <a:t>source</a:t>
            </a:r>
            <a:r>
              <a:rPr lang="ro-RO" sz="1700" dirty="0">
                <a:solidFill>
                  <a:schemeClr val="bg1"/>
                </a:solidFill>
              </a:rPr>
              <a:t> </a:t>
            </a:r>
            <a:r>
              <a:rPr lang="ro-RO" sz="1700" kern="1200" dirty="0" err="1">
                <a:solidFill>
                  <a:schemeClr val="bg1"/>
                </a:solidFill>
                <a:latin typeface="+mn-lt"/>
                <a:ea typeface="+mn-ea"/>
                <a:cs typeface="+mn-cs"/>
              </a:rPr>
              <a:t>and</a:t>
            </a:r>
            <a:r>
              <a:rPr lang="ro-RO" sz="1700" kern="1200" dirty="0">
                <a:solidFill>
                  <a:schemeClr val="bg1"/>
                </a:solidFill>
                <a:latin typeface="+mn-lt"/>
                <a:ea typeface="+mn-ea"/>
                <a:cs typeface="+mn-cs"/>
              </a:rPr>
              <a:t> </a:t>
            </a:r>
            <a:r>
              <a:rPr lang="ro-RO" sz="1700" dirty="0" err="1">
                <a:solidFill>
                  <a:schemeClr val="bg1"/>
                </a:solidFill>
              </a:rPr>
              <a:t>destination</a:t>
            </a:r>
            <a:r>
              <a:rPr lang="ro-RO" sz="1700" dirty="0">
                <a:solidFill>
                  <a:schemeClr val="bg1"/>
                </a:solidFill>
              </a:rPr>
              <a:t> </a:t>
            </a:r>
            <a:r>
              <a:rPr lang="ro-RO" sz="1700" kern="1200" dirty="0">
                <a:solidFill>
                  <a:schemeClr val="bg1"/>
                </a:solidFill>
                <a:latin typeface="+mn-lt"/>
                <a:ea typeface="+mn-ea"/>
                <a:cs typeface="+mn-cs"/>
              </a:rPr>
              <a:t>of </a:t>
            </a:r>
            <a:r>
              <a:rPr lang="ro-RO" sz="1700" kern="1200" dirty="0" err="1">
                <a:solidFill>
                  <a:schemeClr val="bg1"/>
                </a:solidFill>
                <a:latin typeface="+mn-lt"/>
                <a:ea typeface="+mn-ea"/>
                <a:cs typeface="+mn-cs"/>
              </a:rPr>
              <a:t>the</a:t>
            </a:r>
            <a:r>
              <a:rPr lang="ro-RO" sz="1700" kern="1200" dirty="0">
                <a:solidFill>
                  <a:schemeClr val="bg1"/>
                </a:solidFill>
                <a:latin typeface="+mn-lt"/>
                <a:ea typeface="+mn-ea"/>
                <a:cs typeface="+mn-cs"/>
              </a:rPr>
              <a:t> </a:t>
            </a:r>
            <a:r>
              <a:rPr lang="ro-RO" sz="1700" dirty="0" err="1">
                <a:solidFill>
                  <a:schemeClr val="bg1"/>
                </a:solidFill>
              </a:rPr>
              <a:t>datagram</a:t>
            </a:r>
            <a:r>
              <a:rPr lang="ro-RO" sz="1700" dirty="0">
                <a:solidFill>
                  <a:schemeClr val="bg1"/>
                </a:solidFill>
              </a:rPr>
              <a:t>. It </a:t>
            </a:r>
            <a:r>
              <a:rPr lang="ro-RO" sz="1700" dirty="0" err="1">
                <a:solidFill>
                  <a:schemeClr val="bg1"/>
                </a:solidFill>
              </a:rPr>
              <a:t>has</a:t>
            </a:r>
            <a:r>
              <a:rPr lang="ro-RO" sz="1700" dirty="0">
                <a:solidFill>
                  <a:schemeClr val="bg1"/>
                </a:solidFill>
              </a:rPr>
              <a:t> </a:t>
            </a:r>
            <a:r>
              <a:rPr lang="ro-RO" sz="1700" dirty="0" err="1">
                <a:solidFill>
                  <a:schemeClr val="bg1"/>
                </a:solidFill>
              </a:rPr>
              <a:t>no</a:t>
            </a:r>
            <a:r>
              <a:rPr lang="ro-RO" sz="1700" dirty="0">
                <a:solidFill>
                  <a:schemeClr val="bg1"/>
                </a:solidFill>
              </a:rPr>
              <a:t> </a:t>
            </a:r>
            <a:r>
              <a:rPr lang="ro-RO" sz="1700" dirty="0" err="1">
                <a:solidFill>
                  <a:schemeClr val="bg1"/>
                </a:solidFill>
              </a:rPr>
              <a:t>handshaking</a:t>
            </a:r>
            <a:r>
              <a:rPr lang="ro-RO" sz="1700" dirty="0">
                <a:solidFill>
                  <a:schemeClr val="bg1"/>
                </a:solidFill>
              </a:rPr>
              <a:t> </a:t>
            </a:r>
            <a:r>
              <a:rPr lang="ro-RO" sz="1700" dirty="0" err="1">
                <a:solidFill>
                  <a:schemeClr val="bg1"/>
                </a:solidFill>
              </a:rPr>
              <a:t>dialogues</a:t>
            </a:r>
            <a:r>
              <a:rPr lang="ro-RO" sz="1700" dirty="0">
                <a:solidFill>
                  <a:schemeClr val="bg1"/>
                </a:solidFill>
              </a:rPr>
              <a:t>, </a:t>
            </a:r>
            <a:r>
              <a:rPr lang="ro-RO" sz="1700" kern="1200" dirty="0" err="1">
                <a:solidFill>
                  <a:schemeClr val="bg1"/>
                </a:solidFill>
                <a:latin typeface="+mn-lt"/>
                <a:ea typeface="+mn-ea"/>
                <a:cs typeface="+mn-cs"/>
              </a:rPr>
              <a:t>and</a:t>
            </a:r>
            <a:r>
              <a:rPr lang="ro-RO" sz="1700" kern="1200" dirty="0">
                <a:solidFill>
                  <a:schemeClr val="bg1"/>
                </a:solidFill>
                <a:latin typeface="+mn-lt"/>
                <a:ea typeface="+mn-ea"/>
                <a:cs typeface="+mn-cs"/>
              </a:rPr>
              <a:t> </a:t>
            </a:r>
            <a:r>
              <a:rPr lang="ro-RO" sz="1700" dirty="0" err="1">
                <a:solidFill>
                  <a:schemeClr val="bg1"/>
                </a:solidFill>
              </a:rPr>
              <a:t>thus</a:t>
            </a:r>
            <a:r>
              <a:rPr lang="ro-RO" sz="1700" dirty="0">
                <a:solidFill>
                  <a:schemeClr val="bg1"/>
                </a:solidFill>
              </a:rPr>
              <a:t> </a:t>
            </a:r>
            <a:r>
              <a:rPr lang="ro-RO" sz="1700" dirty="0" err="1">
                <a:solidFill>
                  <a:schemeClr val="bg1"/>
                </a:solidFill>
              </a:rPr>
              <a:t>exposes</a:t>
            </a:r>
            <a:r>
              <a:rPr lang="ro-RO" sz="1700" dirty="0">
                <a:solidFill>
                  <a:schemeClr val="bg1"/>
                </a:solidFill>
              </a:rPr>
              <a:t> </a:t>
            </a:r>
            <a:r>
              <a:rPr lang="ro-RO" sz="1700" kern="1200" dirty="0" err="1">
                <a:solidFill>
                  <a:schemeClr val="bg1"/>
                </a:solidFill>
                <a:latin typeface="+mn-lt"/>
                <a:ea typeface="+mn-ea"/>
                <a:cs typeface="+mn-cs"/>
              </a:rPr>
              <a:t>the</a:t>
            </a:r>
            <a:r>
              <a:rPr lang="ro-RO" sz="1700" kern="1200" dirty="0">
                <a:solidFill>
                  <a:schemeClr val="bg1"/>
                </a:solidFill>
                <a:latin typeface="+mn-lt"/>
                <a:ea typeface="+mn-ea"/>
                <a:cs typeface="+mn-cs"/>
              </a:rPr>
              <a:t> </a:t>
            </a:r>
            <a:r>
              <a:rPr lang="ro-RO" sz="1700" dirty="0" err="1">
                <a:solidFill>
                  <a:schemeClr val="bg1"/>
                </a:solidFill>
              </a:rPr>
              <a:t>user's</a:t>
            </a:r>
            <a:r>
              <a:rPr lang="ro-RO" sz="1700" dirty="0">
                <a:solidFill>
                  <a:schemeClr val="bg1"/>
                </a:solidFill>
              </a:rPr>
              <a:t> program </a:t>
            </a:r>
            <a:r>
              <a:rPr lang="ro-RO" sz="1700" dirty="0" err="1">
                <a:solidFill>
                  <a:schemeClr val="bg1"/>
                </a:solidFill>
              </a:rPr>
              <a:t>to</a:t>
            </a:r>
            <a:r>
              <a:rPr lang="ro-RO" sz="1700" dirty="0">
                <a:solidFill>
                  <a:schemeClr val="bg1"/>
                </a:solidFill>
              </a:rPr>
              <a:t> </a:t>
            </a:r>
            <a:r>
              <a:rPr lang="ro-RO" sz="1700" dirty="0" err="1">
                <a:solidFill>
                  <a:schemeClr val="bg1"/>
                </a:solidFill>
              </a:rPr>
              <a:t>any</a:t>
            </a:r>
            <a:r>
              <a:rPr lang="ro-RO" sz="1700" dirty="0">
                <a:solidFill>
                  <a:schemeClr val="bg1"/>
                </a:solidFill>
              </a:rPr>
              <a:t> </a:t>
            </a:r>
            <a:r>
              <a:rPr lang="ro-RO" sz="1700" dirty="0" err="1">
                <a:solidFill>
                  <a:schemeClr val="bg1"/>
                </a:solidFill>
              </a:rPr>
              <a:t>unreliability</a:t>
            </a:r>
            <a:r>
              <a:rPr lang="ro-RO" sz="1700" dirty="0">
                <a:solidFill>
                  <a:schemeClr val="bg1"/>
                </a:solidFill>
              </a:rPr>
              <a:t> </a:t>
            </a:r>
            <a:r>
              <a:rPr lang="ro-RO" sz="1700" kern="1200" dirty="0">
                <a:solidFill>
                  <a:schemeClr val="bg1"/>
                </a:solidFill>
                <a:latin typeface="+mn-lt"/>
                <a:ea typeface="+mn-ea"/>
                <a:cs typeface="+mn-cs"/>
              </a:rPr>
              <a:t>of </a:t>
            </a:r>
            <a:r>
              <a:rPr lang="ro-RO" sz="1700" kern="1200" dirty="0" err="1">
                <a:solidFill>
                  <a:schemeClr val="bg1"/>
                </a:solidFill>
                <a:latin typeface="+mn-lt"/>
                <a:ea typeface="+mn-ea"/>
                <a:cs typeface="+mn-cs"/>
              </a:rPr>
              <a:t>the</a:t>
            </a:r>
            <a:r>
              <a:rPr lang="ro-RO" sz="1700" kern="1200" dirty="0">
                <a:solidFill>
                  <a:schemeClr val="bg1"/>
                </a:solidFill>
                <a:latin typeface="+mn-lt"/>
                <a:ea typeface="+mn-ea"/>
                <a:cs typeface="+mn-cs"/>
              </a:rPr>
              <a:t> </a:t>
            </a:r>
            <a:r>
              <a:rPr lang="ro-RO" sz="1700" dirty="0" err="1">
                <a:solidFill>
                  <a:schemeClr val="bg1"/>
                </a:solidFill>
              </a:rPr>
              <a:t>underlying</a:t>
            </a:r>
            <a:r>
              <a:rPr lang="ro-RO" sz="1700" dirty="0">
                <a:solidFill>
                  <a:schemeClr val="bg1"/>
                </a:solidFill>
              </a:rPr>
              <a:t> </a:t>
            </a:r>
            <a:r>
              <a:rPr lang="ro-RO" sz="1700" dirty="0" err="1">
                <a:solidFill>
                  <a:schemeClr val="bg1"/>
                </a:solidFill>
              </a:rPr>
              <a:t>network</a:t>
            </a:r>
            <a:r>
              <a:rPr lang="ro-RO" sz="1700" dirty="0">
                <a:solidFill>
                  <a:schemeClr val="bg1"/>
                </a:solidFill>
              </a:rPr>
              <a:t>; </a:t>
            </a:r>
            <a:r>
              <a:rPr lang="ro-RO" sz="1700" dirty="0" err="1">
                <a:solidFill>
                  <a:schemeClr val="bg1"/>
                </a:solidFill>
              </a:rPr>
              <a:t>there</a:t>
            </a:r>
            <a:r>
              <a:rPr lang="ro-RO" sz="1700" dirty="0">
                <a:solidFill>
                  <a:schemeClr val="bg1"/>
                </a:solidFill>
              </a:rPr>
              <a:t> </a:t>
            </a:r>
            <a:r>
              <a:rPr lang="ro-RO" sz="1700" dirty="0" err="1">
                <a:solidFill>
                  <a:schemeClr val="bg1"/>
                </a:solidFill>
              </a:rPr>
              <a:t>is</a:t>
            </a:r>
            <a:r>
              <a:rPr lang="ro-RO" sz="1700" dirty="0">
                <a:solidFill>
                  <a:schemeClr val="bg1"/>
                </a:solidFill>
              </a:rPr>
              <a:t> </a:t>
            </a:r>
            <a:r>
              <a:rPr lang="ro-RO" sz="1700" dirty="0" err="1">
                <a:solidFill>
                  <a:schemeClr val="bg1"/>
                </a:solidFill>
              </a:rPr>
              <a:t>no</a:t>
            </a:r>
            <a:r>
              <a:rPr lang="ro-RO" sz="1700" dirty="0">
                <a:solidFill>
                  <a:schemeClr val="bg1"/>
                </a:solidFill>
              </a:rPr>
              <a:t> </a:t>
            </a:r>
            <a:r>
              <a:rPr lang="ro-RO" sz="1700" dirty="0" err="1">
                <a:solidFill>
                  <a:schemeClr val="bg1"/>
                </a:solidFill>
              </a:rPr>
              <a:t>guarantee</a:t>
            </a:r>
            <a:r>
              <a:rPr lang="ro-RO" sz="1700" dirty="0">
                <a:solidFill>
                  <a:schemeClr val="bg1"/>
                </a:solidFill>
              </a:rPr>
              <a:t> of </a:t>
            </a:r>
            <a:r>
              <a:rPr lang="ro-RO" sz="1700" dirty="0" err="1">
                <a:solidFill>
                  <a:schemeClr val="bg1"/>
                </a:solidFill>
              </a:rPr>
              <a:t>delivery</a:t>
            </a:r>
            <a:r>
              <a:rPr lang="ro-RO" sz="1700" dirty="0">
                <a:solidFill>
                  <a:schemeClr val="bg1"/>
                </a:solidFill>
              </a:rPr>
              <a:t>, </a:t>
            </a:r>
            <a:r>
              <a:rPr lang="ro-RO" sz="1700" dirty="0" err="1">
                <a:solidFill>
                  <a:schemeClr val="bg1"/>
                </a:solidFill>
              </a:rPr>
              <a:t>ordering</a:t>
            </a:r>
            <a:r>
              <a:rPr lang="ro-RO" sz="1700" dirty="0">
                <a:solidFill>
                  <a:schemeClr val="bg1"/>
                </a:solidFill>
              </a:rPr>
              <a:t>, or duplicate </a:t>
            </a:r>
            <a:r>
              <a:rPr lang="ro-RO" sz="1700" dirty="0" err="1">
                <a:solidFill>
                  <a:schemeClr val="bg1"/>
                </a:solidFill>
              </a:rPr>
              <a:t>protection</a:t>
            </a:r>
            <a:r>
              <a:rPr lang="ro-RO" sz="1700" kern="1200" dirty="0">
                <a:solidFill>
                  <a:schemeClr val="bg1"/>
                </a:solidFill>
                <a:latin typeface="+mn-lt"/>
                <a:ea typeface="+mn-ea"/>
                <a:cs typeface="+mn-cs"/>
              </a:rPr>
              <a:t>.</a:t>
            </a:r>
            <a:endParaRPr lang="ro-RO" sz="1700" kern="1200" dirty="0">
              <a:solidFill>
                <a:schemeClr val="bg1"/>
              </a:solidFill>
              <a:ea typeface="+mn-lt"/>
              <a:cs typeface="+mn-lt"/>
            </a:endParaRPr>
          </a:p>
          <a:p>
            <a:pPr algn="just">
              <a:lnSpc>
                <a:spcPct val="90000"/>
              </a:lnSpc>
            </a:pPr>
            <a:r>
              <a:rPr lang="ro-RO" sz="1700" kern="1200" dirty="0">
                <a:solidFill>
                  <a:schemeClr val="bg1"/>
                </a:solidFill>
                <a:latin typeface="+mn-lt"/>
                <a:ea typeface="+mn-ea"/>
                <a:cs typeface="+mn-cs"/>
              </a:rPr>
              <a:t>UDP </a:t>
            </a:r>
            <a:r>
              <a:rPr lang="ro-RO" sz="1700" dirty="0" err="1">
                <a:solidFill>
                  <a:schemeClr val="bg1"/>
                </a:solidFill>
              </a:rPr>
              <a:t>is</a:t>
            </a:r>
            <a:r>
              <a:rPr lang="ro-RO" sz="1700" dirty="0">
                <a:solidFill>
                  <a:schemeClr val="bg1"/>
                </a:solidFill>
              </a:rPr>
              <a:t> </a:t>
            </a:r>
            <a:r>
              <a:rPr lang="ro-RO" sz="1700" dirty="0" err="1">
                <a:solidFill>
                  <a:schemeClr val="bg1"/>
                </a:solidFill>
              </a:rPr>
              <a:t>suitable</a:t>
            </a:r>
            <a:r>
              <a:rPr lang="ro-RO" sz="1700" dirty="0">
                <a:solidFill>
                  <a:schemeClr val="bg1"/>
                </a:solidFill>
              </a:rPr>
              <a:t> for </a:t>
            </a:r>
            <a:r>
              <a:rPr lang="ro-RO" sz="1700" dirty="0" err="1">
                <a:solidFill>
                  <a:schemeClr val="bg1"/>
                </a:solidFill>
              </a:rPr>
              <a:t>purposes</a:t>
            </a:r>
            <a:r>
              <a:rPr lang="ro-RO" sz="1700" dirty="0">
                <a:solidFill>
                  <a:schemeClr val="bg1"/>
                </a:solidFill>
              </a:rPr>
              <a:t> </a:t>
            </a:r>
            <a:r>
              <a:rPr lang="ro-RO" sz="1700" dirty="0" err="1">
                <a:solidFill>
                  <a:schemeClr val="bg1"/>
                </a:solidFill>
              </a:rPr>
              <a:t>where</a:t>
            </a:r>
            <a:r>
              <a:rPr lang="ro-RO" sz="1700" dirty="0">
                <a:solidFill>
                  <a:schemeClr val="bg1"/>
                </a:solidFill>
              </a:rPr>
              <a:t> </a:t>
            </a:r>
            <a:r>
              <a:rPr lang="ro-RO" sz="1700" dirty="0" err="1">
                <a:solidFill>
                  <a:schemeClr val="bg1"/>
                </a:solidFill>
              </a:rPr>
              <a:t>error</a:t>
            </a:r>
            <a:r>
              <a:rPr lang="ro-RO" sz="1700" dirty="0">
                <a:solidFill>
                  <a:schemeClr val="bg1"/>
                </a:solidFill>
              </a:rPr>
              <a:t> </a:t>
            </a:r>
            <a:r>
              <a:rPr lang="ro-RO" sz="1700" dirty="0" err="1">
                <a:solidFill>
                  <a:schemeClr val="bg1"/>
                </a:solidFill>
              </a:rPr>
              <a:t>checking</a:t>
            </a:r>
            <a:r>
              <a:rPr lang="ro-RO" sz="1700" dirty="0">
                <a:solidFill>
                  <a:schemeClr val="bg1"/>
                </a:solidFill>
              </a:rPr>
              <a:t> </a:t>
            </a:r>
            <a:r>
              <a:rPr lang="ro-RO" sz="1700" dirty="0" err="1">
                <a:solidFill>
                  <a:schemeClr val="bg1"/>
                </a:solidFill>
              </a:rPr>
              <a:t>and</a:t>
            </a:r>
            <a:r>
              <a:rPr lang="ro-RO" sz="1700" dirty="0">
                <a:solidFill>
                  <a:schemeClr val="bg1"/>
                </a:solidFill>
              </a:rPr>
              <a:t> </a:t>
            </a:r>
            <a:r>
              <a:rPr lang="ro-RO" sz="1700" dirty="0" err="1">
                <a:solidFill>
                  <a:schemeClr val="bg1"/>
                </a:solidFill>
              </a:rPr>
              <a:t>correction</a:t>
            </a:r>
            <a:r>
              <a:rPr lang="ro-RO" sz="1700" dirty="0">
                <a:solidFill>
                  <a:schemeClr val="bg1"/>
                </a:solidFill>
              </a:rPr>
              <a:t> are </a:t>
            </a:r>
            <a:r>
              <a:rPr lang="ro-RO" sz="1700" dirty="0" err="1">
                <a:solidFill>
                  <a:schemeClr val="bg1"/>
                </a:solidFill>
              </a:rPr>
              <a:t>either</a:t>
            </a:r>
            <a:r>
              <a:rPr lang="ro-RO" sz="1700" dirty="0">
                <a:solidFill>
                  <a:schemeClr val="bg1"/>
                </a:solidFill>
              </a:rPr>
              <a:t> </a:t>
            </a:r>
            <a:r>
              <a:rPr lang="ro-RO" sz="1700" dirty="0" err="1">
                <a:solidFill>
                  <a:schemeClr val="bg1"/>
                </a:solidFill>
              </a:rPr>
              <a:t>not</a:t>
            </a:r>
            <a:r>
              <a:rPr lang="ro-RO" sz="1700" dirty="0">
                <a:solidFill>
                  <a:schemeClr val="bg1"/>
                </a:solidFill>
              </a:rPr>
              <a:t> </a:t>
            </a:r>
            <a:r>
              <a:rPr lang="ro-RO" sz="1700" dirty="0" err="1">
                <a:solidFill>
                  <a:schemeClr val="bg1"/>
                </a:solidFill>
              </a:rPr>
              <a:t>necessary</a:t>
            </a:r>
            <a:r>
              <a:rPr lang="ro-RO" sz="1700" dirty="0">
                <a:solidFill>
                  <a:schemeClr val="bg1"/>
                </a:solidFill>
              </a:rPr>
              <a:t> or are </a:t>
            </a:r>
            <a:r>
              <a:rPr lang="ro-RO" sz="1700" dirty="0" err="1">
                <a:solidFill>
                  <a:schemeClr val="bg1"/>
                </a:solidFill>
              </a:rPr>
              <a:t>performed</a:t>
            </a:r>
            <a:r>
              <a:rPr lang="ro-RO" sz="1700" dirty="0">
                <a:solidFill>
                  <a:schemeClr val="bg1"/>
                </a:solidFill>
              </a:rPr>
              <a:t> in </a:t>
            </a:r>
            <a:r>
              <a:rPr lang="ro-RO" sz="1700" dirty="0" err="1">
                <a:solidFill>
                  <a:schemeClr val="bg1"/>
                </a:solidFill>
              </a:rPr>
              <a:t>the</a:t>
            </a:r>
            <a:r>
              <a:rPr lang="ro-RO" sz="1700" dirty="0">
                <a:solidFill>
                  <a:schemeClr val="bg1"/>
                </a:solidFill>
              </a:rPr>
              <a:t> </a:t>
            </a:r>
            <a:r>
              <a:rPr lang="ro-RO" sz="1700" dirty="0" err="1">
                <a:solidFill>
                  <a:schemeClr val="bg1"/>
                </a:solidFill>
              </a:rPr>
              <a:t>application</a:t>
            </a:r>
            <a:r>
              <a:rPr lang="ro-RO" sz="1700" dirty="0">
                <a:solidFill>
                  <a:schemeClr val="bg1"/>
                </a:solidFill>
              </a:rPr>
              <a:t>; UDP </a:t>
            </a:r>
            <a:r>
              <a:rPr lang="ro-RO" sz="1700" dirty="0" err="1">
                <a:solidFill>
                  <a:schemeClr val="bg1"/>
                </a:solidFill>
              </a:rPr>
              <a:t>avoids</a:t>
            </a:r>
            <a:r>
              <a:rPr lang="ro-RO" sz="1700" dirty="0">
                <a:solidFill>
                  <a:schemeClr val="bg1"/>
                </a:solidFill>
              </a:rPr>
              <a:t> </a:t>
            </a:r>
            <a:r>
              <a:rPr lang="ro-RO" sz="1700" dirty="0" err="1">
                <a:solidFill>
                  <a:schemeClr val="bg1"/>
                </a:solidFill>
              </a:rPr>
              <a:t>the</a:t>
            </a:r>
            <a:r>
              <a:rPr lang="ro-RO" sz="1700" dirty="0">
                <a:solidFill>
                  <a:schemeClr val="bg1"/>
                </a:solidFill>
              </a:rPr>
              <a:t> </a:t>
            </a:r>
            <a:r>
              <a:rPr lang="ro-RO" sz="1700" dirty="0" err="1">
                <a:solidFill>
                  <a:schemeClr val="bg1"/>
                </a:solidFill>
              </a:rPr>
              <a:t>overhead</a:t>
            </a:r>
            <a:r>
              <a:rPr lang="ro-RO" sz="1700" dirty="0">
                <a:solidFill>
                  <a:schemeClr val="bg1"/>
                </a:solidFill>
              </a:rPr>
              <a:t> of </a:t>
            </a:r>
            <a:r>
              <a:rPr lang="ro-RO" sz="1700" dirty="0" err="1">
                <a:solidFill>
                  <a:schemeClr val="bg1"/>
                </a:solidFill>
              </a:rPr>
              <a:t>such</a:t>
            </a:r>
            <a:r>
              <a:rPr lang="ro-RO" sz="1700" dirty="0">
                <a:solidFill>
                  <a:schemeClr val="bg1"/>
                </a:solidFill>
              </a:rPr>
              <a:t> </a:t>
            </a:r>
            <a:r>
              <a:rPr lang="ro-RO" sz="1700" dirty="0" err="1">
                <a:solidFill>
                  <a:schemeClr val="bg1"/>
                </a:solidFill>
              </a:rPr>
              <a:t>processing</a:t>
            </a:r>
            <a:r>
              <a:rPr lang="ro-RO" sz="1700" dirty="0">
                <a:solidFill>
                  <a:schemeClr val="bg1"/>
                </a:solidFill>
              </a:rPr>
              <a:t> in </a:t>
            </a:r>
            <a:r>
              <a:rPr lang="ro-RO" sz="1700" dirty="0" err="1">
                <a:solidFill>
                  <a:schemeClr val="bg1"/>
                </a:solidFill>
              </a:rPr>
              <a:t>the</a:t>
            </a:r>
            <a:r>
              <a:rPr lang="ro-RO" sz="1700" dirty="0">
                <a:solidFill>
                  <a:schemeClr val="bg1"/>
                </a:solidFill>
              </a:rPr>
              <a:t> </a:t>
            </a:r>
            <a:r>
              <a:rPr lang="ro-RO" sz="1700" kern="1200" dirty="0">
                <a:solidFill>
                  <a:schemeClr val="bg1"/>
                </a:solidFill>
                <a:latin typeface="+mn-lt"/>
                <a:ea typeface="+mn-ea"/>
                <a:cs typeface="+mn-cs"/>
              </a:rPr>
              <a:t>protocol </a:t>
            </a:r>
            <a:r>
              <a:rPr lang="ro-RO" sz="1700" dirty="0" err="1">
                <a:solidFill>
                  <a:schemeClr val="bg1"/>
                </a:solidFill>
              </a:rPr>
              <a:t>stack</a:t>
            </a:r>
            <a:r>
              <a:rPr lang="ro-RO" sz="1700" dirty="0">
                <a:solidFill>
                  <a:schemeClr val="bg1"/>
                </a:solidFill>
              </a:rPr>
              <a:t>. Time-</a:t>
            </a:r>
            <a:r>
              <a:rPr lang="ro-RO" sz="1700" dirty="0" err="1">
                <a:solidFill>
                  <a:schemeClr val="bg1"/>
                </a:solidFill>
              </a:rPr>
              <a:t>sensitive</a:t>
            </a:r>
            <a:r>
              <a:rPr lang="ro-RO" sz="1700" dirty="0">
                <a:solidFill>
                  <a:schemeClr val="bg1"/>
                </a:solidFill>
              </a:rPr>
              <a:t> </a:t>
            </a:r>
            <a:r>
              <a:rPr lang="ro-RO" sz="1700" dirty="0" err="1">
                <a:solidFill>
                  <a:schemeClr val="bg1"/>
                </a:solidFill>
              </a:rPr>
              <a:t>applications</a:t>
            </a:r>
            <a:r>
              <a:rPr lang="ro-RO" sz="1700" dirty="0">
                <a:solidFill>
                  <a:schemeClr val="bg1"/>
                </a:solidFill>
              </a:rPr>
              <a:t> </a:t>
            </a:r>
            <a:r>
              <a:rPr lang="ro-RO" sz="1700" dirty="0" err="1">
                <a:solidFill>
                  <a:schemeClr val="bg1"/>
                </a:solidFill>
              </a:rPr>
              <a:t>often</a:t>
            </a:r>
            <a:r>
              <a:rPr lang="ro-RO" sz="1700" dirty="0">
                <a:solidFill>
                  <a:schemeClr val="bg1"/>
                </a:solidFill>
              </a:rPr>
              <a:t> </a:t>
            </a:r>
            <a:r>
              <a:rPr lang="ro-RO" sz="1700" dirty="0" err="1">
                <a:solidFill>
                  <a:schemeClr val="bg1"/>
                </a:solidFill>
              </a:rPr>
              <a:t>use</a:t>
            </a:r>
            <a:r>
              <a:rPr lang="ro-RO" sz="1700" dirty="0">
                <a:solidFill>
                  <a:schemeClr val="bg1"/>
                </a:solidFill>
              </a:rPr>
              <a:t> UDP </a:t>
            </a:r>
            <a:r>
              <a:rPr lang="ro-RO" sz="1700" dirty="0" err="1">
                <a:solidFill>
                  <a:schemeClr val="bg1"/>
                </a:solidFill>
              </a:rPr>
              <a:t>because</a:t>
            </a:r>
            <a:r>
              <a:rPr lang="ro-RO" sz="1700" dirty="0">
                <a:solidFill>
                  <a:schemeClr val="bg1"/>
                </a:solidFill>
              </a:rPr>
              <a:t> </a:t>
            </a:r>
            <a:r>
              <a:rPr lang="ro-RO" sz="1700" dirty="0" err="1">
                <a:solidFill>
                  <a:schemeClr val="bg1"/>
                </a:solidFill>
              </a:rPr>
              <a:t>dropping</a:t>
            </a:r>
            <a:r>
              <a:rPr lang="ro-RO" sz="1700" dirty="0">
                <a:solidFill>
                  <a:schemeClr val="bg1"/>
                </a:solidFill>
              </a:rPr>
              <a:t> </a:t>
            </a:r>
            <a:r>
              <a:rPr lang="ro-RO" sz="1700" dirty="0" err="1">
                <a:solidFill>
                  <a:schemeClr val="bg1"/>
                </a:solidFill>
              </a:rPr>
              <a:t>packets</a:t>
            </a:r>
            <a:r>
              <a:rPr lang="ro-RO" sz="1700" dirty="0">
                <a:solidFill>
                  <a:schemeClr val="bg1"/>
                </a:solidFill>
              </a:rPr>
              <a:t> </a:t>
            </a:r>
            <a:r>
              <a:rPr lang="ro-RO" sz="1700" dirty="0" err="1">
                <a:solidFill>
                  <a:schemeClr val="bg1"/>
                </a:solidFill>
              </a:rPr>
              <a:t>is</a:t>
            </a:r>
            <a:r>
              <a:rPr lang="ro-RO" sz="1700" dirty="0">
                <a:solidFill>
                  <a:schemeClr val="bg1"/>
                </a:solidFill>
              </a:rPr>
              <a:t> </a:t>
            </a:r>
            <a:r>
              <a:rPr lang="ro-RO" sz="1700" dirty="0" err="1">
                <a:solidFill>
                  <a:schemeClr val="bg1"/>
                </a:solidFill>
              </a:rPr>
              <a:t>preferable</a:t>
            </a:r>
            <a:r>
              <a:rPr lang="ro-RO" sz="1700" dirty="0">
                <a:solidFill>
                  <a:schemeClr val="bg1"/>
                </a:solidFill>
              </a:rPr>
              <a:t> </a:t>
            </a:r>
            <a:r>
              <a:rPr lang="ro-RO" sz="1700" dirty="0" err="1">
                <a:solidFill>
                  <a:schemeClr val="bg1"/>
                </a:solidFill>
              </a:rPr>
              <a:t>to</a:t>
            </a:r>
            <a:r>
              <a:rPr lang="ro-RO" sz="1700" dirty="0">
                <a:solidFill>
                  <a:schemeClr val="bg1"/>
                </a:solidFill>
              </a:rPr>
              <a:t> </a:t>
            </a:r>
            <a:r>
              <a:rPr lang="ro-RO" sz="1700" dirty="0" err="1">
                <a:solidFill>
                  <a:schemeClr val="bg1"/>
                </a:solidFill>
              </a:rPr>
              <a:t>waiting</a:t>
            </a:r>
            <a:r>
              <a:rPr lang="ro-RO" sz="1700" dirty="0">
                <a:solidFill>
                  <a:schemeClr val="bg1"/>
                </a:solidFill>
              </a:rPr>
              <a:t> for </a:t>
            </a:r>
            <a:r>
              <a:rPr lang="ro-RO" sz="1700" dirty="0" err="1">
                <a:solidFill>
                  <a:schemeClr val="bg1"/>
                </a:solidFill>
              </a:rPr>
              <a:t>packets</a:t>
            </a:r>
            <a:r>
              <a:rPr lang="ro-RO" sz="1700" dirty="0">
                <a:solidFill>
                  <a:schemeClr val="bg1"/>
                </a:solidFill>
              </a:rPr>
              <a:t> </a:t>
            </a:r>
            <a:r>
              <a:rPr lang="ro-RO" sz="1700" dirty="0" err="1">
                <a:solidFill>
                  <a:schemeClr val="bg1"/>
                </a:solidFill>
              </a:rPr>
              <a:t>delayed</a:t>
            </a:r>
            <a:r>
              <a:rPr lang="ro-RO" sz="1700" dirty="0">
                <a:solidFill>
                  <a:schemeClr val="bg1"/>
                </a:solidFill>
              </a:rPr>
              <a:t> </a:t>
            </a:r>
            <a:r>
              <a:rPr lang="ro-RO" sz="1700" dirty="0" err="1">
                <a:solidFill>
                  <a:schemeClr val="bg1"/>
                </a:solidFill>
              </a:rPr>
              <a:t>due</a:t>
            </a:r>
            <a:r>
              <a:rPr lang="ro-RO" sz="1700" dirty="0">
                <a:solidFill>
                  <a:schemeClr val="bg1"/>
                </a:solidFill>
              </a:rPr>
              <a:t> </a:t>
            </a:r>
            <a:r>
              <a:rPr lang="ro-RO" sz="1700" dirty="0" err="1">
                <a:solidFill>
                  <a:schemeClr val="bg1"/>
                </a:solidFill>
              </a:rPr>
              <a:t>to</a:t>
            </a:r>
            <a:r>
              <a:rPr lang="ro-RO" sz="1700" dirty="0">
                <a:solidFill>
                  <a:schemeClr val="bg1"/>
                </a:solidFill>
              </a:rPr>
              <a:t> </a:t>
            </a:r>
            <a:r>
              <a:rPr lang="ro-RO" sz="1700" dirty="0" err="1">
                <a:solidFill>
                  <a:schemeClr val="bg1"/>
                </a:solidFill>
              </a:rPr>
              <a:t>retransmission</a:t>
            </a:r>
            <a:r>
              <a:rPr lang="ro-RO" sz="1700" dirty="0">
                <a:solidFill>
                  <a:schemeClr val="bg1"/>
                </a:solidFill>
              </a:rPr>
              <a:t>, </a:t>
            </a:r>
            <a:r>
              <a:rPr lang="ro-RO" sz="1700" dirty="0" err="1">
                <a:solidFill>
                  <a:schemeClr val="bg1"/>
                </a:solidFill>
              </a:rPr>
              <a:t>which</a:t>
            </a:r>
            <a:r>
              <a:rPr lang="ro-RO" sz="1700" dirty="0">
                <a:solidFill>
                  <a:schemeClr val="bg1"/>
                </a:solidFill>
              </a:rPr>
              <a:t> </a:t>
            </a:r>
            <a:r>
              <a:rPr lang="ro-RO" sz="1700" dirty="0" err="1">
                <a:solidFill>
                  <a:schemeClr val="bg1"/>
                </a:solidFill>
              </a:rPr>
              <a:t>may</a:t>
            </a:r>
            <a:r>
              <a:rPr lang="ro-RO" sz="1700" dirty="0">
                <a:solidFill>
                  <a:schemeClr val="bg1"/>
                </a:solidFill>
              </a:rPr>
              <a:t> </a:t>
            </a:r>
            <a:r>
              <a:rPr lang="ro-RO" sz="1700" dirty="0" err="1">
                <a:solidFill>
                  <a:schemeClr val="bg1"/>
                </a:solidFill>
              </a:rPr>
              <a:t>not</a:t>
            </a:r>
            <a:r>
              <a:rPr lang="ro-RO" sz="1700" dirty="0">
                <a:solidFill>
                  <a:schemeClr val="bg1"/>
                </a:solidFill>
              </a:rPr>
              <a:t> </a:t>
            </a:r>
            <a:r>
              <a:rPr lang="ro-RO" sz="1700" dirty="0" err="1">
                <a:solidFill>
                  <a:schemeClr val="bg1"/>
                </a:solidFill>
              </a:rPr>
              <a:t>be</a:t>
            </a:r>
            <a:r>
              <a:rPr lang="ro-RO" sz="1700" dirty="0">
                <a:solidFill>
                  <a:schemeClr val="bg1"/>
                </a:solidFill>
              </a:rPr>
              <a:t> an </a:t>
            </a:r>
            <a:r>
              <a:rPr lang="ro-RO" sz="1700" dirty="0" err="1">
                <a:solidFill>
                  <a:schemeClr val="bg1"/>
                </a:solidFill>
              </a:rPr>
              <a:t>option</a:t>
            </a:r>
            <a:r>
              <a:rPr lang="ro-RO" sz="1700" dirty="0">
                <a:solidFill>
                  <a:schemeClr val="bg1"/>
                </a:solidFill>
              </a:rPr>
              <a:t> in </a:t>
            </a:r>
            <a:r>
              <a:rPr lang="ro-RO" sz="1700" kern="1200" dirty="0">
                <a:solidFill>
                  <a:schemeClr val="bg1"/>
                </a:solidFill>
                <a:latin typeface="+mn-lt"/>
                <a:ea typeface="+mn-ea"/>
                <a:cs typeface="+mn-cs"/>
              </a:rPr>
              <a:t>a </a:t>
            </a:r>
            <a:r>
              <a:rPr lang="ro-RO" sz="1700" dirty="0">
                <a:solidFill>
                  <a:schemeClr val="bg1"/>
                </a:solidFill>
              </a:rPr>
              <a:t>real-</a:t>
            </a:r>
            <a:r>
              <a:rPr lang="ro-RO" sz="1700" dirty="0" err="1">
                <a:solidFill>
                  <a:schemeClr val="bg1"/>
                </a:solidFill>
              </a:rPr>
              <a:t>time</a:t>
            </a:r>
            <a:r>
              <a:rPr lang="ro-RO" sz="1700" dirty="0">
                <a:solidFill>
                  <a:schemeClr val="bg1"/>
                </a:solidFill>
              </a:rPr>
              <a:t> </a:t>
            </a:r>
            <a:r>
              <a:rPr lang="ro-RO" sz="1700" dirty="0" err="1">
                <a:solidFill>
                  <a:schemeClr val="bg1"/>
                </a:solidFill>
              </a:rPr>
              <a:t>system</a:t>
            </a:r>
            <a:r>
              <a:rPr lang="ro-RO" sz="1700" dirty="0">
                <a:solidFill>
                  <a:schemeClr val="bg1"/>
                </a:solidFill>
              </a:rPr>
              <a:t>.</a:t>
            </a:r>
            <a:endParaRPr lang="en-US" sz="1700" kern="1200" dirty="0">
              <a:solidFill>
                <a:schemeClr val="bg1"/>
              </a:solidFill>
              <a:ea typeface="+mn-lt"/>
              <a:cs typeface="+mn-lt"/>
            </a:endParaRPr>
          </a:p>
          <a:p>
            <a:pPr algn="just">
              <a:lnSpc>
                <a:spcPct val="90000"/>
              </a:lnSpc>
            </a:pPr>
            <a:endParaRPr lang="ro-RO" sz="1700" kern="1200" dirty="0">
              <a:ea typeface="+mn-lt"/>
              <a:cs typeface="+mn-lt"/>
            </a:endParaRPr>
          </a:p>
          <a:p>
            <a:pPr>
              <a:lnSpc>
                <a:spcPct val="90000"/>
              </a:lnSpc>
            </a:pPr>
            <a:endParaRPr lang="en-US" sz="1700" kern="1200" dirty="0">
              <a:solidFill>
                <a:schemeClr val="bg1"/>
              </a:solidFill>
              <a:latin typeface="+mn-lt"/>
              <a:cs typeface="Calibri"/>
            </a:endParaRPr>
          </a:p>
        </p:txBody>
      </p:sp>
      <p:sp>
        <p:nvSpPr>
          <p:cNvPr id="16" name="Rectangle 15">
            <a:extLst>
              <a:ext uri="{FF2B5EF4-FFF2-40B4-BE49-F238E27FC236}">
                <a16:creationId xmlns:a16="http://schemas.microsoft.com/office/drawing/2014/main" id="{A14E4FB9-9BBF-47B3-A09F-01A3868E9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23779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B92B8E1-1614-427F-9A4E-E19E48EDE67A}"/>
              </a:ext>
            </a:extLst>
          </p:cNvPr>
          <p:cNvSpPr>
            <a:spLocks noGrp="1"/>
          </p:cNvSpPr>
          <p:nvPr>
            <p:ph type="title"/>
          </p:nvPr>
        </p:nvSpPr>
        <p:spPr/>
        <p:txBody>
          <a:bodyPr/>
          <a:lstStyle/>
          <a:p>
            <a:r>
              <a:rPr lang="ro-RO" dirty="0">
                <a:solidFill>
                  <a:schemeClr val="bg1"/>
                </a:solidFill>
                <a:cs typeface="Calibri Light"/>
              </a:rPr>
              <a:t>What is </a:t>
            </a:r>
            <a:r>
              <a:rPr lang="ro-RO">
                <a:solidFill>
                  <a:schemeClr val="bg1"/>
                </a:solidFill>
              </a:rPr>
              <a:t>TCP flow control?</a:t>
            </a:r>
            <a:endParaRPr lang="ro-RO" dirty="0">
              <a:solidFill>
                <a:schemeClr val="bg1"/>
              </a:solidFill>
              <a:cs typeface="Calibri Light"/>
            </a:endParaRPr>
          </a:p>
          <a:p>
            <a:endParaRPr lang="ro-RO" dirty="0">
              <a:solidFill>
                <a:schemeClr val="bg1"/>
              </a:solidFill>
              <a:cs typeface="Calibri Light"/>
            </a:endParaRPr>
          </a:p>
        </p:txBody>
      </p:sp>
      <p:sp>
        <p:nvSpPr>
          <p:cNvPr id="3" name="Substituent conținut 2">
            <a:extLst>
              <a:ext uri="{FF2B5EF4-FFF2-40B4-BE49-F238E27FC236}">
                <a16:creationId xmlns:a16="http://schemas.microsoft.com/office/drawing/2014/main" id="{D4E8E03F-3F8A-41C9-861C-A4266299E9BC}"/>
              </a:ext>
            </a:extLst>
          </p:cNvPr>
          <p:cNvSpPr>
            <a:spLocks noGrp="1"/>
          </p:cNvSpPr>
          <p:nvPr>
            <p:ph sz="half" idx="1"/>
          </p:nvPr>
        </p:nvSpPr>
        <p:spPr/>
        <p:txBody>
          <a:bodyPr vert="horz" lIns="0" tIns="45720" rIns="0" bIns="45720" rtlCol="0" anchor="t">
            <a:normAutofit lnSpcReduction="10000"/>
          </a:bodyPr>
          <a:lstStyle/>
          <a:p>
            <a:pPr algn="just"/>
            <a:r>
              <a:rPr lang="ro-RO">
                <a:solidFill>
                  <a:schemeClr val="bg1"/>
                </a:solidFill>
                <a:latin typeface="Consolas"/>
              </a:rPr>
              <a:t>TCP</a:t>
            </a:r>
            <a:r>
              <a:rPr lang="ro-RO">
                <a:solidFill>
                  <a:schemeClr val="bg1"/>
                </a:solidFill>
                <a:ea typeface="+mn-lt"/>
                <a:cs typeface="+mn-lt"/>
              </a:rPr>
              <a:t> is the protocol that guarantees we can have a reliable communication channel over an unreliable network. When we send data from a node to another, packets can be lost, they can arrive out of order, the network can be congested or the receiver node can be overloaded.</a:t>
            </a:r>
            <a:endParaRPr lang="ro-RO"/>
          </a:p>
          <a:p>
            <a:pPr algn="just"/>
            <a:r>
              <a:rPr lang="ro-RO">
                <a:solidFill>
                  <a:schemeClr val="bg1"/>
                </a:solidFill>
                <a:ea typeface="+mn-lt"/>
                <a:cs typeface="+mn-lt"/>
              </a:rPr>
              <a:t> When we are writing an application, though, we usually don’t need to deal with this complexity, we just write some data to a socket and </a:t>
            </a:r>
            <a:r>
              <a:rPr lang="ro-RO">
                <a:solidFill>
                  <a:schemeClr val="bg1"/>
                </a:solidFill>
                <a:latin typeface="Consolas"/>
              </a:rPr>
              <a:t>TCP</a:t>
            </a:r>
            <a:r>
              <a:rPr lang="ro-RO">
                <a:solidFill>
                  <a:schemeClr val="bg1"/>
                </a:solidFill>
                <a:ea typeface="+mn-lt"/>
                <a:cs typeface="+mn-lt"/>
              </a:rPr>
              <a:t> makes sure the packets are delivered correctly to the receiver node. </a:t>
            </a:r>
            <a:endParaRPr lang="ro-RO">
              <a:solidFill>
                <a:schemeClr val="bg1"/>
              </a:solidFill>
              <a:cs typeface="Calibri"/>
            </a:endParaRPr>
          </a:p>
        </p:txBody>
      </p:sp>
      <p:sp>
        <p:nvSpPr>
          <p:cNvPr id="4" name="Substituent conținut 3">
            <a:extLst>
              <a:ext uri="{FF2B5EF4-FFF2-40B4-BE49-F238E27FC236}">
                <a16:creationId xmlns:a16="http://schemas.microsoft.com/office/drawing/2014/main" id="{EEC0E9F9-9E36-4174-A8D3-116F96EDCCCB}"/>
              </a:ext>
            </a:extLst>
          </p:cNvPr>
          <p:cNvSpPr>
            <a:spLocks noGrp="1"/>
          </p:cNvSpPr>
          <p:nvPr>
            <p:ph sz="half" idx="2"/>
          </p:nvPr>
        </p:nvSpPr>
        <p:spPr/>
        <p:txBody>
          <a:bodyPr vert="horz" lIns="0" tIns="45720" rIns="0" bIns="45720" rtlCol="0" anchor="t">
            <a:normAutofit lnSpcReduction="10000"/>
          </a:bodyPr>
          <a:lstStyle/>
          <a:p>
            <a:pPr algn="just"/>
            <a:r>
              <a:rPr lang="ro-RO" dirty="0" err="1">
                <a:solidFill>
                  <a:schemeClr val="bg1"/>
                </a:solidFill>
                <a:cs typeface="Calibri"/>
              </a:rPr>
              <a:t>Another</a:t>
            </a:r>
            <a:r>
              <a:rPr lang="ro-RO" dirty="0">
                <a:solidFill>
                  <a:schemeClr val="bg1"/>
                </a:solidFill>
                <a:cs typeface="Calibri"/>
              </a:rPr>
              <a:t> important service </a:t>
            </a:r>
            <a:r>
              <a:rPr lang="ro-RO" dirty="0" err="1">
                <a:solidFill>
                  <a:schemeClr val="bg1"/>
                </a:solidFill>
                <a:cs typeface="Calibri"/>
              </a:rPr>
              <a:t>that</a:t>
            </a:r>
            <a:r>
              <a:rPr lang="ro-RO" dirty="0">
                <a:solidFill>
                  <a:schemeClr val="bg1"/>
                </a:solidFill>
                <a:cs typeface="Calibri"/>
              </a:rPr>
              <a:t> </a:t>
            </a:r>
            <a:r>
              <a:rPr lang="ro-RO" dirty="0">
                <a:solidFill>
                  <a:schemeClr val="bg1"/>
                </a:solidFill>
                <a:latin typeface="Consolas"/>
                <a:cs typeface="Calibri"/>
              </a:rPr>
              <a:t>TCP</a:t>
            </a:r>
            <a:r>
              <a:rPr lang="ro-RO" dirty="0">
                <a:solidFill>
                  <a:schemeClr val="bg1"/>
                </a:solidFill>
                <a:cs typeface="Calibri"/>
              </a:rPr>
              <a:t> </a:t>
            </a:r>
            <a:r>
              <a:rPr lang="ro-RO" dirty="0" err="1">
                <a:solidFill>
                  <a:schemeClr val="bg1"/>
                </a:solidFill>
                <a:cs typeface="Calibri"/>
              </a:rPr>
              <a:t>provides</a:t>
            </a:r>
            <a:r>
              <a:rPr lang="ro-RO" dirty="0">
                <a:solidFill>
                  <a:schemeClr val="bg1"/>
                </a:solidFill>
                <a:cs typeface="Calibri"/>
              </a:rPr>
              <a:t> </a:t>
            </a:r>
            <a:r>
              <a:rPr lang="ro-RO" dirty="0" err="1">
                <a:solidFill>
                  <a:schemeClr val="bg1"/>
                </a:solidFill>
                <a:cs typeface="Calibri"/>
              </a:rPr>
              <a:t>is</a:t>
            </a:r>
            <a:r>
              <a:rPr lang="ro-RO" dirty="0">
                <a:solidFill>
                  <a:schemeClr val="bg1"/>
                </a:solidFill>
                <a:cs typeface="Calibri"/>
              </a:rPr>
              <a:t> </a:t>
            </a:r>
            <a:r>
              <a:rPr lang="ro-RO" dirty="0" err="1">
                <a:solidFill>
                  <a:schemeClr val="bg1"/>
                </a:solidFill>
                <a:cs typeface="Calibri"/>
              </a:rPr>
              <a:t>what</a:t>
            </a:r>
            <a:r>
              <a:rPr lang="ro-RO" dirty="0">
                <a:solidFill>
                  <a:schemeClr val="bg1"/>
                </a:solidFill>
                <a:cs typeface="Calibri"/>
              </a:rPr>
              <a:t> </a:t>
            </a:r>
            <a:r>
              <a:rPr lang="ro-RO" dirty="0" err="1">
                <a:solidFill>
                  <a:schemeClr val="bg1"/>
                </a:solidFill>
                <a:cs typeface="Calibri"/>
              </a:rPr>
              <a:t>is</a:t>
            </a:r>
            <a:r>
              <a:rPr lang="ro-RO" dirty="0">
                <a:solidFill>
                  <a:schemeClr val="bg1"/>
                </a:solidFill>
                <a:cs typeface="Calibri"/>
              </a:rPr>
              <a:t> </a:t>
            </a:r>
            <a:r>
              <a:rPr lang="ro-RO" dirty="0" err="1">
                <a:solidFill>
                  <a:schemeClr val="bg1"/>
                </a:solidFill>
                <a:cs typeface="Calibri"/>
              </a:rPr>
              <a:t>called</a:t>
            </a:r>
            <a:r>
              <a:rPr lang="ro-RO" dirty="0">
                <a:solidFill>
                  <a:schemeClr val="bg1"/>
                </a:solidFill>
                <a:cs typeface="Calibri"/>
              </a:rPr>
              <a:t> </a:t>
            </a:r>
            <a:r>
              <a:rPr lang="ro-RO" i="1" dirty="0" err="1">
                <a:solidFill>
                  <a:schemeClr val="bg1"/>
                </a:solidFill>
                <a:cs typeface="Calibri"/>
              </a:rPr>
              <a:t>Flow</a:t>
            </a:r>
            <a:r>
              <a:rPr lang="ro-RO" i="1" dirty="0">
                <a:solidFill>
                  <a:schemeClr val="bg1"/>
                </a:solidFill>
                <a:cs typeface="Calibri"/>
              </a:rPr>
              <a:t> Control</a:t>
            </a:r>
            <a:r>
              <a:rPr lang="ro-RO" dirty="0">
                <a:solidFill>
                  <a:schemeClr val="bg1"/>
                </a:solidFill>
                <a:cs typeface="Calibri"/>
              </a:rPr>
              <a:t>. </a:t>
            </a:r>
            <a:r>
              <a:rPr lang="ro-RO" dirty="0" err="1">
                <a:solidFill>
                  <a:schemeClr val="bg1"/>
                </a:solidFill>
                <a:cs typeface="Calibri"/>
              </a:rPr>
              <a:t>Let’s</a:t>
            </a:r>
            <a:r>
              <a:rPr lang="ro-RO" dirty="0">
                <a:solidFill>
                  <a:schemeClr val="bg1"/>
                </a:solidFill>
                <a:cs typeface="Calibri"/>
              </a:rPr>
              <a:t> talk </a:t>
            </a:r>
            <a:r>
              <a:rPr lang="ro-RO" dirty="0" err="1">
                <a:solidFill>
                  <a:schemeClr val="bg1"/>
                </a:solidFill>
                <a:cs typeface="Calibri"/>
              </a:rPr>
              <a:t>about</a:t>
            </a:r>
            <a:r>
              <a:rPr lang="ro-RO" dirty="0">
                <a:solidFill>
                  <a:schemeClr val="bg1"/>
                </a:solidFill>
                <a:cs typeface="Calibri"/>
              </a:rPr>
              <a:t> </a:t>
            </a:r>
            <a:r>
              <a:rPr lang="ro-RO" dirty="0" err="1">
                <a:solidFill>
                  <a:schemeClr val="bg1"/>
                </a:solidFill>
                <a:cs typeface="Calibri"/>
              </a:rPr>
              <a:t>what</a:t>
            </a:r>
            <a:r>
              <a:rPr lang="ro-RO" dirty="0">
                <a:solidFill>
                  <a:schemeClr val="bg1"/>
                </a:solidFill>
                <a:cs typeface="Calibri"/>
              </a:rPr>
              <a:t> </a:t>
            </a:r>
            <a:r>
              <a:rPr lang="ro-RO" dirty="0" err="1">
                <a:solidFill>
                  <a:schemeClr val="bg1"/>
                </a:solidFill>
                <a:cs typeface="Calibri"/>
              </a:rPr>
              <a:t>that</a:t>
            </a:r>
            <a:r>
              <a:rPr lang="ro-RO" dirty="0">
                <a:solidFill>
                  <a:schemeClr val="bg1"/>
                </a:solidFill>
                <a:cs typeface="Calibri"/>
              </a:rPr>
              <a:t> </a:t>
            </a:r>
            <a:r>
              <a:rPr lang="ro-RO" dirty="0" err="1">
                <a:solidFill>
                  <a:schemeClr val="bg1"/>
                </a:solidFill>
                <a:cs typeface="Calibri"/>
              </a:rPr>
              <a:t>means</a:t>
            </a:r>
            <a:r>
              <a:rPr lang="ro-RO" dirty="0">
                <a:solidFill>
                  <a:schemeClr val="bg1"/>
                </a:solidFill>
                <a:cs typeface="Calibri"/>
              </a:rPr>
              <a:t> </a:t>
            </a:r>
            <a:r>
              <a:rPr lang="ro-RO" dirty="0" err="1">
                <a:solidFill>
                  <a:schemeClr val="bg1"/>
                </a:solidFill>
                <a:cs typeface="Calibri"/>
              </a:rPr>
              <a:t>and</a:t>
            </a:r>
            <a:r>
              <a:rPr lang="ro-RO" dirty="0">
                <a:solidFill>
                  <a:schemeClr val="bg1"/>
                </a:solidFill>
                <a:cs typeface="Calibri"/>
              </a:rPr>
              <a:t> </a:t>
            </a:r>
            <a:r>
              <a:rPr lang="ro-RO" dirty="0" err="1">
                <a:solidFill>
                  <a:schemeClr val="bg1"/>
                </a:solidFill>
                <a:cs typeface="Calibri"/>
              </a:rPr>
              <a:t>how</a:t>
            </a:r>
            <a:r>
              <a:rPr lang="ro-RO" dirty="0">
                <a:solidFill>
                  <a:schemeClr val="bg1"/>
                </a:solidFill>
                <a:cs typeface="Calibri"/>
              </a:rPr>
              <a:t> </a:t>
            </a:r>
            <a:r>
              <a:rPr lang="ro-RO" dirty="0">
                <a:solidFill>
                  <a:schemeClr val="bg1"/>
                </a:solidFill>
                <a:latin typeface="Consolas"/>
                <a:cs typeface="Calibri"/>
              </a:rPr>
              <a:t>TCP</a:t>
            </a:r>
            <a:r>
              <a:rPr lang="ro-RO" dirty="0">
                <a:solidFill>
                  <a:schemeClr val="bg1"/>
                </a:solidFill>
                <a:cs typeface="Calibri"/>
              </a:rPr>
              <a:t> </a:t>
            </a:r>
            <a:r>
              <a:rPr lang="ro-RO" dirty="0" err="1">
                <a:solidFill>
                  <a:schemeClr val="bg1"/>
                </a:solidFill>
                <a:cs typeface="Calibri"/>
              </a:rPr>
              <a:t>does</a:t>
            </a:r>
            <a:r>
              <a:rPr lang="ro-RO" dirty="0">
                <a:solidFill>
                  <a:schemeClr val="bg1"/>
                </a:solidFill>
                <a:cs typeface="Calibri"/>
              </a:rPr>
              <a:t> </a:t>
            </a:r>
            <a:r>
              <a:rPr lang="ro-RO" dirty="0" err="1">
                <a:solidFill>
                  <a:schemeClr val="bg1"/>
                </a:solidFill>
                <a:cs typeface="Calibri"/>
              </a:rPr>
              <a:t>its</a:t>
            </a:r>
            <a:r>
              <a:rPr lang="ro-RO" dirty="0">
                <a:solidFill>
                  <a:schemeClr val="bg1"/>
                </a:solidFill>
                <a:cs typeface="Calibri"/>
              </a:rPr>
              <a:t> magic.</a:t>
            </a:r>
            <a:endParaRPr lang="ro-RO" dirty="0">
              <a:solidFill>
                <a:schemeClr val="bg1"/>
              </a:solidFill>
              <a:ea typeface="+mn-lt"/>
              <a:cs typeface="+mn-lt"/>
            </a:endParaRPr>
          </a:p>
          <a:p>
            <a:pPr algn="just"/>
            <a:r>
              <a:rPr lang="ro-RO" dirty="0" err="1">
                <a:solidFill>
                  <a:schemeClr val="bg1"/>
                </a:solidFill>
                <a:cs typeface="Calibri"/>
              </a:rPr>
              <a:t>Flow</a:t>
            </a:r>
            <a:r>
              <a:rPr lang="ro-RO" dirty="0">
                <a:solidFill>
                  <a:schemeClr val="bg1"/>
                </a:solidFill>
                <a:cs typeface="Calibri"/>
              </a:rPr>
              <a:t> Control </a:t>
            </a:r>
            <a:r>
              <a:rPr lang="ro-RO" dirty="0" err="1">
                <a:solidFill>
                  <a:schemeClr val="bg1"/>
                </a:solidFill>
                <a:cs typeface="Calibri"/>
              </a:rPr>
              <a:t>basically</a:t>
            </a:r>
            <a:r>
              <a:rPr lang="ro-RO" dirty="0">
                <a:solidFill>
                  <a:schemeClr val="bg1"/>
                </a:solidFill>
                <a:cs typeface="Calibri"/>
              </a:rPr>
              <a:t> </a:t>
            </a:r>
            <a:r>
              <a:rPr lang="ro-RO" dirty="0" err="1">
                <a:solidFill>
                  <a:schemeClr val="bg1"/>
                </a:solidFill>
                <a:cs typeface="Calibri"/>
              </a:rPr>
              <a:t>means</a:t>
            </a:r>
            <a:r>
              <a:rPr lang="ro-RO" dirty="0">
                <a:solidFill>
                  <a:schemeClr val="bg1"/>
                </a:solidFill>
                <a:cs typeface="Calibri"/>
              </a:rPr>
              <a:t> </a:t>
            </a:r>
            <a:r>
              <a:rPr lang="ro-RO" dirty="0" err="1">
                <a:solidFill>
                  <a:schemeClr val="bg1"/>
                </a:solidFill>
                <a:cs typeface="Calibri"/>
              </a:rPr>
              <a:t>that</a:t>
            </a:r>
            <a:r>
              <a:rPr lang="ro-RO" dirty="0">
                <a:solidFill>
                  <a:schemeClr val="bg1"/>
                </a:solidFill>
                <a:cs typeface="Calibri"/>
              </a:rPr>
              <a:t> </a:t>
            </a:r>
            <a:r>
              <a:rPr lang="ro-RO" dirty="0">
                <a:solidFill>
                  <a:schemeClr val="bg1"/>
                </a:solidFill>
                <a:latin typeface="Consolas"/>
              </a:rPr>
              <a:t>TCP</a:t>
            </a:r>
            <a:r>
              <a:rPr lang="ro-RO" dirty="0">
                <a:solidFill>
                  <a:schemeClr val="bg1"/>
                </a:solidFill>
                <a:cs typeface="Calibri"/>
              </a:rPr>
              <a:t> </a:t>
            </a:r>
            <a:r>
              <a:rPr lang="ro-RO" dirty="0" err="1">
                <a:solidFill>
                  <a:schemeClr val="bg1"/>
                </a:solidFill>
                <a:cs typeface="Calibri"/>
              </a:rPr>
              <a:t>will</a:t>
            </a:r>
            <a:r>
              <a:rPr lang="ro-RO" dirty="0">
                <a:solidFill>
                  <a:schemeClr val="bg1"/>
                </a:solidFill>
                <a:cs typeface="Calibri"/>
              </a:rPr>
              <a:t> </a:t>
            </a:r>
            <a:r>
              <a:rPr lang="ro-RO" dirty="0" err="1">
                <a:solidFill>
                  <a:schemeClr val="bg1"/>
                </a:solidFill>
                <a:cs typeface="Calibri"/>
              </a:rPr>
              <a:t>ensure</a:t>
            </a:r>
            <a:r>
              <a:rPr lang="ro-RO" dirty="0">
                <a:solidFill>
                  <a:schemeClr val="bg1"/>
                </a:solidFill>
                <a:cs typeface="Calibri"/>
              </a:rPr>
              <a:t> </a:t>
            </a:r>
            <a:r>
              <a:rPr lang="ro-RO" dirty="0" err="1">
                <a:solidFill>
                  <a:schemeClr val="bg1"/>
                </a:solidFill>
                <a:cs typeface="Calibri"/>
              </a:rPr>
              <a:t>that</a:t>
            </a:r>
            <a:r>
              <a:rPr lang="ro-RO" dirty="0">
                <a:solidFill>
                  <a:schemeClr val="bg1"/>
                </a:solidFill>
                <a:cs typeface="Calibri"/>
              </a:rPr>
              <a:t> a </a:t>
            </a:r>
            <a:r>
              <a:rPr lang="ro-RO" dirty="0" err="1">
                <a:solidFill>
                  <a:schemeClr val="bg1"/>
                </a:solidFill>
                <a:cs typeface="Calibri"/>
              </a:rPr>
              <a:t>sender</a:t>
            </a:r>
            <a:r>
              <a:rPr lang="ro-RO" dirty="0">
                <a:solidFill>
                  <a:schemeClr val="bg1"/>
                </a:solidFill>
                <a:cs typeface="Calibri"/>
              </a:rPr>
              <a:t> </a:t>
            </a:r>
            <a:r>
              <a:rPr lang="ro-RO" dirty="0" err="1">
                <a:solidFill>
                  <a:schemeClr val="bg1"/>
                </a:solidFill>
                <a:cs typeface="Calibri"/>
              </a:rPr>
              <a:t>is</a:t>
            </a:r>
            <a:r>
              <a:rPr lang="ro-RO" dirty="0">
                <a:solidFill>
                  <a:schemeClr val="bg1"/>
                </a:solidFill>
                <a:cs typeface="Calibri"/>
              </a:rPr>
              <a:t> </a:t>
            </a:r>
            <a:r>
              <a:rPr lang="ro-RO" dirty="0" err="1">
                <a:solidFill>
                  <a:schemeClr val="bg1"/>
                </a:solidFill>
                <a:cs typeface="Calibri"/>
              </a:rPr>
              <a:t>not</a:t>
            </a:r>
            <a:r>
              <a:rPr lang="ro-RO" dirty="0">
                <a:solidFill>
                  <a:schemeClr val="bg1"/>
                </a:solidFill>
                <a:cs typeface="Calibri"/>
              </a:rPr>
              <a:t> </a:t>
            </a:r>
            <a:r>
              <a:rPr lang="ro-RO" dirty="0" err="1">
                <a:solidFill>
                  <a:schemeClr val="bg1"/>
                </a:solidFill>
                <a:cs typeface="Calibri"/>
              </a:rPr>
              <a:t>overwhelming</a:t>
            </a:r>
            <a:r>
              <a:rPr lang="ro-RO" dirty="0">
                <a:solidFill>
                  <a:schemeClr val="bg1"/>
                </a:solidFill>
                <a:cs typeface="Calibri"/>
              </a:rPr>
              <a:t> a </a:t>
            </a:r>
            <a:r>
              <a:rPr lang="ro-RO" dirty="0" err="1">
                <a:solidFill>
                  <a:schemeClr val="bg1"/>
                </a:solidFill>
                <a:cs typeface="Calibri"/>
              </a:rPr>
              <a:t>receiver</a:t>
            </a:r>
            <a:r>
              <a:rPr lang="ro-RO" dirty="0">
                <a:solidFill>
                  <a:schemeClr val="bg1"/>
                </a:solidFill>
                <a:cs typeface="Calibri"/>
              </a:rPr>
              <a:t> </a:t>
            </a:r>
            <a:r>
              <a:rPr lang="ro-RO" dirty="0" err="1">
                <a:solidFill>
                  <a:schemeClr val="bg1"/>
                </a:solidFill>
                <a:cs typeface="Calibri"/>
              </a:rPr>
              <a:t>by</a:t>
            </a:r>
            <a:r>
              <a:rPr lang="ro-RO" dirty="0">
                <a:solidFill>
                  <a:schemeClr val="bg1"/>
                </a:solidFill>
                <a:cs typeface="Calibri"/>
              </a:rPr>
              <a:t> </a:t>
            </a:r>
            <a:r>
              <a:rPr lang="ro-RO" dirty="0" err="1">
                <a:solidFill>
                  <a:schemeClr val="bg1"/>
                </a:solidFill>
                <a:cs typeface="Calibri"/>
              </a:rPr>
              <a:t>sending</a:t>
            </a:r>
            <a:r>
              <a:rPr lang="ro-RO" dirty="0">
                <a:solidFill>
                  <a:schemeClr val="bg1"/>
                </a:solidFill>
                <a:cs typeface="Calibri"/>
              </a:rPr>
              <a:t> </a:t>
            </a:r>
            <a:r>
              <a:rPr lang="ro-RO" dirty="0" err="1">
                <a:solidFill>
                  <a:schemeClr val="bg1"/>
                </a:solidFill>
                <a:cs typeface="Calibri"/>
              </a:rPr>
              <a:t>packets</a:t>
            </a:r>
            <a:r>
              <a:rPr lang="ro-RO" dirty="0">
                <a:solidFill>
                  <a:schemeClr val="bg1"/>
                </a:solidFill>
                <a:cs typeface="Calibri"/>
              </a:rPr>
              <a:t> </a:t>
            </a:r>
            <a:r>
              <a:rPr lang="ro-RO" dirty="0" err="1">
                <a:solidFill>
                  <a:schemeClr val="bg1"/>
                </a:solidFill>
                <a:cs typeface="Calibri"/>
              </a:rPr>
              <a:t>faster</a:t>
            </a:r>
            <a:r>
              <a:rPr lang="ro-RO" dirty="0">
                <a:solidFill>
                  <a:schemeClr val="bg1"/>
                </a:solidFill>
                <a:cs typeface="Calibri"/>
              </a:rPr>
              <a:t> </a:t>
            </a:r>
            <a:r>
              <a:rPr lang="ro-RO" dirty="0" err="1">
                <a:solidFill>
                  <a:schemeClr val="bg1"/>
                </a:solidFill>
                <a:cs typeface="Calibri"/>
              </a:rPr>
              <a:t>than</a:t>
            </a:r>
            <a:r>
              <a:rPr lang="ro-RO" dirty="0">
                <a:solidFill>
                  <a:schemeClr val="bg1"/>
                </a:solidFill>
                <a:cs typeface="Calibri"/>
              </a:rPr>
              <a:t> it </a:t>
            </a:r>
            <a:r>
              <a:rPr lang="ro-RO" dirty="0" err="1">
                <a:solidFill>
                  <a:schemeClr val="bg1"/>
                </a:solidFill>
                <a:cs typeface="Calibri"/>
              </a:rPr>
              <a:t>can</a:t>
            </a:r>
            <a:r>
              <a:rPr lang="ro-RO" dirty="0">
                <a:solidFill>
                  <a:schemeClr val="bg1"/>
                </a:solidFill>
                <a:cs typeface="Calibri"/>
              </a:rPr>
              <a:t> consume. The idea </a:t>
            </a:r>
            <a:r>
              <a:rPr lang="ro-RO" dirty="0" err="1">
                <a:solidFill>
                  <a:schemeClr val="bg1"/>
                </a:solidFill>
                <a:cs typeface="Calibri"/>
              </a:rPr>
              <a:t>is</a:t>
            </a:r>
            <a:r>
              <a:rPr lang="ro-RO" dirty="0">
                <a:solidFill>
                  <a:schemeClr val="bg1"/>
                </a:solidFill>
                <a:cs typeface="Calibri"/>
              </a:rPr>
              <a:t> </a:t>
            </a:r>
            <a:r>
              <a:rPr lang="ro-RO" dirty="0" err="1">
                <a:solidFill>
                  <a:schemeClr val="bg1"/>
                </a:solidFill>
                <a:cs typeface="Calibri"/>
              </a:rPr>
              <a:t>that</a:t>
            </a:r>
            <a:r>
              <a:rPr lang="ro-RO" dirty="0">
                <a:solidFill>
                  <a:schemeClr val="bg1"/>
                </a:solidFill>
                <a:cs typeface="Calibri"/>
              </a:rPr>
              <a:t> a </a:t>
            </a:r>
            <a:r>
              <a:rPr lang="ro-RO" dirty="0" err="1">
                <a:solidFill>
                  <a:schemeClr val="bg1"/>
                </a:solidFill>
                <a:cs typeface="Calibri"/>
              </a:rPr>
              <a:t>node</a:t>
            </a:r>
            <a:r>
              <a:rPr lang="ro-RO" dirty="0">
                <a:solidFill>
                  <a:schemeClr val="bg1"/>
                </a:solidFill>
                <a:cs typeface="Calibri"/>
              </a:rPr>
              <a:t> </a:t>
            </a:r>
            <a:r>
              <a:rPr lang="ro-RO" dirty="0" err="1">
                <a:solidFill>
                  <a:schemeClr val="bg1"/>
                </a:solidFill>
                <a:cs typeface="Calibri"/>
              </a:rPr>
              <a:t>receiving</a:t>
            </a:r>
            <a:r>
              <a:rPr lang="ro-RO" dirty="0">
                <a:solidFill>
                  <a:schemeClr val="bg1"/>
                </a:solidFill>
                <a:cs typeface="Calibri"/>
              </a:rPr>
              <a:t> data </a:t>
            </a:r>
            <a:r>
              <a:rPr lang="ro-RO" dirty="0" err="1">
                <a:solidFill>
                  <a:schemeClr val="bg1"/>
                </a:solidFill>
                <a:cs typeface="Calibri"/>
              </a:rPr>
              <a:t>will</a:t>
            </a:r>
            <a:r>
              <a:rPr lang="ro-RO" dirty="0">
                <a:solidFill>
                  <a:schemeClr val="bg1"/>
                </a:solidFill>
                <a:cs typeface="Calibri"/>
              </a:rPr>
              <a:t> </a:t>
            </a:r>
            <a:r>
              <a:rPr lang="ro-RO" dirty="0" err="1">
                <a:solidFill>
                  <a:schemeClr val="bg1"/>
                </a:solidFill>
                <a:cs typeface="Calibri"/>
              </a:rPr>
              <a:t>send</a:t>
            </a:r>
            <a:r>
              <a:rPr lang="ro-RO" dirty="0">
                <a:solidFill>
                  <a:schemeClr val="bg1"/>
                </a:solidFill>
                <a:cs typeface="Calibri"/>
              </a:rPr>
              <a:t> </a:t>
            </a:r>
            <a:r>
              <a:rPr lang="ro-RO" dirty="0" err="1">
                <a:solidFill>
                  <a:schemeClr val="bg1"/>
                </a:solidFill>
                <a:cs typeface="Calibri"/>
              </a:rPr>
              <a:t>some</a:t>
            </a:r>
            <a:r>
              <a:rPr lang="ro-RO" dirty="0">
                <a:solidFill>
                  <a:schemeClr val="bg1"/>
                </a:solidFill>
                <a:cs typeface="Calibri"/>
              </a:rPr>
              <a:t> </a:t>
            </a:r>
            <a:r>
              <a:rPr lang="ro-RO" dirty="0" err="1">
                <a:solidFill>
                  <a:schemeClr val="bg1"/>
                </a:solidFill>
                <a:cs typeface="Calibri"/>
              </a:rPr>
              <a:t>kind</a:t>
            </a:r>
            <a:r>
              <a:rPr lang="ro-RO" dirty="0">
                <a:solidFill>
                  <a:schemeClr val="bg1"/>
                </a:solidFill>
                <a:cs typeface="Calibri"/>
              </a:rPr>
              <a:t> of feedback </a:t>
            </a:r>
            <a:r>
              <a:rPr lang="ro-RO" dirty="0" err="1">
                <a:solidFill>
                  <a:schemeClr val="bg1"/>
                </a:solidFill>
                <a:cs typeface="Calibri"/>
              </a:rPr>
              <a:t>to</a:t>
            </a:r>
            <a:r>
              <a:rPr lang="ro-RO" dirty="0">
                <a:solidFill>
                  <a:schemeClr val="bg1"/>
                </a:solidFill>
                <a:cs typeface="Calibri"/>
              </a:rPr>
              <a:t> </a:t>
            </a:r>
            <a:r>
              <a:rPr lang="ro-RO" dirty="0" err="1">
                <a:solidFill>
                  <a:schemeClr val="bg1"/>
                </a:solidFill>
                <a:cs typeface="Calibri"/>
              </a:rPr>
              <a:t>the</a:t>
            </a:r>
            <a:r>
              <a:rPr lang="ro-RO" dirty="0">
                <a:solidFill>
                  <a:schemeClr val="bg1"/>
                </a:solidFill>
                <a:cs typeface="Calibri"/>
              </a:rPr>
              <a:t> </a:t>
            </a:r>
            <a:r>
              <a:rPr lang="ro-RO" dirty="0" err="1">
                <a:solidFill>
                  <a:schemeClr val="bg1"/>
                </a:solidFill>
                <a:cs typeface="Calibri"/>
              </a:rPr>
              <a:t>node</a:t>
            </a:r>
            <a:r>
              <a:rPr lang="ro-RO" dirty="0">
                <a:solidFill>
                  <a:schemeClr val="bg1"/>
                </a:solidFill>
                <a:cs typeface="Calibri"/>
              </a:rPr>
              <a:t> </a:t>
            </a:r>
            <a:r>
              <a:rPr lang="ro-RO" dirty="0" err="1">
                <a:solidFill>
                  <a:schemeClr val="bg1"/>
                </a:solidFill>
                <a:cs typeface="Calibri"/>
              </a:rPr>
              <a:t>sending</a:t>
            </a:r>
            <a:r>
              <a:rPr lang="ro-RO" dirty="0">
                <a:solidFill>
                  <a:schemeClr val="bg1"/>
                </a:solidFill>
                <a:cs typeface="Calibri"/>
              </a:rPr>
              <a:t> </a:t>
            </a:r>
            <a:r>
              <a:rPr lang="ro-RO" dirty="0" err="1">
                <a:solidFill>
                  <a:schemeClr val="bg1"/>
                </a:solidFill>
                <a:cs typeface="Calibri"/>
              </a:rPr>
              <a:t>the</a:t>
            </a:r>
            <a:r>
              <a:rPr lang="ro-RO" dirty="0">
                <a:solidFill>
                  <a:schemeClr val="bg1"/>
                </a:solidFill>
                <a:cs typeface="Calibri"/>
              </a:rPr>
              <a:t> data </a:t>
            </a:r>
            <a:r>
              <a:rPr lang="ro-RO" dirty="0" err="1">
                <a:solidFill>
                  <a:schemeClr val="bg1"/>
                </a:solidFill>
                <a:cs typeface="Calibri"/>
              </a:rPr>
              <a:t>to</a:t>
            </a:r>
            <a:r>
              <a:rPr lang="ro-RO" dirty="0">
                <a:solidFill>
                  <a:schemeClr val="bg1"/>
                </a:solidFill>
                <a:cs typeface="Calibri"/>
              </a:rPr>
              <a:t> </a:t>
            </a:r>
            <a:r>
              <a:rPr lang="ro-RO" dirty="0" err="1">
                <a:solidFill>
                  <a:schemeClr val="bg1"/>
                </a:solidFill>
                <a:cs typeface="Calibri"/>
              </a:rPr>
              <a:t>let</a:t>
            </a:r>
            <a:r>
              <a:rPr lang="ro-RO" dirty="0">
                <a:solidFill>
                  <a:schemeClr val="bg1"/>
                </a:solidFill>
                <a:cs typeface="Calibri"/>
              </a:rPr>
              <a:t> it </a:t>
            </a:r>
            <a:r>
              <a:rPr lang="ro-RO" dirty="0" err="1">
                <a:solidFill>
                  <a:schemeClr val="bg1"/>
                </a:solidFill>
                <a:cs typeface="Calibri"/>
              </a:rPr>
              <a:t>know</a:t>
            </a:r>
            <a:r>
              <a:rPr lang="ro-RO" dirty="0">
                <a:solidFill>
                  <a:schemeClr val="bg1"/>
                </a:solidFill>
                <a:cs typeface="Calibri"/>
              </a:rPr>
              <a:t> </a:t>
            </a:r>
            <a:r>
              <a:rPr lang="ro-RO" dirty="0" err="1">
                <a:solidFill>
                  <a:schemeClr val="bg1"/>
                </a:solidFill>
                <a:cs typeface="Calibri"/>
              </a:rPr>
              <a:t>about</a:t>
            </a:r>
            <a:r>
              <a:rPr lang="ro-RO" dirty="0">
                <a:solidFill>
                  <a:schemeClr val="bg1"/>
                </a:solidFill>
                <a:cs typeface="Calibri"/>
              </a:rPr>
              <a:t> </a:t>
            </a:r>
            <a:r>
              <a:rPr lang="ro-RO" dirty="0" err="1">
                <a:solidFill>
                  <a:schemeClr val="bg1"/>
                </a:solidFill>
                <a:cs typeface="Calibri"/>
              </a:rPr>
              <a:t>its</a:t>
            </a:r>
            <a:r>
              <a:rPr lang="ro-RO" dirty="0">
                <a:solidFill>
                  <a:schemeClr val="bg1"/>
                </a:solidFill>
                <a:cs typeface="Calibri"/>
              </a:rPr>
              <a:t> </a:t>
            </a:r>
            <a:r>
              <a:rPr lang="ro-RO" dirty="0" err="1">
                <a:solidFill>
                  <a:schemeClr val="bg1"/>
                </a:solidFill>
                <a:cs typeface="Calibri"/>
              </a:rPr>
              <a:t>current</a:t>
            </a:r>
            <a:r>
              <a:rPr lang="ro-RO" dirty="0">
                <a:solidFill>
                  <a:schemeClr val="bg1"/>
                </a:solidFill>
                <a:cs typeface="Calibri"/>
              </a:rPr>
              <a:t> </a:t>
            </a:r>
            <a:r>
              <a:rPr lang="ro-RO" dirty="0" err="1">
                <a:solidFill>
                  <a:schemeClr val="bg1"/>
                </a:solidFill>
                <a:cs typeface="Calibri"/>
              </a:rPr>
              <a:t>condition</a:t>
            </a:r>
            <a:r>
              <a:rPr lang="ro-RO" dirty="0">
                <a:solidFill>
                  <a:schemeClr val="bg1"/>
                </a:solidFill>
                <a:cs typeface="Calibri"/>
              </a:rPr>
              <a:t>.</a:t>
            </a:r>
            <a:endParaRPr lang="ro-RO" dirty="0">
              <a:solidFill>
                <a:schemeClr val="bg1"/>
              </a:solidFill>
              <a:ea typeface="+mn-lt"/>
              <a:cs typeface="+mn-lt"/>
            </a:endParaRPr>
          </a:p>
          <a:p>
            <a:pPr algn="just"/>
            <a:endParaRPr lang="ro-RO" dirty="0">
              <a:solidFill>
                <a:schemeClr val="bg1"/>
              </a:solidFill>
              <a:cs typeface="Calibri"/>
            </a:endParaRPr>
          </a:p>
        </p:txBody>
      </p:sp>
    </p:spTree>
    <p:extLst>
      <p:ext uri="{BB962C8B-B14F-4D97-AF65-F5344CB8AC3E}">
        <p14:creationId xmlns:p14="http://schemas.microsoft.com/office/powerpoint/2010/main" val="616590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71B30B28-1AFC-4BC7-80B3-939BE8A63EF1}"/>
              </a:ext>
            </a:extLst>
          </p:cNvPr>
          <p:cNvSpPr>
            <a:spLocks noGrp="1"/>
          </p:cNvSpPr>
          <p:nvPr>
            <p:ph type="title"/>
          </p:nvPr>
        </p:nvSpPr>
        <p:spPr>
          <a:xfrm>
            <a:off x="878911" y="643468"/>
            <a:ext cx="3177847" cy="1674180"/>
          </a:xfrm>
        </p:spPr>
        <p:txBody>
          <a:bodyPr vert="horz" lIns="91440" tIns="45720" rIns="91440" bIns="45720" rtlCol="0" anchor="b">
            <a:normAutofit/>
          </a:bodyPr>
          <a:lstStyle/>
          <a:p>
            <a:r>
              <a:rPr lang="en-US" sz="4000">
                <a:solidFill>
                  <a:schemeClr val="bg1"/>
                </a:solidFill>
              </a:rPr>
              <a:t>How TCP Flow Control works?</a:t>
            </a:r>
            <a:endParaRPr lang="en-US" sz="4000">
              <a:solidFill>
                <a:schemeClr val="bg1"/>
              </a:solidFill>
              <a:cs typeface="Calibri Light"/>
            </a:endParaRPr>
          </a:p>
        </p:txBody>
      </p:sp>
      <p:cxnSp>
        <p:nvCxnSpPr>
          <p:cNvPr id="16" name="Straight Connector 15">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ubstituent conținut 2">
            <a:extLst>
              <a:ext uri="{FF2B5EF4-FFF2-40B4-BE49-F238E27FC236}">
                <a16:creationId xmlns:a16="http://schemas.microsoft.com/office/drawing/2014/main" id="{32B47105-30C4-4293-B764-1CBA47707F65}"/>
              </a:ext>
            </a:extLst>
          </p:cNvPr>
          <p:cNvSpPr>
            <a:spLocks noGrp="1"/>
          </p:cNvSpPr>
          <p:nvPr>
            <p:ph sz="half" idx="1"/>
          </p:nvPr>
        </p:nvSpPr>
        <p:spPr>
          <a:xfrm>
            <a:off x="858064" y="2639380"/>
            <a:ext cx="3205049" cy="3229714"/>
          </a:xfrm>
        </p:spPr>
        <p:txBody>
          <a:bodyPr vert="horz" lIns="0" tIns="45720" rIns="0" bIns="45720" rtlCol="0" anchor="t">
            <a:normAutofit/>
          </a:bodyPr>
          <a:lstStyle/>
          <a:p>
            <a:pPr>
              <a:lnSpc>
                <a:spcPct val="90000"/>
              </a:lnSpc>
            </a:pPr>
            <a:r>
              <a:rPr lang="en-US" sz="1300">
                <a:solidFill>
                  <a:schemeClr val="bg1"/>
                </a:solidFill>
              </a:rPr>
              <a:t>When we need to send data over a network, this is normally what happens:</a:t>
            </a:r>
            <a:endParaRPr lang="en-US" sz="1300" dirty="0">
              <a:solidFill>
                <a:schemeClr val="bg1"/>
              </a:solidFill>
              <a:cs typeface="Calibri"/>
            </a:endParaRPr>
          </a:p>
          <a:p>
            <a:pPr>
              <a:lnSpc>
                <a:spcPct val="90000"/>
              </a:lnSpc>
            </a:pPr>
            <a:r>
              <a:rPr lang="en-US" sz="1300">
                <a:solidFill>
                  <a:schemeClr val="bg1"/>
                </a:solidFill>
              </a:rPr>
              <a:t>The sender application writes data to a socket, the transport layer (in our case, TCP) will wrap this data in a segment and hand it to the network layer (e.g. IP), that will somehow route this packet to the receiving node.</a:t>
            </a:r>
            <a:endParaRPr lang="en-US" sz="1300" dirty="0">
              <a:solidFill>
                <a:schemeClr val="bg1"/>
              </a:solidFill>
              <a:cs typeface="Calibri"/>
            </a:endParaRPr>
          </a:p>
          <a:p>
            <a:pPr>
              <a:lnSpc>
                <a:spcPct val="90000"/>
              </a:lnSpc>
            </a:pPr>
            <a:r>
              <a:rPr lang="en-US" sz="1300">
                <a:solidFill>
                  <a:schemeClr val="bg1"/>
                </a:solidFill>
              </a:rPr>
              <a:t>On the other side of this communication, the network layer will deliver this piece of data to TCP, that will make it available to the receiver application as an exact copy of the data sent, meaning if will not deliver packets out of order, and will wait for a retransmission in case it notices a gap in the byte stream.</a:t>
            </a:r>
            <a:endParaRPr lang="en-US" sz="1300" dirty="0">
              <a:solidFill>
                <a:schemeClr val="bg1"/>
              </a:solidFill>
              <a:cs typeface="Calibri"/>
            </a:endParaRPr>
          </a:p>
          <a:p>
            <a:pPr>
              <a:lnSpc>
                <a:spcPct val="90000"/>
              </a:lnSpc>
            </a:pPr>
            <a:endParaRPr lang="en-US" sz="1300" dirty="0">
              <a:solidFill>
                <a:schemeClr val="bg1"/>
              </a:solidFill>
              <a:cs typeface="Calibri"/>
            </a:endParaRPr>
          </a:p>
        </p:txBody>
      </p:sp>
      <p:pic>
        <p:nvPicPr>
          <p:cNvPr id="5" name="Imagine 5">
            <a:extLst>
              <a:ext uri="{FF2B5EF4-FFF2-40B4-BE49-F238E27FC236}">
                <a16:creationId xmlns:a16="http://schemas.microsoft.com/office/drawing/2014/main" id="{98056076-226B-41C4-A61E-AE1971E4E819}"/>
              </a:ext>
            </a:extLst>
          </p:cNvPr>
          <p:cNvPicPr>
            <a:picLocks noChangeAspect="1"/>
          </p:cNvPicPr>
          <p:nvPr/>
        </p:nvPicPr>
        <p:blipFill>
          <a:blip r:embed="rId2"/>
          <a:stretch>
            <a:fillRect/>
          </a:stretch>
        </p:blipFill>
        <p:spPr>
          <a:xfrm>
            <a:off x="4833713" y="643466"/>
            <a:ext cx="6532027" cy="5225621"/>
          </a:xfrm>
          <a:prstGeom prst="rect">
            <a:avLst/>
          </a:prstGeom>
        </p:spPr>
      </p:pic>
      <p:sp>
        <p:nvSpPr>
          <p:cNvPr id="18" name="Rectangle 17">
            <a:extLst>
              <a:ext uri="{FF2B5EF4-FFF2-40B4-BE49-F238E27FC236}">
                <a16:creationId xmlns:a16="http://schemas.microsoft.com/office/drawing/2014/main" id="{75CF30C0-9394-4459-976E-2AA223FB1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39795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71B30B28-1AFC-4BC7-80B3-939BE8A63EF1}"/>
              </a:ext>
            </a:extLst>
          </p:cNvPr>
          <p:cNvSpPr>
            <a:spLocks noGrp="1"/>
          </p:cNvSpPr>
          <p:nvPr>
            <p:ph type="title"/>
          </p:nvPr>
        </p:nvSpPr>
        <p:spPr>
          <a:xfrm>
            <a:off x="642257" y="634946"/>
            <a:ext cx="6432434" cy="1450757"/>
          </a:xfrm>
        </p:spPr>
        <p:txBody>
          <a:bodyPr vert="horz" lIns="91440" tIns="45720" rIns="91440" bIns="45720" rtlCol="0" anchor="b">
            <a:normAutofit/>
          </a:bodyPr>
          <a:lstStyle/>
          <a:p>
            <a:r>
              <a:rPr lang="en-US">
                <a:solidFill>
                  <a:schemeClr val="bg1"/>
                </a:solidFill>
              </a:rPr>
              <a:t>How TCP Flow Control works?</a:t>
            </a:r>
            <a:endParaRPr lang="en-US">
              <a:solidFill>
                <a:schemeClr val="bg1"/>
              </a:solidFill>
              <a:cs typeface="Calibri Light"/>
            </a:endParaRPr>
          </a:p>
        </p:txBody>
      </p:sp>
      <p:cxnSp>
        <p:nvCxnSpPr>
          <p:cNvPr id="29" name="Straight Connector 28">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ubstituent conținut 2">
            <a:extLst>
              <a:ext uri="{FF2B5EF4-FFF2-40B4-BE49-F238E27FC236}">
                <a16:creationId xmlns:a16="http://schemas.microsoft.com/office/drawing/2014/main" id="{32B47105-30C4-4293-B764-1CBA47707F65}"/>
              </a:ext>
            </a:extLst>
          </p:cNvPr>
          <p:cNvSpPr>
            <a:spLocks noGrp="1"/>
          </p:cNvSpPr>
          <p:nvPr>
            <p:ph sz="half" idx="1"/>
          </p:nvPr>
        </p:nvSpPr>
        <p:spPr>
          <a:xfrm>
            <a:off x="642257" y="2407436"/>
            <a:ext cx="6432434" cy="3461658"/>
          </a:xfrm>
        </p:spPr>
        <p:txBody>
          <a:bodyPr vert="horz" lIns="0" tIns="45720" rIns="0" bIns="45720" rtlCol="0" anchor="t">
            <a:normAutofit/>
          </a:bodyPr>
          <a:lstStyle/>
          <a:p>
            <a:pPr>
              <a:lnSpc>
                <a:spcPct val="90000"/>
              </a:lnSpc>
            </a:pPr>
            <a:r>
              <a:rPr lang="en-US" sz="1400">
                <a:solidFill>
                  <a:schemeClr val="bg1"/>
                </a:solidFill>
              </a:rPr>
              <a:t>If we zoom in, we will see something like in the upper image.</a:t>
            </a:r>
            <a:endParaRPr lang="en-US" sz="1400" dirty="0">
              <a:solidFill>
                <a:schemeClr val="bg1"/>
              </a:solidFill>
              <a:cs typeface="Calibri"/>
            </a:endParaRPr>
          </a:p>
          <a:p>
            <a:pPr>
              <a:lnSpc>
                <a:spcPct val="90000"/>
              </a:lnSpc>
            </a:pPr>
            <a:r>
              <a:rPr lang="en-US" sz="1400">
                <a:solidFill>
                  <a:schemeClr val="bg1"/>
                </a:solidFill>
              </a:rPr>
              <a:t>TCP stores the data it needs to send in the </a:t>
            </a:r>
            <a:r>
              <a:rPr lang="en-US" sz="1400" i="1">
                <a:solidFill>
                  <a:schemeClr val="bg1"/>
                </a:solidFill>
              </a:rPr>
              <a:t>send buffer</a:t>
            </a:r>
            <a:r>
              <a:rPr lang="en-US" sz="1400">
                <a:solidFill>
                  <a:schemeClr val="bg1"/>
                </a:solidFill>
              </a:rPr>
              <a:t>, and the data it receives in the </a:t>
            </a:r>
            <a:r>
              <a:rPr lang="en-US" sz="1400" i="1">
                <a:solidFill>
                  <a:schemeClr val="bg1"/>
                </a:solidFill>
              </a:rPr>
              <a:t>receive buffer</a:t>
            </a:r>
            <a:r>
              <a:rPr lang="en-US" sz="1400">
                <a:solidFill>
                  <a:schemeClr val="bg1"/>
                </a:solidFill>
              </a:rPr>
              <a:t>. When the application is ready, it will then read data from the receive buffer.</a:t>
            </a:r>
            <a:endParaRPr lang="en-US" sz="1400" dirty="0">
              <a:solidFill>
                <a:schemeClr val="bg1"/>
              </a:solidFill>
              <a:cs typeface="Calibri"/>
            </a:endParaRPr>
          </a:p>
          <a:p>
            <a:pPr>
              <a:lnSpc>
                <a:spcPct val="90000"/>
              </a:lnSpc>
            </a:pPr>
            <a:r>
              <a:rPr lang="en-US" sz="1400">
                <a:solidFill>
                  <a:schemeClr val="bg1"/>
                </a:solidFill>
              </a:rPr>
              <a:t>Flow Control is all about making sure we don’t send more packets when the receive buffer is already full, as the receiver wouldn’t be able to handle them and would need to drop these packets.</a:t>
            </a:r>
            <a:endParaRPr lang="en-US" sz="1400" dirty="0">
              <a:solidFill>
                <a:schemeClr val="bg1"/>
              </a:solidFill>
              <a:cs typeface="Calibri"/>
            </a:endParaRPr>
          </a:p>
          <a:p>
            <a:pPr>
              <a:lnSpc>
                <a:spcPct val="90000"/>
              </a:lnSpc>
            </a:pPr>
            <a:r>
              <a:rPr lang="en-US" sz="1400">
                <a:solidFill>
                  <a:schemeClr val="bg1"/>
                </a:solidFill>
              </a:rPr>
              <a:t>To control the amount of data that TCP can send, the receiver will advertise its </a:t>
            </a:r>
            <a:r>
              <a:rPr lang="en-US" sz="1400" i="1">
                <a:solidFill>
                  <a:schemeClr val="bg1"/>
                </a:solidFill>
              </a:rPr>
              <a:t>Receive Window (rwnd)</a:t>
            </a:r>
            <a:r>
              <a:rPr lang="en-US" sz="1400">
                <a:solidFill>
                  <a:schemeClr val="bg1"/>
                </a:solidFill>
              </a:rPr>
              <a:t>, that is, the spare room in the receive buffer.</a:t>
            </a:r>
            <a:endParaRPr lang="en-US" sz="1400" dirty="0">
              <a:solidFill>
                <a:schemeClr val="bg1"/>
              </a:solidFill>
              <a:cs typeface="Calibri"/>
            </a:endParaRPr>
          </a:p>
          <a:p>
            <a:pPr>
              <a:lnSpc>
                <a:spcPct val="90000"/>
              </a:lnSpc>
            </a:pPr>
            <a:r>
              <a:rPr lang="en-US" sz="1400">
                <a:solidFill>
                  <a:schemeClr val="bg1"/>
                </a:solidFill>
              </a:rPr>
              <a:t>Every time TCP receives a packet, it needs to send an ack message to the sender, acknowledging it received that packet correctly, and with this ack message it sends the value of the current receive window, so the sender knows if it can keep sending data.</a:t>
            </a:r>
            <a:endParaRPr lang="en-US" sz="1400" dirty="0">
              <a:solidFill>
                <a:schemeClr val="bg1"/>
              </a:solidFill>
              <a:cs typeface="Calibri"/>
            </a:endParaRPr>
          </a:p>
          <a:p>
            <a:pPr>
              <a:lnSpc>
                <a:spcPct val="90000"/>
              </a:lnSpc>
            </a:pPr>
            <a:endParaRPr lang="en-US" sz="1400" dirty="0">
              <a:solidFill>
                <a:schemeClr val="bg1"/>
              </a:solidFill>
              <a:cs typeface="Calibri"/>
            </a:endParaRPr>
          </a:p>
          <a:p>
            <a:pPr>
              <a:lnSpc>
                <a:spcPct val="90000"/>
              </a:lnSpc>
            </a:pPr>
            <a:endParaRPr lang="en-US" sz="1400" dirty="0">
              <a:solidFill>
                <a:schemeClr val="bg1"/>
              </a:solidFill>
              <a:cs typeface="Calibri"/>
            </a:endParaRPr>
          </a:p>
        </p:txBody>
      </p:sp>
      <p:pic>
        <p:nvPicPr>
          <p:cNvPr id="4" name="Imagine 5" descr="O imagine care conține semn&#10;&#10;Descrierea a fost generată cu un grad foarte mare de încredere">
            <a:extLst>
              <a:ext uri="{FF2B5EF4-FFF2-40B4-BE49-F238E27FC236}">
                <a16:creationId xmlns:a16="http://schemas.microsoft.com/office/drawing/2014/main" id="{B28FD574-42BA-44A9-A6FD-77B3DCC7CA17}"/>
              </a:ext>
            </a:extLst>
          </p:cNvPr>
          <p:cNvPicPr>
            <a:picLocks noChangeAspect="1"/>
          </p:cNvPicPr>
          <p:nvPr/>
        </p:nvPicPr>
        <p:blipFill>
          <a:blip r:embed="rId2"/>
          <a:stretch>
            <a:fillRect/>
          </a:stretch>
        </p:blipFill>
        <p:spPr>
          <a:xfrm>
            <a:off x="7556687" y="979164"/>
            <a:ext cx="4001315" cy="1830601"/>
          </a:xfrm>
          <a:prstGeom prst="rect">
            <a:avLst/>
          </a:prstGeom>
        </p:spPr>
      </p:pic>
      <p:pic>
        <p:nvPicPr>
          <p:cNvPr id="7" name="Imagine 7" descr="O imagine care conține desen&#10;&#10;Descrierea a fost generată cu un grad foarte mare de încredere">
            <a:extLst>
              <a:ext uri="{FF2B5EF4-FFF2-40B4-BE49-F238E27FC236}">
                <a16:creationId xmlns:a16="http://schemas.microsoft.com/office/drawing/2014/main" id="{BC5C62A6-5263-4036-AF09-F387AD36286D}"/>
              </a:ext>
            </a:extLst>
          </p:cNvPr>
          <p:cNvPicPr>
            <a:picLocks noChangeAspect="1"/>
          </p:cNvPicPr>
          <p:nvPr/>
        </p:nvPicPr>
        <p:blipFill>
          <a:blip r:embed="rId3"/>
          <a:stretch>
            <a:fillRect/>
          </a:stretch>
        </p:blipFill>
        <p:spPr>
          <a:xfrm>
            <a:off x="7556686" y="3581378"/>
            <a:ext cx="4001315" cy="2220729"/>
          </a:xfrm>
          <a:prstGeom prst="rect">
            <a:avLst/>
          </a:prstGeom>
        </p:spPr>
      </p:pic>
      <p:sp>
        <p:nvSpPr>
          <p:cNvPr id="31" name="Rectangle 30">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538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33CF652-8112-425F-812B-735507C767BF}"/>
              </a:ext>
            </a:extLst>
          </p:cNvPr>
          <p:cNvSpPr>
            <a:spLocks noGrp="1"/>
          </p:cNvSpPr>
          <p:nvPr>
            <p:ph type="title"/>
          </p:nvPr>
        </p:nvSpPr>
        <p:spPr/>
        <p:txBody>
          <a:bodyPr/>
          <a:lstStyle/>
          <a:p>
            <a:pPr algn="ctr"/>
            <a:r>
              <a:rPr lang="ro-RO" dirty="0" err="1">
                <a:solidFill>
                  <a:schemeClr val="bg1"/>
                </a:solidFill>
                <a:ea typeface="+mj-lt"/>
                <a:cs typeface="+mj-lt"/>
              </a:rPr>
              <a:t>Frames</a:t>
            </a:r>
            <a:endParaRPr lang="ro-RO" dirty="0" err="1">
              <a:solidFill>
                <a:schemeClr val="bg1"/>
              </a:solidFill>
              <a:cs typeface="Calibri Light"/>
            </a:endParaRPr>
          </a:p>
        </p:txBody>
      </p:sp>
      <p:sp>
        <p:nvSpPr>
          <p:cNvPr id="3" name="Substituent conținut 2">
            <a:extLst>
              <a:ext uri="{FF2B5EF4-FFF2-40B4-BE49-F238E27FC236}">
                <a16:creationId xmlns:a16="http://schemas.microsoft.com/office/drawing/2014/main" id="{275CE847-E0E7-4038-AFEA-36E170761FF1}"/>
              </a:ext>
            </a:extLst>
          </p:cNvPr>
          <p:cNvSpPr>
            <a:spLocks noGrp="1"/>
          </p:cNvSpPr>
          <p:nvPr>
            <p:ph sz="half" idx="1"/>
          </p:nvPr>
        </p:nvSpPr>
        <p:spPr>
          <a:xfrm>
            <a:off x="1097280" y="2120900"/>
            <a:ext cx="10007602" cy="3401060"/>
          </a:xfrm>
        </p:spPr>
        <p:txBody>
          <a:bodyPr vert="horz" lIns="0" tIns="45720" rIns="0" bIns="45720" rtlCol="0" anchor="t">
            <a:normAutofit/>
          </a:bodyPr>
          <a:lstStyle/>
          <a:p>
            <a:pPr>
              <a:buFont typeface="Wingdings" panose="020F0502020204030204" pitchFamily="34" charset="0"/>
              <a:buChar char="v"/>
            </a:pPr>
            <a:r>
              <a:rPr lang="ro-RO" dirty="0">
                <a:solidFill>
                  <a:schemeClr val="bg1"/>
                </a:solidFill>
                <a:ea typeface="+mn-lt"/>
                <a:cs typeface="+mn-lt"/>
              </a:rPr>
              <a:t>In </a:t>
            </a:r>
            <a:r>
              <a:rPr lang="ro-RO" err="1">
                <a:solidFill>
                  <a:schemeClr val="bg1"/>
                </a:solidFill>
                <a:ea typeface="+mn-lt"/>
                <a:cs typeface="+mn-lt"/>
              </a:rPr>
              <a:t>the</a:t>
            </a:r>
            <a:r>
              <a:rPr lang="ro-RO" dirty="0">
                <a:solidFill>
                  <a:schemeClr val="bg1"/>
                </a:solidFill>
                <a:ea typeface="+mn-lt"/>
                <a:cs typeface="+mn-lt"/>
              </a:rPr>
              <a:t> OSI model of computer </a:t>
            </a:r>
            <a:r>
              <a:rPr lang="ro-RO" err="1">
                <a:solidFill>
                  <a:schemeClr val="bg1"/>
                </a:solidFill>
                <a:ea typeface="+mn-lt"/>
                <a:cs typeface="+mn-lt"/>
              </a:rPr>
              <a:t>networking</a:t>
            </a:r>
            <a:r>
              <a:rPr lang="ro-RO" dirty="0">
                <a:solidFill>
                  <a:schemeClr val="bg1"/>
                </a:solidFill>
                <a:ea typeface="+mn-lt"/>
                <a:cs typeface="+mn-lt"/>
              </a:rPr>
              <a:t>, a </a:t>
            </a:r>
            <a:r>
              <a:rPr lang="ro-RO" err="1">
                <a:solidFill>
                  <a:schemeClr val="bg1"/>
                </a:solidFill>
                <a:ea typeface="+mn-lt"/>
                <a:cs typeface="+mn-lt"/>
              </a:rPr>
              <a:t>frame</a:t>
            </a:r>
            <a:r>
              <a:rPr lang="ro-RO" dirty="0">
                <a:solidFill>
                  <a:schemeClr val="bg1"/>
                </a:solidFill>
                <a:ea typeface="+mn-lt"/>
                <a:cs typeface="+mn-lt"/>
              </a:rPr>
              <a:t> </a:t>
            </a:r>
            <a:r>
              <a:rPr lang="ro-RO" err="1">
                <a:solidFill>
                  <a:schemeClr val="bg1"/>
                </a:solidFill>
                <a:ea typeface="+mn-lt"/>
                <a:cs typeface="+mn-lt"/>
              </a:rPr>
              <a:t>is</a:t>
            </a:r>
            <a:r>
              <a:rPr lang="ro-RO" dirty="0">
                <a:solidFill>
                  <a:schemeClr val="bg1"/>
                </a:solidFill>
                <a:ea typeface="+mn-lt"/>
                <a:cs typeface="+mn-lt"/>
              </a:rPr>
              <a:t> </a:t>
            </a:r>
            <a:r>
              <a:rPr lang="ro-RO" err="1">
                <a:solidFill>
                  <a:schemeClr val="bg1"/>
                </a:solidFill>
                <a:ea typeface="+mn-lt"/>
                <a:cs typeface="+mn-lt"/>
              </a:rPr>
              <a:t>the</a:t>
            </a:r>
            <a:r>
              <a:rPr lang="ro-RO" dirty="0">
                <a:solidFill>
                  <a:schemeClr val="bg1"/>
                </a:solidFill>
                <a:ea typeface="+mn-lt"/>
                <a:cs typeface="+mn-lt"/>
              </a:rPr>
              <a:t> protocol data unit at </a:t>
            </a:r>
            <a:r>
              <a:rPr lang="ro-RO" err="1">
                <a:solidFill>
                  <a:schemeClr val="bg1"/>
                </a:solidFill>
                <a:ea typeface="+mn-lt"/>
                <a:cs typeface="+mn-lt"/>
              </a:rPr>
              <a:t>the</a:t>
            </a:r>
            <a:r>
              <a:rPr lang="ro-RO" dirty="0">
                <a:solidFill>
                  <a:schemeClr val="bg1"/>
                </a:solidFill>
                <a:ea typeface="+mn-lt"/>
                <a:cs typeface="+mn-lt"/>
              </a:rPr>
              <a:t> data link </a:t>
            </a:r>
            <a:r>
              <a:rPr lang="ro-RO" err="1">
                <a:solidFill>
                  <a:schemeClr val="bg1"/>
                </a:solidFill>
                <a:ea typeface="+mn-lt"/>
                <a:cs typeface="+mn-lt"/>
              </a:rPr>
              <a:t>layer</a:t>
            </a:r>
            <a:r>
              <a:rPr lang="ro-RO" dirty="0">
                <a:solidFill>
                  <a:schemeClr val="bg1"/>
                </a:solidFill>
                <a:ea typeface="+mn-lt"/>
                <a:cs typeface="+mn-lt"/>
              </a:rPr>
              <a:t>. </a:t>
            </a:r>
            <a:r>
              <a:rPr lang="ro-RO" err="1">
                <a:solidFill>
                  <a:schemeClr val="bg1"/>
                </a:solidFill>
                <a:ea typeface="+mn-lt"/>
                <a:cs typeface="+mn-lt"/>
              </a:rPr>
              <a:t>Frames</a:t>
            </a:r>
            <a:r>
              <a:rPr lang="ro-RO" dirty="0">
                <a:solidFill>
                  <a:schemeClr val="bg1"/>
                </a:solidFill>
                <a:ea typeface="+mn-lt"/>
                <a:cs typeface="+mn-lt"/>
              </a:rPr>
              <a:t> are </a:t>
            </a:r>
            <a:r>
              <a:rPr lang="ro-RO" err="1">
                <a:solidFill>
                  <a:schemeClr val="bg1"/>
                </a:solidFill>
                <a:ea typeface="+mn-lt"/>
                <a:cs typeface="+mn-lt"/>
              </a:rPr>
              <a:t>the</a:t>
            </a:r>
            <a:r>
              <a:rPr lang="ro-RO" dirty="0">
                <a:solidFill>
                  <a:schemeClr val="bg1"/>
                </a:solidFill>
                <a:ea typeface="+mn-lt"/>
                <a:cs typeface="+mn-lt"/>
              </a:rPr>
              <a:t> </a:t>
            </a:r>
            <a:r>
              <a:rPr lang="ro-RO" err="1">
                <a:solidFill>
                  <a:schemeClr val="bg1"/>
                </a:solidFill>
                <a:ea typeface="+mn-lt"/>
                <a:cs typeface="+mn-lt"/>
              </a:rPr>
              <a:t>result</a:t>
            </a:r>
            <a:r>
              <a:rPr lang="ro-RO" dirty="0">
                <a:solidFill>
                  <a:schemeClr val="bg1"/>
                </a:solidFill>
                <a:ea typeface="+mn-lt"/>
                <a:cs typeface="+mn-lt"/>
              </a:rPr>
              <a:t> of </a:t>
            </a:r>
            <a:r>
              <a:rPr lang="ro-RO" err="1">
                <a:solidFill>
                  <a:schemeClr val="bg1"/>
                </a:solidFill>
                <a:ea typeface="+mn-lt"/>
                <a:cs typeface="+mn-lt"/>
              </a:rPr>
              <a:t>the</a:t>
            </a:r>
            <a:r>
              <a:rPr lang="ro-RO" dirty="0">
                <a:solidFill>
                  <a:schemeClr val="bg1"/>
                </a:solidFill>
                <a:ea typeface="+mn-lt"/>
                <a:cs typeface="+mn-lt"/>
              </a:rPr>
              <a:t> final </a:t>
            </a:r>
            <a:r>
              <a:rPr lang="ro-RO" err="1">
                <a:solidFill>
                  <a:schemeClr val="bg1"/>
                </a:solidFill>
                <a:ea typeface="+mn-lt"/>
                <a:cs typeface="+mn-lt"/>
              </a:rPr>
              <a:t>layer</a:t>
            </a:r>
            <a:r>
              <a:rPr lang="ro-RO" dirty="0">
                <a:solidFill>
                  <a:schemeClr val="bg1"/>
                </a:solidFill>
                <a:ea typeface="+mn-lt"/>
                <a:cs typeface="+mn-lt"/>
              </a:rPr>
              <a:t> of </a:t>
            </a:r>
            <a:r>
              <a:rPr lang="ro-RO" err="1">
                <a:solidFill>
                  <a:schemeClr val="bg1"/>
                </a:solidFill>
                <a:ea typeface="+mn-lt"/>
                <a:cs typeface="+mn-lt"/>
              </a:rPr>
              <a:t>encapsulation</a:t>
            </a:r>
            <a:r>
              <a:rPr lang="ro-RO" dirty="0">
                <a:solidFill>
                  <a:schemeClr val="bg1"/>
                </a:solidFill>
                <a:ea typeface="+mn-lt"/>
                <a:cs typeface="+mn-lt"/>
              </a:rPr>
              <a:t> </a:t>
            </a:r>
            <a:r>
              <a:rPr lang="ro-RO" err="1">
                <a:solidFill>
                  <a:schemeClr val="bg1"/>
                </a:solidFill>
                <a:ea typeface="+mn-lt"/>
                <a:cs typeface="+mn-lt"/>
              </a:rPr>
              <a:t>before</a:t>
            </a:r>
            <a:r>
              <a:rPr lang="ro-RO" dirty="0">
                <a:solidFill>
                  <a:schemeClr val="bg1"/>
                </a:solidFill>
                <a:ea typeface="+mn-lt"/>
                <a:cs typeface="+mn-lt"/>
              </a:rPr>
              <a:t> </a:t>
            </a:r>
            <a:r>
              <a:rPr lang="ro-RO" err="1">
                <a:solidFill>
                  <a:schemeClr val="bg1"/>
                </a:solidFill>
                <a:ea typeface="+mn-lt"/>
                <a:cs typeface="+mn-lt"/>
              </a:rPr>
              <a:t>the</a:t>
            </a:r>
            <a:r>
              <a:rPr lang="ro-RO" dirty="0">
                <a:solidFill>
                  <a:schemeClr val="bg1"/>
                </a:solidFill>
                <a:ea typeface="+mn-lt"/>
                <a:cs typeface="+mn-lt"/>
              </a:rPr>
              <a:t> data </a:t>
            </a:r>
            <a:r>
              <a:rPr lang="ro-RO" err="1">
                <a:solidFill>
                  <a:schemeClr val="bg1"/>
                </a:solidFill>
                <a:ea typeface="+mn-lt"/>
                <a:cs typeface="+mn-lt"/>
              </a:rPr>
              <a:t>is</a:t>
            </a:r>
            <a:r>
              <a:rPr lang="ro-RO" dirty="0">
                <a:solidFill>
                  <a:schemeClr val="bg1"/>
                </a:solidFill>
                <a:ea typeface="+mn-lt"/>
                <a:cs typeface="+mn-lt"/>
              </a:rPr>
              <a:t> </a:t>
            </a:r>
            <a:r>
              <a:rPr lang="ro-RO" err="1">
                <a:solidFill>
                  <a:schemeClr val="bg1"/>
                </a:solidFill>
                <a:ea typeface="+mn-lt"/>
                <a:cs typeface="+mn-lt"/>
              </a:rPr>
              <a:t>transmitted</a:t>
            </a:r>
            <a:r>
              <a:rPr lang="ro-RO" dirty="0">
                <a:solidFill>
                  <a:schemeClr val="bg1"/>
                </a:solidFill>
                <a:ea typeface="+mn-lt"/>
                <a:cs typeface="+mn-lt"/>
              </a:rPr>
              <a:t> over </a:t>
            </a:r>
            <a:r>
              <a:rPr lang="ro-RO" err="1">
                <a:solidFill>
                  <a:schemeClr val="bg1"/>
                </a:solidFill>
                <a:ea typeface="+mn-lt"/>
                <a:cs typeface="+mn-lt"/>
              </a:rPr>
              <a:t>the</a:t>
            </a:r>
            <a:r>
              <a:rPr lang="ro-RO" dirty="0">
                <a:solidFill>
                  <a:schemeClr val="bg1"/>
                </a:solidFill>
                <a:ea typeface="+mn-lt"/>
                <a:cs typeface="+mn-lt"/>
              </a:rPr>
              <a:t> </a:t>
            </a:r>
            <a:r>
              <a:rPr lang="ro-RO" err="1">
                <a:solidFill>
                  <a:schemeClr val="bg1"/>
                </a:solidFill>
                <a:ea typeface="+mn-lt"/>
                <a:cs typeface="+mn-lt"/>
              </a:rPr>
              <a:t>physical</a:t>
            </a:r>
            <a:r>
              <a:rPr lang="ro-RO" dirty="0">
                <a:solidFill>
                  <a:schemeClr val="bg1"/>
                </a:solidFill>
                <a:ea typeface="+mn-lt"/>
                <a:cs typeface="+mn-lt"/>
              </a:rPr>
              <a:t> </a:t>
            </a:r>
            <a:r>
              <a:rPr lang="ro-RO" err="1">
                <a:solidFill>
                  <a:schemeClr val="bg1"/>
                </a:solidFill>
                <a:ea typeface="+mn-lt"/>
                <a:cs typeface="+mn-lt"/>
              </a:rPr>
              <a:t>layer</a:t>
            </a:r>
            <a:r>
              <a:rPr lang="ro-RO" dirty="0">
                <a:solidFill>
                  <a:schemeClr val="bg1"/>
                </a:solidFill>
                <a:ea typeface="+mn-lt"/>
                <a:cs typeface="+mn-lt"/>
              </a:rPr>
              <a:t>. </a:t>
            </a:r>
            <a:endParaRPr lang="ro-RO">
              <a:solidFill>
                <a:schemeClr val="bg1"/>
              </a:solidFill>
              <a:ea typeface="+mn-lt"/>
              <a:cs typeface="+mn-lt"/>
            </a:endParaRPr>
          </a:p>
          <a:p>
            <a:pPr>
              <a:buFont typeface="Wingdings" panose="020F0502020204030204" pitchFamily="34" charset="0"/>
              <a:buChar char="v"/>
            </a:pPr>
            <a:r>
              <a:rPr lang="ro-RO" dirty="0">
                <a:solidFill>
                  <a:schemeClr val="bg1"/>
                </a:solidFill>
                <a:ea typeface="+mn-lt"/>
                <a:cs typeface="+mn-lt"/>
              </a:rPr>
              <a:t>A </a:t>
            </a:r>
            <a:r>
              <a:rPr lang="ro-RO" err="1">
                <a:solidFill>
                  <a:schemeClr val="bg1"/>
                </a:solidFill>
                <a:ea typeface="+mn-lt"/>
                <a:cs typeface="+mn-lt"/>
              </a:rPr>
              <a:t>frame</a:t>
            </a:r>
            <a:r>
              <a:rPr lang="ro-RO" dirty="0">
                <a:solidFill>
                  <a:schemeClr val="bg1"/>
                </a:solidFill>
                <a:ea typeface="+mn-lt"/>
                <a:cs typeface="+mn-lt"/>
              </a:rPr>
              <a:t> </a:t>
            </a:r>
            <a:r>
              <a:rPr lang="ro-RO" err="1">
                <a:solidFill>
                  <a:schemeClr val="bg1"/>
                </a:solidFill>
                <a:ea typeface="+mn-lt"/>
                <a:cs typeface="+mn-lt"/>
              </a:rPr>
              <a:t>is</a:t>
            </a:r>
            <a:r>
              <a:rPr lang="ro-RO" dirty="0">
                <a:solidFill>
                  <a:schemeClr val="bg1"/>
                </a:solidFill>
                <a:ea typeface="+mn-lt"/>
                <a:cs typeface="+mn-lt"/>
              </a:rPr>
              <a:t> "</a:t>
            </a:r>
            <a:r>
              <a:rPr lang="ro-RO" err="1">
                <a:solidFill>
                  <a:schemeClr val="bg1"/>
                </a:solidFill>
                <a:ea typeface="+mn-lt"/>
                <a:cs typeface="+mn-lt"/>
              </a:rPr>
              <a:t>the</a:t>
            </a:r>
            <a:r>
              <a:rPr lang="ro-RO" dirty="0">
                <a:solidFill>
                  <a:schemeClr val="bg1"/>
                </a:solidFill>
                <a:ea typeface="+mn-lt"/>
                <a:cs typeface="+mn-lt"/>
              </a:rPr>
              <a:t> unit of </a:t>
            </a:r>
            <a:r>
              <a:rPr lang="ro-RO" err="1">
                <a:solidFill>
                  <a:schemeClr val="bg1"/>
                </a:solidFill>
                <a:ea typeface="+mn-lt"/>
                <a:cs typeface="+mn-lt"/>
              </a:rPr>
              <a:t>transmission</a:t>
            </a:r>
            <a:r>
              <a:rPr lang="ro-RO" dirty="0">
                <a:solidFill>
                  <a:schemeClr val="bg1"/>
                </a:solidFill>
                <a:ea typeface="+mn-lt"/>
                <a:cs typeface="+mn-lt"/>
              </a:rPr>
              <a:t> in a link </a:t>
            </a:r>
            <a:r>
              <a:rPr lang="ro-RO" err="1">
                <a:solidFill>
                  <a:schemeClr val="bg1"/>
                </a:solidFill>
                <a:ea typeface="+mn-lt"/>
                <a:cs typeface="+mn-lt"/>
              </a:rPr>
              <a:t>layer</a:t>
            </a:r>
            <a:r>
              <a:rPr lang="ro-RO" dirty="0">
                <a:solidFill>
                  <a:schemeClr val="bg1"/>
                </a:solidFill>
                <a:ea typeface="+mn-lt"/>
                <a:cs typeface="+mn-lt"/>
              </a:rPr>
              <a:t> protocol, </a:t>
            </a:r>
            <a:r>
              <a:rPr lang="ro-RO" err="1">
                <a:solidFill>
                  <a:schemeClr val="bg1"/>
                </a:solidFill>
                <a:ea typeface="+mn-lt"/>
                <a:cs typeface="+mn-lt"/>
              </a:rPr>
              <a:t>and</a:t>
            </a:r>
            <a:r>
              <a:rPr lang="ro-RO" dirty="0">
                <a:solidFill>
                  <a:schemeClr val="bg1"/>
                </a:solidFill>
                <a:ea typeface="+mn-lt"/>
                <a:cs typeface="+mn-lt"/>
              </a:rPr>
              <a:t> </a:t>
            </a:r>
            <a:r>
              <a:rPr lang="ro-RO" err="1">
                <a:solidFill>
                  <a:schemeClr val="bg1"/>
                </a:solidFill>
                <a:ea typeface="+mn-lt"/>
                <a:cs typeface="+mn-lt"/>
              </a:rPr>
              <a:t>consists</a:t>
            </a:r>
            <a:r>
              <a:rPr lang="ro-RO" dirty="0">
                <a:solidFill>
                  <a:schemeClr val="bg1"/>
                </a:solidFill>
                <a:ea typeface="+mn-lt"/>
                <a:cs typeface="+mn-lt"/>
              </a:rPr>
              <a:t> of a link </a:t>
            </a:r>
            <a:r>
              <a:rPr lang="ro-RO" err="1">
                <a:solidFill>
                  <a:schemeClr val="bg1"/>
                </a:solidFill>
                <a:ea typeface="+mn-lt"/>
                <a:cs typeface="+mn-lt"/>
              </a:rPr>
              <a:t>layer</a:t>
            </a:r>
            <a:r>
              <a:rPr lang="ro-RO" dirty="0">
                <a:solidFill>
                  <a:schemeClr val="bg1"/>
                </a:solidFill>
                <a:ea typeface="+mn-lt"/>
                <a:cs typeface="+mn-lt"/>
              </a:rPr>
              <a:t> </a:t>
            </a:r>
            <a:r>
              <a:rPr lang="ro-RO" err="1">
                <a:solidFill>
                  <a:schemeClr val="bg1"/>
                </a:solidFill>
                <a:ea typeface="+mn-lt"/>
                <a:cs typeface="+mn-lt"/>
              </a:rPr>
              <a:t>header</a:t>
            </a:r>
            <a:r>
              <a:rPr lang="ro-RO" dirty="0">
                <a:solidFill>
                  <a:schemeClr val="bg1"/>
                </a:solidFill>
                <a:ea typeface="+mn-lt"/>
                <a:cs typeface="+mn-lt"/>
              </a:rPr>
              <a:t> </a:t>
            </a:r>
            <a:r>
              <a:rPr lang="ro-RO" err="1">
                <a:solidFill>
                  <a:schemeClr val="bg1"/>
                </a:solidFill>
                <a:ea typeface="+mn-lt"/>
                <a:cs typeface="+mn-lt"/>
              </a:rPr>
              <a:t>followed</a:t>
            </a:r>
            <a:r>
              <a:rPr lang="ro-RO" dirty="0">
                <a:solidFill>
                  <a:schemeClr val="bg1"/>
                </a:solidFill>
                <a:ea typeface="+mn-lt"/>
                <a:cs typeface="+mn-lt"/>
              </a:rPr>
              <a:t> </a:t>
            </a:r>
            <a:r>
              <a:rPr lang="ro-RO" err="1">
                <a:solidFill>
                  <a:schemeClr val="bg1"/>
                </a:solidFill>
                <a:ea typeface="+mn-lt"/>
                <a:cs typeface="+mn-lt"/>
              </a:rPr>
              <a:t>by</a:t>
            </a:r>
            <a:r>
              <a:rPr lang="ro-RO" dirty="0">
                <a:solidFill>
                  <a:schemeClr val="bg1"/>
                </a:solidFill>
                <a:ea typeface="+mn-lt"/>
                <a:cs typeface="+mn-lt"/>
              </a:rPr>
              <a:t> a </a:t>
            </a:r>
            <a:r>
              <a:rPr lang="ro-RO" err="1">
                <a:solidFill>
                  <a:schemeClr val="bg1"/>
                </a:solidFill>
                <a:ea typeface="+mn-lt"/>
                <a:cs typeface="+mn-lt"/>
              </a:rPr>
              <a:t>packet</a:t>
            </a:r>
            <a:r>
              <a:rPr lang="ro-RO" dirty="0">
                <a:solidFill>
                  <a:schemeClr val="bg1"/>
                </a:solidFill>
                <a:ea typeface="+mn-lt"/>
                <a:cs typeface="+mn-lt"/>
              </a:rPr>
              <a:t>." </a:t>
            </a:r>
            <a:r>
              <a:rPr lang="ro-RO" err="1">
                <a:solidFill>
                  <a:schemeClr val="bg1"/>
                </a:solidFill>
                <a:ea typeface="+mn-lt"/>
                <a:cs typeface="+mn-lt"/>
              </a:rPr>
              <a:t>Each</a:t>
            </a:r>
            <a:r>
              <a:rPr lang="ro-RO" dirty="0">
                <a:solidFill>
                  <a:schemeClr val="bg1"/>
                </a:solidFill>
                <a:ea typeface="+mn-lt"/>
                <a:cs typeface="+mn-lt"/>
              </a:rPr>
              <a:t> </a:t>
            </a:r>
            <a:r>
              <a:rPr lang="ro-RO" err="1">
                <a:solidFill>
                  <a:schemeClr val="bg1"/>
                </a:solidFill>
                <a:ea typeface="+mn-lt"/>
                <a:cs typeface="+mn-lt"/>
              </a:rPr>
              <a:t>frame</a:t>
            </a:r>
            <a:r>
              <a:rPr lang="ro-RO" dirty="0">
                <a:solidFill>
                  <a:schemeClr val="bg1"/>
                </a:solidFill>
                <a:ea typeface="+mn-lt"/>
                <a:cs typeface="+mn-lt"/>
              </a:rPr>
              <a:t> </a:t>
            </a:r>
            <a:r>
              <a:rPr lang="ro-RO" err="1">
                <a:solidFill>
                  <a:schemeClr val="bg1"/>
                </a:solidFill>
                <a:ea typeface="+mn-lt"/>
                <a:cs typeface="+mn-lt"/>
              </a:rPr>
              <a:t>is</a:t>
            </a:r>
            <a:r>
              <a:rPr lang="ro-RO" dirty="0">
                <a:solidFill>
                  <a:schemeClr val="bg1"/>
                </a:solidFill>
                <a:ea typeface="+mn-lt"/>
                <a:cs typeface="+mn-lt"/>
              </a:rPr>
              <a:t> </a:t>
            </a:r>
            <a:r>
              <a:rPr lang="ro-RO" err="1">
                <a:solidFill>
                  <a:schemeClr val="bg1"/>
                </a:solidFill>
                <a:ea typeface="+mn-lt"/>
                <a:cs typeface="+mn-lt"/>
              </a:rPr>
              <a:t>separated</a:t>
            </a:r>
            <a:r>
              <a:rPr lang="ro-RO" dirty="0">
                <a:solidFill>
                  <a:schemeClr val="bg1"/>
                </a:solidFill>
                <a:ea typeface="+mn-lt"/>
                <a:cs typeface="+mn-lt"/>
              </a:rPr>
              <a:t> </a:t>
            </a:r>
            <a:r>
              <a:rPr lang="ro-RO" err="1">
                <a:solidFill>
                  <a:schemeClr val="bg1"/>
                </a:solidFill>
                <a:ea typeface="+mn-lt"/>
                <a:cs typeface="+mn-lt"/>
              </a:rPr>
              <a:t>from</a:t>
            </a:r>
            <a:r>
              <a:rPr lang="ro-RO" dirty="0">
                <a:solidFill>
                  <a:schemeClr val="bg1"/>
                </a:solidFill>
                <a:ea typeface="+mn-lt"/>
                <a:cs typeface="+mn-lt"/>
              </a:rPr>
              <a:t> </a:t>
            </a:r>
            <a:r>
              <a:rPr lang="ro-RO" err="1">
                <a:solidFill>
                  <a:schemeClr val="bg1"/>
                </a:solidFill>
                <a:ea typeface="+mn-lt"/>
                <a:cs typeface="+mn-lt"/>
              </a:rPr>
              <a:t>the</a:t>
            </a:r>
            <a:r>
              <a:rPr lang="ro-RO" dirty="0">
                <a:solidFill>
                  <a:schemeClr val="bg1"/>
                </a:solidFill>
                <a:ea typeface="+mn-lt"/>
                <a:cs typeface="+mn-lt"/>
              </a:rPr>
              <a:t> </a:t>
            </a:r>
            <a:r>
              <a:rPr lang="ro-RO" err="1">
                <a:solidFill>
                  <a:schemeClr val="bg1"/>
                </a:solidFill>
                <a:ea typeface="+mn-lt"/>
                <a:cs typeface="+mn-lt"/>
              </a:rPr>
              <a:t>next</a:t>
            </a:r>
            <a:r>
              <a:rPr lang="ro-RO" dirty="0">
                <a:solidFill>
                  <a:schemeClr val="bg1"/>
                </a:solidFill>
                <a:ea typeface="+mn-lt"/>
                <a:cs typeface="+mn-lt"/>
              </a:rPr>
              <a:t> </a:t>
            </a:r>
            <a:r>
              <a:rPr lang="ro-RO" err="1">
                <a:solidFill>
                  <a:schemeClr val="bg1"/>
                </a:solidFill>
                <a:ea typeface="+mn-lt"/>
                <a:cs typeface="+mn-lt"/>
              </a:rPr>
              <a:t>by</a:t>
            </a:r>
            <a:r>
              <a:rPr lang="ro-RO" dirty="0">
                <a:solidFill>
                  <a:schemeClr val="bg1"/>
                </a:solidFill>
                <a:ea typeface="+mn-lt"/>
                <a:cs typeface="+mn-lt"/>
              </a:rPr>
              <a:t> an </a:t>
            </a:r>
            <a:r>
              <a:rPr lang="ro-RO" err="1">
                <a:solidFill>
                  <a:schemeClr val="bg1"/>
                </a:solidFill>
                <a:ea typeface="+mn-lt"/>
                <a:cs typeface="+mn-lt"/>
              </a:rPr>
              <a:t>interframe</a:t>
            </a:r>
            <a:r>
              <a:rPr lang="ro-RO" dirty="0">
                <a:solidFill>
                  <a:schemeClr val="bg1"/>
                </a:solidFill>
                <a:ea typeface="+mn-lt"/>
                <a:cs typeface="+mn-lt"/>
              </a:rPr>
              <a:t> </a:t>
            </a:r>
            <a:r>
              <a:rPr lang="ro-RO" err="1">
                <a:solidFill>
                  <a:schemeClr val="bg1"/>
                </a:solidFill>
                <a:ea typeface="+mn-lt"/>
                <a:cs typeface="+mn-lt"/>
              </a:rPr>
              <a:t>gap</a:t>
            </a:r>
            <a:r>
              <a:rPr lang="ro-RO" dirty="0">
                <a:solidFill>
                  <a:schemeClr val="bg1"/>
                </a:solidFill>
                <a:ea typeface="+mn-lt"/>
                <a:cs typeface="+mn-lt"/>
              </a:rPr>
              <a:t>.</a:t>
            </a:r>
          </a:p>
          <a:p>
            <a:pPr>
              <a:buFont typeface="Wingdings" panose="020F0502020204030204" pitchFamily="34" charset="0"/>
              <a:buChar char="v"/>
            </a:pPr>
            <a:r>
              <a:rPr lang="ro-RO" dirty="0">
                <a:solidFill>
                  <a:schemeClr val="bg1"/>
                </a:solidFill>
                <a:ea typeface="+mn-lt"/>
                <a:cs typeface="+mn-lt"/>
              </a:rPr>
              <a:t> A </a:t>
            </a:r>
            <a:r>
              <a:rPr lang="ro-RO" err="1">
                <a:solidFill>
                  <a:schemeClr val="bg1"/>
                </a:solidFill>
                <a:ea typeface="+mn-lt"/>
                <a:cs typeface="+mn-lt"/>
              </a:rPr>
              <a:t>frame</a:t>
            </a:r>
            <a:r>
              <a:rPr lang="ro-RO" dirty="0">
                <a:solidFill>
                  <a:schemeClr val="bg1"/>
                </a:solidFill>
                <a:ea typeface="+mn-lt"/>
                <a:cs typeface="+mn-lt"/>
              </a:rPr>
              <a:t> </a:t>
            </a:r>
            <a:r>
              <a:rPr lang="ro-RO" err="1">
                <a:solidFill>
                  <a:schemeClr val="bg1"/>
                </a:solidFill>
                <a:ea typeface="+mn-lt"/>
                <a:cs typeface="+mn-lt"/>
              </a:rPr>
              <a:t>is</a:t>
            </a:r>
            <a:r>
              <a:rPr lang="ro-RO" dirty="0">
                <a:solidFill>
                  <a:schemeClr val="bg1"/>
                </a:solidFill>
                <a:ea typeface="+mn-lt"/>
                <a:cs typeface="+mn-lt"/>
              </a:rPr>
              <a:t> a </a:t>
            </a:r>
            <a:r>
              <a:rPr lang="ro-RO" err="1">
                <a:solidFill>
                  <a:schemeClr val="bg1"/>
                </a:solidFill>
                <a:ea typeface="+mn-lt"/>
                <a:cs typeface="+mn-lt"/>
              </a:rPr>
              <a:t>series</a:t>
            </a:r>
            <a:r>
              <a:rPr lang="ro-RO" dirty="0">
                <a:solidFill>
                  <a:schemeClr val="bg1"/>
                </a:solidFill>
                <a:ea typeface="+mn-lt"/>
                <a:cs typeface="+mn-lt"/>
              </a:rPr>
              <a:t> of </a:t>
            </a:r>
            <a:r>
              <a:rPr lang="ro-RO" err="1">
                <a:solidFill>
                  <a:schemeClr val="bg1"/>
                </a:solidFill>
                <a:ea typeface="+mn-lt"/>
                <a:cs typeface="+mn-lt"/>
              </a:rPr>
              <a:t>bits</a:t>
            </a:r>
            <a:r>
              <a:rPr lang="ro-RO" dirty="0">
                <a:solidFill>
                  <a:schemeClr val="bg1"/>
                </a:solidFill>
                <a:ea typeface="+mn-lt"/>
                <a:cs typeface="+mn-lt"/>
              </a:rPr>
              <a:t> </a:t>
            </a:r>
            <a:r>
              <a:rPr lang="ro-RO" err="1">
                <a:solidFill>
                  <a:schemeClr val="bg1"/>
                </a:solidFill>
                <a:ea typeface="+mn-lt"/>
                <a:cs typeface="+mn-lt"/>
              </a:rPr>
              <a:t>generally</a:t>
            </a:r>
            <a:r>
              <a:rPr lang="ro-RO" dirty="0">
                <a:solidFill>
                  <a:schemeClr val="bg1"/>
                </a:solidFill>
                <a:ea typeface="+mn-lt"/>
                <a:cs typeface="+mn-lt"/>
              </a:rPr>
              <a:t> </a:t>
            </a:r>
            <a:r>
              <a:rPr lang="ro-RO" err="1">
                <a:solidFill>
                  <a:schemeClr val="bg1"/>
                </a:solidFill>
                <a:ea typeface="+mn-lt"/>
                <a:cs typeface="+mn-lt"/>
              </a:rPr>
              <a:t>composed</a:t>
            </a:r>
            <a:r>
              <a:rPr lang="ro-RO" dirty="0">
                <a:solidFill>
                  <a:schemeClr val="bg1"/>
                </a:solidFill>
                <a:ea typeface="+mn-lt"/>
                <a:cs typeface="+mn-lt"/>
              </a:rPr>
              <a:t> of </a:t>
            </a:r>
            <a:r>
              <a:rPr lang="ro-RO" err="1">
                <a:solidFill>
                  <a:schemeClr val="bg1"/>
                </a:solidFill>
                <a:ea typeface="+mn-lt"/>
                <a:cs typeface="+mn-lt"/>
              </a:rPr>
              <a:t>frame</a:t>
            </a:r>
            <a:r>
              <a:rPr lang="ro-RO" dirty="0">
                <a:solidFill>
                  <a:schemeClr val="bg1"/>
                </a:solidFill>
                <a:ea typeface="+mn-lt"/>
                <a:cs typeface="+mn-lt"/>
              </a:rPr>
              <a:t> </a:t>
            </a:r>
            <a:r>
              <a:rPr lang="ro-RO" err="1">
                <a:solidFill>
                  <a:schemeClr val="bg1"/>
                </a:solidFill>
                <a:ea typeface="+mn-lt"/>
                <a:cs typeface="+mn-lt"/>
              </a:rPr>
              <a:t>synchronization</a:t>
            </a:r>
            <a:r>
              <a:rPr lang="ro-RO" dirty="0">
                <a:solidFill>
                  <a:schemeClr val="bg1"/>
                </a:solidFill>
                <a:ea typeface="+mn-lt"/>
                <a:cs typeface="+mn-lt"/>
              </a:rPr>
              <a:t> </a:t>
            </a:r>
            <a:r>
              <a:rPr lang="ro-RO" err="1">
                <a:solidFill>
                  <a:schemeClr val="bg1"/>
                </a:solidFill>
                <a:ea typeface="+mn-lt"/>
                <a:cs typeface="+mn-lt"/>
              </a:rPr>
              <a:t>bits</a:t>
            </a:r>
            <a:r>
              <a:rPr lang="ro-RO" dirty="0">
                <a:solidFill>
                  <a:schemeClr val="bg1"/>
                </a:solidFill>
                <a:ea typeface="+mn-lt"/>
                <a:cs typeface="+mn-lt"/>
              </a:rPr>
              <a:t>, </a:t>
            </a:r>
            <a:r>
              <a:rPr lang="ro-RO" err="1">
                <a:solidFill>
                  <a:schemeClr val="bg1"/>
                </a:solidFill>
                <a:ea typeface="+mn-lt"/>
                <a:cs typeface="+mn-lt"/>
              </a:rPr>
              <a:t>the</a:t>
            </a:r>
            <a:r>
              <a:rPr lang="ro-RO" dirty="0">
                <a:solidFill>
                  <a:schemeClr val="bg1"/>
                </a:solidFill>
                <a:ea typeface="+mn-lt"/>
                <a:cs typeface="+mn-lt"/>
              </a:rPr>
              <a:t> </a:t>
            </a:r>
            <a:r>
              <a:rPr lang="ro-RO" err="1">
                <a:solidFill>
                  <a:schemeClr val="bg1"/>
                </a:solidFill>
                <a:ea typeface="+mn-lt"/>
                <a:cs typeface="+mn-lt"/>
              </a:rPr>
              <a:t>packet</a:t>
            </a:r>
            <a:r>
              <a:rPr lang="ro-RO" dirty="0">
                <a:solidFill>
                  <a:schemeClr val="bg1"/>
                </a:solidFill>
                <a:ea typeface="+mn-lt"/>
                <a:cs typeface="+mn-lt"/>
              </a:rPr>
              <a:t> </a:t>
            </a:r>
            <a:r>
              <a:rPr lang="ro-RO" err="1">
                <a:solidFill>
                  <a:schemeClr val="bg1"/>
                </a:solidFill>
                <a:ea typeface="+mn-lt"/>
                <a:cs typeface="+mn-lt"/>
              </a:rPr>
              <a:t>payload</a:t>
            </a:r>
            <a:r>
              <a:rPr lang="ro-RO" dirty="0">
                <a:solidFill>
                  <a:schemeClr val="bg1"/>
                </a:solidFill>
                <a:ea typeface="+mn-lt"/>
                <a:cs typeface="+mn-lt"/>
              </a:rPr>
              <a:t>, </a:t>
            </a:r>
            <a:r>
              <a:rPr lang="ro-RO" err="1">
                <a:solidFill>
                  <a:schemeClr val="bg1"/>
                </a:solidFill>
                <a:ea typeface="+mn-lt"/>
                <a:cs typeface="+mn-lt"/>
              </a:rPr>
              <a:t>and</a:t>
            </a:r>
            <a:r>
              <a:rPr lang="ro-RO" dirty="0">
                <a:solidFill>
                  <a:schemeClr val="bg1"/>
                </a:solidFill>
                <a:ea typeface="+mn-lt"/>
                <a:cs typeface="+mn-lt"/>
              </a:rPr>
              <a:t> a </a:t>
            </a:r>
            <a:r>
              <a:rPr lang="ro-RO" err="1">
                <a:solidFill>
                  <a:schemeClr val="bg1"/>
                </a:solidFill>
                <a:ea typeface="+mn-lt"/>
                <a:cs typeface="+mn-lt"/>
              </a:rPr>
              <a:t>frame</a:t>
            </a:r>
            <a:r>
              <a:rPr lang="ro-RO" dirty="0">
                <a:solidFill>
                  <a:schemeClr val="bg1"/>
                </a:solidFill>
                <a:ea typeface="+mn-lt"/>
                <a:cs typeface="+mn-lt"/>
              </a:rPr>
              <a:t> </a:t>
            </a:r>
            <a:r>
              <a:rPr lang="ro-RO" err="1">
                <a:solidFill>
                  <a:schemeClr val="bg1"/>
                </a:solidFill>
                <a:ea typeface="+mn-lt"/>
                <a:cs typeface="+mn-lt"/>
              </a:rPr>
              <a:t>check</a:t>
            </a:r>
            <a:r>
              <a:rPr lang="ro-RO" dirty="0">
                <a:solidFill>
                  <a:schemeClr val="bg1"/>
                </a:solidFill>
                <a:ea typeface="+mn-lt"/>
                <a:cs typeface="+mn-lt"/>
              </a:rPr>
              <a:t> </a:t>
            </a:r>
            <a:r>
              <a:rPr lang="ro-RO" err="1">
                <a:solidFill>
                  <a:schemeClr val="bg1"/>
                </a:solidFill>
                <a:ea typeface="+mn-lt"/>
                <a:cs typeface="+mn-lt"/>
              </a:rPr>
              <a:t>sequence</a:t>
            </a:r>
            <a:r>
              <a:rPr lang="ro-RO" dirty="0">
                <a:solidFill>
                  <a:schemeClr val="bg1"/>
                </a:solidFill>
                <a:ea typeface="+mn-lt"/>
                <a:cs typeface="+mn-lt"/>
              </a:rPr>
              <a:t>. </a:t>
            </a:r>
            <a:endParaRPr lang="ro-RO">
              <a:solidFill>
                <a:schemeClr val="bg1"/>
              </a:solidFill>
              <a:cs typeface="Calibri"/>
            </a:endParaRPr>
          </a:p>
        </p:txBody>
      </p:sp>
    </p:spTree>
    <p:extLst>
      <p:ext uri="{BB962C8B-B14F-4D97-AF65-F5344CB8AC3E}">
        <p14:creationId xmlns:p14="http://schemas.microsoft.com/office/powerpoint/2010/main" val="397165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440EC07E-43E0-4F86-A34F-AACD5CA95D63}"/>
              </a:ext>
            </a:extLst>
          </p:cNvPr>
          <p:cNvSpPr>
            <a:spLocks noGrp="1"/>
          </p:cNvSpPr>
          <p:nvPr>
            <p:ph type="title"/>
          </p:nvPr>
        </p:nvSpPr>
        <p:spPr>
          <a:xfrm>
            <a:off x="643468" y="643467"/>
            <a:ext cx="3073550" cy="5126203"/>
          </a:xfrm>
        </p:spPr>
        <p:txBody>
          <a:bodyPr vert="horz" lIns="91440" tIns="45720" rIns="91440" bIns="45720" rtlCol="0" anchor="ctr">
            <a:normAutofit/>
          </a:bodyPr>
          <a:lstStyle/>
          <a:p>
            <a:pPr algn="ctr"/>
            <a:r>
              <a:rPr lang="en-US" dirty="0">
                <a:solidFill>
                  <a:schemeClr val="bg1"/>
                </a:solidFill>
              </a:rPr>
              <a:t>Packs</a:t>
            </a:r>
            <a:endParaRPr lang="en-US">
              <a:solidFill>
                <a:schemeClr val="bg1"/>
              </a:solidFill>
              <a:ea typeface="+mj-lt"/>
              <a:cs typeface="+mj-lt"/>
            </a:endParaRPr>
          </a:p>
          <a:p>
            <a:pPr algn="r"/>
            <a:endParaRPr lang="en-US" sz="4800" kern="1200" spc="-50" baseline="0" dirty="0">
              <a:solidFill>
                <a:schemeClr val="bg1"/>
              </a:solidFill>
              <a:latin typeface="+mj-lt"/>
              <a:cs typeface="Calibri Light"/>
            </a:endParaRPr>
          </a:p>
        </p:txBody>
      </p:sp>
      <p:cxnSp>
        <p:nvCxnSpPr>
          <p:cNvPr id="14" name="Straight Connector 13">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Substituent conținut 2">
            <a:extLst>
              <a:ext uri="{FF2B5EF4-FFF2-40B4-BE49-F238E27FC236}">
                <a16:creationId xmlns:a16="http://schemas.microsoft.com/office/drawing/2014/main" id="{B1065207-ED7A-4254-9393-BACBECE69D43}"/>
              </a:ext>
            </a:extLst>
          </p:cNvPr>
          <p:cNvSpPr>
            <a:spLocks noGrp="1"/>
          </p:cNvSpPr>
          <p:nvPr>
            <p:ph sz="half" idx="1"/>
          </p:nvPr>
        </p:nvSpPr>
        <p:spPr>
          <a:xfrm>
            <a:off x="4363786" y="621697"/>
            <a:ext cx="6791894" cy="5147973"/>
          </a:xfrm>
        </p:spPr>
        <p:txBody>
          <a:bodyPr vert="horz" lIns="0" tIns="45720" rIns="0" bIns="45720" rtlCol="0" anchor="ctr">
            <a:noAutofit/>
          </a:bodyPr>
          <a:lstStyle/>
          <a:p>
            <a:pPr algn="just">
              <a:lnSpc>
                <a:spcPct val="90000"/>
              </a:lnSpc>
            </a:pPr>
            <a:r>
              <a:rPr lang="en-US" sz="1600" dirty="0">
                <a:solidFill>
                  <a:schemeClr val="bg1"/>
                </a:solidFill>
              </a:rPr>
              <a:t>It turns out that everything you do on </a:t>
            </a:r>
            <a:r>
              <a:rPr lang="en-US" sz="1600" kern="1200" dirty="0">
                <a:solidFill>
                  <a:schemeClr val="bg1"/>
                </a:solidFill>
                <a:latin typeface="+mn-lt"/>
                <a:ea typeface="+mn-ea"/>
                <a:cs typeface="+mn-cs"/>
              </a:rPr>
              <a:t>the </a:t>
            </a:r>
            <a:r>
              <a:rPr lang="en-US" sz="1600" dirty="0">
                <a:solidFill>
                  <a:schemeClr val="bg1"/>
                </a:solidFill>
              </a:rPr>
              <a:t>Internet involves packets. For example, every Web page that you receive comes as a series of packets, and every e-mail you send leaves as a series </a:t>
            </a:r>
            <a:r>
              <a:rPr lang="en-US" sz="1600" kern="1200" dirty="0">
                <a:solidFill>
                  <a:schemeClr val="bg1"/>
                </a:solidFill>
                <a:latin typeface="+mn-lt"/>
                <a:ea typeface="+mn-ea"/>
                <a:cs typeface="+mn-cs"/>
              </a:rPr>
              <a:t>of </a:t>
            </a:r>
            <a:r>
              <a:rPr lang="en-US" sz="1600" dirty="0">
                <a:solidFill>
                  <a:schemeClr val="bg1"/>
                </a:solidFill>
              </a:rPr>
              <a:t>packets. Networks that ship data around in small packets are called packet switched networks.</a:t>
            </a:r>
            <a:endParaRPr lang="ro-RO" sz="1600">
              <a:solidFill>
                <a:schemeClr val="bg1"/>
              </a:solidFill>
              <a:ea typeface="+mn-lt"/>
              <a:cs typeface="+mn-lt"/>
            </a:endParaRPr>
          </a:p>
          <a:p>
            <a:pPr algn="just">
              <a:lnSpc>
                <a:spcPct val="90000"/>
              </a:lnSpc>
            </a:pPr>
            <a:r>
              <a:rPr lang="en-US" sz="1600" dirty="0">
                <a:solidFill>
                  <a:schemeClr val="bg1"/>
                </a:solidFill>
              </a:rPr>
              <a:t>On the Internet, </a:t>
            </a:r>
            <a:r>
              <a:rPr lang="en-US" sz="1600" kern="1200" dirty="0">
                <a:solidFill>
                  <a:schemeClr val="bg1"/>
                </a:solidFill>
                <a:latin typeface="+mn-lt"/>
                <a:ea typeface="+mn-ea"/>
                <a:cs typeface="+mn-cs"/>
              </a:rPr>
              <a:t>the </a:t>
            </a:r>
            <a:r>
              <a:rPr lang="en-US" sz="1600" dirty="0">
                <a:solidFill>
                  <a:schemeClr val="bg1"/>
                </a:solidFill>
              </a:rPr>
              <a:t>network breaks an e-mail message into parts of a certain size </a:t>
            </a:r>
            <a:r>
              <a:rPr lang="en-US" sz="1600" kern="1200" dirty="0">
                <a:solidFill>
                  <a:schemeClr val="bg1"/>
                </a:solidFill>
                <a:latin typeface="+mn-lt"/>
                <a:ea typeface="+mn-ea"/>
                <a:cs typeface="+mn-cs"/>
              </a:rPr>
              <a:t>in </a:t>
            </a:r>
            <a:r>
              <a:rPr lang="en-US" sz="1600" dirty="0">
                <a:solidFill>
                  <a:schemeClr val="bg1"/>
                </a:solidFill>
              </a:rPr>
              <a:t>bytes. These are the packets. Each packet carries the information that will help it get to its destination – </a:t>
            </a:r>
            <a:r>
              <a:rPr lang="en-US" sz="1600" kern="1200" dirty="0">
                <a:solidFill>
                  <a:schemeClr val="bg1"/>
                </a:solidFill>
                <a:latin typeface="+mn-lt"/>
                <a:ea typeface="+mn-ea"/>
                <a:cs typeface="+mn-cs"/>
              </a:rPr>
              <a:t>the</a:t>
            </a:r>
            <a:r>
              <a:rPr lang="en-US" sz="1600" dirty="0">
                <a:solidFill>
                  <a:schemeClr val="bg1"/>
                </a:solidFill>
              </a:rPr>
              <a:t> sender's IP address</a:t>
            </a:r>
            <a:r>
              <a:rPr lang="en-US" sz="1600" kern="1200" dirty="0">
                <a:solidFill>
                  <a:schemeClr val="bg1"/>
                </a:solidFill>
                <a:latin typeface="+mn-lt"/>
                <a:ea typeface="+mn-ea"/>
                <a:cs typeface="+mn-cs"/>
              </a:rPr>
              <a:t>, the </a:t>
            </a:r>
            <a:r>
              <a:rPr lang="en-US" sz="1600" dirty="0">
                <a:solidFill>
                  <a:schemeClr val="bg1"/>
                </a:solidFill>
              </a:rPr>
              <a:t>intended receiver's IP address, something that tells the network how many packets this e-mail message has been broken into </a:t>
            </a:r>
            <a:r>
              <a:rPr lang="en-US" sz="1600" kern="1200" dirty="0">
                <a:solidFill>
                  <a:schemeClr val="bg1"/>
                </a:solidFill>
                <a:latin typeface="+mn-lt"/>
                <a:ea typeface="+mn-ea"/>
                <a:cs typeface="+mn-cs"/>
              </a:rPr>
              <a:t>and the </a:t>
            </a:r>
            <a:r>
              <a:rPr lang="en-US" sz="1600" dirty="0">
                <a:solidFill>
                  <a:schemeClr val="bg1"/>
                </a:solidFill>
              </a:rPr>
              <a:t>number of this particular packet. The packets carry </a:t>
            </a:r>
            <a:r>
              <a:rPr lang="en-US" sz="1600" kern="1200" dirty="0">
                <a:solidFill>
                  <a:schemeClr val="bg1"/>
                </a:solidFill>
                <a:latin typeface="+mn-lt"/>
                <a:ea typeface="+mn-ea"/>
                <a:cs typeface="+mn-cs"/>
              </a:rPr>
              <a:t>the </a:t>
            </a:r>
            <a:r>
              <a:rPr lang="en-US" sz="1600" dirty="0">
                <a:solidFill>
                  <a:schemeClr val="bg1"/>
                </a:solidFill>
              </a:rPr>
              <a:t>data in </a:t>
            </a:r>
            <a:r>
              <a:rPr lang="en-US" sz="1600" kern="1200" dirty="0">
                <a:solidFill>
                  <a:schemeClr val="bg1"/>
                </a:solidFill>
                <a:latin typeface="+mn-lt"/>
                <a:ea typeface="+mn-ea"/>
                <a:cs typeface="+mn-cs"/>
              </a:rPr>
              <a:t>the </a:t>
            </a:r>
            <a:r>
              <a:rPr lang="en-US" sz="1600" dirty="0">
                <a:solidFill>
                  <a:schemeClr val="bg1"/>
                </a:solidFill>
              </a:rPr>
              <a:t>protocols that </a:t>
            </a:r>
            <a:r>
              <a:rPr lang="en-US" sz="1600" kern="1200" dirty="0">
                <a:solidFill>
                  <a:schemeClr val="bg1"/>
                </a:solidFill>
                <a:latin typeface="+mn-lt"/>
                <a:ea typeface="+mn-ea"/>
                <a:cs typeface="+mn-cs"/>
              </a:rPr>
              <a:t>the</a:t>
            </a:r>
            <a:r>
              <a:rPr lang="en-US" sz="1600" dirty="0">
                <a:solidFill>
                  <a:schemeClr val="bg1"/>
                </a:solidFill>
              </a:rPr>
              <a:t> Internet uses: Transmission Control Protocol/Internet Protocol (TCP/IP). </a:t>
            </a:r>
            <a:endParaRPr lang="en-US" sz="1600" kern="1200">
              <a:solidFill>
                <a:schemeClr val="bg1"/>
              </a:solidFill>
              <a:ea typeface="+mn-lt"/>
              <a:cs typeface="+mn-lt"/>
            </a:endParaRPr>
          </a:p>
          <a:p>
            <a:pPr algn="just">
              <a:lnSpc>
                <a:spcPct val="90000"/>
              </a:lnSpc>
            </a:pPr>
            <a:r>
              <a:rPr lang="en-US" sz="1600" dirty="0">
                <a:solidFill>
                  <a:schemeClr val="bg1"/>
                </a:solidFill>
              </a:rPr>
              <a:t>Each packet contains part of the body of your message. A typical packet contains perhaps 1,000 or 1,500 bytes. Each packet is then sent off </a:t>
            </a:r>
            <a:r>
              <a:rPr lang="en-US" sz="1600" kern="1200" dirty="0">
                <a:solidFill>
                  <a:schemeClr val="bg1"/>
                </a:solidFill>
                <a:latin typeface="+mn-lt"/>
                <a:ea typeface="+mn-ea"/>
                <a:cs typeface="+mn-cs"/>
              </a:rPr>
              <a:t>to </a:t>
            </a:r>
            <a:r>
              <a:rPr lang="en-US" sz="1600" dirty="0">
                <a:solidFill>
                  <a:schemeClr val="bg1"/>
                </a:solidFill>
              </a:rPr>
              <a:t>its destination by the best available route -- a route that might be taken by all the other packets in </a:t>
            </a:r>
            <a:r>
              <a:rPr lang="en-US" sz="1600" kern="1200" dirty="0">
                <a:solidFill>
                  <a:schemeClr val="bg1"/>
                </a:solidFill>
                <a:latin typeface="+mn-lt"/>
                <a:ea typeface="+mn-ea"/>
                <a:cs typeface="+mn-cs"/>
              </a:rPr>
              <a:t>the </a:t>
            </a:r>
            <a:r>
              <a:rPr lang="en-US" sz="1600" dirty="0">
                <a:solidFill>
                  <a:schemeClr val="bg1"/>
                </a:solidFill>
              </a:rPr>
              <a:t>message or by none </a:t>
            </a:r>
            <a:r>
              <a:rPr lang="en-US" sz="1600" kern="1200" dirty="0">
                <a:solidFill>
                  <a:schemeClr val="bg1"/>
                </a:solidFill>
                <a:latin typeface="+mn-lt"/>
                <a:ea typeface="+mn-ea"/>
                <a:cs typeface="+mn-cs"/>
              </a:rPr>
              <a:t>of the </a:t>
            </a:r>
            <a:r>
              <a:rPr lang="en-US" sz="1600" dirty="0">
                <a:solidFill>
                  <a:schemeClr val="bg1"/>
                </a:solidFill>
              </a:rPr>
              <a:t>other packets in the message. This makes the network more efficient. First, the network can balance the load across various pieces of equipment on a millisecond-by-millisecond basis. Second, if there is a problem with one piece of equipment in the network while a message is being transferred, packets can be routed around the problem, ensuring </a:t>
            </a:r>
            <a:r>
              <a:rPr lang="en-US" sz="1600" kern="1200" dirty="0">
                <a:solidFill>
                  <a:schemeClr val="bg1"/>
                </a:solidFill>
                <a:latin typeface="+mn-lt"/>
                <a:ea typeface="+mn-ea"/>
                <a:cs typeface="+mn-cs"/>
              </a:rPr>
              <a:t>the </a:t>
            </a:r>
            <a:r>
              <a:rPr lang="en-US" sz="1600" dirty="0">
                <a:solidFill>
                  <a:schemeClr val="bg1"/>
                </a:solidFill>
              </a:rPr>
              <a:t>delivery </a:t>
            </a:r>
            <a:r>
              <a:rPr lang="en-US" sz="1600" kern="1200" dirty="0">
                <a:solidFill>
                  <a:schemeClr val="bg1"/>
                </a:solidFill>
                <a:latin typeface="+mn-lt"/>
                <a:ea typeface="+mn-ea"/>
                <a:cs typeface="+mn-cs"/>
              </a:rPr>
              <a:t>of the </a:t>
            </a:r>
            <a:r>
              <a:rPr lang="en-US" sz="1600" dirty="0">
                <a:solidFill>
                  <a:schemeClr val="bg1"/>
                </a:solidFill>
              </a:rPr>
              <a:t>entire message. Depending on </a:t>
            </a:r>
            <a:r>
              <a:rPr lang="en-US" sz="1600" kern="1200" dirty="0">
                <a:solidFill>
                  <a:schemeClr val="bg1"/>
                </a:solidFill>
                <a:latin typeface="+mn-lt"/>
                <a:ea typeface="+mn-ea"/>
                <a:cs typeface="+mn-cs"/>
              </a:rPr>
              <a:t>the </a:t>
            </a:r>
            <a:r>
              <a:rPr lang="en-US" sz="1600" dirty="0">
                <a:solidFill>
                  <a:schemeClr val="bg1"/>
                </a:solidFill>
              </a:rPr>
              <a:t>type of network, packets may be referred to by another name: Frame block cell Segment</a:t>
            </a:r>
            <a:endParaRPr lang="en-US" sz="1600" kern="1200">
              <a:solidFill>
                <a:schemeClr val="bg1"/>
              </a:solidFill>
              <a:ea typeface="+mn-lt"/>
              <a:cs typeface="+mn-lt"/>
            </a:endParaRPr>
          </a:p>
          <a:p>
            <a:pPr algn="just">
              <a:lnSpc>
                <a:spcPct val="90000"/>
              </a:lnSpc>
            </a:pPr>
            <a:r>
              <a:rPr lang="en-US" sz="1600" dirty="0">
                <a:solidFill>
                  <a:schemeClr val="bg1"/>
                </a:solidFill>
              </a:rPr>
              <a:t> </a:t>
            </a:r>
            <a:r>
              <a:rPr lang="en-US" sz="1600" dirty="0">
                <a:solidFill>
                  <a:schemeClr val="bg1"/>
                </a:solidFill>
                <a:hlinkClick r:id="rId2"/>
              </a:rPr>
              <a:t>https</a:t>
            </a:r>
            <a:r>
              <a:rPr lang="en-US" sz="1600" kern="1200" dirty="0">
                <a:solidFill>
                  <a:schemeClr val="bg1"/>
                </a:solidFill>
                <a:latin typeface="+mn-lt"/>
                <a:ea typeface="+mn-ea"/>
                <a:cs typeface="+mn-cs"/>
                <a:hlinkClick r:id="rId2"/>
              </a:rPr>
              <a:t>://</a:t>
            </a:r>
            <a:r>
              <a:rPr lang="en-US" sz="1600" dirty="0">
                <a:solidFill>
                  <a:schemeClr val="bg1"/>
                </a:solidFill>
                <a:hlinkClick r:id="rId2"/>
              </a:rPr>
              <a:t>computer</a:t>
            </a:r>
            <a:r>
              <a:rPr lang="en-US" sz="1600" kern="1200" dirty="0">
                <a:solidFill>
                  <a:schemeClr val="bg1"/>
                </a:solidFill>
                <a:latin typeface="+mn-lt"/>
                <a:ea typeface="+mn-ea"/>
                <a:cs typeface="+mn-cs"/>
                <a:hlinkClick r:id="rId2"/>
              </a:rPr>
              <a:t>.</a:t>
            </a:r>
            <a:r>
              <a:rPr lang="en-US" sz="1600" dirty="0">
                <a:solidFill>
                  <a:schemeClr val="bg1"/>
                </a:solidFill>
                <a:hlinkClick r:id="rId2"/>
              </a:rPr>
              <a:t>howstuffworks</a:t>
            </a:r>
            <a:r>
              <a:rPr lang="en-US" sz="1600" kern="1200" dirty="0">
                <a:solidFill>
                  <a:schemeClr val="bg1"/>
                </a:solidFill>
                <a:latin typeface="+mn-lt"/>
                <a:ea typeface="+mn-ea"/>
                <a:cs typeface="+mn-cs"/>
                <a:hlinkClick r:id="rId2"/>
              </a:rPr>
              <a:t>.</a:t>
            </a:r>
            <a:r>
              <a:rPr lang="en-US" sz="1600" dirty="0">
                <a:solidFill>
                  <a:schemeClr val="bg1"/>
                </a:solidFill>
                <a:hlinkClick r:id="rId2"/>
              </a:rPr>
              <a:t>com</a:t>
            </a:r>
            <a:r>
              <a:rPr lang="en-US" sz="1600" kern="1200" dirty="0">
                <a:solidFill>
                  <a:schemeClr val="bg1"/>
                </a:solidFill>
                <a:latin typeface="+mn-lt"/>
                <a:ea typeface="+mn-ea"/>
                <a:cs typeface="+mn-cs"/>
                <a:hlinkClick r:id="rId2"/>
              </a:rPr>
              <a:t>/</a:t>
            </a:r>
            <a:r>
              <a:rPr lang="en-US" sz="1600" dirty="0">
                <a:solidFill>
                  <a:schemeClr val="bg1"/>
                </a:solidFill>
                <a:hlinkClick r:id="rId2"/>
              </a:rPr>
              <a:t>question5251.htm</a:t>
            </a:r>
            <a:r>
              <a:rPr lang="en-US" sz="1600" dirty="0">
                <a:solidFill>
                  <a:schemeClr val="bg1"/>
                </a:solidFill>
              </a:rPr>
              <a:t> </a:t>
            </a:r>
            <a:endParaRPr lang="en-US" sz="1600" kern="1200">
              <a:solidFill>
                <a:schemeClr val="bg1"/>
              </a:solidFill>
              <a:ea typeface="+mn-lt"/>
              <a:cs typeface="+mn-lt"/>
            </a:endParaRPr>
          </a:p>
          <a:p>
            <a:pPr>
              <a:lnSpc>
                <a:spcPct val="90000"/>
              </a:lnSpc>
            </a:pPr>
            <a:endParaRPr lang="en-US" sz="1600" kern="1200" dirty="0">
              <a:solidFill>
                <a:schemeClr val="bg1"/>
              </a:solidFill>
              <a:latin typeface="+mn-lt"/>
              <a:cs typeface="Calibri"/>
            </a:endParaRPr>
          </a:p>
        </p:txBody>
      </p:sp>
      <p:sp>
        <p:nvSpPr>
          <p:cNvPr id="16" name="Rectangle 15">
            <a:extLst>
              <a:ext uri="{FF2B5EF4-FFF2-40B4-BE49-F238E27FC236}">
                <a16:creationId xmlns:a16="http://schemas.microsoft.com/office/drawing/2014/main" id="{A14E4FB9-9BBF-47B3-A09F-01A3868E9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2371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440EC07E-43E0-4F86-A34F-AACD5CA95D63}"/>
              </a:ext>
            </a:extLst>
          </p:cNvPr>
          <p:cNvSpPr>
            <a:spLocks noGrp="1"/>
          </p:cNvSpPr>
          <p:nvPr>
            <p:ph type="title"/>
          </p:nvPr>
        </p:nvSpPr>
        <p:spPr>
          <a:xfrm>
            <a:off x="753534" y="618067"/>
            <a:ext cx="2963484" cy="5151603"/>
          </a:xfrm>
        </p:spPr>
        <p:txBody>
          <a:bodyPr vert="horz" lIns="91440" tIns="45720" rIns="91440" bIns="45720" rtlCol="0" anchor="ctr">
            <a:normAutofit/>
          </a:bodyPr>
          <a:lstStyle/>
          <a:p>
            <a:pPr algn="ctr"/>
            <a:r>
              <a:rPr lang="en-US" dirty="0">
                <a:solidFill>
                  <a:schemeClr val="bg1"/>
                </a:solidFill>
                <a:cs typeface="Calibri Light"/>
              </a:rPr>
              <a:t>How we will do it</a:t>
            </a:r>
          </a:p>
        </p:txBody>
      </p:sp>
      <p:cxnSp>
        <p:nvCxnSpPr>
          <p:cNvPr id="14" name="Straight Connector 13">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Substituent conținut 2">
            <a:extLst>
              <a:ext uri="{FF2B5EF4-FFF2-40B4-BE49-F238E27FC236}">
                <a16:creationId xmlns:a16="http://schemas.microsoft.com/office/drawing/2014/main" id="{B1065207-ED7A-4254-9393-BACBECE69D43}"/>
              </a:ext>
            </a:extLst>
          </p:cNvPr>
          <p:cNvSpPr>
            <a:spLocks noGrp="1"/>
          </p:cNvSpPr>
          <p:nvPr>
            <p:ph sz="half" idx="1"/>
          </p:nvPr>
        </p:nvSpPr>
        <p:spPr>
          <a:xfrm>
            <a:off x="4363786" y="621697"/>
            <a:ext cx="6791894" cy="5147973"/>
          </a:xfrm>
        </p:spPr>
        <p:txBody>
          <a:bodyPr vert="horz" lIns="0" tIns="45720" rIns="0" bIns="45720" rtlCol="0" anchor="ctr">
            <a:noAutofit/>
          </a:bodyPr>
          <a:lstStyle/>
          <a:p>
            <a:pPr>
              <a:lnSpc>
                <a:spcPct val="90000"/>
              </a:lnSpc>
            </a:pPr>
            <a:r>
              <a:rPr lang="en-US" sz="1700" kern="1200" dirty="0">
                <a:solidFill>
                  <a:schemeClr val="bg1"/>
                </a:solidFill>
                <a:latin typeface="+mn-lt"/>
                <a:ea typeface="+mn-ea"/>
                <a:cs typeface="+mn-cs"/>
              </a:rPr>
              <a:t>Technically we have to implement the principles of the SLIDING WINDOW protocol in our own software (</a:t>
            </a:r>
            <a:r>
              <a:rPr lang="en-US" sz="1700" dirty="0">
                <a:solidFill>
                  <a:schemeClr val="bg1"/>
                </a:solidFill>
              </a:rPr>
              <a:t>the buffers</a:t>
            </a:r>
            <a:r>
              <a:rPr lang="en-US" sz="1700" kern="1200" dirty="0">
                <a:solidFill>
                  <a:schemeClr val="bg1"/>
                </a:solidFill>
                <a:latin typeface="+mn-lt"/>
                <a:ea typeface="+mn-ea"/>
                <a:cs typeface="+mn-cs"/>
              </a:rPr>
              <a:t>,</a:t>
            </a:r>
            <a:r>
              <a:rPr lang="en-US" sz="1700" dirty="0">
                <a:solidFill>
                  <a:schemeClr val="bg1"/>
                </a:solidFill>
              </a:rPr>
              <a:t> </a:t>
            </a:r>
            <a:r>
              <a:rPr lang="en-US" sz="1700" kern="1200" dirty="0">
                <a:solidFill>
                  <a:schemeClr val="bg1"/>
                </a:solidFill>
                <a:latin typeface="+mn-lt"/>
                <a:ea typeface="+mn-ea"/>
                <a:cs typeface="+mn-cs"/>
              </a:rPr>
              <a:t>what </a:t>
            </a:r>
            <a:r>
              <a:rPr lang="en-US" sz="1700" dirty="0">
                <a:solidFill>
                  <a:schemeClr val="bg1"/>
                </a:solidFill>
              </a:rPr>
              <a:t>information the</a:t>
            </a:r>
            <a:r>
              <a:rPr lang="en-US" sz="1700" kern="1200" dirty="0">
                <a:solidFill>
                  <a:schemeClr val="bg1"/>
                </a:solidFill>
                <a:latin typeface="+mn-lt"/>
                <a:ea typeface="+mn-ea"/>
                <a:cs typeface="+mn-cs"/>
              </a:rPr>
              <a:t> packages will contain and the logic behind the sending</a:t>
            </a:r>
            <a:r>
              <a:rPr lang="en-US" sz="1700" dirty="0">
                <a:solidFill>
                  <a:schemeClr val="bg1"/>
                </a:solidFill>
              </a:rPr>
              <a:t> </a:t>
            </a:r>
            <a:r>
              <a:rPr lang="en-US" sz="1700" kern="1200" dirty="0">
                <a:solidFill>
                  <a:schemeClr val="bg1"/>
                </a:solidFill>
                <a:latin typeface="+mn-lt"/>
                <a:ea typeface="+mn-ea"/>
                <a:cs typeface="+mn-cs"/>
              </a:rPr>
              <a:t>(for both the sender and the</a:t>
            </a:r>
            <a:r>
              <a:rPr lang="en-US" sz="1700" dirty="0">
                <a:solidFill>
                  <a:schemeClr val="bg1"/>
                </a:solidFill>
              </a:rPr>
              <a:t> </a:t>
            </a:r>
            <a:r>
              <a:rPr lang="en-US" sz="1700" kern="1200" dirty="0">
                <a:solidFill>
                  <a:schemeClr val="bg1"/>
                </a:solidFill>
                <a:latin typeface="+mn-lt"/>
                <a:ea typeface="+mn-ea"/>
                <a:cs typeface="+mn-cs"/>
              </a:rPr>
              <a:t>receiver). </a:t>
            </a:r>
            <a:endParaRPr lang="en-US" sz="1700" dirty="0">
              <a:solidFill>
                <a:schemeClr val="bg1"/>
              </a:solidFill>
            </a:endParaRPr>
          </a:p>
          <a:p>
            <a:pPr>
              <a:lnSpc>
                <a:spcPct val="90000"/>
              </a:lnSpc>
            </a:pPr>
            <a:r>
              <a:rPr lang="en-US" sz="1700" dirty="0">
                <a:solidFill>
                  <a:schemeClr val="bg1"/>
                </a:solidFill>
              </a:rPr>
              <a:t>First</a:t>
            </a:r>
            <a:r>
              <a:rPr lang="en-US" sz="1700" kern="1200" dirty="0">
                <a:solidFill>
                  <a:schemeClr val="bg1"/>
                </a:solidFill>
                <a:latin typeface="+mn-lt"/>
                <a:ea typeface="+mn-ea"/>
                <a:cs typeface="+mn-cs"/>
              </a:rPr>
              <a:t> we have to establish an UDP connection </a:t>
            </a:r>
            <a:r>
              <a:rPr lang="en-US" sz="1700" dirty="0">
                <a:solidFill>
                  <a:schemeClr val="bg1"/>
                </a:solidFill>
              </a:rPr>
              <a:t>using sockets between</a:t>
            </a:r>
            <a:r>
              <a:rPr lang="en-US" sz="1700" kern="1200" dirty="0">
                <a:solidFill>
                  <a:schemeClr val="bg1"/>
                </a:solidFill>
                <a:latin typeface="+mn-lt"/>
                <a:ea typeface="+mn-ea"/>
                <a:cs typeface="+mn-cs"/>
              </a:rPr>
              <a:t> the instances of the app and then </a:t>
            </a:r>
            <a:r>
              <a:rPr lang="en-US" sz="1700" dirty="0">
                <a:solidFill>
                  <a:schemeClr val="bg1"/>
                </a:solidFill>
              </a:rPr>
              <a:t>manage the</a:t>
            </a:r>
            <a:r>
              <a:rPr lang="en-US" sz="1700" kern="1200" dirty="0">
                <a:solidFill>
                  <a:schemeClr val="bg1"/>
                </a:solidFill>
                <a:latin typeface="+mn-lt"/>
                <a:ea typeface="+mn-ea"/>
                <a:cs typeface="+mn-cs"/>
              </a:rPr>
              <a:t> behavior of the transmission via the app itself</a:t>
            </a:r>
            <a:r>
              <a:rPr lang="en-US" sz="1700" dirty="0">
                <a:solidFill>
                  <a:schemeClr val="bg1"/>
                </a:solidFill>
              </a:rPr>
              <a:t>.</a:t>
            </a:r>
            <a:endParaRPr lang="en-US" sz="1700" kern="1200" dirty="0">
              <a:solidFill>
                <a:schemeClr val="bg1"/>
              </a:solidFill>
              <a:latin typeface="+mn-lt"/>
              <a:cs typeface="Calibri"/>
            </a:endParaRPr>
          </a:p>
          <a:p>
            <a:pPr>
              <a:lnSpc>
                <a:spcPct val="90000"/>
              </a:lnSpc>
            </a:pPr>
            <a:r>
              <a:rPr lang="en-US" sz="1700" dirty="0">
                <a:solidFill>
                  <a:schemeClr val="bg1"/>
                </a:solidFill>
                <a:cs typeface="Calibri"/>
              </a:rPr>
              <a:t>We will have 2 buffers (one for sender, one for receiver). First, the connection will be established. During this, the receiver will inform the sender about the buffer dimension. After this, the sender will start sending the packages according to the sliding window protocol. The receiver will send an acknowledgement for each package received and this will contain the number of last correct package and the dimension of the available buffer. The sender will modify its sending rate according to the information received in the last </a:t>
            </a:r>
            <a:r>
              <a:rPr lang="en-US" sz="1700" dirty="0">
                <a:solidFill>
                  <a:schemeClr val="bg1"/>
                </a:solidFill>
                <a:ea typeface="+mn-lt"/>
                <a:cs typeface="+mn-lt"/>
              </a:rPr>
              <a:t>acknowledgement . The sender will try for a defined time period to test if the receiver is ready to get messages again. </a:t>
            </a:r>
            <a:endParaRPr lang="en-US" sz="1700" kern="1200" dirty="0">
              <a:solidFill>
                <a:schemeClr val="bg1"/>
              </a:solidFill>
              <a:ea typeface="+mn-lt"/>
              <a:cs typeface="+mn-lt"/>
            </a:endParaRPr>
          </a:p>
          <a:p>
            <a:pPr>
              <a:lnSpc>
                <a:spcPct val="90000"/>
              </a:lnSpc>
            </a:pPr>
            <a:r>
              <a:rPr lang="en-US" sz="1700" dirty="0">
                <a:solidFill>
                  <a:schemeClr val="bg1"/>
                </a:solidFill>
                <a:cs typeface="Calibri"/>
              </a:rPr>
              <a:t>To test if the application work perfectly we will use rand to generate a false </a:t>
            </a:r>
            <a:r>
              <a:rPr lang="en-US" sz="1700" dirty="0">
                <a:solidFill>
                  <a:schemeClr val="bg1"/>
                </a:solidFill>
                <a:ea typeface="+mn-lt"/>
                <a:cs typeface="+mn-lt"/>
              </a:rPr>
              <a:t>acknowledgement. </a:t>
            </a:r>
            <a:endParaRPr lang="en-US" sz="1700" dirty="0">
              <a:solidFill>
                <a:schemeClr val="bg1"/>
              </a:solidFill>
              <a:cs typeface="Calibri"/>
            </a:endParaRPr>
          </a:p>
          <a:p>
            <a:pPr>
              <a:lnSpc>
                <a:spcPct val="90000"/>
              </a:lnSpc>
            </a:pPr>
            <a:r>
              <a:rPr lang="en-US" sz="1700" dirty="0">
                <a:solidFill>
                  <a:schemeClr val="bg1"/>
                </a:solidFill>
                <a:hlinkClick r:id="rId2"/>
              </a:rPr>
              <a:t>http://www.ccs-labs.org/teaching/rn/animations/gbn_sr/</a:t>
            </a:r>
            <a:r>
              <a:rPr lang="en-US" sz="1700" dirty="0">
                <a:solidFill>
                  <a:schemeClr val="bg1"/>
                </a:solidFill>
              </a:rPr>
              <a:t> - describes how it should work</a:t>
            </a:r>
            <a:endParaRPr lang="en-US" sz="1700" kern="1200">
              <a:solidFill>
                <a:schemeClr val="bg1"/>
              </a:solidFill>
              <a:latin typeface="+mn-lt"/>
              <a:cs typeface="Calibri"/>
            </a:endParaRPr>
          </a:p>
        </p:txBody>
      </p:sp>
      <p:sp>
        <p:nvSpPr>
          <p:cNvPr id="16" name="Rectangle 15">
            <a:extLst>
              <a:ext uri="{FF2B5EF4-FFF2-40B4-BE49-F238E27FC236}">
                <a16:creationId xmlns:a16="http://schemas.microsoft.com/office/drawing/2014/main" id="{A14E4FB9-9BBF-47B3-A09F-01A3868E9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4029124"/>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41243D"/>
      </a:dk2>
      <a:lt2>
        <a:srgbClr val="E2E8E5"/>
      </a:lt2>
      <a:accent1>
        <a:srgbClr val="C34D81"/>
      </a:accent1>
      <a:accent2>
        <a:srgbClr val="B13BA1"/>
      </a:accent2>
      <a:accent3>
        <a:srgbClr val="A34DC3"/>
      </a:accent3>
      <a:accent4>
        <a:srgbClr val="6947B6"/>
      </a:accent4>
      <a:accent5>
        <a:srgbClr val="4D59C3"/>
      </a:accent5>
      <a:accent6>
        <a:srgbClr val="3B79B1"/>
      </a:accent6>
      <a:hlink>
        <a:srgbClr val="726DCE"/>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0</TotalTime>
  <Words>3077</Words>
  <Application>Microsoft Office PowerPoint</Application>
  <PresentationFormat>Widescreen</PresentationFormat>
  <Paragraphs>89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Calibri Light</vt:lpstr>
      <vt:lpstr>Consolas</vt:lpstr>
      <vt:lpstr>Courier New</vt:lpstr>
      <vt:lpstr>Times New Roman</vt:lpstr>
      <vt:lpstr>Wingdings</vt:lpstr>
      <vt:lpstr>RetrospectVTI</vt:lpstr>
      <vt:lpstr>TRANSFER FILES - Sliding window protocol </vt:lpstr>
      <vt:lpstr>What are Berkeley sockets?</vt:lpstr>
      <vt:lpstr>What  is UDP?   </vt:lpstr>
      <vt:lpstr>What is TCP flow control? </vt:lpstr>
      <vt:lpstr>How TCP Flow Control works?</vt:lpstr>
      <vt:lpstr>How TCP Flow Control works?</vt:lpstr>
      <vt:lpstr>Frames</vt:lpstr>
      <vt:lpstr>Packs </vt:lpstr>
      <vt:lpstr>How we will do it</vt:lpstr>
      <vt:lpstr>Big picture of the project</vt:lpstr>
      <vt:lpstr> Creating Interface</vt:lpstr>
      <vt:lpstr> Creating Interface</vt:lpstr>
      <vt:lpstr> Creating Logger</vt:lpstr>
      <vt:lpstr> Creating Controller</vt:lpstr>
      <vt:lpstr>Implementing UDP layer</vt:lpstr>
      <vt:lpstr>Implementing a module for packing data</vt:lpstr>
      <vt:lpstr>Implementing logic for TCP transmitter</vt:lpstr>
      <vt:lpstr>Implementing logic for TCP receiver</vt:lpstr>
      <vt:lpstr>Implementing TCP Flow Control with Sliding Window</vt:lpstr>
      <vt:lpstr>Technology used and team play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
  <cp:lastModifiedBy/>
  <cp:revision>555</cp:revision>
  <dcterms:created xsi:type="dcterms:W3CDTF">2019-10-21T13:29:10Z</dcterms:created>
  <dcterms:modified xsi:type="dcterms:W3CDTF">2020-01-05T16:57:25Z</dcterms:modified>
</cp:coreProperties>
</file>