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5" r:id="rId6"/>
    <p:sldId id="264" r:id="rId7"/>
    <p:sldId id="278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9" r:id="rId16"/>
    <p:sldId id="274" r:id="rId17"/>
    <p:sldId id="281" r:id="rId18"/>
    <p:sldId id="280" r:id="rId19"/>
    <p:sldId id="276" r:id="rId20"/>
    <p:sldId id="27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8" autoAdjust="0"/>
  </p:normalViewPr>
  <p:slideViewPr>
    <p:cSldViewPr snapToGrid="0">
      <p:cViewPr>
        <p:scale>
          <a:sx n="150" d="100"/>
          <a:sy n="150" d="100"/>
        </p:scale>
        <p:origin x="62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25-Jun-21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25-Jun-21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47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4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34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1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8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1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25-Jun-21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88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15656"/>
            <a:ext cx="10993549" cy="1645683"/>
          </a:xfrm>
        </p:spPr>
        <p:txBody>
          <a:bodyPr>
            <a:noAutofit/>
          </a:bodyPr>
          <a:lstStyle/>
          <a:p>
            <a:r>
              <a:rPr lang="ro-RO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Drumuri de lungime minimă pe suprafețe triangulate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908729"/>
            <a:ext cx="10993546" cy="638143"/>
          </a:xfrm>
        </p:spPr>
        <p:txBody>
          <a:bodyPr>
            <a:normAutofit/>
          </a:bodyPr>
          <a:lstStyle/>
          <a:p>
            <a:r>
              <a:rPr lang="ro-RO" sz="3200" dirty="0"/>
              <a:t>Duncea Vlad-Alexandru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2C66-7D08-4844-A52F-E6C27872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0646-A8B4-4605-A7D9-FDCA74DA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desf</a:t>
            </a:r>
            <a:r>
              <a:rPr lang="ro-RO" dirty="0" err="1"/>
              <a:t>ăș</a:t>
            </a:r>
            <a:r>
              <a:rPr lang="en-US" dirty="0" err="1"/>
              <a:t>ura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plan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suprafa</a:t>
            </a:r>
            <a:r>
              <a:rPr lang="ro-RO" dirty="0"/>
              <a:t>ța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distan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ro-RO" dirty="0"/>
              <a:t>î</a:t>
            </a:r>
            <a:r>
              <a:rPr lang="en-US" dirty="0"/>
              <a:t>n plan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.</a:t>
            </a:r>
          </a:p>
          <a:p>
            <a:r>
              <a:rPr lang="en-US" dirty="0" err="1"/>
              <a:t>Probleme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Posibila</a:t>
            </a:r>
            <a:r>
              <a:rPr lang="en-US" dirty="0"/>
              <a:t> </a:t>
            </a:r>
            <a:r>
              <a:rPr lang="en-US" dirty="0" err="1"/>
              <a:t>suprapunere</a:t>
            </a:r>
            <a:r>
              <a:rPr lang="en-US" dirty="0"/>
              <a:t> a </a:t>
            </a:r>
            <a:r>
              <a:rPr lang="en-US" dirty="0" err="1"/>
              <a:t>fe</a:t>
            </a:r>
            <a:r>
              <a:rPr lang="ro-RO" dirty="0"/>
              <a:t>ț</a:t>
            </a:r>
            <a:r>
              <a:rPr lang="en-US" dirty="0" err="1"/>
              <a:t>elor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planul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ro-RO" dirty="0"/>
              <a:t>.</a:t>
            </a:r>
            <a:endParaRPr lang="en-US" dirty="0"/>
          </a:p>
          <a:p>
            <a:pPr lvl="1"/>
            <a:r>
              <a:rPr lang="en-US" dirty="0"/>
              <a:t>Nu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desf</a:t>
            </a:r>
            <a:r>
              <a:rPr lang="ro-RO" dirty="0" err="1"/>
              <a:t>ăș</a:t>
            </a:r>
            <a:r>
              <a:rPr lang="en-US" dirty="0" err="1"/>
              <a:t>urare</a:t>
            </a:r>
            <a:r>
              <a:rPr lang="en-US" dirty="0"/>
              <a:t> produce un </a:t>
            </a:r>
            <a:r>
              <a:rPr lang="en-US" dirty="0" err="1"/>
              <a:t>poligon</a:t>
            </a:r>
            <a:r>
              <a:rPr lang="en-US" dirty="0"/>
              <a:t> valid</a:t>
            </a:r>
            <a:r>
              <a:rPr lang="ro-RO" dirty="0"/>
              <a:t>.</a:t>
            </a:r>
            <a:endParaRPr lang="en-US" dirty="0"/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AF9EC-F327-429D-A363-1C4E45A678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3"/>
          <a:stretch/>
        </p:blipFill>
        <p:spPr bwMode="auto">
          <a:xfrm>
            <a:off x="3338969" y="3816458"/>
            <a:ext cx="5514062" cy="2880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722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40AD-4D7E-4143-BDF3-B6AC03AF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Subprobleme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AD94-8FA6-4F35-9FFD-33550A7D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870907"/>
          </a:xfrm>
        </p:spPr>
        <p:txBody>
          <a:bodyPr/>
          <a:lstStyle/>
          <a:p>
            <a:r>
              <a:rPr lang="en-US" dirty="0" err="1"/>
              <a:t>Intersec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segment cu o </a:t>
            </a:r>
            <a:r>
              <a:rPr lang="en-US" dirty="0" err="1"/>
              <a:t>dreapt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r>
              <a:rPr lang="en-US" dirty="0" err="1"/>
              <a:t>Unghiul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o </a:t>
            </a:r>
            <a:r>
              <a:rPr lang="en-US" dirty="0" err="1"/>
              <a:t>dreapt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un plan.</a:t>
            </a:r>
          </a:p>
          <a:p>
            <a:r>
              <a:rPr lang="en-US" dirty="0" err="1"/>
              <a:t>Rotirea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dreapt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un </a:t>
            </a:r>
            <a:r>
              <a:rPr lang="en-US" dirty="0" err="1"/>
              <a:t>unghi</a:t>
            </a:r>
            <a:r>
              <a:rPr lang="en-US" dirty="0"/>
              <a:t>.</a:t>
            </a:r>
          </a:p>
          <a:p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ro-RO" dirty="0"/>
              <a:t>zonei vizibile pe muchiile vecine.</a:t>
            </a:r>
            <a:r>
              <a:rPr lang="en-US" dirty="0"/>
              <a:t> 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58193-EF8A-4D6E-9670-C3200B068F8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17613" r="2269" b="11871"/>
          <a:stretch/>
        </p:blipFill>
        <p:spPr>
          <a:xfrm>
            <a:off x="7465623" y="1897176"/>
            <a:ext cx="3801933" cy="1517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EE184-2D83-491D-ACC4-8D62AB65BD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824165"/>
            <a:ext cx="3812583" cy="2795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44B0E-2E68-412C-B058-1CD30395EA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624" y="3824165"/>
            <a:ext cx="3812583" cy="27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FCD6-931D-4CC5-AEFC-FCC02872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 algoritm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9FD4-0931-460D-9839-050C8FC65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615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desf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zona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arborescent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nod va conține următoarele informații: poziția nodului sursă după rotațiile aplicate, segmentul vizibil, muchia pe care a fost calculat acesta și fața în care vom face căutarea la nivelul următor.</a:t>
            </a:r>
          </a:p>
          <a:p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ales două metode de propagare a structurii arborescente: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Parcurgem arborele în lățime (asemănător propagare Dijkstra).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Procesăm frunzele cele mai apropiate de nodul scop primele (asemănător propagare A*).</a:t>
            </a:r>
          </a:p>
        </p:txBody>
      </p:sp>
    </p:spTree>
    <p:extLst>
      <p:ext uri="{BB962C8B-B14F-4D97-AF65-F5344CB8AC3E}">
        <p14:creationId xmlns:p14="http://schemas.microsoft.com/office/powerpoint/2010/main" val="339945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8F8-A0FC-4811-999C-3659AA02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bazați pe grafuri </a:t>
            </a:r>
          </a:p>
        </p:txBody>
      </p:sp>
    </p:spTree>
    <p:extLst>
      <p:ext uri="{BB962C8B-B14F-4D97-AF65-F5344CB8AC3E}">
        <p14:creationId xmlns:p14="http://schemas.microsoft.com/office/powerpoint/2010/main" val="137699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CF88-5E84-468E-8FB9-7F7E4422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6234"/>
            <a:ext cx="10353762" cy="2468034"/>
          </a:xfrm>
        </p:spPr>
        <p:txBody>
          <a:bodyPr/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În acest capitol vom compara algoritmii implementați folosind diferite suprafețe și cazuri de utilizare pe care le-am considerat utile și care prezintă punctele slabe și punctele tari ale diferiților algoritmi.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Având în vedere domeniile de aplicare ale acestor tipuri de algoritmi s-a decis compararea pe suprafețe ce reprezintă zone geografice precum munți, dealuri sau văi. 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Suprafața are 6607 noduri și prezintă caracteristicile unei zone muntoase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Pentru durata de rulare s-a calculat media a 5 rulări pentru a elimina posibilele încetiniri cauzate de sistemul de operare. 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0429A-4658-47B0-BDDE-247924C568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29" y="3509433"/>
            <a:ext cx="5388541" cy="31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8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044B-CC23-4E52-8E62-C38BB05C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383B-1871-4454-A4CF-EF33554FB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Nodurile în colțuri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242DD19-F9F6-49D0-9CE1-62EDC7CFEE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3372464"/>
              </p:ext>
            </p:extLst>
          </p:nvPr>
        </p:nvGraphicFramePr>
        <p:xfrm>
          <a:off x="1006475" y="3679701"/>
          <a:ext cx="4875214" cy="812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7689">
                  <a:extLst>
                    <a:ext uri="{9D8B030D-6E8A-4147-A177-3AD203B41FA5}">
                      <a16:colId xmlns:a16="http://schemas.microsoft.com/office/drawing/2014/main" val="1371548542"/>
                    </a:ext>
                  </a:extLst>
                </a:gridCol>
                <a:gridCol w="825859">
                  <a:extLst>
                    <a:ext uri="{9D8B030D-6E8A-4147-A177-3AD203B41FA5}">
                      <a16:colId xmlns:a16="http://schemas.microsoft.com/office/drawing/2014/main" val="2398301562"/>
                    </a:ext>
                  </a:extLst>
                </a:gridCol>
                <a:gridCol w="1350491">
                  <a:extLst>
                    <a:ext uri="{9D8B030D-6E8A-4147-A177-3AD203B41FA5}">
                      <a16:colId xmlns:a16="http://schemas.microsoft.com/office/drawing/2014/main" val="3754155801"/>
                    </a:ext>
                  </a:extLst>
                </a:gridCol>
                <a:gridCol w="825329">
                  <a:extLst>
                    <a:ext uri="{9D8B030D-6E8A-4147-A177-3AD203B41FA5}">
                      <a16:colId xmlns:a16="http://schemas.microsoft.com/office/drawing/2014/main" val="2832633224"/>
                    </a:ext>
                  </a:extLst>
                </a:gridCol>
                <a:gridCol w="1275846">
                  <a:extLst>
                    <a:ext uri="{9D8B030D-6E8A-4147-A177-3AD203B41FA5}">
                      <a16:colId xmlns:a16="http://schemas.microsoft.com/office/drawing/2014/main" val="3962779255"/>
                    </a:ext>
                  </a:extLst>
                </a:gridCol>
              </a:tblGrid>
              <a:tr h="2028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 dirty="0">
                          <a:effectLst/>
                        </a:rPr>
                        <a:t> 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Dijkstra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Dijkstra Bidirecțional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A*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 err="1">
                          <a:effectLst/>
                        </a:rPr>
                        <a:t>Dij</a:t>
                      </a:r>
                      <a:r>
                        <a:rPr lang="ro-RO" sz="1000" dirty="0">
                          <a:effectLst/>
                        </a:rPr>
                        <a:t>. </a:t>
                      </a:r>
                      <a:r>
                        <a:rPr lang="ro-RO" sz="1000" dirty="0" err="1">
                          <a:effectLst/>
                        </a:rPr>
                        <a:t>Bid</a:t>
                      </a:r>
                      <a:r>
                        <a:rPr lang="ro-RO" sz="1000" dirty="0">
                          <a:effectLst/>
                        </a:rPr>
                        <a:t>. + Rafinare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extLst>
                  <a:ext uri="{0D108BD9-81ED-4DB2-BD59-A6C34878D82A}">
                    <a16:rowId xmlns:a16="http://schemas.microsoft.com/office/drawing/2014/main" val="3909802969"/>
                  </a:ext>
                </a:extLst>
              </a:tr>
              <a:tr h="152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Noduri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5116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3220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653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7023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extLst>
                  <a:ext uri="{0D108BD9-81ED-4DB2-BD59-A6C34878D82A}">
                    <a16:rowId xmlns:a16="http://schemas.microsoft.com/office/drawing/2014/main" val="2996276113"/>
                  </a:ext>
                </a:extLst>
              </a:tr>
              <a:tr h="152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Muchii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15486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9941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2092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21521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extLst>
                  <a:ext uri="{0D108BD9-81ED-4DB2-BD59-A6C34878D82A}">
                    <a16:rowId xmlns:a16="http://schemas.microsoft.com/office/drawing/2014/main" val="1196918409"/>
                  </a:ext>
                </a:extLst>
              </a:tr>
              <a:tr h="152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Distanta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105.57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105.57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105.57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104.51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extLst>
                  <a:ext uri="{0D108BD9-81ED-4DB2-BD59-A6C34878D82A}">
                    <a16:rowId xmlns:a16="http://schemas.microsoft.com/office/drawing/2014/main" val="1232867823"/>
                  </a:ext>
                </a:extLst>
              </a:tr>
              <a:tr h="1521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Durata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0.028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0.017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0.007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0.205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75" marR="57175" marT="0" marB="0"/>
                </a:tc>
                <a:extLst>
                  <a:ext uri="{0D108BD9-81ED-4DB2-BD59-A6C34878D82A}">
                    <a16:rowId xmlns:a16="http://schemas.microsoft.com/office/drawing/2014/main" val="346256826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090AC-0A6D-467A-8D60-65ACF4A8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Nodurile în zone centrale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4E43463-8798-4293-9B8B-5C1437A21E5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93122972"/>
              </p:ext>
            </p:extLst>
          </p:nvPr>
        </p:nvGraphicFramePr>
        <p:xfrm>
          <a:off x="1001183" y="4573873"/>
          <a:ext cx="4875215" cy="81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7689">
                  <a:extLst>
                    <a:ext uri="{9D8B030D-6E8A-4147-A177-3AD203B41FA5}">
                      <a16:colId xmlns:a16="http://schemas.microsoft.com/office/drawing/2014/main" val="1113707546"/>
                    </a:ext>
                  </a:extLst>
                </a:gridCol>
                <a:gridCol w="825859">
                  <a:extLst>
                    <a:ext uri="{9D8B030D-6E8A-4147-A177-3AD203B41FA5}">
                      <a16:colId xmlns:a16="http://schemas.microsoft.com/office/drawing/2014/main" val="1462979763"/>
                    </a:ext>
                  </a:extLst>
                </a:gridCol>
                <a:gridCol w="1350491">
                  <a:extLst>
                    <a:ext uri="{9D8B030D-6E8A-4147-A177-3AD203B41FA5}">
                      <a16:colId xmlns:a16="http://schemas.microsoft.com/office/drawing/2014/main" val="3291828778"/>
                    </a:ext>
                  </a:extLst>
                </a:gridCol>
                <a:gridCol w="825330">
                  <a:extLst>
                    <a:ext uri="{9D8B030D-6E8A-4147-A177-3AD203B41FA5}">
                      <a16:colId xmlns:a16="http://schemas.microsoft.com/office/drawing/2014/main" val="2052742876"/>
                    </a:ext>
                  </a:extLst>
                </a:gridCol>
                <a:gridCol w="1275846">
                  <a:extLst>
                    <a:ext uri="{9D8B030D-6E8A-4147-A177-3AD203B41FA5}">
                      <a16:colId xmlns:a16="http://schemas.microsoft.com/office/drawing/2014/main" val="2508468896"/>
                    </a:ext>
                  </a:extLst>
                </a:gridCol>
              </a:tblGrid>
              <a:tr h="203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300">
                          <a:effectLst/>
                        </a:rPr>
                        <a:t> 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Dijkstra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Dijkstra Bidirecțional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A*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Dij. Bid. + Rafinare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extLst>
                  <a:ext uri="{0D108BD9-81ED-4DB2-BD59-A6C34878D82A}">
                    <a16:rowId xmlns:a16="http://schemas.microsoft.com/office/drawing/2014/main" val="2246664587"/>
                  </a:ext>
                </a:extLst>
              </a:tr>
              <a:tr h="152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Noduri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12525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7888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1813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16463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extLst>
                  <a:ext uri="{0D108BD9-81ED-4DB2-BD59-A6C34878D82A}">
                    <a16:rowId xmlns:a16="http://schemas.microsoft.com/office/drawing/2014/main" val="1369945098"/>
                  </a:ext>
                </a:extLst>
              </a:tr>
              <a:tr h="152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Muchii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37799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24104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5638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50113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extLst>
                  <a:ext uri="{0D108BD9-81ED-4DB2-BD59-A6C34878D82A}">
                    <a16:rowId xmlns:a16="http://schemas.microsoft.com/office/drawing/2014/main" val="2377160518"/>
                  </a:ext>
                </a:extLst>
              </a:tr>
              <a:tr h="152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Distanta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104.80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104.80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104.80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102.57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extLst>
                  <a:ext uri="{0D108BD9-81ED-4DB2-BD59-A6C34878D82A}">
                    <a16:rowId xmlns:a16="http://schemas.microsoft.com/office/drawing/2014/main" val="1479769122"/>
                  </a:ext>
                </a:extLst>
              </a:tr>
              <a:tr h="152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Durata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0.070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0.046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0.025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0.439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417" marR="57417" marT="0" marB="0"/>
                </a:tc>
                <a:extLst>
                  <a:ext uri="{0D108BD9-81ED-4DB2-BD59-A6C34878D82A}">
                    <a16:rowId xmlns:a16="http://schemas.microsoft.com/office/drawing/2014/main" val="82585126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2BA4612-5579-42C1-8068-B884BA26A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488"/>
              </p:ext>
            </p:extLst>
          </p:nvPr>
        </p:nvGraphicFramePr>
        <p:xfrm>
          <a:off x="6294967" y="3679700"/>
          <a:ext cx="4890558" cy="812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465">
                  <a:extLst>
                    <a:ext uri="{9D8B030D-6E8A-4147-A177-3AD203B41FA5}">
                      <a16:colId xmlns:a16="http://schemas.microsoft.com/office/drawing/2014/main" val="1070962665"/>
                    </a:ext>
                  </a:extLst>
                </a:gridCol>
                <a:gridCol w="784563">
                  <a:extLst>
                    <a:ext uri="{9D8B030D-6E8A-4147-A177-3AD203B41FA5}">
                      <a16:colId xmlns:a16="http://schemas.microsoft.com/office/drawing/2014/main" val="3700881964"/>
                    </a:ext>
                  </a:extLst>
                </a:gridCol>
                <a:gridCol w="1354741">
                  <a:extLst>
                    <a:ext uri="{9D8B030D-6E8A-4147-A177-3AD203B41FA5}">
                      <a16:colId xmlns:a16="http://schemas.microsoft.com/office/drawing/2014/main" val="2318225554"/>
                    </a:ext>
                  </a:extLst>
                </a:gridCol>
                <a:gridCol w="827927">
                  <a:extLst>
                    <a:ext uri="{9D8B030D-6E8A-4147-A177-3AD203B41FA5}">
                      <a16:colId xmlns:a16="http://schemas.microsoft.com/office/drawing/2014/main" val="4193688162"/>
                    </a:ext>
                  </a:extLst>
                </a:gridCol>
                <a:gridCol w="1279862">
                  <a:extLst>
                    <a:ext uri="{9D8B030D-6E8A-4147-A177-3AD203B41FA5}">
                      <a16:colId xmlns:a16="http://schemas.microsoft.com/office/drawing/2014/main" val="4084815297"/>
                    </a:ext>
                  </a:extLst>
                </a:gridCol>
              </a:tblGrid>
              <a:tr h="1624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Dijkstra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Dijkstra Bidirecțional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A*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Dij. Bid. + Rafinare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160162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Noduri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1114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921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278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2166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838856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Muchii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3331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2792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906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6500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848834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Distanta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69.93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69.93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69.93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69.38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333057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Durata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0.004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0.004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0.002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0.040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12174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FD25CFE-D0ED-497A-9053-35F5C835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1721"/>
              </p:ext>
            </p:extLst>
          </p:nvPr>
        </p:nvGraphicFramePr>
        <p:xfrm>
          <a:off x="6294968" y="4578257"/>
          <a:ext cx="4890558" cy="812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465">
                  <a:extLst>
                    <a:ext uri="{9D8B030D-6E8A-4147-A177-3AD203B41FA5}">
                      <a16:colId xmlns:a16="http://schemas.microsoft.com/office/drawing/2014/main" val="486221024"/>
                    </a:ext>
                  </a:extLst>
                </a:gridCol>
                <a:gridCol w="784563">
                  <a:extLst>
                    <a:ext uri="{9D8B030D-6E8A-4147-A177-3AD203B41FA5}">
                      <a16:colId xmlns:a16="http://schemas.microsoft.com/office/drawing/2014/main" val="3696086616"/>
                    </a:ext>
                  </a:extLst>
                </a:gridCol>
                <a:gridCol w="1354741">
                  <a:extLst>
                    <a:ext uri="{9D8B030D-6E8A-4147-A177-3AD203B41FA5}">
                      <a16:colId xmlns:a16="http://schemas.microsoft.com/office/drawing/2014/main" val="1982618889"/>
                    </a:ext>
                  </a:extLst>
                </a:gridCol>
                <a:gridCol w="827927">
                  <a:extLst>
                    <a:ext uri="{9D8B030D-6E8A-4147-A177-3AD203B41FA5}">
                      <a16:colId xmlns:a16="http://schemas.microsoft.com/office/drawing/2014/main" val="3382666022"/>
                    </a:ext>
                  </a:extLst>
                </a:gridCol>
                <a:gridCol w="1279862">
                  <a:extLst>
                    <a:ext uri="{9D8B030D-6E8A-4147-A177-3AD203B41FA5}">
                      <a16:colId xmlns:a16="http://schemas.microsoft.com/office/drawing/2014/main" val="3588881500"/>
                    </a:ext>
                  </a:extLst>
                </a:gridCol>
              </a:tblGrid>
              <a:tr h="1624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Dijkstra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Dijkstra Bidirecțional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A*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Dij. Bid. + Rafinare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201298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Noduri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85205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52743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17719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106655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397035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Muchii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255077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158924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53839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320949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111210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Distanta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68.67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68.67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68.67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67.51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722802"/>
                  </a:ext>
                </a:extLst>
              </a:tr>
              <a:tr h="162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Durata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0.49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0.31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>
                          <a:effectLst/>
                        </a:rPr>
                        <a:t>0.13</a:t>
                      </a:r>
                      <a:endParaRPr lang="ro-RO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1000" dirty="0">
                          <a:effectLst/>
                        </a:rPr>
                        <a:t>3.38</a:t>
                      </a:r>
                      <a:endParaRPr lang="ro-RO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48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38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8F8-A0FC-4811-999C-3659AA02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1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7AAA-98FE-4F28-9E99-C8349338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606B-4E89-48EC-B366-3C1118D1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349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ume</a:t>
            </a:r>
            <a:r>
              <a:rPr lang="ro-RO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6D52-A393-418F-8B64-D2E3EAC0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D47A-CFE0-46AD-BA59-4276C50B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Cel mai scurt drum pe o suprafață triangulată este o problemă din domeniul geometriei computaționale cu strânse legături în domenii precum: teoria grafurilor, geometria discretă și robotică.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o-RO" sz="1800" dirty="0">
              <a:effectLst/>
              <a:latin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</a:rPr>
              <a:t>Utilizări în practică: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analiza curgerii apei, controlarea unui braț robotic pentru a ocoli diverse obstacole în spațiul de lucru sau studiul și optimizarea traficului.</a:t>
            </a:r>
            <a:endParaRPr lang="ro-RO" sz="1800" dirty="0">
              <a:effectLst/>
              <a:latin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 ales o abordare interactivă a temei și am decis să creez o aplicație grafică pentru compararea si vizualizarea algoritmilor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o-RO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o-RO" sz="1800" dirty="0">
              <a:effectLst/>
              <a:latin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3768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7D51-AB2C-40AF-9A54-5EAE80EB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D1BD-3396-49EE-8631-0E3599C77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6502-ABBF-4956-947F-BB61FB57AE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Blender este o aplicație gratuită, cu sursă deschisă, de creare a obiectelor 3D.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 utilizat aplicația Blender pentru a construi sau modifica obiectele 3D pe care le-am exportat în formatul 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o-RO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</a:t>
            </a:r>
            <a:r>
              <a:rPr lang="ro-RO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ACC12-D1CC-486A-B0C0-92ACF8121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EA68-4BD3-43AE-9334-C800E780BA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Unity este o platformă pentru dezvoltarea proiectelor 3D și 2D cu redare în timp real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C#.</a:t>
            </a:r>
            <a:endParaRPr lang="ro-RO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 ales această platformă datorită multitudinii de librării pentru dezvoltarea aplicațiilor grafice și integrării cu Visual Studio pentru dezvoltare și testare.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13FD-3AAF-426E-A63F-FF0F39A0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bazați pe grafuri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42C4-E37D-4325-A74C-25998D8A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acest capitol voi prezenta aplicarea algoritmilor din teoria grafurilor pentru rezolvarea problemei celui mai scurt drum.</a:t>
            </a:r>
          </a:p>
          <a:p>
            <a:endParaRPr lang="ro-RO" sz="1800" dirty="0">
              <a:effectLst/>
              <a:latin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</a:rPr>
              <a:t>Vom transforma suprafața triangulată în un graf direcțional.</a:t>
            </a:r>
          </a:p>
          <a:p>
            <a:endParaRPr lang="ro-RO" sz="1800" dirty="0">
              <a:effectLst/>
              <a:latin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</a:rPr>
              <a:t>Puternic influențați de triangularea suprafeței.</a:t>
            </a:r>
          </a:p>
          <a:p>
            <a:endParaRPr lang="ro-RO" sz="1800" dirty="0">
              <a:effectLst/>
              <a:latin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</a:rPr>
              <a:t>Vor parcurge doar muchii, deci vor genera o aproximare a distanței geodezice.</a:t>
            </a:r>
          </a:p>
          <a:p>
            <a:endParaRPr lang="ro-RO" sz="1800" dirty="0">
              <a:effectLst/>
              <a:latin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Vom folosi rafinarea iterativă pentru a minimiza impactul unei triangulări nefavorabile prin introducerea de puncte și muchii noi.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45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6D52-A393-418F-8B64-D2E3EAC0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D47A-CFE0-46AD-BA59-4276C50B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 simplu de implementat.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Folosim o coadă prioritară pentru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form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9BC83-2AE2-4221-B5D2-C4914E7CF2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6" y="3713160"/>
            <a:ext cx="4444708" cy="2911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E72964-D97C-46C2-8C0B-0F98B482E0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88" y="3713160"/>
            <a:ext cx="4400296" cy="29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6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C3A7-4DDF-4AAB-8E27-7FB8BE7C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6129"/>
            <a:ext cx="10353762" cy="970450"/>
          </a:xfrm>
        </p:spPr>
        <p:txBody>
          <a:bodyPr/>
          <a:lstStyle/>
          <a:p>
            <a:r>
              <a:rPr lang="en-US" dirty="0"/>
              <a:t>Dijkstra </a:t>
            </a:r>
            <a:r>
              <a:rPr lang="en-US" dirty="0" err="1"/>
              <a:t>Bidirec</a:t>
            </a:r>
            <a:r>
              <a:rPr lang="ro-RO" dirty="0"/>
              <a:t>ț</a:t>
            </a:r>
            <a:r>
              <a:rPr lang="en-US" dirty="0" err="1"/>
              <a:t>ional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BB4C1-7C52-4BFB-8BBA-EDF0316CB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316579"/>
                <a:ext cx="10353762" cy="1957438"/>
              </a:xfrm>
            </p:spPr>
            <p:txBody>
              <a:bodyPr>
                <a:normAutofit/>
              </a:bodyPr>
              <a:lstStyle/>
              <a:p>
                <a:r>
                  <a:rPr lang="ro-RO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Algoritmul Dijkstra Bidirecțional este o îmbunătățire adusă algoritmului lui Dijkstra prin căutarea simultană atât din punctul de start cât și din punctul scop.</a:t>
                </a:r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o-RO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Prin aplicarea acestei optimizări vom trece de la expandarea unei bile cu rază </a:t>
                </a:r>
                <a14:m>
                  <m:oMath xmlns:m="http://schemas.openxmlformats.org/officeDocument/2006/math"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ro-RO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aproximativ două bile cu rază </a:t>
                </a:r>
                <a14:m>
                  <m:oMath xmlns:m="http://schemas.openxmlformats.org/officeDocument/2006/math"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ro-RO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Condiție de oprire mai complexa.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BB4C1-7C52-4BFB-8BBA-EDF0316CB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316579"/>
                <a:ext cx="10353762" cy="19574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261B46D-CD9E-4136-BBA3-40158233FA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" y="3451362"/>
            <a:ext cx="4665298" cy="3089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F9D31-E3EE-4699-A2AC-71BD91E321C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93" y="3463516"/>
            <a:ext cx="4823579" cy="31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31AE-A5AE-4F97-9B99-84F73B12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A*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E5B3-6DE5-49C4-A5FE-1C71954B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196084"/>
          </a:xfrm>
        </p:spPr>
        <p:txBody>
          <a:bodyPr>
            <a:norm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Algoritmul A* se bazează pe o căutare direcționată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folosi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 post de funcție euristică distanța euclidiană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ropagarea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algoritmului A*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orientat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ă, la fiecare pas încercând să se apropie de nodul scop.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Vom folosi o coadă prioritară pentru a stoca nodurile ce trebuie procesate, adică, nodurile vor fi ordonate după distanța aproximată de funcția euristică. 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9ACBC-90BF-4428-BE90-A96C77A3EF3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706" y="4101625"/>
            <a:ext cx="4811257" cy="2575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90179-69EF-40DD-A929-5453A16A720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24791" y="4104402"/>
            <a:ext cx="4865501" cy="2573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039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8200-3FDF-4E2B-8F94-8668B888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Rafinarea</a:t>
            </a:r>
            <a:r>
              <a:rPr lang="en-US" dirty="0"/>
              <a:t> </a:t>
            </a:r>
            <a:r>
              <a:rPr lang="en-US" dirty="0" err="1"/>
              <a:t>iterativa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9067-5B4A-4379-81F0-E1734855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suprafa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genera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drumuri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triangularea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Abordarea folosită în această lucrare este rafinarea unei fețe prin adăugarea a 4 puncte pe baza cărora se vor construi 6 fețe noi.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16487-78C0-40B1-A09A-5D24A7602F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5" y="3633407"/>
            <a:ext cx="3464560" cy="3007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ADDF8C-D905-43E7-A91D-A1F59B35B0F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95225" y="3633407"/>
            <a:ext cx="3331533" cy="3001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1F442-A3A2-4241-9A93-2C68D1B6609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6"/>
          <a:stretch/>
        </p:blipFill>
        <p:spPr bwMode="auto">
          <a:xfrm>
            <a:off x="9417889" y="3633407"/>
            <a:ext cx="2534576" cy="3007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867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58F8-A0FC-4811-999C-3659AA02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1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1588</TotalTime>
  <Words>891</Words>
  <Application>Microsoft Office PowerPoint</Application>
  <PresentationFormat>Widescreen</PresentationFormat>
  <Paragraphs>178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Calisto MT</vt:lpstr>
      <vt:lpstr>Cambria Math</vt:lpstr>
      <vt:lpstr>Times New Roman</vt:lpstr>
      <vt:lpstr>Wingdings 2</vt:lpstr>
      <vt:lpstr>Slate</vt:lpstr>
      <vt:lpstr>Drumuri de lungime minimă pe suprafețe triangulate</vt:lpstr>
      <vt:lpstr>Introducere</vt:lpstr>
      <vt:lpstr>Tehnologii utilizate</vt:lpstr>
      <vt:lpstr>Algoritmi bazați pe grafuri</vt:lpstr>
      <vt:lpstr>Dijkstra</vt:lpstr>
      <vt:lpstr>Dijkstra Bidirecțional</vt:lpstr>
      <vt:lpstr>Algoritmul A*</vt:lpstr>
      <vt:lpstr>Rafinarea iterativa</vt:lpstr>
      <vt:lpstr>Algoritm pe fețe</vt:lpstr>
      <vt:lpstr>Introducere</vt:lpstr>
      <vt:lpstr>Subprobleme</vt:lpstr>
      <vt:lpstr>Descriere algoritm</vt:lpstr>
      <vt:lpstr>Rezultate Algoritmi bazați pe grafuri </vt:lpstr>
      <vt:lpstr>PowerPoint Presentation</vt:lpstr>
      <vt:lpstr>PowerPoint Presentation</vt:lpstr>
      <vt:lpstr>Implementarea aplicației</vt:lpstr>
      <vt:lpstr>PowerPoint Presentation</vt:lpstr>
      <vt:lpstr>Mulțumesc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Drumuri de lungime minimă pe suprafețe triangulate</dc:title>
  <dc:creator>Duncea Vlad</dc:creator>
  <cp:lastModifiedBy>Duncea Vlad</cp:lastModifiedBy>
  <cp:revision>37</cp:revision>
  <dcterms:created xsi:type="dcterms:W3CDTF">2021-06-23T18:45:34Z</dcterms:created>
  <dcterms:modified xsi:type="dcterms:W3CDTF">2021-06-25T21:15:56Z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