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73" r:id="rId1"/>
  </p:sldMasterIdLst>
  <p:notesMasterIdLst>
    <p:notesMasterId r:id="rId6"/>
  </p:notesMasterIdLst>
  <p:sldIdLst>
    <p:sldId id="292" r:id="rId2"/>
    <p:sldId id="290" r:id="rId3"/>
    <p:sldId id="293" r:id="rId4"/>
    <p:sldId id="291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FCE7A64-60BE-E541-B8EC-1D27B0BA1FBD}" type="datetimeFigureOut">
              <a:rPr lang="he-IL" smtClean="0"/>
              <a:t>ט'.ניסן.תשפ"א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106B398-CECF-2845-87B8-3CE4096306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4499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54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2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7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9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1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8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3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2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6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2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3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תמונה 14">
            <a:extLst>
              <a:ext uri="{FF2B5EF4-FFF2-40B4-BE49-F238E27FC236}">
                <a16:creationId xmlns:a16="http://schemas.microsoft.com/office/drawing/2014/main" id="{77250D0C-D59A-274C-A2DA-78C706420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668" y="2154620"/>
            <a:ext cx="9191150" cy="3628257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580EF654-200C-CF41-8C5F-5FFC2A93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684" y="9814"/>
            <a:ext cx="10168128" cy="1179576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2800" dirty="0"/>
              <a:t> Analysis Site</a:t>
            </a:r>
            <a:r>
              <a:rPr lang="he-IL" sz="2800" dirty="0"/>
              <a:t> 29228 / </a:t>
            </a:r>
            <a:r>
              <a:rPr lang="en-US" sz="2800" dirty="0"/>
              <a:t>Distance from the border</a:t>
            </a:r>
            <a:br>
              <a:rPr lang="en-US" sz="2800" dirty="0"/>
            </a:br>
            <a:r>
              <a:rPr lang="en-US" sz="2800" dirty="0"/>
              <a:t>(threshold</a:t>
            </a:r>
            <a:r>
              <a:rPr lang="he-IL" sz="2800" dirty="0"/>
              <a:t>92- </a:t>
            </a:r>
            <a:r>
              <a:rPr lang="en-US" sz="2800" dirty="0"/>
              <a:t>) </a:t>
            </a:r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8284318E-D905-CA47-BE2F-380DB840A2AC}"/>
              </a:ext>
            </a:extLst>
          </p:cNvPr>
          <p:cNvCxnSpPr>
            <a:cxnSpLocks/>
          </p:cNvCxnSpPr>
          <p:nvPr/>
        </p:nvCxnSpPr>
        <p:spPr>
          <a:xfrm>
            <a:off x="4550977" y="3818499"/>
            <a:ext cx="200747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0C2D8E40-11D0-1B40-9EE6-CB6959266934}"/>
              </a:ext>
            </a:extLst>
          </p:cNvPr>
          <p:cNvSpPr txBox="1"/>
          <p:nvPr/>
        </p:nvSpPr>
        <p:spPr>
          <a:xfrm>
            <a:off x="4832883" y="3968748"/>
            <a:ext cx="1443665" cy="369332"/>
          </a:xfrm>
          <a:custGeom>
            <a:avLst/>
            <a:gdLst>
              <a:gd name="connsiteX0" fmla="*/ 0 w 1443665"/>
              <a:gd name="connsiteY0" fmla="*/ 0 h 369332"/>
              <a:gd name="connsiteX1" fmla="*/ 1443665 w 1443665"/>
              <a:gd name="connsiteY1" fmla="*/ 0 h 369332"/>
              <a:gd name="connsiteX2" fmla="*/ 1443665 w 1443665"/>
              <a:gd name="connsiteY2" fmla="*/ 369332 h 369332"/>
              <a:gd name="connsiteX3" fmla="*/ 0 w 1443665"/>
              <a:gd name="connsiteY3" fmla="*/ 369332 h 369332"/>
              <a:gd name="connsiteX4" fmla="*/ 0 w 1443665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665" h="369332" extrusionOk="0">
                <a:moveTo>
                  <a:pt x="0" y="0"/>
                </a:moveTo>
                <a:cubicBezTo>
                  <a:pt x="536811" y="32295"/>
                  <a:pt x="1275500" y="69730"/>
                  <a:pt x="1443665" y="0"/>
                </a:cubicBezTo>
                <a:cubicBezTo>
                  <a:pt x="1420861" y="167616"/>
                  <a:pt x="1441605" y="247698"/>
                  <a:pt x="1443665" y="369332"/>
                </a:cubicBezTo>
                <a:cubicBezTo>
                  <a:pt x="1083105" y="357495"/>
                  <a:pt x="689905" y="257102"/>
                  <a:pt x="0" y="369332"/>
                </a:cubicBezTo>
                <a:cubicBezTo>
                  <a:pt x="19812" y="326466"/>
                  <a:pt x="15727" y="93631"/>
                  <a:pt x="0" y="0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none" rtlCol="1">
            <a:spAutoFit/>
          </a:bodyPr>
          <a:lstStyle/>
          <a:p>
            <a:r>
              <a:rPr lang="en-US" dirty="0"/>
              <a:t>10.7 – 15 km</a:t>
            </a:r>
            <a:endParaRPr lang="he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1103B955-46EB-2943-BD4C-AF83E9C47BF9}"/>
              </a:ext>
            </a:extLst>
          </p:cNvPr>
          <p:cNvSpPr txBox="1"/>
          <p:nvPr/>
        </p:nvSpPr>
        <p:spPr>
          <a:xfrm>
            <a:off x="0" y="2066821"/>
            <a:ext cx="2953668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l" defTabSz="914400" rtl="0" eaLnBrk="1" latinLnBrk="0" hangingPunct="1"/>
            <a:r>
              <a:rPr lang="en-US" dirty="0"/>
              <a:t>For this example, we take only the dots on site 29228.</a:t>
            </a:r>
          </a:p>
          <a:p>
            <a:pPr marL="0" algn="l" defTabSz="914400" rtl="0" eaLnBrk="1" latinLnBrk="0" hangingPunct="1"/>
            <a:endParaRPr lang="en-US" dirty="0"/>
          </a:p>
          <a:p>
            <a:pPr marL="0" algn="l" defTabSz="914400" rtl="0" eaLnBrk="1" latinLnBrk="0" hangingPunct="1"/>
            <a:r>
              <a:rPr lang="en-US" dirty="0"/>
              <a:t>Calculate the statistics from the DT to the green border.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9500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F34E4B79-615F-3842-9C18-43E22C88A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668" y="815546"/>
            <a:ext cx="9585256" cy="5918299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580EF654-200C-CF41-8C5F-5FFC2A93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684" y="9814"/>
            <a:ext cx="10168128" cy="1179576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2800" dirty="0"/>
              <a:t> Analysis Site</a:t>
            </a:r>
            <a:r>
              <a:rPr lang="he-IL" sz="2800" dirty="0"/>
              <a:t> 29228 / </a:t>
            </a:r>
            <a:r>
              <a:rPr lang="en-US" sz="2800" dirty="0"/>
              <a:t>Distance from the border</a:t>
            </a:r>
            <a:br>
              <a:rPr lang="en-US" sz="2800" dirty="0"/>
            </a:br>
            <a:r>
              <a:rPr lang="en-US" sz="2800" dirty="0"/>
              <a:t>(threshold</a:t>
            </a:r>
            <a:r>
              <a:rPr lang="he-IL" sz="2800" dirty="0"/>
              <a:t>92- </a:t>
            </a:r>
            <a:r>
              <a:rPr lang="en-US" sz="2800" dirty="0"/>
              <a:t>) 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1E0B0823-C78B-E148-8448-337474F281B2}"/>
              </a:ext>
            </a:extLst>
          </p:cNvPr>
          <p:cNvSpPr txBox="1"/>
          <p:nvPr/>
        </p:nvSpPr>
        <p:spPr>
          <a:xfrm>
            <a:off x="0" y="2161124"/>
            <a:ext cx="157562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Distances we saw in the previous slide</a:t>
            </a:r>
            <a:endParaRPr lang="he-IL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5705413B-0C20-7243-BFF7-ADF970BCE140}"/>
              </a:ext>
            </a:extLst>
          </p:cNvPr>
          <p:cNvSpPr txBox="1"/>
          <p:nvPr/>
        </p:nvSpPr>
        <p:spPr>
          <a:xfrm>
            <a:off x="11587" y="3920193"/>
            <a:ext cx="157562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Distances we saw in the previous slide</a:t>
            </a: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7B339A7-CF6F-0743-AA3C-58786096CF6B}"/>
              </a:ext>
            </a:extLst>
          </p:cNvPr>
          <p:cNvSpPr txBox="1"/>
          <p:nvPr/>
        </p:nvSpPr>
        <p:spPr>
          <a:xfrm>
            <a:off x="3013812" y="5198668"/>
            <a:ext cx="31544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l" defTabSz="914400" rtl="0" eaLnBrk="1" latinLnBrk="0" hangingPunct="1"/>
            <a:r>
              <a:rPr lang="en-US" dirty="0"/>
              <a:t>Blue dots on the map</a:t>
            </a:r>
            <a:endParaRPr lang="he-IL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7415D51E-A84E-D341-BC1D-5340B24CB188}"/>
              </a:ext>
            </a:extLst>
          </p:cNvPr>
          <p:cNvSpPr txBox="1"/>
          <p:nvPr/>
        </p:nvSpPr>
        <p:spPr>
          <a:xfrm>
            <a:off x="3055264" y="5857788"/>
            <a:ext cx="31544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l" defTabSz="914400" rtl="0" eaLnBrk="1" latinLnBrk="0" hangingPunct="1"/>
            <a:r>
              <a:rPr lang="en-US" dirty="0"/>
              <a:t>Red dots on the map</a:t>
            </a:r>
            <a:endParaRPr lang="he-IL" dirty="0"/>
          </a:p>
        </p:txBody>
      </p:sp>
      <p:sp>
        <p:nvSpPr>
          <p:cNvPr id="13" name="תהליך חלופי 12">
            <a:extLst>
              <a:ext uri="{FF2B5EF4-FFF2-40B4-BE49-F238E27FC236}">
                <a16:creationId xmlns:a16="http://schemas.microsoft.com/office/drawing/2014/main" id="{4EBF28E1-B5A5-BF44-A44A-5185F0312257}"/>
              </a:ext>
            </a:extLst>
          </p:cNvPr>
          <p:cNvSpPr/>
          <p:nvPr/>
        </p:nvSpPr>
        <p:spPr>
          <a:xfrm>
            <a:off x="1492469" y="4267200"/>
            <a:ext cx="9468455" cy="560514"/>
          </a:xfrm>
          <a:prstGeom prst="flowChartAlternateProcess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/>
          </a:p>
        </p:txBody>
      </p:sp>
      <p:sp>
        <p:nvSpPr>
          <p:cNvPr id="14" name="תהליך חלופי 13">
            <a:extLst>
              <a:ext uri="{FF2B5EF4-FFF2-40B4-BE49-F238E27FC236}">
                <a16:creationId xmlns:a16="http://schemas.microsoft.com/office/drawing/2014/main" id="{65D4590C-8027-AD46-A24B-6982543C98B1}"/>
              </a:ext>
            </a:extLst>
          </p:cNvPr>
          <p:cNvSpPr/>
          <p:nvPr/>
        </p:nvSpPr>
        <p:spPr>
          <a:xfrm>
            <a:off x="1475520" y="2345303"/>
            <a:ext cx="9468455" cy="560514"/>
          </a:xfrm>
          <a:prstGeom prst="flowChartAlternateProcess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131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תמונה 14">
            <a:extLst>
              <a:ext uri="{FF2B5EF4-FFF2-40B4-BE49-F238E27FC236}">
                <a16:creationId xmlns:a16="http://schemas.microsoft.com/office/drawing/2014/main" id="{77250D0C-D59A-274C-A2DA-78C706420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668" y="2154620"/>
            <a:ext cx="9191150" cy="3628257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580EF654-200C-CF41-8C5F-5FFC2A93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684" y="9814"/>
            <a:ext cx="10168128" cy="1179576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2800" dirty="0"/>
              <a:t> Analysis Site</a:t>
            </a:r>
            <a:r>
              <a:rPr lang="he-IL" sz="2800" dirty="0"/>
              <a:t> 29228 / </a:t>
            </a:r>
            <a:r>
              <a:rPr lang="en-US" sz="2800" dirty="0"/>
              <a:t>Distance from the border</a:t>
            </a:r>
            <a:br>
              <a:rPr lang="en-US" sz="2800" dirty="0"/>
            </a:br>
            <a:r>
              <a:rPr lang="en-US" sz="2800" dirty="0"/>
              <a:t>(threshold</a:t>
            </a:r>
            <a:r>
              <a:rPr lang="he-IL" sz="2800" dirty="0"/>
              <a:t>92- </a:t>
            </a:r>
            <a:r>
              <a:rPr lang="en-US" sz="2800" dirty="0"/>
              <a:t>) </a:t>
            </a:r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8284318E-D905-CA47-BE2F-380DB840A2AC}"/>
              </a:ext>
            </a:extLst>
          </p:cNvPr>
          <p:cNvCxnSpPr>
            <a:cxnSpLocks/>
          </p:cNvCxnSpPr>
          <p:nvPr/>
        </p:nvCxnSpPr>
        <p:spPr>
          <a:xfrm>
            <a:off x="4550977" y="3818499"/>
            <a:ext cx="6358761" cy="700949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0C2D8E40-11D0-1B40-9EE6-CB6959266934}"/>
              </a:ext>
            </a:extLst>
          </p:cNvPr>
          <p:cNvSpPr txBox="1"/>
          <p:nvPr/>
        </p:nvSpPr>
        <p:spPr>
          <a:xfrm>
            <a:off x="4817764" y="4108074"/>
            <a:ext cx="1391984" cy="369332"/>
          </a:xfrm>
          <a:custGeom>
            <a:avLst/>
            <a:gdLst>
              <a:gd name="connsiteX0" fmla="*/ 0 w 1391984"/>
              <a:gd name="connsiteY0" fmla="*/ 0 h 369332"/>
              <a:gd name="connsiteX1" fmla="*/ 1391984 w 1391984"/>
              <a:gd name="connsiteY1" fmla="*/ 0 h 369332"/>
              <a:gd name="connsiteX2" fmla="*/ 1391984 w 1391984"/>
              <a:gd name="connsiteY2" fmla="*/ 369332 h 369332"/>
              <a:gd name="connsiteX3" fmla="*/ 0 w 1391984"/>
              <a:gd name="connsiteY3" fmla="*/ 369332 h 369332"/>
              <a:gd name="connsiteX4" fmla="*/ 0 w 1391984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984" h="369332" extrusionOk="0">
                <a:moveTo>
                  <a:pt x="0" y="0"/>
                </a:moveTo>
                <a:cubicBezTo>
                  <a:pt x="470447" y="99466"/>
                  <a:pt x="718721" y="122852"/>
                  <a:pt x="1391984" y="0"/>
                </a:cubicBezTo>
                <a:cubicBezTo>
                  <a:pt x="1369180" y="167616"/>
                  <a:pt x="1389924" y="247698"/>
                  <a:pt x="1391984" y="369332"/>
                </a:cubicBezTo>
                <a:cubicBezTo>
                  <a:pt x="996311" y="432657"/>
                  <a:pt x="512247" y="360824"/>
                  <a:pt x="0" y="369332"/>
                </a:cubicBezTo>
                <a:cubicBezTo>
                  <a:pt x="19812" y="326466"/>
                  <a:pt x="15727" y="93631"/>
                  <a:pt x="0" y="0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none" rtlCol="1" anchor="b">
            <a:spAutoFit/>
          </a:bodyPr>
          <a:lstStyle/>
          <a:p>
            <a:pPr algn="ctr"/>
            <a:r>
              <a:rPr lang="en-US" dirty="0"/>
              <a:t>40 – 44 km</a:t>
            </a:r>
            <a:endParaRPr lang="he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1103B955-46EB-2943-BD4C-AF83E9C47BF9}"/>
              </a:ext>
            </a:extLst>
          </p:cNvPr>
          <p:cNvSpPr txBox="1"/>
          <p:nvPr/>
        </p:nvSpPr>
        <p:spPr>
          <a:xfrm>
            <a:off x="47182" y="2865608"/>
            <a:ext cx="295366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l" defTabSz="914400" rtl="0" eaLnBrk="1" latinLnBrk="0" hangingPunct="1"/>
            <a:r>
              <a:rPr lang="en-US" dirty="0"/>
              <a:t>Calculate the statistics from the DT to the site.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85994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288E05DC-EC75-5F4D-9926-38ADF88F5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157" y="826288"/>
            <a:ext cx="9534242" cy="5939644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580EF654-200C-CF41-8C5F-5FFC2A93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684" y="9814"/>
            <a:ext cx="10168128" cy="117957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/>
              <a:t> Analysis Site</a:t>
            </a:r>
            <a:r>
              <a:rPr lang="he-IL" sz="2800" dirty="0"/>
              <a:t> 29228 / </a:t>
            </a:r>
            <a:r>
              <a:rPr lang="en-US" sz="2800" dirty="0"/>
              <a:t>Distance from the site</a:t>
            </a:r>
            <a:br>
              <a:rPr lang="en-US" sz="2800" dirty="0"/>
            </a:br>
            <a:r>
              <a:rPr lang="en-US" sz="2800" dirty="0"/>
              <a:t>(threshold</a:t>
            </a:r>
            <a:r>
              <a:rPr lang="he-IL" sz="2800" dirty="0"/>
              <a:t>92- </a:t>
            </a:r>
            <a:r>
              <a:rPr lang="en-US" sz="2800" dirty="0"/>
              <a:t>) 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538449EF-E8AC-E848-B85F-DAE2423D827D}"/>
              </a:ext>
            </a:extLst>
          </p:cNvPr>
          <p:cNvSpPr txBox="1"/>
          <p:nvPr/>
        </p:nvSpPr>
        <p:spPr>
          <a:xfrm>
            <a:off x="0" y="2161124"/>
            <a:ext cx="157562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Distances we saw in the previous slide</a:t>
            </a:r>
            <a:endParaRPr lang="he-IL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BF3950ED-015C-6F4B-965D-D3D4498A4C0A}"/>
              </a:ext>
            </a:extLst>
          </p:cNvPr>
          <p:cNvSpPr txBox="1"/>
          <p:nvPr/>
        </p:nvSpPr>
        <p:spPr>
          <a:xfrm>
            <a:off x="11587" y="3920193"/>
            <a:ext cx="157562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Distances we saw in the previous slide</a:t>
            </a:r>
            <a:endParaRPr lang="he-IL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CEE1461F-713D-614C-BFD1-D6058EB96C65}"/>
              </a:ext>
            </a:extLst>
          </p:cNvPr>
          <p:cNvSpPr txBox="1"/>
          <p:nvPr/>
        </p:nvSpPr>
        <p:spPr>
          <a:xfrm>
            <a:off x="3013812" y="5198668"/>
            <a:ext cx="31544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l" defTabSz="914400" rtl="0" eaLnBrk="1" latinLnBrk="0" hangingPunct="1"/>
            <a:r>
              <a:rPr lang="en-US" dirty="0"/>
              <a:t>Blue dots on the map</a:t>
            </a:r>
            <a:endParaRPr lang="he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03A9DB3A-45C7-B843-B34F-03EA7505F0B0}"/>
              </a:ext>
            </a:extLst>
          </p:cNvPr>
          <p:cNvSpPr txBox="1"/>
          <p:nvPr/>
        </p:nvSpPr>
        <p:spPr>
          <a:xfrm>
            <a:off x="3055264" y="5857788"/>
            <a:ext cx="31544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l" defTabSz="914400" rtl="0" eaLnBrk="1" latinLnBrk="0" hangingPunct="1"/>
            <a:r>
              <a:rPr lang="en-US" dirty="0"/>
              <a:t>Red dots on the map</a:t>
            </a:r>
            <a:endParaRPr lang="he-IL" dirty="0"/>
          </a:p>
        </p:txBody>
      </p:sp>
      <p:sp>
        <p:nvSpPr>
          <p:cNvPr id="15" name="תהליך חלופי 14">
            <a:extLst>
              <a:ext uri="{FF2B5EF4-FFF2-40B4-BE49-F238E27FC236}">
                <a16:creationId xmlns:a16="http://schemas.microsoft.com/office/drawing/2014/main" id="{5057C800-D941-BA47-9E60-12CBE3BF63DD}"/>
              </a:ext>
            </a:extLst>
          </p:cNvPr>
          <p:cNvSpPr/>
          <p:nvPr/>
        </p:nvSpPr>
        <p:spPr>
          <a:xfrm>
            <a:off x="1591130" y="2345303"/>
            <a:ext cx="9468455" cy="560514"/>
          </a:xfrm>
          <a:prstGeom prst="flowChartAlternateProcess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/>
          </a:p>
        </p:txBody>
      </p:sp>
      <p:sp>
        <p:nvSpPr>
          <p:cNvPr id="16" name="תהליך חלופי 15">
            <a:extLst>
              <a:ext uri="{FF2B5EF4-FFF2-40B4-BE49-F238E27FC236}">
                <a16:creationId xmlns:a16="http://schemas.microsoft.com/office/drawing/2014/main" id="{0802AF4E-0E85-1146-B72A-0CDAD0C53F05}"/>
              </a:ext>
            </a:extLst>
          </p:cNvPr>
          <p:cNvSpPr/>
          <p:nvPr/>
        </p:nvSpPr>
        <p:spPr>
          <a:xfrm>
            <a:off x="1586557" y="4195691"/>
            <a:ext cx="9468455" cy="560514"/>
          </a:xfrm>
          <a:prstGeom prst="flowChartAlternateProcess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315746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0F3F1"/>
      </a:lt2>
      <a:accent1>
        <a:srgbClr val="C34DB4"/>
      </a:accent1>
      <a:accent2>
        <a:srgbClr val="903BB1"/>
      </a:accent2>
      <a:accent3>
        <a:srgbClr val="704DC3"/>
      </a:accent3>
      <a:accent4>
        <a:srgbClr val="3F4DB3"/>
      </a:accent4>
      <a:accent5>
        <a:srgbClr val="4D8CC3"/>
      </a:accent5>
      <a:accent6>
        <a:srgbClr val="3BACB1"/>
      </a:accent6>
      <a:hlink>
        <a:srgbClr val="3F6E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146</Words>
  <Application>Microsoft Macintosh PowerPoint</Application>
  <PresentationFormat>מסך רחב</PresentationFormat>
  <Paragraphs>18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Arial</vt:lpstr>
      <vt:lpstr>Calibri</vt:lpstr>
      <vt:lpstr>Neue Haas Grotesk Text Pro</vt:lpstr>
      <vt:lpstr>AccentBoxVTI</vt:lpstr>
      <vt:lpstr> Analysis Site 29228 / Distance from the border (threshold92- ) </vt:lpstr>
      <vt:lpstr> Analysis Site 29228 / Distance from the border (threshold92- ) </vt:lpstr>
      <vt:lpstr> Analysis Site 29228 / Distance from the border (threshold92- ) </vt:lpstr>
      <vt:lpstr> Analysis Site 29228 / Distance from the site (threshold92- 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ניתוח DT </dc:title>
  <dc:creator>ולד גסין</dc:creator>
  <cp:lastModifiedBy>ולד גסין</cp:lastModifiedBy>
  <cp:revision>35</cp:revision>
  <dcterms:created xsi:type="dcterms:W3CDTF">2021-03-22T11:17:42Z</dcterms:created>
  <dcterms:modified xsi:type="dcterms:W3CDTF">2021-03-22T18:03:58Z</dcterms:modified>
</cp:coreProperties>
</file>