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347" r:id="rId4"/>
    <p:sldId id="348" r:id="rId5"/>
    <p:sldId id="349" r:id="rId6"/>
    <p:sldId id="306" r:id="rId7"/>
    <p:sldId id="353" r:id="rId8"/>
    <p:sldId id="352" r:id="rId9"/>
    <p:sldId id="358" r:id="rId10"/>
    <p:sldId id="359" r:id="rId11"/>
    <p:sldId id="354" r:id="rId12"/>
    <p:sldId id="355" r:id="rId13"/>
    <p:sldId id="360" r:id="rId14"/>
    <p:sldId id="361" r:id="rId15"/>
    <p:sldId id="362" r:id="rId16"/>
    <p:sldId id="363" r:id="rId17"/>
    <p:sldId id="307" r:id="rId18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0" autoAdjust="0"/>
    <p:restoredTop sz="94660"/>
  </p:normalViewPr>
  <p:slideViewPr>
    <p:cSldViewPr>
      <p:cViewPr varScale="1">
        <p:scale>
          <a:sx n="84" d="100"/>
          <a:sy n="84" d="100"/>
        </p:scale>
        <p:origin x="5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DCA98-92C0-4F48-89D1-3FD303C7CE35}" type="datetimeFigureOut">
              <a:rPr lang="ru-RU" smtClean="0"/>
              <a:pPr/>
              <a:t>17.08.2021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F47EF-21AF-41BD-AB82-5A4B797CA3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47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47EF-21AF-41BD-AB82-5A4B797CA39E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73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pPr>
                <a:defRPr/>
              </a:pPr>
              <a:t>17.08.2021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pPr>
                <a:defRPr/>
              </a:pPr>
              <a:t>17.08.2021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pPr>
                <a:defRPr/>
              </a:pPr>
              <a:t>17.08.2021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pPr>
                <a:defRPr/>
              </a:pPr>
              <a:t>8/17/2021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pPr>
                <a:defRPr/>
              </a:pPr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pPr>
                <a:defRPr/>
              </a:p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65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1560575" y="0"/>
            <a:ext cx="10628376" cy="1691639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ctrTitle"/>
          </p:nvPr>
        </p:nvSpPr>
        <p:spPr bwMode="auto">
          <a:xfrm>
            <a:off x="704443" y="257555"/>
            <a:ext cx="1078311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pPr>
                <a:defRPr/>
              </a:pPr>
              <a:t>8/17/2021</a:t>
            </a:fld>
            <a:endParaRPr lang="en-US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body" idx="1"/>
          </p:nvPr>
        </p:nvSpPr>
        <p:spPr bwMode="auto">
          <a:xfrm>
            <a:off x="609600" y="1577340"/>
            <a:ext cx="10972800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pPr>
                <a:defRPr/>
              </a:pPr>
              <a:t>8/17/2021</a:t>
            </a:fld>
            <a:endParaRPr lang="en-US"/>
          </a:p>
        </p:txBody>
      </p:sp>
      <p:sp>
        <p:nvSpPr>
          <p:cNvPr id="8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6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6" name="Скругленный прямоугольник 8"/>
          <p:cNvSpPr/>
          <p:nvPr userDrawn="1"/>
        </p:nvSpPr>
        <p:spPr bwMode="auto">
          <a:xfrm>
            <a:off x="5618214" y="1143000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/>
          <a:stretch/>
        </p:blipFill>
        <p:spPr bwMode="auto">
          <a:xfrm>
            <a:off x="5390558" y="911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Скругленный прямоугольник 7"/>
          <p:cNvSpPr/>
          <p:nvPr userDrawn="1"/>
        </p:nvSpPr>
        <p:spPr bwMode="auto">
          <a:xfrm>
            <a:off x="1930400" y="812618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Рисунок 6"/>
          <p:cNvPicPr>
            <a:picLocks noChangeAspect="1"/>
          </p:cNvPicPr>
          <p:nvPr userDrawn="1"/>
        </p:nvPicPr>
        <p:blipFill>
          <a:blip r:embed="rId3" cstate="print"/>
          <a:stretch/>
        </p:blipFill>
        <p:spPr bwMode="auto">
          <a:xfrm>
            <a:off x="1656758" y="530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pPr>
                <a:defRPr/>
              </a:pPr>
              <a:t>8/17/2021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8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03912" y="711770"/>
            <a:ext cx="4135483" cy="5644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pPr>
                <a:defRPr/>
              </a:pPr>
              <a:t>8/17/2021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954282" y="1226799"/>
            <a:ext cx="8126494" cy="46285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pPr>
                <a:defRPr/>
              </a:pPr>
              <a:t>17.08.2021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pPr>
                <a:defRPr/>
              </a:pPr>
              <a:t>8/17/2021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rcRect b="217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pPr>
                <a:defRPr/>
              </a:pPr>
              <a:t>8/17/2021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pPr>
                <a:defRPr/>
              </a:pPr>
              <a:t>8/17/2021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pPr>
                <a:defRPr/>
              </a:pPr>
              <a:t>‹#›</a:t>
            </a:fld>
            <a:endParaRPr/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3"/>
          <a:srcRect l="20281" t="33333" r="20790" b="33333"/>
          <a:stretch/>
        </p:blipFill>
        <p:spPr bwMode="auto">
          <a:xfrm>
            <a:off x="685800" y="685800"/>
            <a:ext cx="1676400" cy="533400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422656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pPr>
                <a:defRPr/>
              </a:pPr>
              <a:t>8/17/2021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pPr>
                <a:defRPr/>
              </a:pPr>
              <a:t>8/17/2021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bg object 16"/>
          <p:cNvSpPr/>
          <p:nvPr userDrawn="1"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bg object 16"/>
          <p:cNvSpPr/>
          <p:nvPr userDrawn="1"/>
        </p:nvSpPr>
        <p:spPr bwMode="auto">
          <a:xfrm rot="10800000">
            <a:off x="3048" y="0"/>
            <a:ext cx="12188952" cy="6858000"/>
          </a:xfrm>
          <a:prstGeom prst="rect">
            <a:avLst/>
          </a:prstGeom>
          <a:blipFill>
            <a:blip r:embed="rId2">
              <a:alphaModFix amt="30000"/>
            </a:blip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pPr>
                <a:defRPr/>
              </a:pPr>
              <a:t>8/17/2021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pPr>
                <a:defRPr/>
              </a:pPr>
              <a:t>8/17/2021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7" name="Рисунок 12"/>
          <p:cNvPicPr>
            <a:picLocks noChangeAspect="1"/>
          </p:cNvPicPr>
          <p:nvPr userDrawn="1"/>
        </p:nvPicPr>
        <p:blipFill>
          <a:blip r:embed="rId2"/>
          <a:srcRect l="29244" t="29959" r="23998" b="14575"/>
          <a:stretch/>
        </p:blipFill>
        <p:spPr bwMode="auto">
          <a:xfrm rot="427144" flipH="1">
            <a:off x="525582" y="-542919"/>
            <a:ext cx="12670191" cy="8467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pPr>
                <a:defRPr/>
              </a:pPr>
              <a:t>8/17/2021</a:t>
            </a:fld>
            <a:endParaRPr lang="en-US"/>
          </a:p>
        </p:txBody>
      </p:sp>
      <p:sp>
        <p:nvSpPr>
          <p:cNvPr id="6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pPr>
                <a:defRPr/>
              </a:p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8" name="Рисунок 7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pPr>
                <a:defRPr/>
              </a:pPr>
              <a:t>17.08.2021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pPr>
                <a:defRPr/>
              </a:pPr>
              <a:t>17.08.2021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pPr>
                <a:defRPr/>
              </a:pPr>
              <a:t>17.08.2021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pPr>
                <a:defRPr/>
              </a:pPr>
              <a:t>17.08.2021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pPr>
                <a:defRPr/>
              </a:pPr>
              <a:t>17.08.2021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pPr>
                <a:defRPr/>
              </a:pPr>
              <a:t>17.08.2021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pPr>
                <a:defRPr/>
              </a:pPr>
              <a:t>17.08.2021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A2CB3F-9E6C-4531-82DF-EF260906E9D5}" type="datetimeFigureOut">
              <a:rPr lang="ru-RU"/>
              <a:pPr>
                <a:defRPr/>
              </a:pPr>
              <a:t>17.08.2021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E68939-3EB5-44F6-8D41-33285E24A6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7" r:id="rId13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pPr>
                <a:defRPr/>
              </a:pPr>
              <a:t>8/17/2021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7" name="Заголовок 7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>
        <a:defRPr sz="6000" b="0" i="0">
          <a:latin typeface="SB Sans Display Light"/>
          <a:ea typeface="+mj-ea"/>
          <a:cs typeface="SB Sans Display Light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4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vk.com/away.php?to=https%3A%2F%2Fgithub.com%2FVladGreb%2F-SQL-PL-SQL-SCHOOL.git&amp;cc_key=" TargetMode="Externa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551384" y="2204864"/>
            <a:ext cx="11386864" cy="2448272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b="1"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1881158" y="5286388"/>
            <a:ext cx="10793228" cy="172033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Студент: </a:t>
            </a:r>
            <a:r>
              <a:rPr lang="ru-RU" b="0" i="0" u="none" strike="noStrike" cap="none" spc="0" dirty="0" smtClean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Гребенников Владислав Викторович</a:t>
            </a:r>
            <a:endParaRPr lang="ru-RU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                </a:t>
            </a:r>
            <a:endParaRPr lang="ru-RU" sz="1600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FBE6ED87-35B9-4D44-BD5E-D3A5BFAB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33"/>
          <a:stretch/>
        </p:blipFill>
        <p:spPr bwMode="auto">
          <a:xfrm rot="16199999">
            <a:off x="320246" y="4318253"/>
            <a:ext cx="1464205" cy="1866025"/>
          </a:xfrm>
          <a:prstGeom prst="rect">
            <a:avLst/>
          </a:prstGeom>
        </p:spPr>
      </p:pic>
      <p:sp>
        <p:nvSpPr>
          <p:cNvPr id="7" name="TextBox 35">
            <a:extLst>
              <a:ext uri="{FF2B5EF4-FFF2-40B4-BE49-F238E27FC236}">
                <a16:creationId xmlns:a16="http://schemas.microsoft.com/office/drawing/2014/main" xmlns="" id="{FFE5BB39-F6A6-43BC-BA7E-53FDB72933B3}"/>
              </a:ext>
            </a:extLst>
          </p:cNvPr>
          <p:cNvSpPr>
            <a:spLocks/>
          </p:cNvSpPr>
          <p:nvPr/>
        </p:nvSpPr>
        <p:spPr bwMode="auto">
          <a:xfrm>
            <a:off x="4844008" y="1052736"/>
            <a:ext cx="55724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fr-FR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SQL</a:t>
            </a:r>
            <a:r>
              <a:rPr lang="fr-FR" sz="3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, </a:t>
            </a:r>
            <a:r>
              <a:rPr lang="en-US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 SQL, </a:t>
            </a:r>
            <a:r>
              <a:rPr lang="fr-FR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 </a:t>
            </a:r>
            <a:r>
              <a:rPr lang="fr-FR" sz="3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Plus</a:t>
            </a:r>
            <a:endParaRPr lang="ru-RU" sz="105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1DDADD-D012-4924-B434-0AFD0AB713F0}"/>
              </a:ext>
            </a:extLst>
          </p:cNvPr>
          <p:cNvSpPr txBox="1"/>
          <p:nvPr/>
        </p:nvSpPr>
        <p:spPr>
          <a:xfrm>
            <a:off x="9525024" y="6286520"/>
            <a:ext cx="2229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Дата: 17.08.2021</a:t>
            </a:r>
            <a:endParaRPr lang="ru-RU" sz="1800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4448" y="3079599"/>
            <a:ext cx="106681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4000" i="1" dirty="0" smtClean="0">
                <a:solidFill>
                  <a:srgbClr val="333F48"/>
                </a:solidFill>
                <a:latin typeface="SB Sans Display Semibold"/>
                <a:cs typeface="SB Sans Display Semibold"/>
              </a:rPr>
              <a:t>Курсовая работа – кредитный портфель</a:t>
            </a:r>
            <a:endParaRPr lang="ru-RU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-119106" y="142852"/>
            <a:ext cx="12169352" cy="12065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Процедура </a:t>
            </a:r>
            <a:r>
              <a:rPr lang="ru-RU" sz="3200" dirty="0" smtClean="0">
                <a:solidFill>
                  <a:srgbClr val="333F48"/>
                </a:solidFill>
              </a:rPr>
              <a:t>открытия </a:t>
            </a:r>
            <a:r>
              <a:rPr lang="ru-RU" sz="3200" dirty="0" smtClean="0">
                <a:solidFill>
                  <a:srgbClr val="333F48"/>
                </a:solidFill>
              </a:rPr>
              <a:t>нового договора и </a:t>
            </a:r>
            <a:endParaRPr lang="en-US" sz="3200" dirty="0" smtClean="0">
              <a:solidFill>
                <a:srgbClr val="333F48"/>
              </a:solidFill>
            </a:endParaRPr>
          </a:p>
          <a:p>
            <a:pPr algn="ctr"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формирования </a:t>
            </a:r>
            <a:r>
              <a:rPr lang="ru-RU" sz="3200" dirty="0" smtClean="0">
                <a:solidFill>
                  <a:srgbClr val="333F48"/>
                </a:solidFill>
              </a:rPr>
              <a:t>графика плановых операций</a:t>
            </a:r>
            <a:endParaRPr lang="ru-RU" sz="3200" dirty="0"/>
          </a:p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pic>
        <p:nvPicPr>
          <p:cNvPr id="39938" name="Picture 2" descr="C:\Users\user\Desktop\Гребенников\sql\отк дог шапка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12" y="1500174"/>
            <a:ext cx="6429420" cy="910652"/>
          </a:xfrm>
          <a:prstGeom prst="rect">
            <a:avLst/>
          </a:prstGeom>
          <a:noFill/>
        </p:spPr>
      </p:pic>
      <p:pic>
        <p:nvPicPr>
          <p:cNvPr id="39939" name="Picture 3" descr="C:\Users\user\Desktop\Гребенников\sql\отк дог проверка исключений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712" y="2428868"/>
            <a:ext cx="9594881" cy="412513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739074" y="1643050"/>
            <a:ext cx="321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Задаваемые пользователем параметры процедуры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24192" y="4029770"/>
            <a:ext cx="3543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Блок проверок введенных </a:t>
            </a:r>
            <a:r>
              <a:rPr lang="ru-RU" dirty="0" smtClean="0"/>
              <a:t>данных</a:t>
            </a:r>
          </a:p>
          <a:p>
            <a:r>
              <a:rPr lang="ru-RU" dirty="0"/>
              <a:t>на пользовательские исключения</a:t>
            </a:r>
          </a:p>
          <a:p>
            <a:endParaRPr lang="ru-RU" dirty="0" smtClean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11405290" y="6093296"/>
            <a:ext cx="695400" cy="578882"/>
          </a:xfrm>
          <a:prstGeom prst="round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u-RU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-119106" y="142852"/>
            <a:ext cx="12169352" cy="12065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Процедура </a:t>
            </a:r>
            <a:r>
              <a:rPr lang="ru-RU" sz="3200" dirty="0" smtClean="0">
                <a:solidFill>
                  <a:srgbClr val="333F48"/>
                </a:solidFill>
              </a:rPr>
              <a:t>открытия </a:t>
            </a:r>
            <a:r>
              <a:rPr lang="ru-RU" sz="3200" dirty="0" smtClean="0">
                <a:solidFill>
                  <a:srgbClr val="333F48"/>
                </a:solidFill>
              </a:rPr>
              <a:t>нового договора и </a:t>
            </a:r>
            <a:endParaRPr lang="en-US" sz="3200" dirty="0" smtClean="0">
              <a:solidFill>
                <a:srgbClr val="333F48"/>
              </a:solidFill>
            </a:endParaRPr>
          </a:p>
          <a:p>
            <a:pPr algn="ctr"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формирования </a:t>
            </a:r>
            <a:r>
              <a:rPr lang="ru-RU" sz="3200" dirty="0" smtClean="0">
                <a:solidFill>
                  <a:srgbClr val="333F48"/>
                </a:solidFill>
              </a:rPr>
              <a:t>графика плановых операций</a:t>
            </a:r>
            <a:endParaRPr lang="ru-RU" sz="3200" dirty="0"/>
          </a:p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pic>
        <p:nvPicPr>
          <p:cNvPr id="40962" name="Picture 2" descr="C:\Users\user\Desktop\Гребенников\sql\отк дог запись нового договора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26" y="1571612"/>
            <a:ext cx="8524875" cy="48482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881686" y="2500306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Определение атрибутов для нового договора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953124" y="4143380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Формирование записи и вставка в таблицу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1405290" y="6093296"/>
            <a:ext cx="695400" cy="578882"/>
          </a:xfrm>
          <a:prstGeom prst="round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u-RU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-119106" y="142852"/>
            <a:ext cx="12169352" cy="12065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Процедура </a:t>
            </a:r>
            <a:r>
              <a:rPr lang="ru-RU" sz="3200" dirty="0" smtClean="0">
                <a:solidFill>
                  <a:srgbClr val="333F48"/>
                </a:solidFill>
              </a:rPr>
              <a:t>открытия </a:t>
            </a:r>
            <a:r>
              <a:rPr lang="ru-RU" sz="3200" dirty="0" smtClean="0">
                <a:solidFill>
                  <a:srgbClr val="333F48"/>
                </a:solidFill>
              </a:rPr>
              <a:t>нового договора и </a:t>
            </a:r>
            <a:endParaRPr lang="en-US" sz="3200" dirty="0" smtClean="0">
              <a:solidFill>
                <a:srgbClr val="333F48"/>
              </a:solidFill>
            </a:endParaRPr>
          </a:p>
          <a:p>
            <a:pPr algn="ctr"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формирования </a:t>
            </a:r>
            <a:r>
              <a:rPr lang="ru-RU" sz="3200" dirty="0" smtClean="0">
                <a:solidFill>
                  <a:srgbClr val="333F48"/>
                </a:solidFill>
              </a:rPr>
              <a:t>графика плановых операций</a:t>
            </a:r>
            <a:endParaRPr lang="ru-RU" sz="3200" dirty="0"/>
          </a:p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484784"/>
            <a:ext cx="6394310" cy="129614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3171878"/>
            <a:ext cx="5633242" cy="102699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717" y="4721850"/>
            <a:ext cx="8943975" cy="1495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auto">
          <a:xfrm>
            <a:off x="1630388" y="2665285"/>
            <a:ext cx="894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-----------------------------------------------------------------------------------------------------------------------------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1630387" y="4067424"/>
            <a:ext cx="894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-----------------------------------------------------------------------------------------------------------------------------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 bwMode="auto">
          <a:xfrm>
            <a:off x="7372248" y="1321602"/>
            <a:ext cx="4288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Определение значений </a:t>
            </a:r>
          </a:p>
          <a:p>
            <a:r>
              <a:rPr lang="ru-RU" dirty="0" smtClean="0"/>
              <a:t>атрибутов для формирования графика плановых операций в цикле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 bwMode="auto">
          <a:xfrm>
            <a:off x="7464152" y="4436756"/>
            <a:ext cx="428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обработки исключений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 bwMode="auto">
          <a:xfrm>
            <a:off x="11405290" y="6093296"/>
            <a:ext cx="695400" cy="578882"/>
          </a:xfrm>
          <a:prstGeom prst="round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u-RU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53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-168696" y="65928"/>
            <a:ext cx="12169352" cy="12065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Процедура </a:t>
            </a:r>
            <a:r>
              <a:rPr lang="ru-RU" sz="3200" dirty="0" smtClean="0">
                <a:solidFill>
                  <a:srgbClr val="333F48"/>
                </a:solidFill>
              </a:rPr>
              <a:t>для проведения </a:t>
            </a:r>
          </a:p>
          <a:p>
            <a:pPr algn="ctr"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операции </a:t>
            </a:r>
            <a:r>
              <a:rPr lang="ru-RU" sz="3200" dirty="0" smtClean="0">
                <a:solidFill>
                  <a:srgbClr val="333F48"/>
                </a:solidFill>
              </a:rPr>
              <a:t>«</a:t>
            </a:r>
            <a:r>
              <a:rPr lang="ru-RU" sz="3200" dirty="0" smtClean="0">
                <a:solidFill>
                  <a:srgbClr val="333F48"/>
                </a:solidFill>
              </a:rPr>
              <a:t>Выдача кредита»</a:t>
            </a:r>
            <a:endParaRPr lang="ru-RU" sz="3200" dirty="0"/>
          </a:p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031892"/>
            <a:ext cx="7496175" cy="6667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986090"/>
            <a:ext cx="8439150" cy="24384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4610100"/>
            <a:ext cx="8629650" cy="2247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auto">
          <a:xfrm>
            <a:off x="296549" y="1625322"/>
            <a:ext cx="894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-----------------------------------------------------------------------------------------------------------------------------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296550" y="4286569"/>
            <a:ext cx="894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-----------------------------------------------------------------------------------------------------------------------------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 bwMode="auto">
          <a:xfrm>
            <a:off x="8616280" y="5220256"/>
            <a:ext cx="428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обработки исключений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 bwMode="auto">
          <a:xfrm>
            <a:off x="8616279" y="2593081"/>
            <a:ext cx="4288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Блок проверок введенных данных</a:t>
            </a:r>
            <a:endParaRPr lang="ru-RU" dirty="0"/>
          </a:p>
          <a:p>
            <a:r>
              <a:rPr lang="ru-RU" dirty="0" smtClean="0"/>
              <a:t>на пользовательские исключения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 bwMode="auto">
          <a:xfrm>
            <a:off x="11405290" y="6093296"/>
            <a:ext cx="695400" cy="578882"/>
          </a:xfrm>
          <a:prstGeom prst="round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ru-RU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95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-168696" y="65928"/>
            <a:ext cx="12169352" cy="12065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Процедура </a:t>
            </a:r>
            <a:r>
              <a:rPr lang="ru-RU" sz="3200" dirty="0" smtClean="0">
                <a:solidFill>
                  <a:srgbClr val="333F48"/>
                </a:solidFill>
              </a:rPr>
              <a:t>для проведения </a:t>
            </a:r>
          </a:p>
          <a:p>
            <a:pPr algn="ctr"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операции </a:t>
            </a:r>
            <a:r>
              <a:rPr lang="ru-RU" sz="3200" dirty="0" smtClean="0">
                <a:solidFill>
                  <a:srgbClr val="333F48"/>
                </a:solidFill>
              </a:rPr>
              <a:t>«</a:t>
            </a:r>
            <a:r>
              <a:rPr lang="ru-RU" sz="3200" dirty="0" smtClean="0">
                <a:solidFill>
                  <a:srgbClr val="333F48"/>
                </a:solidFill>
              </a:rPr>
              <a:t>Погашение кредита»</a:t>
            </a:r>
            <a:endParaRPr lang="ru-RU" sz="3200" dirty="0"/>
          </a:p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335360" y="2187122"/>
            <a:ext cx="894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-----------------------------------------------------------------------------------------------------------------------------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40" y="1659467"/>
            <a:ext cx="5391150" cy="3429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40" y="2590789"/>
            <a:ext cx="9286875" cy="30575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 bwMode="auto">
          <a:xfrm>
            <a:off x="8112224" y="2924944"/>
            <a:ext cx="4288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Блок проверок введенных данных</a:t>
            </a:r>
            <a:endParaRPr lang="ru-RU" dirty="0"/>
          </a:p>
          <a:p>
            <a:r>
              <a:rPr lang="ru-RU" dirty="0" smtClean="0"/>
              <a:t>на пользовательские исключения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 bwMode="auto">
          <a:xfrm>
            <a:off x="11405290" y="6093296"/>
            <a:ext cx="695400" cy="578882"/>
          </a:xfrm>
          <a:prstGeom prst="round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ru-RU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89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-168696" y="8970"/>
            <a:ext cx="12169352" cy="12065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Процедура </a:t>
            </a:r>
            <a:r>
              <a:rPr lang="ru-RU" sz="3200" dirty="0" smtClean="0">
                <a:solidFill>
                  <a:srgbClr val="333F48"/>
                </a:solidFill>
              </a:rPr>
              <a:t>для проведения </a:t>
            </a:r>
          </a:p>
          <a:p>
            <a:pPr algn="ctr"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операции </a:t>
            </a:r>
            <a:r>
              <a:rPr lang="ru-RU" sz="3200" dirty="0" smtClean="0">
                <a:solidFill>
                  <a:srgbClr val="333F48"/>
                </a:solidFill>
              </a:rPr>
              <a:t>«</a:t>
            </a:r>
            <a:r>
              <a:rPr lang="ru-RU" sz="3200" dirty="0" smtClean="0">
                <a:solidFill>
                  <a:srgbClr val="333F48"/>
                </a:solidFill>
              </a:rPr>
              <a:t>Погашение кредита»</a:t>
            </a:r>
            <a:endParaRPr lang="ru-RU" sz="3200" dirty="0"/>
          </a:p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11" name="TextBox 10"/>
          <p:cNvSpPr txBox="1"/>
          <p:nvPr/>
        </p:nvSpPr>
        <p:spPr bwMode="auto">
          <a:xfrm>
            <a:off x="6992011" y="1551864"/>
            <a:ext cx="4288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Определение ближайшего планового платежа (тело кредита и проценты)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49" y="886550"/>
            <a:ext cx="3784688" cy="304752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61" y="4021666"/>
            <a:ext cx="10229304" cy="26284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191344" y="3827218"/>
            <a:ext cx="894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-----------------------------------------------------------------------------------------------------------------------------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 bwMode="auto">
          <a:xfrm>
            <a:off x="6992012" y="4284138"/>
            <a:ext cx="4288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Определение фактического размера </a:t>
            </a:r>
          </a:p>
          <a:p>
            <a:r>
              <a:rPr lang="ru-RU" dirty="0"/>
              <a:t>п</a:t>
            </a:r>
            <a:r>
              <a:rPr lang="ru-RU" dirty="0" smtClean="0"/>
              <a:t>огашения тела кредита в зависимости</a:t>
            </a:r>
          </a:p>
          <a:p>
            <a:r>
              <a:rPr lang="ru-RU" dirty="0" smtClean="0"/>
              <a:t>от введенной суммы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11405290" y="6093296"/>
            <a:ext cx="695400" cy="578882"/>
          </a:xfrm>
          <a:prstGeom prst="round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ru-RU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04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462443" y="2996952"/>
            <a:ext cx="11161240" cy="13265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algn="ctr"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Спасибо за внимание!</a:t>
            </a:r>
            <a:r>
              <a:rPr lang="en-US" sz="600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Light"/>
                <a:ea typeface="+mj-ea"/>
                <a:cs typeface="SB Sans Display Light"/>
              </a:rPr>
              <a:t> </a:t>
            </a:r>
            <a:endParaRPr lang="ru-RU" sz="1600" dirty="0"/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18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le 7"/>
          <p:cNvSpPr>
            <a:spLocks/>
          </p:cNvSpPr>
          <p:nvPr/>
        </p:nvSpPr>
        <p:spPr bwMode="auto">
          <a:xfrm>
            <a:off x="6524628" y="285728"/>
            <a:ext cx="5348710" cy="78579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 smtClean="0">
                <a:solidFill>
                  <a:srgbClr val="333F48"/>
                </a:solidFill>
                <a:latin typeface="SB Sans Display Light"/>
                <a:cs typeface="SB Sans Display Light"/>
              </a:rPr>
              <a:t>ФИО</a:t>
            </a:r>
            <a:endParaRPr lang="ru-RU" sz="4000" dirty="0">
              <a:solidFill>
                <a:srgbClr val="333F48"/>
              </a:solidFill>
              <a:latin typeface="SB Sans Display Light"/>
              <a:cs typeface="SB Sans Display Light"/>
            </a:endParaRPr>
          </a:p>
          <a:p>
            <a:pPr>
              <a:lnSpc>
                <a:spcPct val="100000"/>
              </a:lnSpc>
              <a:defRPr/>
            </a:pPr>
            <a:endParaRPr lang="ru-RU" sz="2000" i="1" dirty="0" smtClean="0">
              <a:solidFill>
                <a:srgbClr val="333F48"/>
              </a:solidFill>
              <a:latin typeface="SB Sans Display Light"/>
              <a:cs typeface="SB Sans Display Light"/>
            </a:endParaRPr>
          </a:p>
          <a:p>
            <a:pPr>
              <a:lnSpc>
                <a:spcPct val="100000"/>
              </a:lnSpc>
              <a:defRPr/>
            </a:pPr>
            <a:endParaRPr lang="ru-RU" sz="2000" i="1" dirty="0" smtClean="0">
              <a:solidFill>
                <a:srgbClr val="333F48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14" name="TextBox 35"/>
          <p:cNvSpPr>
            <a:spLocks/>
          </p:cNvSpPr>
          <p:nvPr/>
        </p:nvSpPr>
        <p:spPr bwMode="auto">
          <a:xfrm>
            <a:off x="6953256" y="4000504"/>
            <a:ext cx="1374507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z="6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4</a:t>
            </a:r>
            <a:endParaRPr lang="ru-RU" sz="20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pic>
        <p:nvPicPr>
          <p:cNvPr id="17" name="Рисунок 2">
            <a:extLst>
              <a:ext uri="{FF2B5EF4-FFF2-40B4-BE49-F238E27FC236}">
                <a16:creationId xmlns:a16="http://schemas.microsoft.com/office/drawing/2014/main" xmlns="" id="{0DCCFB52-7D2B-4BA7-8FE3-E7C19E143E4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28944" t="28773" r="16232" b="18899"/>
          <a:stretch/>
        </p:blipFill>
        <p:spPr bwMode="auto">
          <a:xfrm rot="16199999">
            <a:off x="6792898" y="2232036"/>
            <a:ext cx="768257" cy="733293"/>
          </a:xfrm>
          <a:prstGeom prst="rect">
            <a:avLst/>
          </a:prstGeom>
        </p:spPr>
      </p:pic>
      <p:sp>
        <p:nvSpPr>
          <p:cNvPr id="20" name="object 26">
            <a:extLst>
              <a:ext uri="{FF2B5EF4-FFF2-40B4-BE49-F238E27FC236}">
                <a16:creationId xmlns:a16="http://schemas.microsoft.com/office/drawing/2014/main" xmlns="" id="{4DE54BB7-929A-4B8A-9DA0-D0EEC7053A84}"/>
              </a:ext>
            </a:extLst>
          </p:cNvPr>
          <p:cNvSpPr>
            <a:spLocks/>
          </p:cNvSpPr>
          <p:nvPr/>
        </p:nvSpPr>
        <p:spPr bwMode="auto">
          <a:xfrm>
            <a:off x="7881950" y="2500306"/>
            <a:ext cx="3816424" cy="30258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>
                <a:latin typeface="SBSansText-Light"/>
                <a:cs typeface="SBSansText-Light"/>
              </a:rPr>
              <a:t>Готов к </a:t>
            </a:r>
            <a:r>
              <a:rPr lang="ru-RU" sz="2000" spc="-5" dirty="0" smtClean="0">
                <a:latin typeface="SBSansText-Light"/>
                <a:cs typeface="SBSansText-Light"/>
              </a:rPr>
              <a:t>командировкам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pic>
        <p:nvPicPr>
          <p:cNvPr id="22" name="Рисунок 12">
            <a:extLst>
              <a:ext uri="{FF2B5EF4-FFF2-40B4-BE49-F238E27FC236}">
                <a16:creationId xmlns:a16="http://schemas.microsoft.com/office/drawing/2014/main" xmlns="" id="{436EC55F-517B-4FC1-85F8-ED7FCD662E5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l="24003" t="24797" r="21644" b="15908"/>
          <a:stretch/>
        </p:blipFill>
        <p:spPr bwMode="auto">
          <a:xfrm rot="16199999">
            <a:off x="6840940" y="1469614"/>
            <a:ext cx="672171" cy="733291"/>
          </a:xfrm>
          <a:prstGeom prst="rect">
            <a:avLst/>
          </a:prstGeom>
        </p:spPr>
      </p:pic>
      <p:sp>
        <p:nvSpPr>
          <p:cNvPr id="23" name="object 26">
            <a:extLst>
              <a:ext uri="{FF2B5EF4-FFF2-40B4-BE49-F238E27FC236}">
                <a16:creationId xmlns:a16="http://schemas.microsoft.com/office/drawing/2014/main" xmlns="" id="{A8F6E936-17AA-460E-A5F3-7295B64C51D9}"/>
              </a:ext>
            </a:extLst>
          </p:cNvPr>
          <p:cNvSpPr>
            <a:spLocks/>
          </p:cNvSpPr>
          <p:nvPr/>
        </p:nvSpPr>
        <p:spPr bwMode="auto">
          <a:xfrm>
            <a:off x="7881950" y="1714488"/>
            <a:ext cx="3502449" cy="30258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Ростов-на-Дону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C8D1253D-2E3F-4357-A3C7-FF90F8F21ED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 l="19438" t="26096" r="19808" b="21575"/>
          <a:stretch/>
        </p:blipFill>
        <p:spPr bwMode="auto">
          <a:xfrm rot="16199999">
            <a:off x="6746428" y="3135762"/>
            <a:ext cx="922315" cy="794412"/>
          </a:xfrm>
          <a:prstGeom prst="rect">
            <a:avLst/>
          </a:prstGeom>
        </p:spPr>
      </p:pic>
      <p:sp>
        <p:nvSpPr>
          <p:cNvPr id="25" name="object 26">
            <a:extLst>
              <a:ext uri="{FF2B5EF4-FFF2-40B4-BE49-F238E27FC236}">
                <a16:creationId xmlns:a16="http://schemas.microsoft.com/office/drawing/2014/main" xmlns="" id="{00AF5FF0-543F-426D-85A1-4D4DBAB934D8}"/>
              </a:ext>
            </a:extLst>
          </p:cNvPr>
          <p:cNvSpPr>
            <a:spLocks/>
          </p:cNvSpPr>
          <p:nvPr/>
        </p:nvSpPr>
        <p:spPr bwMode="auto">
          <a:xfrm>
            <a:off x="7881950" y="3357562"/>
            <a:ext cx="4590791" cy="30258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Высшее </a:t>
            </a:r>
            <a:r>
              <a:rPr lang="ru-RU" sz="2000" spc="-5" dirty="0">
                <a:latin typeface="SBSansText-Light"/>
                <a:cs typeface="SBSansText-Light"/>
              </a:rPr>
              <a:t>техническое образование</a:t>
            </a: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xmlns="" id="{453BB67C-6BE9-45B5-B1FA-AD1EE9AB42E3}"/>
              </a:ext>
            </a:extLst>
          </p:cNvPr>
          <p:cNvSpPr>
            <a:spLocks/>
          </p:cNvSpPr>
          <p:nvPr/>
        </p:nvSpPr>
        <p:spPr bwMode="auto">
          <a:xfrm>
            <a:off x="7881950" y="4357694"/>
            <a:ext cx="4590791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>
                <a:latin typeface="SBSansText-Light"/>
                <a:cs typeface="SBSansText-Light"/>
              </a:rPr>
              <a:t>Года работаю в </a:t>
            </a:r>
            <a:r>
              <a:rPr lang="ru-RU" sz="2000" spc="-5" dirty="0" smtClean="0">
                <a:latin typeface="SBSansText-Light"/>
                <a:cs typeface="SBSansText-Light"/>
              </a:rPr>
              <a:t>ФГУП «РНИИРС»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B1282C-1EE6-4516-8528-4C3B699AF9DB}"/>
              </a:ext>
            </a:extLst>
          </p:cNvPr>
          <p:cNvSpPr txBox="1"/>
          <p:nvPr/>
        </p:nvSpPr>
        <p:spPr>
          <a:xfrm>
            <a:off x="7810512" y="6000768"/>
            <a:ext cx="40577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360000">
              <a:defRPr/>
            </a:pP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Email</a:t>
            </a:r>
            <a:r>
              <a:rPr lang="ru-RU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: </a:t>
            </a: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Greb1995Vlad@mail.ru </a:t>
            </a:r>
            <a:endParaRPr lang="ru-RU" sz="2000" dirty="0">
              <a:solidFill>
                <a:srgbClr val="333F48"/>
              </a:solidFill>
              <a:latin typeface="SB Sans Text Light"/>
              <a:cs typeface="SB Sans Text Light"/>
            </a:endParaRPr>
          </a:p>
          <a:p>
            <a:pPr lvl="0" defTabSz="360000">
              <a:defRPr/>
            </a:pP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Mob</a:t>
            </a:r>
            <a:r>
              <a:rPr lang="ru-RU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:</a:t>
            </a: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 8-961-316-22-20</a:t>
            </a:r>
            <a:endParaRPr lang="ru-RU" sz="20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5AE95B28-B2FC-43A5-8B6E-FD95AA24B1B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rcRect l="21533"/>
          <a:stretch/>
        </p:blipFill>
        <p:spPr bwMode="auto">
          <a:xfrm rot="16199999">
            <a:off x="6617804" y="5503762"/>
            <a:ext cx="1214224" cy="1270501"/>
          </a:xfrm>
          <a:prstGeom prst="rect">
            <a:avLst/>
          </a:prstGeom>
        </p:spPr>
      </p:pic>
      <p:sp>
        <p:nvSpPr>
          <p:cNvPr id="19" name="TextBox 35">
            <a:extLst>
              <a:ext uri="{FF2B5EF4-FFF2-40B4-BE49-F238E27FC236}">
                <a16:creationId xmlns:a16="http://schemas.microsoft.com/office/drawing/2014/main" xmlns="" id="{5E112C23-3247-4750-B14A-943A305AE855}"/>
              </a:ext>
            </a:extLst>
          </p:cNvPr>
          <p:cNvSpPr>
            <a:spLocks/>
          </p:cNvSpPr>
          <p:nvPr/>
        </p:nvSpPr>
        <p:spPr bwMode="auto">
          <a:xfrm>
            <a:off x="6953256" y="4929198"/>
            <a:ext cx="1374507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z="6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Light"/>
              </a:rPr>
              <a:t>4</a:t>
            </a:r>
            <a:endParaRPr lang="ru-RU" sz="20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xmlns="" id="{D96035DE-DB7E-4A03-A568-62EAA55D76F0}"/>
              </a:ext>
            </a:extLst>
          </p:cNvPr>
          <p:cNvSpPr>
            <a:spLocks/>
          </p:cNvSpPr>
          <p:nvPr/>
        </p:nvSpPr>
        <p:spPr bwMode="auto">
          <a:xfrm>
            <a:off x="7881950" y="5286388"/>
            <a:ext cx="2199757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Года </a:t>
            </a:r>
            <a:r>
              <a:rPr lang="ru-RU" sz="2000" spc="-5" dirty="0">
                <a:latin typeface="SBSansText-Light"/>
                <a:cs typeface="SBSansText-Light"/>
              </a:rPr>
              <a:t>общий стаж</a:t>
            </a:r>
          </a:p>
        </p:txBody>
      </p:sp>
      <p:pic>
        <p:nvPicPr>
          <p:cNvPr id="28" name="Рисунок 10">
            <a:extLst>
              <a:ext uri="{FF2B5EF4-FFF2-40B4-BE49-F238E27FC236}">
                <a16:creationId xmlns:a16="http://schemas.microsoft.com/office/drawing/2014/main" xmlns="" id="{E7AF1F4B-F93B-4DD5-879F-EC6D90FBB1F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0475" t="26879" r="30179" b="20793"/>
          <a:stretch/>
        </p:blipFill>
        <p:spPr bwMode="auto">
          <a:xfrm rot="16199999">
            <a:off x="188715" y="5562891"/>
            <a:ext cx="1257119" cy="1333099"/>
          </a:xfrm>
          <a:prstGeom prst="rect">
            <a:avLst/>
          </a:prstGeom>
        </p:spPr>
      </p:pic>
      <p:sp>
        <p:nvSpPr>
          <p:cNvPr id="29" name="object 26">
            <a:extLst>
              <a:ext uri="{FF2B5EF4-FFF2-40B4-BE49-F238E27FC236}">
                <a16:creationId xmlns:a16="http://schemas.microsoft.com/office/drawing/2014/main" xmlns="" id="{8A842FD2-7A7C-402A-9652-4A5C911EEBA6}"/>
              </a:ext>
            </a:extLst>
          </p:cNvPr>
          <p:cNvSpPr>
            <a:spLocks/>
          </p:cNvSpPr>
          <p:nvPr/>
        </p:nvSpPr>
        <p:spPr bwMode="auto">
          <a:xfrm>
            <a:off x="1595406" y="5715016"/>
            <a:ext cx="4590791" cy="95744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Люблю цифры и финансовую/банковскую сферу, </a:t>
            </a:r>
            <a:r>
              <a:rPr lang="ru-RU" sz="2000" spc="-5" dirty="0">
                <a:latin typeface="SBSansText-Light"/>
                <a:cs typeface="SBSansText-Light"/>
              </a:rPr>
              <a:t>и поэтому хочу работать в </a:t>
            </a:r>
            <a:r>
              <a:rPr lang="ru-RU" sz="2000" spc="-5" dirty="0" smtClean="0">
                <a:latin typeface="SBSansText-Light"/>
                <a:cs typeface="SBSansText-Light"/>
              </a:rPr>
              <a:t>ИТ </a:t>
            </a:r>
            <a:r>
              <a:rPr lang="ru-RU" sz="2000" spc="-5" dirty="0" err="1" smtClean="0">
                <a:latin typeface="SBSansText-Light"/>
                <a:cs typeface="SBSansText-Light"/>
              </a:rPr>
              <a:t>Сбера</a:t>
            </a:r>
            <a:r>
              <a:rPr lang="ru-RU" sz="2000" spc="-5" dirty="0" smtClean="0">
                <a:latin typeface="SBSansText-Light"/>
                <a:cs typeface="SBSansText-Light"/>
              </a:rPr>
              <a:t>.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953388" y="142852"/>
            <a:ext cx="39805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ru-RU" sz="2400" b="1" dirty="0" smtClean="0">
                <a:solidFill>
                  <a:srgbClr val="333F48"/>
                </a:solidFill>
                <a:latin typeface="SB Sans Display Light"/>
                <a:cs typeface="SB Sans Display Light"/>
              </a:rPr>
              <a:t>Гребенников Владислав</a:t>
            </a:r>
          </a:p>
          <a:p>
            <a:pPr>
              <a:lnSpc>
                <a:spcPct val="100000"/>
              </a:lnSpc>
              <a:defRPr/>
            </a:pPr>
            <a:r>
              <a:rPr lang="ru-RU" sz="2400" b="1" dirty="0" smtClean="0">
                <a:solidFill>
                  <a:srgbClr val="333F48"/>
                </a:solidFill>
                <a:latin typeface="SB Sans Display Light"/>
                <a:cs typeface="SB Sans Display Light"/>
              </a:rPr>
              <a:t>Викторович</a:t>
            </a:r>
            <a:endParaRPr lang="ru-RU" sz="2400" b="1" dirty="0">
              <a:solidFill>
                <a:srgbClr val="333F48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21" name="object 26">
            <a:extLst>
              <a:ext uri="{FF2B5EF4-FFF2-40B4-BE49-F238E27FC236}">
                <a16:creationId xmlns:a16="http://schemas.microsoft.com/office/drawing/2014/main" xmlns="" id="{A8F6E936-17AA-460E-A5F3-7295B64C51D9}"/>
              </a:ext>
            </a:extLst>
          </p:cNvPr>
          <p:cNvSpPr>
            <a:spLocks/>
          </p:cNvSpPr>
          <p:nvPr/>
        </p:nvSpPr>
        <p:spPr bwMode="auto">
          <a:xfrm>
            <a:off x="8689551" y="1142984"/>
            <a:ext cx="3502449" cy="30258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Инженер-технолог 2 кат.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sp>
        <p:nvSpPr>
          <p:cNvPr id="30" name="object 26">
            <a:extLst>
              <a:ext uri="{FF2B5EF4-FFF2-40B4-BE49-F238E27FC236}">
                <a16:creationId xmlns:a16="http://schemas.microsoft.com/office/drawing/2014/main" xmlns="" id="{A8F6E936-17AA-460E-A5F3-7295B64C51D9}"/>
              </a:ext>
            </a:extLst>
          </p:cNvPr>
          <p:cNvSpPr>
            <a:spLocks/>
          </p:cNvSpPr>
          <p:nvPr/>
        </p:nvSpPr>
        <p:spPr bwMode="auto">
          <a:xfrm>
            <a:off x="5881686" y="1142984"/>
            <a:ext cx="2571768" cy="31418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ru-RU" sz="2000" i="1" dirty="0" smtClean="0">
                <a:solidFill>
                  <a:srgbClr val="333F48"/>
                </a:solidFill>
                <a:latin typeface="SB Sans Display Light"/>
                <a:cs typeface="SB Sans Display Light"/>
              </a:rPr>
              <a:t>Текущая должность:</a:t>
            </a:r>
            <a:endParaRPr lang="ru-RU" sz="24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11496600" y="6102005"/>
            <a:ext cx="432048" cy="568762"/>
          </a:xfrm>
          <a:prstGeom prst="round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33" y="558350"/>
            <a:ext cx="4905375" cy="4238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12065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 b="1" dirty="0">
                <a:solidFill>
                  <a:srgbClr val="333F48"/>
                </a:solidFill>
              </a:rPr>
              <a:t>Опыт работы в </a:t>
            </a:r>
            <a:r>
              <a:rPr lang="ru-RU" sz="2800" b="1" dirty="0" smtClean="0">
                <a:solidFill>
                  <a:srgbClr val="333F48"/>
                </a:solidFill>
              </a:rPr>
              <a:t>ФГУП «РНИИРС</a:t>
            </a:r>
            <a:r>
              <a:rPr lang="ru-RU" sz="4000" dirty="0" smtClean="0">
                <a:solidFill>
                  <a:srgbClr val="333F48"/>
                </a:solidFill>
              </a:rPr>
              <a:t>»</a:t>
            </a:r>
            <a:endParaRPr lang="ru-RU" sz="1600" dirty="0"/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xmlns="" id="{0185576A-0A39-4C7A-B15A-6776F7BBF1ED}"/>
              </a:ext>
            </a:extLst>
          </p:cNvPr>
          <p:cNvSpPr/>
          <p:nvPr/>
        </p:nvSpPr>
        <p:spPr bwMode="auto">
          <a:xfrm>
            <a:off x="6113886" y="840646"/>
            <a:ext cx="5029199" cy="5496447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5" name="object 26">
            <a:extLst>
              <a:ext uri="{FF2B5EF4-FFF2-40B4-BE49-F238E27FC236}">
                <a16:creationId xmlns:a16="http://schemas.microsoft.com/office/drawing/2014/main" xmlns="" id="{1647D237-6920-4223-A30D-900520895591}"/>
              </a:ext>
            </a:extLst>
          </p:cNvPr>
          <p:cNvSpPr>
            <a:spLocks/>
          </p:cNvSpPr>
          <p:nvPr/>
        </p:nvSpPr>
        <p:spPr bwMode="auto">
          <a:xfrm>
            <a:off x="551384" y="1627437"/>
            <a:ext cx="10297144" cy="3118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dirty="0" smtClean="0">
                <a:solidFill>
                  <a:srgbClr val="404040"/>
                </a:solidFill>
                <a:latin typeface="+mj-lt"/>
                <a:cs typeface="SBSansText-Light"/>
              </a:rPr>
              <a:t>Отдел полупроводниковой микроэлектроники</a:t>
            </a:r>
            <a:endParaRPr sz="2000" dirty="0">
              <a:latin typeface="+mj-lt"/>
              <a:cs typeface="SBSansText-Light"/>
            </a:endParaRP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xmlns="" id="{5EE9E1EB-B6B9-43F0-BED9-978590171FD4}"/>
              </a:ext>
            </a:extLst>
          </p:cNvPr>
          <p:cNvSpPr>
            <a:spLocks/>
          </p:cNvSpPr>
          <p:nvPr/>
        </p:nvSpPr>
        <p:spPr bwMode="auto">
          <a:xfrm>
            <a:off x="263352" y="1073955"/>
            <a:ext cx="2967746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Подразделение</a:t>
            </a:r>
            <a:endParaRPr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xmlns="" id="{ADFA65C8-DB2C-4270-845A-546993EAE8E4}"/>
              </a:ext>
            </a:extLst>
          </p:cNvPr>
          <p:cNvSpPr>
            <a:spLocks/>
          </p:cNvSpPr>
          <p:nvPr/>
        </p:nvSpPr>
        <p:spPr bwMode="auto">
          <a:xfrm>
            <a:off x="270483" y="2128985"/>
            <a:ext cx="2967746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Должность</a:t>
            </a:r>
            <a:endParaRPr dirty="0"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xmlns="" id="{DD5C6CE0-87F9-47EA-BC0C-34E221B343F1}"/>
              </a:ext>
            </a:extLst>
          </p:cNvPr>
          <p:cNvSpPr>
            <a:spLocks/>
          </p:cNvSpPr>
          <p:nvPr/>
        </p:nvSpPr>
        <p:spPr bwMode="auto">
          <a:xfrm>
            <a:off x="742076" y="2609549"/>
            <a:ext cx="10297144" cy="3118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BSansText-Light"/>
                <a:cs typeface="SBSansText-Light"/>
              </a:rPr>
              <a:t>Инженер-технолог 2 категории</a:t>
            </a:r>
            <a:endParaRPr lang="ru-RU" sz="2000" spc="-5" dirty="0">
              <a:solidFill>
                <a:schemeClr val="tx1">
                  <a:lumMod val="75000"/>
                  <a:lumOff val="25000"/>
                </a:schemeClr>
              </a:solidFill>
              <a:latin typeface="SBSansText-Light"/>
              <a:cs typeface="SBSansText-Light"/>
            </a:endParaRPr>
          </a:p>
        </p:txBody>
      </p:sp>
      <p:sp>
        <p:nvSpPr>
          <p:cNvPr id="28" name="Овал 32">
            <a:extLst>
              <a:ext uri="{FF2B5EF4-FFF2-40B4-BE49-F238E27FC236}">
                <a16:creationId xmlns:a16="http://schemas.microsoft.com/office/drawing/2014/main" xmlns="" id="{F83D5A91-1819-427B-87BD-31E1BD608C1A}"/>
              </a:ext>
            </a:extLst>
          </p:cNvPr>
          <p:cNvSpPr/>
          <p:nvPr/>
        </p:nvSpPr>
        <p:spPr bwMode="auto">
          <a:xfrm>
            <a:off x="186009" y="1613312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9" name="Овал 32">
            <a:extLst>
              <a:ext uri="{FF2B5EF4-FFF2-40B4-BE49-F238E27FC236}">
                <a16:creationId xmlns:a16="http://schemas.microsoft.com/office/drawing/2014/main" xmlns="" id="{6686EE33-C339-4BAF-B603-2EA81CB3B361}"/>
              </a:ext>
            </a:extLst>
          </p:cNvPr>
          <p:cNvSpPr/>
          <p:nvPr/>
        </p:nvSpPr>
        <p:spPr bwMode="auto">
          <a:xfrm>
            <a:off x="248646" y="2609549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xmlns="" id="{551FBEEF-6CFE-4D83-B064-2FD2F5AE8315}"/>
              </a:ext>
            </a:extLst>
          </p:cNvPr>
          <p:cNvSpPr>
            <a:spLocks/>
          </p:cNvSpPr>
          <p:nvPr/>
        </p:nvSpPr>
        <p:spPr bwMode="auto">
          <a:xfrm>
            <a:off x="242266" y="3066428"/>
            <a:ext cx="5133654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Системы/процессы</a:t>
            </a:r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xmlns="" id="{E0D4687E-F657-40E8-9748-B026E6622E09}"/>
              </a:ext>
            </a:extLst>
          </p:cNvPr>
          <p:cNvSpPr>
            <a:spLocks/>
          </p:cNvSpPr>
          <p:nvPr/>
        </p:nvSpPr>
        <p:spPr bwMode="auto">
          <a:xfrm>
            <a:off x="666712" y="3643314"/>
            <a:ext cx="10297144" cy="64043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dirty="0">
                <a:solidFill>
                  <a:srgbClr val="404040"/>
                </a:solidFill>
                <a:latin typeface="+mj-lt"/>
                <a:cs typeface="SBSansText-Light"/>
              </a:rPr>
              <a:t>Работал </a:t>
            </a:r>
            <a:r>
              <a:rPr lang="ru-RU" sz="2000" dirty="0" smtClean="0">
                <a:solidFill>
                  <a:srgbClr val="404040"/>
                </a:solidFill>
                <a:latin typeface="+mj-lt"/>
                <a:cs typeface="SBSansText-Light"/>
              </a:rPr>
              <a:t>с технологиями изготовления полупроводниковых монолитных интегральных схем на основе </a:t>
            </a:r>
            <a:r>
              <a:rPr lang="en-US" sz="2000" dirty="0" smtClean="0">
                <a:solidFill>
                  <a:srgbClr val="404040"/>
                </a:solidFill>
                <a:latin typeface="+mj-lt"/>
                <a:cs typeface="SBSansText-Light"/>
              </a:rPr>
              <a:t>GaAs, </a:t>
            </a:r>
            <a:r>
              <a:rPr lang="en-US" sz="2000" dirty="0" err="1" smtClean="0">
                <a:solidFill>
                  <a:srgbClr val="404040"/>
                </a:solidFill>
                <a:latin typeface="+mj-lt"/>
                <a:cs typeface="SBSansText-Light"/>
              </a:rPr>
              <a:t>InP</a:t>
            </a:r>
            <a:r>
              <a:rPr lang="en-US" sz="2000" dirty="0" smtClean="0">
                <a:solidFill>
                  <a:srgbClr val="404040"/>
                </a:solidFill>
                <a:latin typeface="+mj-lt"/>
                <a:cs typeface="SBSansText-Light"/>
              </a:rPr>
              <a:t> </a:t>
            </a:r>
            <a:r>
              <a:rPr lang="ru-RU" sz="2000" dirty="0" smtClean="0">
                <a:solidFill>
                  <a:srgbClr val="404040"/>
                </a:solidFill>
                <a:latin typeface="+mj-lt"/>
                <a:cs typeface="SBSansText-Light"/>
              </a:rPr>
              <a:t>и</a:t>
            </a:r>
            <a:r>
              <a:rPr lang="en-US" sz="2000" dirty="0" smtClean="0">
                <a:solidFill>
                  <a:srgbClr val="404040"/>
                </a:solidFill>
                <a:latin typeface="+mj-lt"/>
                <a:cs typeface="SBSansText-Light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+mj-lt"/>
                <a:cs typeface="SBSansText-Light"/>
              </a:rPr>
              <a:t>SiC</a:t>
            </a:r>
            <a:r>
              <a:rPr lang="en-US" sz="2000" dirty="0" smtClean="0">
                <a:solidFill>
                  <a:srgbClr val="404040"/>
                </a:solidFill>
                <a:latin typeface="+mj-lt"/>
                <a:cs typeface="SBSansText-Light"/>
              </a:rPr>
              <a:t> </a:t>
            </a:r>
            <a:r>
              <a:rPr lang="ru-RU" sz="2000" dirty="0" smtClean="0">
                <a:solidFill>
                  <a:srgbClr val="404040"/>
                </a:solidFill>
                <a:latin typeface="+mj-lt"/>
                <a:cs typeface="SBSansText-Light"/>
              </a:rPr>
              <a:t>для применения в СВЧ и КВЧ электронике</a:t>
            </a:r>
            <a:endParaRPr lang="ru-RU" sz="2000" dirty="0">
              <a:solidFill>
                <a:srgbClr val="404040"/>
              </a:solidFill>
              <a:latin typeface="+mj-lt"/>
              <a:cs typeface="SBSansText-Light"/>
            </a:endParaRPr>
          </a:p>
        </p:txBody>
      </p:sp>
      <p:sp>
        <p:nvSpPr>
          <p:cNvPr id="32" name="Овал 32">
            <a:extLst>
              <a:ext uri="{FF2B5EF4-FFF2-40B4-BE49-F238E27FC236}">
                <a16:creationId xmlns:a16="http://schemas.microsoft.com/office/drawing/2014/main" xmlns="" id="{AF9F00E1-44FD-4D73-A055-5AEA46ECC510}"/>
              </a:ext>
            </a:extLst>
          </p:cNvPr>
          <p:cNvSpPr/>
          <p:nvPr/>
        </p:nvSpPr>
        <p:spPr bwMode="auto">
          <a:xfrm>
            <a:off x="208408" y="3721130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xmlns="" id="{73F05052-6FAE-4644-8A21-B5ED91519995}"/>
              </a:ext>
            </a:extLst>
          </p:cNvPr>
          <p:cNvSpPr>
            <a:spLocks/>
          </p:cNvSpPr>
          <p:nvPr/>
        </p:nvSpPr>
        <p:spPr bwMode="auto">
          <a:xfrm>
            <a:off x="237788" y="4558244"/>
            <a:ext cx="5133654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</a:rPr>
              <a:t>Основной функционал</a:t>
            </a:r>
            <a:endParaRPr dirty="0"/>
          </a:p>
        </p:txBody>
      </p:sp>
      <p:sp>
        <p:nvSpPr>
          <p:cNvPr id="36" name="object 26">
            <a:extLst>
              <a:ext uri="{FF2B5EF4-FFF2-40B4-BE49-F238E27FC236}">
                <a16:creationId xmlns:a16="http://schemas.microsoft.com/office/drawing/2014/main" xmlns="" id="{45041879-81CE-4E4B-99CC-0F987E10D7B8}"/>
              </a:ext>
            </a:extLst>
          </p:cNvPr>
          <p:cNvSpPr>
            <a:spLocks/>
          </p:cNvSpPr>
          <p:nvPr/>
        </p:nvSpPr>
        <p:spPr bwMode="auto">
          <a:xfrm>
            <a:off x="636800" y="5135175"/>
            <a:ext cx="10459860" cy="161710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dirty="0" smtClean="0">
                <a:solidFill>
                  <a:srgbClr val="404040"/>
                </a:solidFill>
                <a:latin typeface="+mj-lt"/>
                <a:cs typeface="SBSansText-Light"/>
              </a:rPr>
              <a:t>Формирование защитных полимерных масок с прецизионными размерами (до 30 нм) методами оптической и электронно-лучевой литографии.</a:t>
            </a:r>
            <a:endParaRPr lang="ru-RU" sz="2000" dirty="0">
              <a:solidFill>
                <a:srgbClr val="404040"/>
              </a:solidFill>
              <a:latin typeface="+mj-lt"/>
              <a:cs typeface="SBSansText-Light"/>
            </a:endParaRP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dirty="0" smtClean="0">
                <a:solidFill>
                  <a:srgbClr val="404040"/>
                </a:solidFill>
                <a:latin typeface="+mj-lt"/>
                <a:cs typeface="SBSansText-Light"/>
              </a:rPr>
              <a:t>Разработка/корректировка литографических процессов для новой топологии устройств</a:t>
            </a:r>
            <a:endParaRPr lang="ru-RU" sz="2000" dirty="0">
              <a:solidFill>
                <a:srgbClr val="404040"/>
              </a:solidFill>
              <a:latin typeface="+mj-lt"/>
              <a:cs typeface="SBSansText-Light"/>
            </a:endParaRP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dirty="0" smtClean="0">
                <a:solidFill>
                  <a:srgbClr val="404040"/>
                </a:solidFill>
                <a:latin typeface="+mj-lt"/>
                <a:cs typeface="SBSansText-Light"/>
              </a:rPr>
              <a:t>Контроль качества формирования функциональных слоев устройства (размеры, дефектность), определение причин и их устранение. </a:t>
            </a:r>
            <a:endParaRPr sz="2000" dirty="0">
              <a:latin typeface="+mj-lt"/>
              <a:cs typeface="SBSansText-Light"/>
            </a:endParaRPr>
          </a:p>
        </p:txBody>
      </p:sp>
      <p:sp>
        <p:nvSpPr>
          <p:cNvPr id="37" name="Овал 32">
            <a:extLst>
              <a:ext uri="{FF2B5EF4-FFF2-40B4-BE49-F238E27FC236}">
                <a16:creationId xmlns:a16="http://schemas.microsoft.com/office/drawing/2014/main" xmlns="" id="{C01C9148-F585-40ED-A7B6-F169D2540C0B}"/>
              </a:ext>
            </a:extLst>
          </p:cNvPr>
          <p:cNvSpPr/>
          <p:nvPr/>
        </p:nvSpPr>
        <p:spPr bwMode="auto">
          <a:xfrm>
            <a:off x="160711" y="5439159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xmlns="" id="{736DA637-3A00-4538-A1B6-1DC1AE01D76B}"/>
              </a:ext>
            </a:extLst>
          </p:cNvPr>
          <p:cNvSpPr>
            <a:spLocks/>
          </p:cNvSpPr>
          <p:nvPr/>
        </p:nvSpPr>
        <p:spPr bwMode="auto">
          <a:xfrm>
            <a:off x="6953256" y="357166"/>
            <a:ext cx="4637127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 smtClean="0">
                <a:solidFill>
                  <a:srgbClr val="333F48"/>
                </a:solidFill>
                <a:latin typeface="SB Sans Display Semibold"/>
                <a:cs typeface="SB Sans Display Semibold"/>
              </a:rPr>
              <a:t>июль </a:t>
            </a:r>
            <a:r>
              <a:rPr lang="en-US" sz="2500" b="1" dirty="0" smtClean="0">
                <a:solidFill>
                  <a:srgbClr val="333F48"/>
                </a:solidFill>
                <a:latin typeface="SB Sans Display Semibold"/>
                <a:cs typeface="SB Sans Display Semibold"/>
              </a:rPr>
              <a:t>’</a:t>
            </a:r>
            <a:r>
              <a:rPr lang="ru-RU" sz="2500" b="1" dirty="0" smtClean="0">
                <a:solidFill>
                  <a:srgbClr val="333F48"/>
                </a:solidFill>
                <a:latin typeface="SB Sans Display Semibold"/>
                <a:cs typeface="SB Sans Display Semibold"/>
              </a:rPr>
              <a:t>17</a:t>
            </a:r>
            <a:r>
              <a:rPr lang="en-US" sz="2500" b="1" dirty="0" smtClean="0">
                <a:solidFill>
                  <a:srgbClr val="333F48"/>
                </a:solidFill>
                <a:latin typeface="SB Sans Display Semibold"/>
                <a:cs typeface="SB Sans Display Semibold"/>
              </a:rPr>
              <a:t> </a:t>
            </a:r>
            <a:r>
              <a:rPr lang="en-US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– </a:t>
            </a: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по наст. время</a:t>
            </a:r>
            <a:endParaRPr dirty="0"/>
          </a:p>
        </p:txBody>
      </p:sp>
      <p:sp>
        <p:nvSpPr>
          <p:cNvPr id="19" name="TextBox 18"/>
          <p:cNvSpPr txBox="1"/>
          <p:nvPr/>
        </p:nvSpPr>
        <p:spPr bwMode="auto">
          <a:xfrm>
            <a:off x="11496600" y="6102005"/>
            <a:ext cx="432048" cy="568762"/>
          </a:xfrm>
          <a:prstGeom prst="round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56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object 2">
            <a:extLst>
              <a:ext uri="{FF2B5EF4-FFF2-40B4-BE49-F238E27FC236}">
                <a16:creationId xmlns:a16="http://schemas.microsoft.com/office/drawing/2014/main" xmlns="" id="{848A309A-4C3E-4A71-A079-FF47B7F9A226}"/>
              </a:ext>
            </a:extLst>
          </p:cNvPr>
          <p:cNvSpPr/>
          <p:nvPr/>
        </p:nvSpPr>
        <p:spPr bwMode="auto">
          <a:xfrm>
            <a:off x="33644" y="0"/>
            <a:ext cx="12158355" cy="6229931"/>
          </a:xfrm>
          <a:prstGeom prst="rect">
            <a:avLst/>
          </a:prstGeom>
          <a:blipFill>
            <a:blip r:embed="rId2"/>
            <a:srcRect b="12621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09294" y="57704"/>
            <a:ext cx="12169352" cy="581983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4000" dirty="0">
                <a:solidFill>
                  <a:srgbClr val="333F48"/>
                </a:solidFill>
              </a:rPr>
              <a:t>План проекта</a:t>
            </a:r>
            <a:endParaRPr lang="ru-RU" sz="1600" dirty="0"/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xmlns="" id="{0185576A-0A39-4C7A-B15A-6776F7BBF1ED}"/>
              </a:ext>
            </a:extLst>
          </p:cNvPr>
          <p:cNvSpPr/>
          <p:nvPr/>
        </p:nvSpPr>
        <p:spPr bwMode="auto">
          <a:xfrm>
            <a:off x="40111" y="958274"/>
            <a:ext cx="11960545" cy="5496447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8" name="object 4">
            <a:extLst>
              <a:ext uri="{FF2B5EF4-FFF2-40B4-BE49-F238E27FC236}">
                <a16:creationId xmlns:a16="http://schemas.microsoft.com/office/drawing/2014/main" xmlns="" id="{6D9B929B-4B69-43A2-88BA-CA66983BAB05}"/>
              </a:ext>
            </a:extLst>
          </p:cNvPr>
          <p:cNvSpPr/>
          <p:nvPr/>
        </p:nvSpPr>
        <p:spPr bwMode="auto">
          <a:xfrm>
            <a:off x="0" y="760094"/>
            <a:ext cx="11960545" cy="6097906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lang="ru-RU" dirty="0"/>
          </a:p>
        </p:txBody>
      </p:sp>
      <p:sp>
        <p:nvSpPr>
          <p:cNvPr id="49" name="object 26">
            <a:extLst>
              <a:ext uri="{FF2B5EF4-FFF2-40B4-BE49-F238E27FC236}">
                <a16:creationId xmlns:a16="http://schemas.microsoft.com/office/drawing/2014/main" xmlns="" id="{41E6CF51-7C08-4948-BE8D-3AC2595CA00D}"/>
              </a:ext>
            </a:extLst>
          </p:cNvPr>
          <p:cNvSpPr>
            <a:spLocks/>
          </p:cNvSpPr>
          <p:nvPr/>
        </p:nvSpPr>
        <p:spPr bwMode="auto">
          <a:xfrm>
            <a:off x="1381092" y="2143116"/>
            <a:ext cx="8689909" cy="64043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Проектирование </a:t>
            </a:r>
            <a:r>
              <a:rPr lang="ru-RU" sz="2000" spc="-10" dirty="0" smtClean="0">
                <a:latin typeface="SBSansText-Light"/>
                <a:cs typeface="SBSansText-Light"/>
              </a:rPr>
              <a:t>таблиц согласно ТЗ, создание индексов, триггеров  запрета на </a:t>
            </a:r>
            <a:r>
              <a:rPr lang="en-US" sz="2000" spc="-10" dirty="0" smtClean="0">
                <a:latin typeface="SBSansText-Light"/>
                <a:cs typeface="SBSansText-Light"/>
              </a:rPr>
              <a:t>update</a:t>
            </a:r>
            <a:r>
              <a:rPr lang="ru-RU" sz="2000" spc="-10" dirty="0" smtClean="0">
                <a:latin typeface="SBSansText-Light"/>
                <a:cs typeface="SBSansText-Light"/>
              </a:rPr>
              <a:t>, таблиц и триггеров для аудита операций </a:t>
            </a:r>
            <a:r>
              <a:rPr lang="en-US" sz="2000" spc="-10" dirty="0" smtClean="0">
                <a:latin typeface="SBSansText-Light"/>
                <a:cs typeface="SBSansText-Light"/>
              </a:rPr>
              <a:t>insert/delete</a:t>
            </a:r>
            <a:endParaRPr sz="2000" dirty="0">
              <a:latin typeface="SBSansText-Light"/>
              <a:cs typeface="SBSansText-Light"/>
            </a:endParaRPr>
          </a:p>
        </p:txBody>
      </p:sp>
      <p:sp>
        <p:nvSpPr>
          <p:cNvPr id="50" name="object 26">
            <a:extLst>
              <a:ext uri="{FF2B5EF4-FFF2-40B4-BE49-F238E27FC236}">
                <a16:creationId xmlns:a16="http://schemas.microsoft.com/office/drawing/2014/main" xmlns="" id="{39F18E2F-64B0-46B3-BFCE-A498DAD536BA}"/>
              </a:ext>
            </a:extLst>
          </p:cNvPr>
          <p:cNvSpPr>
            <a:spLocks/>
          </p:cNvSpPr>
          <p:nvPr/>
        </p:nvSpPr>
        <p:spPr bwMode="auto">
          <a:xfrm>
            <a:off x="1415480" y="3158935"/>
            <a:ext cx="9988893" cy="30258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Загрузка </a:t>
            </a:r>
            <a:r>
              <a:rPr lang="ru-RU" sz="2000" spc="-10" dirty="0" smtClean="0">
                <a:latin typeface="SBSansText-Light"/>
                <a:cs typeface="SBSansText-Light"/>
              </a:rPr>
              <a:t>данных в таблицы </a:t>
            </a:r>
            <a:r>
              <a:rPr lang="ru-RU" sz="2000" spc="-10" dirty="0">
                <a:latin typeface="SBSansText-Light"/>
                <a:cs typeface="SBSansText-Light"/>
              </a:rPr>
              <a:t>через </a:t>
            </a:r>
            <a:r>
              <a:rPr lang="ru-RU" sz="2000" spc="-10" dirty="0" smtClean="0">
                <a:latin typeface="SBSansText-Light"/>
                <a:cs typeface="SBSansText-Light"/>
              </a:rPr>
              <a:t>утилиту </a:t>
            </a:r>
            <a:r>
              <a:rPr lang="en-US" sz="2000" spc="-10" dirty="0" smtClean="0">
                <a:latin typeface="SBSansText-Light"/>
                <a:cs typeface="SBSansText-Light"/>
              </a:rPr>
              <a:t>SQL-Loader</a:t>
            </a:r>
            <a:r>
              <a:rPr lang="ru-RU" sz="2000" spc="-10" dirty="0" smtClean="0">
                <a:latin typeface="SBSansText-Light"/>
                <a:cs typeface="SBSansText-Light"/>
              </a:rPr>
              <a:t>. </a:t>
            </a:r>
            <a:endParaRPr lang="ru-RU" sz="2000" dirty="0">
              <a:latin typeface="SBSansText-Light"/>
              <a:cs typeface="SBSansText-Light"/>
            </a:endParaRPr>
          </a:p>
        </p:txBody>
      </p:sp>
      <p:sp>
        <p:nvSpPr>
          <p:cNvPr id="51" name="object 26">
            <a:extLst>
              <a:ext uri="{FF2B5EF4-FFF2-40B4-BE49-F238E27FC236}">
                <a16:creationId xmlns:a16="http://schemas.microsoft.com/office/drawing/2014/main" xmlns="" id="{BA040D41-001F-4A17-9C83-14A15BEB559D}"/>
              </a:ext>
            </a:extLst>
          </p:cNvPr>
          <p:cNvSpPr>
            <a:spLocks/>
          </p:cNvSpPr>
          <p:nvPr/>
        </p:nvSpPr>
        <p:spPr bwMode="auto">
          <a:xfrm>
            <a:off x="1381092" y="4071942"/>
            <a:ext cx="9767685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 smtClean="0">
                <a:latin typeface="SBSansText-Light"/>
                <a:cs typeface="SBSansText-Light"/>
              </a:rPr>
              <a:t> Написание процедуры и функций </a:t>
            </a:r>
            <a:r>
              <a:rPr lang="ru-RU" sz="2000" spc="-10" dirty="0">
                <a:latin typeface="SBSansText-Light"/>
                <a:cs typeface="SBSansText-Light"/>
              </a:rPr>
              <a:t>для </a:t>
            </a:r>
            <a:r>
              <a:rPr lang="ru-RU" sz="2000" spc="-10" dirty="0" smtClean="0">
                <a:latin typeface="SBSansText-Light"/>
                <a:cs typeface="SBSansText-Light"/>
              </a:rPr>
              <a:t>формирования отчета.</a:t>
            </a:r>
            <a:endParaRPr sz="2000" dirty="0">
              <a:latin typeface="SBSansText-Light"/>
              <a:cs typeface="SBSansText-Light"/>
            </a:endParaRPr>
          </a:p>
        </p:txBody>
      </p:sp>
      <p:sp>
        <p:nvSpPr>
          <p:cNvPr id="52" name="object 26">
            <a:extLst>
              <a:ext uri="{FF2B5EF4-FFF2-40B4-BE49-F238E27FC236}">
                <a16:creationId xmlns:a16="http://schemas.microsoft.com/office/drawing/2014/main" xmlns="" id="{6F3D47F9-FCB5-402A-B391-B395C9BDBB9D}"/>
              </a:ext>
            </a:extLst>
          </p:cNvPr>
          <p:cNvSpPr>
            <a:spLocks/>
          </p:cNvSpPr>
          <p:nvPr/>
        </p:nvSpPr>
        <p:spPr bwMode="auto">
          <a:xfrm>
            <a:off x="1415480" y="4953669"/>
            <a:ext cx="8539630" cy="64043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Написание процедур </a:t>
            </a:r>
            <a:r>
              <a:rPr lang="ru-RU" sz="2000" spc="-10" dirty="0" smtClean="0">
                <a:latin typeface="SBSansText-Light"/>
                <a:cs typeface="SBSansText-Light"/>
              </a:rPr>
              <a:t>открытия договора, построения графика, выдачи и погашения кредита с поддержкой </a:t>
            </a:r>
            <a:r>
              <a:rPr lang="ru-RU" sz="2000" spc="-10" dirty="0" err="1" smtClean="0">
                <a:latin typeface="SBSansText-Light"/>
                <a:cs typeface="SBSansText-Light"/>
              </a:rPr>
              <a:t>бизнес-логики</a:t>
            </a:r>
            <a:r>
              <a:rPr lang="ru-RU" sz="2000" spc="-10" dirty="0" smtClean="0">
                <a:latin typeface="SBSansText-Light"/>
                <a:cs typeface="SBSansText-Light"/>
              </a:rPr>
              <a:t> вносимых данных.</a:t>
            </a:r>
            <a:endParaRPr lang="ru-RU" sz="2000" dirty="0">
              <a:latin typeface="SBSansText-Light"/>
              <a:cs typeface="SBSansText-Light"/>
            </a:endParaRPr>
          </a:p>
        </p:txBody>
      </p:sp>
      <p:sp>
        <p:nvSpPr>
          <p:cNvPr id="53" name="TextBox 35">
            <a:extLst>
              <a:ext uri="{FF2B5EF4-FFF2-40B4-BE49-F238E27FC236}">
                <a16:creationId xmlns:a16="http://schemas.microsoft.com/office/drawing/2014/main" xmlns="" id="{86212FD8-B651-405D-8E12-CCCEB501EED8}"/>
              </a:ext>
            </a:extLst>
          </p:cNvPr>
          <p:cNvSpPr>
            <a:spLocks/>
          </p:cNvSpPr>
          <p:nvPr/>
        </p:nvSpPr>
        <p:spPr bwMode="auto">
          <a:xfrm>
            <a:off x="142852" y="1688778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01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4" name="TextBox 36">
            <a:extLst>
              <a:ext uri="{FF2B5EF4-FFF2-40B4-BE49-F238E27FC236}">
                <a16:creationId xmlns:a16="http://schemas.microsoft.com/office/drawing/2014/main" xmlns="" id="{8AEFDD10-4264-48BB-81BB-E120AE25E70D}"/>
              </a:ext>
            </a:extLst>
          </p:cNvPr>
          <p:cNvSpPr>
            <a:spLocks/>
          </p:cNvSpPr>
          <p:nvPr/>
        </p:nvSpPr>
        <p:spPr bwMode="auto">
          <a:xfrm>
            <a:off x="149319" y="2692377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02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5" name="TextBox 37">
            <a:extLst>
              <a:ext uri="{FF2B5EF4-FFF2-40B4-BE49-F238E27FC236}">
                <a16:creationId xmlns:a16="http://schemas.microsoft.com/office/drawing/2014/main" xmlns="" id="{AEF7DEB2-AEE3-41E1-A70D-1D1546A77172}"/>
              </a:ext>
            </a:extLst>
          </p:cNvPr>
          <p:cNvSpPr>
            <a:spLocks/>
          </p:cNvSpPr>
          <p:nvPr/>
        </p:nvSpPr>
        <p:spPr bwMode="auto">
          <a:xfrm>
            <a:off x="164058" y="3681299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03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6" name="TextBox 38">
            <a:extLst>
              <a:ext uri="{FF2B5EF4-FFF2-40B4-BE49-F238E27FC236}">
                <a16:creationId xmlns:a16="http://schemas.microsoft.com/office/drawing/2014/main" xmlns="" id="{203EE7E6-7D12-40D9-AD45-3AB16EDB4EC8}"/>
              </a:ext>
            </a:extLst>
          </p:cNvPr>
          <p:cNvSpPr>
            <a:spLocks/>
          </p:cNvSpPr>
          <p:nvPr/>
        </p:nvSpPr>
        <p:spPr bwMode="auto">
          <a:xfrm>
            <a:off x="136316" y="4654897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04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xmlns="" id="{ACBA108A-C7F6-499D-BB64-F455B9BEF0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438" t="26096" r="19808" b="21575"/>
          <a:stretch/>
        </p:blipFill>
        <p:spPr bwMode="auto">
          <a:xfrm rot="16199999">
            <a:off x="95012" y="715854"/>
            <a:ext cx="1098478" cy="94614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239046A-E6F0-43E6-B176-08CC1BBF49E0}"/>
              </a:ext>
            </a:extLst>
          </p:cNvPr>
          <p:cNvSpPr txBox="1"/>
          <p:nvPr/>
        </p:nvSpPr>
        <p:spPr bwMode="auto">
          <a:xfrm>
            <a:off x="1254859" y="819692"/>
            <a:ext cx="107704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spc="-10" dirty="0" smtClean="0">
                <a:latin typeface="SBSansText-Light"/>
                <a:cs typeface="SBSansText-Light"/>
              </a:rPr>
              <a:t>Кредитный </a:t>
            </a:r>
            <a:r>
              <a:rPr lang="ru-RU" sz="2000" spc="-10" dirty="0">
                <a:latin typeface="SBSansText-Light"/>
                <a:cs typeface="SBSansText-Light"/>
              </a:rPr>
              <a:t>портфель, который загружает данные в таблицы (согласно структуре хранилища) и строит </a:t>
            </a:r>
            <a:r>
              <a:rPr lang="ru-RU" sz="2000" spc="-10" dirty="0" smtClean="0">
                <a:latin typeface="SBSansText-Light"/>
                <a:cs typeface="SBSansText-Light"/>
              </a:rPr>
              <a:t>отчет о состоянии кредитного портфеля клиентов на заданную дату</a:t>
            </a:r>
            <a:endParaRPr lang="ru-RU" sz="2000" spc="-10" dirty="0">
              <a:latin typeface="SBSansText-Light"/>
              <a:cs typeface="SBSansText-Light"/>
            </a:endParaRPr>
          </a:p>
        </p:txBody>
      </p:sp>
      <p:sp>
        <p:nvSpPr>
          <p:cNvPr id="59" name="TextBox 38">
            <a:extLst>
              <a:ext uri="{FF2B5EF4-FFF2-40B4-BE49-F238E27FC236}">
                <a16:creationId xmlns:a16="http://schemas.microsoft.com/office/drawing/2014/main" xmlns="" id="{09B59826-057B-40BA-9DD3-A51250BA277C}"/>
              </a:ext>
            </a:extLst>
          </p:cNvPr>
          <p:cNvSpPr>
            <a:spLocks/>
          </p:cNvSpPr>
          <p:nvPr/>
        </p:nvSpPr>
        <p:spPr bwMode="auto">
          <a:xfrm>
            <a:off x="88499" y="5664861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</a:t>
            </a:r>
            <a:r>
              <a:rPr lang="ru-RU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5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60" name="object 26">
            <a:extLst>
              <a:ext uri="{FF2B5EF4-FFF2-40B4-BE49-F238E27FC236}">
                <a16:creationId xmlns:a16="http://schemas.microsoft.com/office/drawing/2014/main" xmlns="" id="{78371297-F4E7-4474-AE73-128ABC84F3F9}"/>
              </a:ext>
            </a:extLst>
          </p:cNvPr>
          <p:cNvSpPr>
            <a:spLocks/>
          </p:cNvSpPr>
          <p:nvPr/>
        </p:nvSpPr>
        <p:spPr bwMode="auto">
          <a:xfrm>
            <a:off x="1343472" y="6081785"/>
            <a:ext cx="8539630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 smtClean="0">
                <a:latin typeface="SBSansText-Light"/>
                <a:cs typeface="SBSansText-Light"/>
              </a:rPr>
              <a:t> Сохранение проекта на </a:t>
            </a:r>
            <a:r>
              <a:rPr lang="en-US" sz="2000" spc="-10" dirty="0" err="1" smtClean="0">
                <a:latin typeface="SBSansText-Light"/>
                <a:cs typeface="SBSansText-Light"/>
              </a:rPr>
              <a:t>github</a:t>
            </a:r>
            <a:r>
              <a:rPr lang="ru-RU" sz="2000" spc="-10" dirty="0" smtClean="0">
                <a:latin typeface="SBSansText-Light"/>
                <a:cs typeface="SBSansText-Light"/>
              </a:rPr>
              <a:t>.</a:t>
            </a:r>
            <a:r>
              <a:rPr lang="en-US" sz="2000" spc="-10" dirty="0" smtClean="0">
                <a:latin typeface="SBSansText-Light"/>
                <a:cs typeface="SBSansText-Light"/>
              </a:rPr>
              <a:t>com</a:t>
            </a:r>
            <a:endParaRPr lang="ru-RU" sz="2000" dirty="0">
              <a:latin typeface="SBSansText-Light"/>
              <a:cs typeface="SBSansText-Light"/>
            </a:endParaRPr>
          </a:p>
        </p:txBody>
      </p:sp>
      <p:pic>
        <p:nvPicPr>
          <p:cNvPr id="61" name="Рисунок 33">
            <a:extLst>
              <a:ext uri="{FF2B5EF4-FFF2-40B4-BE49-F238E27FC236}">
                <a16:creationId xmlns:a16="http://schemas.microsoft.com/office/drawing/2014/main" xmlns="" id="{03F0A934-8727-4150-AD5E-F9F80D3C564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 l="24035" t="22170" r="28989" b="16682"/>
          <a:stretch/>
        </p:blipFill>
        <p:spPr bwMode="auto">
          <a:xfrm rot="16199999">
            <a:off x="6916108" y="6379805"/>
            <a:ext cx="344428" cy="44835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CCB2FA9B-B787-4EA3-9CBB-8AD4574C261C}"/>
              </a:ext>
            </a:extLst>
          </p:cNvPr>
          <p:cNvSpPr txBox="1"/>
          <p:nvPr/>
        </p:nvSpPr>
        <p:spPr>
          <a:xfrm>
            <a:off x="7312498" y="6454721"/>
            <a:ext cx="63678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5"/>
              </a:rPr>
              <a:t>https://github.com/VladGreb/-SQL-PL-SQL-SCHOOL.git</a:t>
            </a:r>
            <a:endParaRPr lang="ru-RU" sz="1400" b="1" dirty="0"/>
          </a:p>
        </p:txBody>
      </p:sp>
      <p:sp>
        <p:nvSpPr>
          <p:cNvPr id="21" name="TextBox 20"/>
          <p:cNvSpPr txBox="1"/>
          <p:nvPr/>
        </p:nvSpPr>
        <p:spPr bwMode="auto">
          <a:xfrm>
            <a:off x="11496600" y="6102005"/>
            <a:ext cx="432048" cy="568762"/>
          </a:xfrm>
          <a:prstGeom prst="round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51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2423592" y="149542"/>
            <a:ext cx="8001056" cy="12065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Структура </a:t>
            </a:r>
            <a:r>
              <a:rPr lang="ru-RU" sz="3200" dirty="0" smtClean="0">
                <a:solidFill>
                  <a:srgbClr val="333F48"/>
                </a:solidFill>
              </a:rPr>
              <a:t>хранилища (таблицы</a:t>
            </a:r>
            <a:r>
              <a:rPr lang="ru-RU" sz="3200" dirty="0">
                <a:solidFill>
                  <a:srgbClr val="333F48"/>
                </a:solidFill>
              </a:rPr>
              <a:t>)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rcRect l="8964" t="2783" r="10356" b="9557"/>
          <a:stretch>
            <a:fillRect/>
          </a:stretch>
        </p:blipFill>
        <p:spPr>
          <a:xfrm>
            <a:off x="6167438" y="857232"/>
            <a:ext cx="5786478" cy="4500594"/>
          </a:xfrm>
          <a:prstGeom prst="rect">
            <a:avLst/>
          </a:prstGeom>
        </p:spPr>
      </p:pic>
      <p:pic>
        <p:nvPicPr>
          <p:cNvPr id="2057" name="Picture 9" descr="C:\Users\user\Desktop\Гребенников\sql\HnqIgVovXx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5341" y="3214686"/>
            <a:ext cx="6715172" cy="3586166"/>
          </a:xfrm>
          <a:prstGeom prst="rect">
            <a:avLst/>
          </a:prstGeom>
          <a:noFill/>
        </p:spPr>
      </p:pic>
      <p:pic>
        <p:nvPicPr>
          <p:cNvPr id="2058" name="Picture 10" descr="C:\Users\user\Desktop\Гребенников\sql\1eLFiIfd6zg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6646" y="785794"/>
            <a:ext cx="6000748" cy="207645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 bwMode="auto">
          <a:xfrm>
            <a:off x="11496600" y="6102005"/>
            <a:ext cx="432048" cy="568762"/>
          </a:xfrm>
          <a:prstGeom prst="round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5" name="Рисунок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Рисунок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79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19336" y="109923"/>
            <a:ext cx="12169352" cy="12065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Формирование отчета о состоянии</a:t>
            </a:r>
          </a:p>
          <a:p>
            <a:pPr algn="ctr"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кредитного портфеля</a:t>
            </a:r>
            <a:endParaRPr lang="ru-RU" sz="3200" dirty="0"/>
          </a:p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695400" y="2564904"/>
            <a:ext cx="10009112" cy="72008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endParaRPr lang="ru-RU" sz="11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1496600" y="6102005"/>
            <a:ext cx="432048" cy="568762"/>
          </a:xfrm>
          <a:prstGeom prst="round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82" y="1913499"/>
            <a:ext cx="10999080" cy="355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7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687776" y="116632"/>
            <a:ext cx="10244945" cy="1600029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3200" dirty="0">
                <a:solidFill>
                  <a:srgbClr val="333F48"/>
                </a:solidFill>
              </a:rPr>
              <a:t>Картинка отчета, по </a:t>
            </a:r>
            <a:r>
              <a:rPr lang="ru-RU" sz="3200" dirty="0" smtClean="0">
                <a:solidFill>
                  <a:srgbClr val="333F48"/>
                </a:solidFill>
              </a:rPr>
              <a:t>которому можно </a:t>
            </a:r>
            <a:r>
              <a:rPr lang="ru-RU" sz="3200" dirty="0">
                <a:solidFill>
                  <a:srgbClr val="333F48"/>
                </a:solidFill>
              </a:rPr>
              <a:t>судить о </a:t>
            </a:r>
            <a:r>
              <a:rPr lang="ru-RU" sz="3200" dirty="0" smtClean="0">
                <a:solidFill>
                  <a:srgbClr val="333F48"/>
                </a:solidFill>
              </a:rPr>
              <a:t>состоянии кредитного портфеля</a:t>
            </a:r>
            <a:endParaRPr lang="ru-RU" sz="3200" dirty="0"/>
          </a:p>
        </p:txBody>
      </p:sp>
      <p:pic>
        <p:nvPicPr>
          <p:cNvPr id="38916" name="Picture 4" descr="C:\Users\user\Desktop\Гребенников\sql\IP0-68Jc1o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341" y="1357298"/>
            <a:ext cx="9429816" cy="541225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1496600" y="6102005"/>
            <a:ext cx="432048" cy="568762"/>
          </a:xfrm>
          <a:prstGeom prst="round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26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19336" y="109923"/>
            <a:ext cx="12169352" cy="12065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Формирование отчета о состоянии</a:t>
            </a:r>
          </a:p>
          <a:p>
            <a:pPr algn="ctr"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кредитного портфеля</a:t>
            </a:r>
            <a:endParaRPr lang="ru-RU" sz="3200" dirty="0"/>
          </a:p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695400" y="2564904"/>
            <a:ext cx="10009112" cy="72008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endParaRPr lang="ru-RU" sz="11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1496600" y="6102005"/>
            <a:ext cx="432048" cy="568762"/>
          </a:xfrm>
          <a:prstGeom prst="round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98" y="1225615"/>
            <a:ext cx="8924925" cy="9715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08" y="2570760"/>
            <a:ext cx="6305550" cy="11334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08" y="4049877"/>
            <a:ext cx="4686300" cy="25050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91132" y="2209052"/>
            <a:ext cx="894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-----------------------------------------------------------------------------------------------------------------------------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591131" y="3680545"/>
            <a:ext cx="894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-----------------------------------------------------------------------------------------------------------------------------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4263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687776" y="116632"/>
            <a:ext cx="10244945" cy="1600029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3200" dirty="0">
                <a:solidFill>
                  <a:srgbClr val="333F48"/>
                </a:solidFill>
              </a:rPr>
              <a:t>Картинка отчета, по </a:t>
            </a:r>
            <a:r>
              <a:rPr lang="ru-RU" sz="3200" dirty="0" smtClean="0">
                <a:solidFill>
                  <a:srgbClr val="333F48"/>
                </a:solidFill>
              </a:rPr>
              <a:t>которому можно </a:t>
            </a:r>
            <a:r>
              <a:rPr lang="ru-RU" sz="3200" dirty="0">
                <a:solidFill>
                  <a:srgbClr val="333F48"/>
                </a:solidFill>
              </a:rPr>
              <a:t>судить о </a:t>
            </a:r>
            <a:r>
              <a:rPr lang="ru-RU" sz="3200" dirty="0" smtClean="0">
                <a:solidFill>
                  <a:srgbClr val="333F48"/>
                </a:solidFill>
              </a:rPr>
              <a:t>состоянии кредитного портфеля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1496600" y="6102005"/>
            <a:ext cx="432048" cy="568762"/>
          </a:xfrm>
          <a:prstGeom prst="round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0" y="1205461"/>
            <a:ext cx="10506075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139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1172</TotalTime>
  <Words>460</Words>
  <Application>Microsoft Office PowerPoint</Application>
  <DocSecurity>0</DocSecurity>
  <PresentationFormat>Широкоэкранный</PresentationFormat>
  <Paragraphs>113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8" baseType="lpstr">
      <vt:lpstr>Arial</vt:lpstr>
      <vt:lpstr>Calibri</vt:lpstr>
      <vt:lpstr>Calibri Light</vt:lpstr>
      <vt:lpstr>SB Sans Display Light</vt:lpstr>
      <vt:lpstr>SB Sans Display Regular</vt:lpstr>
      <vt:lpstr>SB Sans Display Semibold</vt:lpstr>
      <vt:lpstr>SB Sans Text Light</vt:lpstr>
      <vt:lpstr>SBSansDisplay-Light</vt:lpstr>
      <vt:lpstr>SBSansText-Light</vt:lpstr>
      <vt:lpstr>Times New Roman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светлый маг</dc:title>
  <dc:subject/>
  <dc:creator>Рабушко Анна Юрьевна</dc:creator>
  <cp:keywords/>
  <dc:description/>
  <cp:lastModifiedBy>Влад</cp:lastModifiedBy>
  <cp:revision>581</cp:revision>
  <dcterms:created xsi:type="dcterms:W3CDTF">2020-09-16T07:07:55Z</dcterms:created>
  <dcterms:modified xsi:type="dcterms:W3CDTF">2021-08-17T21:39:02Z</dcterms:modified>
  <cp:category/>
  <dc:identifier/>
  <cp:contentStatus/>
  <dc:language/>
  <cp:version/>
</cp:coreProperties>
</file>